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63" r:id="rId2"/>
    <p:sldId id="264" r:id="rId3"/>
    <p:sldId id="265" r:id="rId4"/>
    <p:sldId id="266" r:id="rId5"/>
    <p:sldId id="278" r:id="rId6"/>
    <p:sldId id="286" r:id="rId7"/>
    <p:sldId id="287" r:id="rId8"/>
    <p:sldId id="267" r:id="rId9"/>
    <p:sldId id="268" r:id="rId10"/>
    <p:sldId id="269" r:id="rId11"/>
    <p:sldId id="270" r:id="rId12"/>
    <p:sldId id="272" r:id="rId13"/>
    <p:sldId id="290" r:id="rId14"/>
    <p:sldId id="291" r:id="rId15"/>
    <p:sldId id="273" r:id="rId16"/>
    <p:sldId id="288" r:id="rId17"/>
    <p:sldId id="289" r:id="rId18"/>
    <p:sldId id="274" r:id="rId19"/>
    <p:sldId id="275" r:id="rId20"/>
    <p:sldId id="285" r:id="rId21"/>
    <p:sldId id="284" r:id="rId22"/>
    <p:sldId id="283" r:id="rId23"/>
    <p:sldId id="282" r:id="rId24"/>
    <p:sldId id="281" r:id="rId25"/>
    <p:sldId id="280" r:id="rId26"/>
    <p:sldId id="276" r:id="rId27"/>
    <p:sldId id="277" r:id="rId28"/>
  </p:sldIdLst>
  <p:sldSz cx="9144000" cy="6858000" type="screen4x3"/>
  <p:notesSz cx="6950075" cy="9236075"/>
  <p:defaultTextStyle>
    <a:defPPr>
      <a:defRPr lang="en-US"/>
    </a:defPPr>
    <a:lvl1pPr algn="l" rtl="0" eaLnBrk="0" fontAlgn="base" hangingPunct="0">
      <a:spcBef>
        <a:spcPct val="0"/>
      </a:spcBef>
      <a:spcAft>
        <a:spcPct val="0"/>
      </a:spcAft>
      <a:defRPr sz="2400" kern="1200">
        <a:solidFill>
          <a:schemeClr val="tx1"/>
        </a:solidFill>
        <a:latin typeface="Times" pitchFamily="4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4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4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4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48" charset="0"/>
        <a:ea typeface="+mn-ea"/>
        <a:cs typeface="+mn-cs"/>
      </a:defRPr>
    </a:lvl5pPr>
    <a:lvl6pPr marL="2286000" algn="l" defTabSz="914400" rtl="0" eaLnBrk="1" latinLnBrk="0" hangingPunct="1">
      <a:defRPr sz="2400" kern="1200">
        <a:solidFill>
          <a:schemeClr val="tx1"/>
        </a:solidFill>
        <a:latin typeface="Times" pitchFamily="48" charset="0"/>
        <a:ea typeface="+mn-ea"/>
        <a:cs typeface="+mn-cs"/>
      </a:defRPr>
    </a:lvl6pPr>
    <a:lvl7pPr marL="2743200" algn="l" defTabSz="914400" rtl="0" eaLnBrk="1" latinLnBrk="0" hangingPunct="1">
      <a:defRPr sz="2400" kern="1200">
        <a:solidFill>
          <a:schemeClr val="tx1"/>
        </a:solidFill>
        <a:latin typeface="Times" pitchFamily="48" charset="0"/>
        <a:ea typeface="+mn-ea"/>
        <a:cs typeface="+mn-cs"/>
      </a:defRPr>
    </a:lvl7pPr>
    <a:lvl8pPr marL="3200400" algn="l" defTabSz="914400" rtl="0" eaLnBrk="1" latinLnBrk="0" hangingPunct="1">
      <a:defRPr sz="2400" kern="1200">
        <a:solidFill>
          <a:schemeClr val="tx1"/>
        </a:solidFill>
        <a:latin typeface="Times" pitchFamily="48" charset="0"/>
        <a:ea typeface="+mn-ea"/>
        <a:cs typeface="+mn-cs"/>
      </a:defRPr>
    </a:lvl8pPr>
    <a:lvl9pPr marL="3657600" algn="l" defTabSz="914400" rtl="0" eaLnBrk="1" latinLnBrk="0" hangingPunct="1">
      <a:defRPr sz="2400" kern="1200">
        <a:solidFill>
          <a:schemeClr val="tx1"/>
        </a:solidFill>
        <a:latin typeface="Times" pitchFamily="48" charset="0"/>
        <a:ea typeface="+mn-ea"/>
        <a:cs typeface="+mn-cs"/>
      </a:defRPr>
    </a:lvl9pPr>
  </p:defaultTextStyle>
  <p:extLst>
    <p:ext uri="{EFAFB233-063F-42B5-8137-9DF3F51BA10A}">
      <p15:sldGuideLst xmlns:p15="http://schemas.microsoft.com/office/powerpoint/2012/main">
        <p15:guide id="1" orient="horz" pos="1262">
          <p15:clr>
            <a:srgbClr val="A4A3A4"/>
          </p15:clr>
        </p15:guide>
        <p15:guide id="2" pos="10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01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90" autoAdjust="0"/>
    <p:restoredTop sz="86390" autoAdjust="0"/>
  </p:normalViewPr>
  <p:slideViewPr>
    <p:cSldViewPr>
      <p:cViewPr varScale="1">
        <p:scale>
          <a:sx n="108" d="100"/>
          <a:sy n="108" d="100"/>
        </p:scale>
        <p:origin x="1685" y="77"/>
      </p:cViewPr>
      <p:guideLst>
        <p:guide orient="horz" pos="1262"/>
        <p:guide pos="10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86" tIns="46243" rIns="92486" bIns="46243" rtlCol="0"/>
          <a:lstStyle>
            <a:lvl1pPr algn="r">
              <a:defRPr sz="1200"/>
            </a:lvl1pPr>
          </a:lstStyle>
          <a:p>
            <a:fld id="{60C362D5-D9E0-470B-BD89-1F2FE2AB4EDE}"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86" tIns="46243" rIns="92486" bIns="46243"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6" tIns="46243" rIns="92486" bIns="462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6" tIns="46243" rIns="92486" bIns="462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6" tIns="46243" rIns="92486" bIns="46243" rtlCol="0" anchor="b"/>
          <a:lstStyle>
            <a:lvl1pPr algn="r">
              <a:defRPr sz="1200"/>
            </a:lvl1pPr>
          </a:lstStyle>
          <a:p>
            <a:fld id="{A2F551F7-8628-4FC4-99F0-3C0D8D77D8F0}" type="slidenum">
              <a:rPr lang="en-US" smtClean="0"/>
              <a:pPr/>
              <a:t>‹#›</a:t>
            </a:fld>
            <a:endParaRPr lang="en-US" dirty="0"/>
          </a:p>
        </p:txBody>
      </p:sp>
    </p:spTree>
    <p:extLst>
      <p:ext uri="{BB962C8B-B14F-4D97-AF65-F5344CB8AC3E}">
        <p14:creationId xmlns:p14="http://schemas.microsoft.com/office/powerpoint/2010/main" val="1969285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F551F7-8628-4FC4-99F0-3C0D8D77D8F0}" type="slidenum">
              <a:rPr lang="en-US" smtClean="0"/>
              <a:pPr/>
              <a:t>3</a:t>
            </a:fld>
            <a:endParaRPr lang="en-US" dirty="0"/>
          </a:p>
        </p:txBody>
      </p:sp>
    </p:spTree>
    <p:extLst>
      <p:ext uri="{BB962C8B-B14F-4D97-AF65-F5344CB8AC3E}">
        <p14:creationId xmlns:p14="http://schemas.microsoft.com/office/powerpoint/2010/main" val="1767485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F551F7-8628-4FC4-99F0-3C0D8D77D8F0}" type="slidenum">
              <a:rPr lang="en-US" smtClean="0"/>
              <a:pPr/>
              <a:t>27</a:t>
            </a:fld>
            <a:endParaRPr lang="en-US" dirty="0"/>
          </a:p>
        </p:txBody>
      </p:sp>
    </p:spTree>
    <p:extLst>
      <p:ext uri="{BB962C8B-B14F-4D97-AF65-F5344CB8AC3E}">
        <p14:creationId xmlns:p14="http://schemas.microsoft.com/office/powerpoint/2010/main" val="2906629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8D50333-0460-48B7-86CF-056B5FC1C7DF}"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843BA75-04BB-4F5F-BB7B-A4CDFDB48A7C}"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114300"/>
            <a:ext cx="1828800" cy="5981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00200" y="114300"/>
            <a:ext cx="5334000" cy="5981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0AEC063-4934-479F-9F71-72BD417C85A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70E6C37-DD9D-4163-ACA2-DE82D2DAC4EF}"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685EA67-CEB0-4B7D-A0DC-2EEB699AE946}"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00200" y="1609725"/>
            <a:ext cx="3581400"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1609725"/>
            <a:ext cx="3581400"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6207287-6537-44FC-9BC3-7BFB025DCC09}"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3A1DED8-EC43-4DF2-8994-D1275A477010}"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B37DF545-E112-47AB-B29A-29E6539C66EF}"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2090B6B2-8E59-4D6B-8CC5-DC0D57B24C0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3F79390-24B2-4793-B551-7DD5B1536996}"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1572ADB-B10E-4BAC-9D33-06882B593C4C}"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00200" y="114300"/>
            <a:ext cx="7315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00200" y="1609725"/>
            <a:ext cx="7315200" cy="4486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00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dirty="0"/>
          </a:p>
        </p:txBody>
      </p:sp>
      <p:sp>
        <p:nvSpPr>
          <p:cNvPr id="1029" name="Rectangle 5"/>
          <p:cNvSpPr>
            <a:spLocks noGrp="1" noChangeArrowheads="1"/>
          </p:cNvSpPr>
          <p:nvPr>
            <p:ph type="ftr" sz="quarter" idx="3"/>
          </p:nvPr>
        </p:nvSpPr>
        <p:spPr bwMode="auto">
          <a:xfrm>
            <a:off x="3810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44C92386-C3E0-40EE-ACE3-9F8A61A1848B}"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Narrow" pitchFamily="48" charset="0"/>
        </a:defRPr>
      </a:lvl2pPr>
      <a:lvl3pPr algn="l" rtl="0" fontAlgn="base">
        <a:spcBef>
          <a:spcPct val="0"/>
        </a:spcBef>
        <a:spcAft>
          <a:spcPct val="0"/>
        </a:spcAft>
        <a:defRPr sz="3200" b="1">
          <a:solidFill>
            <a:schemeClr val="tx2"/>
          </a:solidFill>
          <a:latin typeface="Arial Narrow" pitchFamily="48" charset="0"/>
        </a:defRPr>
      </a:lvl3pPr>
      <a:lvl4pPr algn="l" rtl="0" fontAlgn="base">
        <a:spcBef>
          <a:spcPct val="0"/>
        </a:spcBef>
        <a:spcAft>
          <a:spcPct val="0"/>
        </a:spcAft>
        <a:defRPr sz="3200" b="1">
          <a:solidFill>
            <a:schemeClr val="tx2"/>
          </a:solidFill>
          <a:latin typeface="Arial Narrow" pitchFamily="48" charset="0"/>
        </a:defRPr>
      </a:lvl4pPr>
      <a:lvl5pPr algn="l" rtl="0" fontAlgn="base">
        <a:spcBef>
          <a:spcPct val="0"/>
        </a:spcBef>
        <a:spcAft>
          <a:spcPct val="0"/>
        </a:spcAft>
        <a:defRPr sz="3200" b="1">
          <a:solidFill>
            <a:schemeClr val="tx2"/>
          </a:solidFill>
          <a:latin typeface="Arial Narrow" pitchFamily="48" charset="0"/>
        </a:defRPr>
      </a:lvl5pPr>
      <a:lvl6pPr marL="457200" algn="l" rtl="0" fontAlgn="base">
        <a:spcBef>
          <a:spcPct val="0"/>
        </a:spcBef>
        <a:spcAft>
          <a:spcPct val="0"/>
        </a:spcAft>
        <a:defRPr sz="3200" b="1">
          <a:solidFill>
            <a:schemeClr val="tx2"/>
          </a:solidFill>
          <a:latin typeface="Arial Narrow" pitchFamily="48" charset="0"/>
        </a:defRPr>
      </a:lvl6pPr>
      <a:lvl7pPr marL="914400" algn="l" rtl="0" fontAlgn="base">
        <a:spcBef>
          <a:spcPct val="0"/>
        </a:spcBef>
        <a:spcAft>
          <a:spcPct val="0"/>
        </a:spcAft>
        <a:defRPr sz="3200" b="1">
          <a:solidFill>
            <a:schemeClr val="tx2"/>
          </a:solidFill>
          <a:latin typeface="Arial Narrow" pitchFamily="48" charset="0"/>
        </a:defRPr>
      </a:lvl7pPr>
      <a:lvl8pPr marL="1371600" algn="l" rtl="0" fontAlgn="base">
        <a:spcBef>
          <a:spcPct val="0"/>
        </a:spcBef>
        <a:spcAft>
          <a:spcPct val="0"/>
        </a:spcAft>
        <a:defRPr sz="3200" b="1">
          <a:solidFill>
            <a:schemeClr val="tx2"/>
          </a:solidFill>
          <a:latin typeface="Arial Narrow" pitchFamily="48" charset="0"/>
        </a:defRPr>
      </a:lvl8pPr>
      <a:lvl9pPr marL="1828800" algn="l" rtl="0" fontAlgn="base">
        <a:spcBef>
          <a:spcPct val="0"/>
        </a:spcBef>
        <a:spcAft>
          <a:spcPct val="0"/>
        </a:spcAft>
        <a:defRPr sz="3200" b="1">
          <a:solidFill>
            <a:schemeClr val="tx2"/>
          </a:solidFill>
          <a:latin typeface="Arial Narrow" pitchFamily="48" charset="0"/>
        </a:defRPr>
      </a:lvl9pPr>
    </p:titleStyle>
    <p:bodyStyle>
      <a:lvl1pPr marL="342900" indent="-342900" algn="l" rtl="0" fontAlgn="base">
        <a:spcBef>
          <a:spcPct val="20000"/>
        </a:spcBef>
        <a:spcAft>
          <a:spcPct val="0"/>
        </a:spcAft>
        <a:buChar char="•"/>
        <a:defRPr sz="26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09800" y="2438400"/>
            <a:ext cx="5484812" cy="1143000"/>
          </a:xfrm>
          <a:ln/>
        </p:spPr>
        <p:txBody>
          <a:bodyPr/>
          <a:lstStyle/>
          <a:p>
            <a:pPr algn="ctr"/>
            <a:r>
              <a:rPr lang="en-US" sz="3600" dirty="0">
                <a:solidFill>
                  <a:schemeClr val="bg1"/>
                </a:solidFill>
              </a:rPr>
              <a:t>CTEP </a:t>
            </a:r>
            <a:br>
              <a:rPr lang="en-US" sz="3600" dirty="0">
                <a:solidFill>
                  <a:schemeClr val="bg1"/>
                </a:solidFill>
              </a:rPr>
            </a:br>
            <a:r>
              <a:rPr lang="en-US" sz="3600" dirty="0">
                <a:solidFill>
                  <a:schemeClr val="bg1"/>
                </a:solidFill>
              </a:rPr>
              <a:t>Protocol and Information Office (PIO) Overview</a:t>
            </a:r>
            <a:br>
              <a:rPr lang="en-US" sz="3600" dirty="0">
                <a:solidFill>
                  <a:schemeClr val="bg1"/>
                </a:solidFill>
              </a:rPr>
            </a:br>
            <a:endParaRPr lang="en-US" sz="3600" dirty="0">
              <a:solidFill>
                <a:schemeClr val="bg1"/>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Concept Review</a:t>
            </a:r>
          </a:p>
        </p:txBody>
      </p:sp>
      <p:sp>
        <p:nvSpPr>
          <p:cNvPr id="3" name="Content Placeholder 2"/>
          <p:cNvSpPr>
            <a:spLocks noGrp="1"/>
          </p:cNvSpPr>
          <p:nvPr>
            <p:ph idx="1"/>
          </p:nvPr>
        </p:nvSpPr>
        <p:spPr/>
        <p:txBody>
          <a:bodyPr/>
          <a:lstStyle/>
          <a:p>
            <a:pPr lvl="1">
              <a:buFont typeface="Arial" pitchFamily="34" charset="0"/>
              <a:buChar char="•"/>
            </a:pPr>
            <a:r>
              <a:rPr lang="en-US" b="1" dirty="0">
                <a:solidFill>
                  <a:schemeClr val="bg1"/>
                </a:solidFill>
              </a:rPr>
              <a:t>Concepts represent the investigator’s desire to conduct a Phase 2 or Phase 3 study.  These studies typically focus on using an agent to treat a specific disease, and the concept review is conducted by the CTEP Clinical Investigations Branch (CIB) which serves as the disease experts for CTEP.  Concepts are typically submitted by NCTN Groups and Consortiums due to the target patient accrual needs for conducting these type of trials.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Concept Review Process</a:t>
            </a:r>
          </a:p>
        </p:txBody>
      </p:sp>
      <p:sp>
        <p:nvSpPr>
          <p:cNvPr id="3" name="Content Placeholder 2"/>
          <p:cNvSpPr>
            <a:spLocks noGrp="1"/>
          </p:cNvSpPr>
          <p:nvPr>
            <p:ph idx="1"/>
          </p:nvPr>
        </p:nvSpPr>
        <p:spPr>
          <a:xfrm>
            <a:off x="1600200" y="1143000"/>
            <a:ext cx="7315200" cy="4486275"/>
          </a:xfrm>
        </p:spPr>
        <p:txBody>
          <a:bodyPr/>
          <a:lstStyle/>
          <a:p>
            <a:pPr>
              <a:buFont typeface="Arial" charset="0"/>
              <a:buChar char="•"/>
            </a:pPr>
            <a:r>
              <a:rPr lang="en-US" sz="2200" b="1" dirty="0">
                <a:solidFill>
                  <a:schemeClr val="bg1"/>
                </a:solidFill>
              </a:rPr>
              <a:t>All Phase 2, Phase 2/3, and Phase 3 concepts are reviewed by the NCI disease-specific Steering Committees (SC). However, CTEP performs their review prior to the SCs.</a:t>
            </a:r>
          </a:p>
          <a:p>
            <a:pPr lvl="1">
              <a:buFont typeface="Arial" charset="0"/>
              <a:buChar char="•"/>
            </a:pPr>
            <a:r>
              <a:rPr lang="en-US" sz="1800" b="1" dirty="0">
                <a:solidFill>
                  <a:schemeClr val="bg1"/>
                </a:solidFill>
              </a:rPr>
              <a:t>Phase 2 Concepts are scheduled for PRC review within 2 weeks of receipt</a:t>
            </a:r>
          </a:p>
          <a:p>
            <a:pPr lvl="1">
              <a:buFont typeface="Arial" charset="0"/>
              <a:buChar char="•"/>
            </a:pPr>
            <a:r>
              <a:rPr lang="en-US" sz="1800" b="1" dirty="0">
                <a:solidFill>
                  <a:schemeClr val="bg1"/>
                </a:solidFill>
              </a:rPr>
              <a:t>Phase 2/3 and Phase 3 Concepts are reviewed at the Concept Review Meeting (CRM) on a Wednesday (11:30am – 12:30pm ET or 12:30pm – 1:30pm ET) at the Lead Reviewer’s date of choosing. The group must submit their new concept within 4 weeks of the next SC call.</a:t>
            </a:r>
          </a:p>
          <a:p>
            <a:pPr lvl="1">
              <a:buFont typeface="Arial" charset="0"/>
              <a:buChar char="•"/>
            </a:pPr>
            <a:r>
              <a:rPr lang="en-US" sz="1800" b="1" dirty="0">
                <a:solidFill>
                  <a:schemeClr val="bg1"/>
                </a:solidFill>
              </a:rPr>
              <a:t>New Concept submissions are sent to reviewers electronically</a:t>
            </a:r>
          </a:p>
          <a:p>
            <a:pPr lvl="1">
              <a:buFont typeface="Arial" charset="0"/>
              <a:buChar char="•"/>
            </a:pPr>
            <a:r>
              <a:rPr lang="en-US" sz="1800" b="1" dirty="0">
                <a:solidFill>
                  <a:schemeClr val="bg1"/>
                </a:solidFill>
              </a:rPr>
              <a:t>After CRM, the CIB lead reviewer attends the SC review.</a:t>
            </a:r>
          </a:p>
          <a:p>
            <a:pPr lvl="1">
              <a:buFont typeface="Arial" charset="0"/>
              <a:buChar char="•"/>
            </a:pPr>
            <a:r>
              <a:rPr lang="en-US" sz="1800" b="1" dirty="0">
                <a:solidFill>
                  <a:schemeClr val="bg1"/>
                </a:solidFill>
              </a:rPr>
              <a:t>The Consensus Review (CR) is written by Steering Committee members and sent to CTEP CIB lead reviewer</a:t>
            </a:r>
          </a:p>
          <a:p>
            <a:pPr lvl="1">
              <a:buFont typeface="Arial" charset="0"/>
              <a:buChar char="•"/>
            </a:pPr>
            <a:r>
              <a:rPr lang="en-US" sz="1800" b="1" dirty="0">
                <a:solidFill>
                  <a:schemeClr val="bg1"/>
                </a:solidFill>
              </a:rPr>
              <a:t>The CIB lead reviewer sends the CR to PIO and requests decision cover letter to be generated and sent to CIB Branch Chief</a:t>
            </a:r>
          </a:p>
          <a:p>
            <a:pPr lvl="1">
              <a:buFont typeface="Arial" charset="0"/>
              <a:buChar char="•"/>
            </a:pPr>
            <a:r>
              <a:rPr lang="en-US" sz="1800" b="1" dirty="0">
                <a:solidFill>
                  <a:schemeClr val="bg1"/>
                </a:solidFill>
              </a:rPr>
              <a:t>PIO distributes the CR and cover letter to the lead organization</a:t>
            </a:r>
          </a:p>
          <a:p>
            <a:pPr lvl="1">
              <a:buFont typeface="Arial" charset="0"/>
              <a:buChar char="•"/>
            </a:pPr>
            <a:r>
              <a:rPr lang="en-US" sz="1800" b="1" dirty="0">
                <a:solidFill>
                  <a:schemeClr val="bg1"/>
                </a:solidFill>
              </a:rPr>
              <a:t>If required, a revised concept is submitted 2 weeks prior to next SC call</a:t>
            </a:r>
          </a:p>
          <a:p>
            <a:pPr>
              <a:buFont typeface="Wingdings" pitchFamily="2" charset="2"/>
              <a:buChar char="Ø"/>
            </a:pP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600200" y="114300"/>
            <a:ext cx="7315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Narrow" pitchFamily="48" charset="0"/>
              </a:defRPr>
            </a:lvl2pPr>
            <a:lvl3pPr algn="l" rtl="0" fontAlgn="base">
              <a:spcBef>
                <a:spcPct val="0"/>
              </a:spcBef>
              <a:spcAft>
                <a:spcPct val="0"/>
              </a:spcAft>
              <a:defRPr sz="3200" b="1">
                <a:solidFill>
                  <a:schemeClr val="tx2"/>
                </a:solidFill>
                <a:latin typeface="Arial Narrow" pitchFamily="48" charset="0"/>
              </a:defRPr>
            </a:lvl3pPr>
            <a:lvl4pPr algn="l" rtl="0" fontAlgn="base">
              <a:spcBef>
                <a:spcPct val="0"/>
              </a:spcBef>
              <a:spcAft>
                <a:spcPct val="0"/>
              </a:spcAft>
              <a:defRPr sz="3200" b="1">
                <a:solidFill>
                  <a:schemeClr val="tx2"/>
                </a:solidFill>
                <a:latin typeface="Arial Narrow" pitchFamily="48" charset="0"/>
              </a:defRPr>
            </a:lvl4pPr>
            <a:lvl5pPr algn="l" rtl="0" fontAlgn="base">
              <a:spcBef>
                <a:spcPct val="0"/>
              </a:spcBef>
              <a:spcAft>
                <a:spcPct val="0"/>
              </a:spcAft>
              <a:defRPr sz="3200" b="1">
                <a:solidFill>
                  <a:schemeClr val="tx2"/>
                </a:solidFill>
                <a:latin typeface="Arial Narrow" pitchFamily="48" charset="0"/>
              </a:defRPr>
            </a:lvl5pPr>
            <a:lvl6pPr marL="457200" algn="l" rtl="0" fontAlgn="base">
              <a:spcBef>
                <a:spcPct val="0"/>
              </a:spcBef>
              <a:spcAft>
                <a:spcPct val="0"/>
              </a:spcAft>
              <a:defRPr sz="3200" b="1">
                <a:solidFill>
                  <a:schemeClr val="tx2"/>
                </a:solidFill>
                <a:latin typeface="Arial Narrow" pitchFamily="48" charset="0"/>
              </a:defRPr>
            </a:lvl6pPr>
            <a:lvl7pPr marL="914400" algn="l" rtl="0" fontAlgn="base">
              <a:spcBef>
                <a:spcPct val="0"/>
              </a:spcBef>
              <a:spcAft>
                <a:spcPct val="0"/>
              </a:spcAft>
              <a:defRPr sz="3200" b="1">
                <a:solidFill>
                  <a:schemeClr val="tx2"/>
                </a:solidFill>
                <a:latin typeface="Arial Narrow" pitchFamily="48" charset="0"/>
              </a:defRPr>
            </a:lvl7pPr>
            <a:lvl8pPr marL="1371600" algn="l" rtl="0" fontAlgn="base">
              <a:spcBef>
                <a:spcPct val="0"/>
              </a:spcBef>
              <a:spcAft>
                <a:spcPct val="0"/>
              </a:spcAft>
              <a:defRPr sz="3200" b="1">
                <a:solidFill>
                  <a:schemeClr val="tx2"/>
                </a:solidFill>
                <a:latin typeface="Arial Narrow" pitchFamily="48" charset="0"/>
              </a:defRPr>
            </a:lvl8pPr>
            <a:lvl9pPr marL="1828800" algn="l" rtl="0" fontAlgn="base">
              <a:spcBef>
                <a:spcPct val="0"/>
              </a:spcBef>
              <a:spcAft>
                <a:spcPct val="0"/>
              </a:spcAft>
              <a:defRPr sz="3200" b="1">
                <a:solidFill>
                  <a:schemeClr val="tx2"/>
                </a:solidFill>
                <a:latin typeface="Arial Narrow" pitchFamily="48" charset="0"/>
              </a:defRPr>
            </a:lvl9pPr>
          </a:lstStyle>
          <a:p>
            <a:pPr algn="ctr" eaLnBrk="1" hangingPunct="1"/>
            <a:r>
              <a:rPr lang="en-US" kern="0" dirty="0">
                <a:solidFill>
                  <a:schemeClr val="bg1"/>
                </a:solidFill>
              </a:rPr>
              <a:t>Review/Evaluation Process for CTEP-supported NCTN Treatment Trials</a:t>
            </a:r>
          </a:p>
        </p:txBody>
      </p:sp>
      <p:sp>
        <p:nvSpPr>
          <p:cNvPr id="2" name="Rectangle 2">
            <a:extLst>
              <a:ext uri="{FF2B5EF4-FFF2-40B4-BE49-F238E27FC236}">
                <a16:creationId xmlns:a16="http://schemas.microsoft.com/office/drawing/2014/main" id="{D040C619-6B1D-495F-AD82-03D4DD588C39}"/>
              </a:ext>
            </a:extLst>
          </p:cNvPr>
          <p:cNvSpPr>
            <a:spLocks noChangeArrowheads="1"/>
          </p:cNvSpPr>
          <p:nvPr/>
        </p:nvSpPr>
        <p:spPr bwMode="auto">
          <a:xfrm>
            <a:off x="2133600" y="1752600"/>
            <a:ext cx="9144000" cy="0"/>
          </a:xfrm>
          <a:prstGeom prst="rect">
            <a:avLst/>
          </a:prstGeom>
          <a:solidFill>
            <a:schemeClr val="bg1"/>
          </a:solidFill>
          <a:ln>
            <a:noFill/>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3" name="Object 2">
            <a:extLst>
              <a:ext uri="{FF2B5EF4-FFF2-40B4-BE49-F238E27FC236}">
                <a16:creationId xmlns:a16="http://schemas.microsoft.com/office/drawing/2014/main" id="{938E9362-7AE7-42A8-A636-F6B1EF1D72DA}"/>
              </a:ext>
            </a:extLst>
          </p:cNvPr>
          <p:cNvGraphicFramePr>
            <a:graphicFrameLocks noChangeAspect="1"/>
          </p:cNvGraphicFramePr>
          <p:nvPr>
            <p:extLst>
              <p:ext uri="{D42A27DB-BD31-4B8C-83A1-F6EECF244321}">
                <p14:modId xmlns:p14="http://schemas.microsoft.com/office/powerpoint/2010/main" val="2953001843"/>
              </p:ext>
            </p:extLst>
          </p:nvPr>
        </p:nvGraphicFramePr>
        <p:xfrm>
          <a:off x="1600200" y="1422229"/>
          <a:ext cx="7315200" cy="4443046"/>
        </p:xfrm>
        <a:graphic>
          <a:graphicData uri="http://schemas.openxmlformats.org/presentationml/2006/ole">
            <mc:AlternateContent xmlns:mc="http://schemas.openxmlformats.org/markup-compatibility/2006">
              <mc:Choice xmlns:v="urn:schemas-microsoft-com:vml" Requires="v">
                <p:oleObj spid="_x0000_s1051" name="Visio" r:id="rId3" imgW="10105133" imgH="7078223" progId="Visio.Drawing.11">
                  <p:embed/>
                </p:oleObj>
              </mc:Choice>
              <mc:Fallback>
                <p:oleObj name="Visio" r:id="rId3" imgW="10105133" imgH="7078223"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t="13264"/>
                      <a:stretch>
                        <a:fillRect/>
                      </a:stretch>
                    </p:blipFill>
                    <p:spPr bwMode="auto">
                      <a:xfrm>
                        <a:off x="1600200" y="1422229"/>
                        <a:ext cx="7315200" cy="4443046"/>
                      </a:xfrm>
                      <a:prstGeom prst="rect">
                        <a:avLst/>
                      </a:prstGeom>
                      <a:solidFill>
                        <a:schemeClr val="bg1"/>
                      </a:solidFill>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F09AD-1256-4CC9-BABF-77C8FACDAE96}"/>
              </a:ext>
            </a:extLst>
          </p:cNvPr>
          <p:cNvSpPr>
            <a:spLocks noGrp="1"/>
          </p:cNvSpPr>
          <p:nvPr>
            <p:ph type="title"/>
          </p:nvPr>
        </p:nvSpPr>
        <p:spPr/>
        <p:txBody>
          <a:bodyPr/>
          <a:lstStyle/>
          <a:p>
            <a:r>
              <a:rPr lang="en-US" dirty="0">
                <a:solidFill>
                  <a:schemeClr val="bg1"/>
                </a:solidFill>
              </a:rPr>
              <a:t>CSC (Correlative Science Committee) Review</a:t>
            </a:r>
          </a:p>
        </p:txBody>
      </p:sp>
      <p:sp>
        <p:nvSpPr>
          <p:cNvPr id="3" name="Content Placeholder 2">
            <a:extLst>
              <a:ext uri="{FF2B5EF4-FFF2-40B4-BE49-F238E27FC236}">
                <a16:creationId xmlns:a16="http://schemas.microsoft.com/office/drawing/2014/main" id="{21F5E9B3-813E-4801-9F20-B7B37780D883}"/>
              </a:ext>
            </a:extLst>
          </p:cNvPr>
          <p:cNvSpPr>
            <a:spLocks noGrp="1"/>
          </p:cNvSpPr>
          <p:nvPr>
            <p:ph idx="1"/>
          </p:nvPr>
        </p:nvSpPr>
        <p:spPr/>
        <p:txBody>
          <a:bodyPr/>
          <a:lstStyle/>
          <a:p>
            <a:r>
              <a:rPr lang="en-US" b="1" dirty="0">
                <a:solidFill>
                  <a:schemeClr val="bg1"/>
                </a:solidFill>
              </a:rPr>
              <a:t>The NCTN Core Correlative Sciences Committee (NCTN-CCSC) is charged with scientific review and prioritization of proposals requesting use of banked, non-reserved biospecimens collected from NCTN clinical trials for use in correlative science studies. The NCTN-CCSC has oversight for ensuring optimal use of these irreplaceable clinical trial biospecimens.  </a:t>
            </a:r>
          </a:p>
        </p:txBody>
      </p:sp>
    </p:spTree>
    <p:extLst>
      <p:ext uri="{BB962C8B-B14F-4D97-AF65-F5344CB8AC3E}">
        <p14:creationId xmlns:p14="http://schemas.microsoft.com/office/powerpoint/2010/main" val="2458288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F6AF9-0750-4785-94B7-623DA9371E33}"/>
              </a:ext>
            </a:extLst>
          </p:cNvPr>
          <p:cNvSpPr>
            <a:spLocks noGrp="1"/>
          </p:cNvSpPr>
          <p:nvPr>
            <p:ph type="title"/>
          </p:nvPr>
        </p:nvSpPr>
        <p:spPr/>
        <p:txBody>
          <a:bodyPr/>
          <a:lstStyle/>
          <a:p>
            <a:r>
              <a:rPr lang="en-US" dirty="0">
                <a:solidFill>
                  <a:schemeClr val="bg1"/>
                </a:solidFill>
              </a:rPr>
              <a:t>CSC Review Process</a:t>
            </a:r>
          </a:p>
        </p:txBody>
      </p:sp>
      <p:sp>
        <p:nvSpPr>
          <p:cNvPr id="3" name="Content Placeholder 2">
            <a:extLst>
              <a:ext uri="{FF2B5EF4-FFF2-40B4-BE49-F238E27FC236}">
                <a16:creationId xmlns:a16="http://schemas.microsoft.com/office/drawing/2014/main" id="{622CB06B-9878-4248-A688-D4E3431DC676}"/>
              </a:ext>
            </a:extLst>
          </p:cNvPr>
          <p:cNvSpPr>
            <a:spLocks noGrp="1"/>
          </p:cNvSpPr>
          <p:nvPr>
            <p:ph idx="1"/>
          </p:nvPr>
        </p:nvSpPr>
        <p:spPr>
          <a:xfrm>
            <a:off x="1600200" y="1066800"/>
            <a:ext cx="7315200" cy="4486275"/>
          </a:xfrm>
        </p:spPr>
        <p:txBody>
          <a:bodyPr/>
          <a:lstStyle/>
          <a:p>
            <a:r>
              <a:rPr lang="en-US" sz="2200" b="1" dirty="0">
                <a:solidFill>
                  <a:schemeClr val="bg1"/>
                </a:solidFill>
              </a:rPr>
              <a:t>Investigators seeking to use biospecimens from NCTN Phase 3 cancer clinical trials must submit a CSC Proposal for NCTN-CCSC review. However, CTEP performs their review prior to the NCTN-CCSC.</a:t>
            </a:r>
            <a:endParaRPr lang="en-US" b="1" dirty="0">
              <a:solidFill>
                <a:schemeClr val="bg1"/>
              </a:solidFill>
            </a:endParaRPr>
          </a:p>
          <a:p>
            <a:pPr lvl="1">
              <a:buFont typeface="Arial" charset="0"/>
              <a:buChar char="•"/>
            </a:pPr>
            <a:r>
              <a:rPr lang="en-US" sz="1800" b="1" dirty="0">
                <a:solidFill>
                  <a:schemeClr val="bg1"/>
                </a:solidFill>
              </a:rPr>
              <a:t>CSCs are reviewed at the CRM / CCSC CTEP review meeting on a Wednesday (between 11:30am – 1:30pm ET) at the Lead Reviewer’s date of choosing. </a:t>
            </a:r>
          </a:p>
          <a:p>
            <a:pPr lvl="1">
              <a:buFont typeface="Arial" charset="0"/>
              <a:buChar char="•"/>
            </a:pPr>
            <a:r>
              <a:rPr lang="en-US" sz="1800" b="1" dirty="0">
                <a:solidFill>
                  <a:schemeClr val="bg1"/>
                </a:solidFill>
              </a:rPr>
              <a:t>New CSC submissions are sent to reviewers electronically.</a:t>
            </a:r>
          </a:p>
          <a:p>
            <a:pPr lvl="1">
              <a:buFont typeface="Arial" charset="0"/>
              <a:buChar char="•"/>
            </a:pPr>
            <a:r>
              <a:rPr lang="en-US" sz="1800" b="1" dirty="0">
                <a:solidFill>
                  <a:schemeClr val="bg1"/>
                </a:solidFill>
              </a:rPr>
              <a:t>After the CCSC CTEP review, the CIB Lead Reviewer attends the NCTN-CCSC review.</a:t>
            </a:r>
          </a:p>
          <a:p>
            <a:pPr lvl="1">
              <a:buFont typeface="Arial" charset="0"/>
              <a:buChar char="•"/>
            </a:pPr>
            <a:r>
              <a:rPr lang="en-US" sz="1800" b="1" dirty="0">
                <a:solidFill>
                  <a:schemeClr val="bg1"/>
                </a:solidFill>
              </a:rPr>
              <a:t>The Consensus Review (CR) is written by NCTN-CCSC members and sent to the CIB Branch Chief for signature by the NCTN-CCSC Coordinator.</a:t>
            </a:r>
          </a:p>
          <a:p>
            <a:pPr lvl="1">
              <a:buFont typeface="Arial" charset="0"/>
              <a:buChar char="•"/>
            </a:pPr>
            <a:r>
              <a:rPr lang="en-US" sz="1800" b="1" dirty="0">
                <a:solidFill>
                  <a:schemeClr val="bg1"/>
                </a:solidFill>
              </a:rPr>
              <a:t>PIO distributes the CR to the lead organization</a:t>
            </a:r>
          </a:p>
          <a:p>
            <a:pPr lvl="1">
              <a:buFont typeface="Arial" charset="0"/>
              <a:buChar char="•"/>
            </a:pPr>
            <a:r>
              <a:rPr lang="en-US" sz="1800" b="1" dirty="0">
                <a:solidFill>
                  <a:schemeClr val="bg1"/>
                </a:solidFill>
              </a:rPr>
              <a:t>If required, a revised CSC is submitted.</a:t>
            </a:r>
          </a:p>
          <a:p>
            <a:pPr lvl="1">
              <a:buFont typeface="Arial" charset="0"/>
              <a:buChar char="•"/>
            </a:pPr>
            <a:r>
              <a:rPr lang="en-US" sz="1800" b="1" dirty="0">
                <a:solidFill>
                  <a:schemeClr val="bg1"/>
                </a:solidFill>
              </a:rPr>
              <a:t>Final approval provided to the lead organization once all review comments are resolved and drug company approval has been received, if applicable.</a:t>
            </a:r>
          </a:p>
          <a:p>
            <a:endParaRPr lang="en-US" dirty="0"/>
          </a:p>
        </p:txBody>
      </p:sp>
    </p:spTree>
    <p:extLst>
      <p:ext uri="{BB962C8B-B14F-4D97-AF65-F5344CB8AC3E}">
        <p14:creationId xmlns:p14="http://schemas.microsoft.com/office/powerpoint/2010/main" val="3469341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Initial Protocol Review</a:t>
            </a:r>
          </a:p>
        </p:txBody>
      </p:sp>
      <p:sp>
        <p:nvSpPr>
          <p:cNvPr id="3" name="Rectangle 2"/>
          <p:cNvSpPr/>
          <p:nvPr/>
        </p:nvSpPr>
        <p:spPr>
          <a:xfrm>
            <a:off x="1524000" y="1143000"/>
            <a:ext cx="7315200" cy="5324535"/>
          </a:xfrm>
          <a:prstGeom prst="rect">
            <a:avLst/>
          </a:prstGeom>
        </p:spPr>
        <p:txBody>
          <a:bodyPr wrap="square">
            <a:spAutoFit/>
          </a:bodyPr>
          <a:lstStyle/>
          <a:p>
            <a:r>
              <a:rPr lang="en-US" b="1" dirty="0">
                <a:solidFill>
                  <a:schemeClr val="bg1"/>
                </a:solidFill>
                <a:latin typeface="+mn-lt"/>
              </a:rPr>
              <a:t>Protocols are the detailed plan of treatment for a clinical trial. Protocols are submitted following the approval of an LOI or Concept.</a:t>
            </a:r>
          </a:p>
          <a:p>
            <a:pPr marL="342900" indent="-342900">
              <a:buFont typeface="Arial" pitchFamily="34" charset="0"/>
              <a:buChar char="•"/>
            </a:pPr>
            <a:endParaRPr lang="en-US" b="1" dirty="0">
              <a:solidFill>
                <a:schemeClr val="bg1"/>
              </a:solidFill>
              <a:latin typeface="+mn-lt"/>
            </a:endParaRPr>
          </a:p>
          <a:p>
            <a:pPr marL="342900" indent="-342900">
              <a:buFont typeface="Arial" pitchFamily="34" charset="0"/>
              <a:buChar char="•"/>
            </a:pPr>
            <a:r>
              <a:rPr lang="en-US" b="1" dirty="0">
                <a:solidFill>
                  <a:schemeClr val="bg1"/>
                </a:solidFill>
                <a:latin typeface="+mn-lt"/>
              </a:rPr>
              <a:t>Protocol Review Process</a:t>
            </a:r>
          </a:p>
          <a:p>
            <a:pPr marL="800100" lvl="1" indent="-342900">
              <a:buFont typeface="Arial" pitchFamily="34" charset="0"/>
              <a:buChar char="•"/>
            </a:pPr>
            <a:r>
              <a:rPr lang="en-US" sz="2000" b="1" dirty="0">
                <a:solidFill>
                  <a:srgbClr val="FFFFFF"/>
                </a:solidFill>
                <a:latin typeface="Arial Narrow"/>
              </a:rPr>
              <a:t>New Protocols received in PIO by Tuesday 5pm ET are scheduled for PRC review 2 weeks later. </a:t>
            </a:r>
          </a:p>
          <a:p>
            <a:pPr marL="800100" lvl="1" indent="-342900">
              <a:buFont typeface="Arial" pitchFamily="34" charset="0"/>
              <a:buChar char="•"/>
            </a:pPr>
            <a:r>
              <a:rPr lang="en-US" sz="2000" b="1" dirty="0">
                <a:solidFill>
                  <a:srgbClr val="FFFFFF"/>
                </a:solidFill>
                <a:latin typeface="Arial Narrow"/>
              </a:rPr>
              <a:t>A copy of each Protocol is attached to the Preliminary PRC Agenda email on Friday.</a:t>
            </a:r>
          </a:p>
          <a:p>
            <a:pPr marL="800100" lvl="1" indent="-342900">
              <a:buFont typeface="Arial" pitchFamily="34" charset="0"/>
              <a:buChar char="•"/>
            </a:pPr>
            <a:r>
              <a:rPr lang="en-US" sz="2000" b="1" dirty="0">
                <a:solidFill>
                  <a:srgbClr val="FFFFFF"/>
                </a:solidFill>
                <a:latin typeface="Arial Narrow"/>
              </a:rPr>
              <a:t>Individuals assigned to review the study are also sent a copy through SharePoint.</a:t>
            </a:r>
          </a:p>
          <a:p>
            <a:pPr marL="800100" lvl="1" indent="-342900">
              <a:buFont typeface="Arial" pitchFamily="34" charset="0"/>
              <a:buChar char="•"/>
            </a:pPr>
            <a:r>
              <a:rPr lang="en-US" sz="2000" b="1" dirty="0">
                <a:solidFill>
                  <a:schemeClr val="bg1"/>
                </a:solidFill>
                <a:latin typeface="+mn-lt"/>
              </a:rPr>
              <a:t>Decision on protocol submission determined at PRC.</a:t>
            </a:r>
          </a:p>
          <a:p>
            <a:pPr marL="800100" lvl="1" indent="-342900">
              <a:buFont typeface="Arial" pitchFamily="34" charset="0"/>
              <a:buChar char="•"/>
            </a:pPr>
            <a:r>
              <a:rPr lang="en-US" sz="2000" b="1" dirty="0">
                <a:solidFill>
                  <a:schemeClr val="bg1"/>
                </a:solidFill>
                <a:latin typeface="+mn-lt"/>
              </a:rPr>
              <a:t>PIO staff combine comments from the individual reviewers into one consensus review document.  Once the Lead Reviewer finalizes the consensus review it is sent to the PI/Lead Organization. </a:t>
            </a:r>
          </a:p>
        </p:txBody>
      </p:sp>
    </p:spTree>
    <p:extLst>
      <p:ext uri="{BB962C8B-B14F-4D97-AF65-F5344CB8AC3E}">
        <p14:creationId xmlns:p14="http://schemas.microsoft.com/office/powerpoint/2010/main" val="1532421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Protocol Revisions</a:t>
            </a:r>
          </a:p>
        </p:txBody>
      </p:sp>
      <p:sp>
        <p:nvSpPr>
          <p:cNvPr id="4" name="Rectangle 3"/>
          <p:cNvSpPr/>
          <p:nvPr/>
        </p:nvSpPr>
        <p:spPr>
          <a:xfrm>
            <a:off x="1524000" y="1228398"/>
            <a:ext cx="7239000" cy="5078313"/>
          </a:xfrm>
          <a:prstGeom prst="rect">
            <a:avLst/>
          </a:prstGeom>
        </p:spPr>
        <p:txBody>
          <a:bodyPr wrap="square">
            <a:spAutoFit/>
          </a:bodyPr>
          <a:lstStyle/>
          <a:p>
            <a:pPr marL="800100" lvl="1" indent="-342900">
              <a:buFont typeface="Arial" pitchFamily="34" charset="0"/>
              <a:buChar char="•"/>
            </a:pPr>
            <a:r>
              <a:rPr lang="en-US" sz="2000" b="1" dirty="0">
                <a:solidFill>
                  <a:srgbClr val="FFFFFF"/>
                </a:solidFill>
                <a:latin typeface="Arial Narrow"/>
              </a:rPr>
              <a:t>Protocol Revisions are changes made to the protocol </a:t>
            </a:r>
            <a:r>
              <a:rPr lang="en-US" sz="2000" b="1" i="1" dirty="0">
                <a:solidFill>
                  <a:srgbClr val="FFFFFF"/>
                </a:solidFill>
                <a:latin typeface="Arial Narrow"/>
              </a:rPr>
              <a:t>prior</a:t>
            </a:r>
            <a:r>
              <a:rPr lang="en-US" sz="2000" b="1" dirty="0">
                <a:solidFill>
                  <a:srgbClr val="FFFFFF"/>
                </a:solidFill>
                <a:latin typeface="Arial Narrow"/>
              </a:rPr>
              <a:t> to CTEP approval. </a:t>
            </a:r>
          </a:p>
          <a:p>
            <a:pPr marL="800100" lvl="1" indent="-342900">
              <a:buFont typeface="Arial" pitchFamily="34" charset="0"/>
              <a:buChar char="•"/>
            </a:pPr>
            <a:r>
              <a:rPr lang="en-US" sz="2000" b="1" dirty="0">
                <a:solidFill>
                  <a:srgbClr val="FFFFFF"/>
                </a:solidFill>
                <a:latin typeface="Arial Narrow"/>
              </a:rPr>
              <a:t>If the lead organization is responding to CTEP review comments, they must address each comment in the Summary of Change (SOC).</a:t>
            </a:r>
          </a:p>
          <a:p>
            <a:pPr marL="800100" lvl="1" indent="-342900">
              <a:buFont typeface="Arial" pitchFamily="34" charset="0"/>
              <a:buChar char="•"/>
            </a:pPr>
            <a:r>
              <a:rPr lang="en-US" sz="2000" b="1" dirty="0">
                <a:solidFill>
                  <a:srgbClr val="FFFFFF"/>
                </a:solidFill>
                <a:latin typeface="Arial Narrow"/>
              </a:rPr>
              <a:t>The SOC must be located at the beginning of the protocol and consent.  It must also include hyperlinks that bring the reviewer to the location within the protocol or consent where the change has taken place. </a:t>
            </a:r>
          </a:p>
          <a:p>
            <a:pPr marL="800100" lvl="1" indent="-342900">
              <a:buFont typeface="Arial" pitchFamily="34" charset="0"/>
              <a:buChar char="•"/>
            </a:pPr>
            <a:r>
              <a:rPr lang="en-US" sz="2000" b="1" dirty="0">
                <a:solidFill>
                  <a:srgbClr val="FFFFFF"/>
                </a:solidFill>
                <a:latin typeface="Arial Narrow"/>
              </a:rPr>
              <a:t>Revisions are received in PIO and routed electronically to all reviewers. </a:t>
            </a:r>
          </a:p>
          <a:p>
            <a:pPr marL="800100" lvl="1" indent="-342900">
              <a:buFont typeface="Arial" pitchFamily="34" charset="0"/>
              <a:buChar char="•"/>
            </a:pPr>
            <a:r>
              <a:rPr lang="en-US" sz="2000" b="1" dirty="0">
                <a:solidFill>
                  <a:srgbClr val="FFFFFF"/>
                </a:solidFill>
                <a:latin typeface="Arial Narrow"/>
              </a:rPr>
              <a:t>48 hours provided to each reviewer. 48-hour reminder sent if review not returned to PIO.</a:t>
            </a:r>
          </a:p>
          <a:p>
            <a:pPr marL="800100" lvl="1" indent="-342900">
              <a:buFont typeface="Arial" pitchFamily="34" charset="0"/>
              <a:buChar char="•"/>
            </a:pPr>
            <a:r>
              <a:rPr lang="en-US" sz="2000" b="1" dirty="0">
                <a:solidFill>
                  <a:schemeClr val="bg1"/>
                </a:solidFill>
                <a:latin typeface="+mj-lt"/>
              </a:rPr>
              <a:t>PIO sends final decision notice to PI and lead organization.</a:t>
            </a:r>
          </a:p>
          <a:p>
            <a:pPr marL="800100" lvl="1" indent="-342900">
              <a:buFont typeface="Arial" pitchFamily="34" charset="0"/>
              <a:buChar char="•"/>
            </a:pPr>
            <a:endParaRPr lang="en-US" sz="2000" b="1" dirty="0">
              <a:solidFill>
                <a:srgbClr val="FFFFFF"/>
              </a:solidFill>
              <a:latin typeface="Arial Narrow"/>
            </a:endParaRPr>
          </a:p>
          <a:p>
            <a:pPr marL="800100" lvl="1" indent="-342900">
              <a:buFont typeface="Arial" pitchFamily="34" charset="0"/>
              <a:buChar char="•"/>
            </a:pPr>
            <a:endParaRPr lang="en-US" b="1" dirty="0">
              <a:solidFill>
                <a:srgbClr val="FFFFFF"/>
              </a:solidFill>
              <a:latin typeface="Arial Narrow"/>
            </a:endParaRPr>
          </a:p>
        </p:txBody>
      </p:sp>
    </p:spTree>
    <p:extLst>
      <p:ext uri="{BB962C8B-B14F-4D97-AF65-F5344CB8AC3E}">
        <p14:creationId xmlns:p14="http://schemas.microsoft.com/office/powerpoint/2010/main" val="1026636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Protocol Amendments</a:t>
            </a:r>
          </a:p>
        </p:txBody>
      </p:sp>
      <p:sp>
        <p:nvSpPr>
          <p:cNvPr id="4" name="Rectangle 3"/>
          <p:cNvSpPr/>
          <p:nvPr/>
        </p:nvSpPr>
        <p:spPr>
          <a:xfrm>
            <a:off x="1524000" y="1228398"/>
            <a:ext cx="7239000" cy="3231654"/>
          </a:xfrm>
          <a:prstGeom prst="rect">
            <a:avLst/>
          </a:prstGeom>
        </p:spPr>
        <p:txBody>
          <a:bodyPr wrap="square">
            <a:spAutoFit/>
          </a:bodyPr>
          <a:lstStyle/>
          <a:p>
            <a:pPr marL="800100" lvl="1" indent="-342900">
              <a:buFont typeface="Arial" pitchFamily="34" charset="0"/>
              <a:buChar char="•"/>
            </a:pPr>
            <a:r>
              <a:rPr lang="en-US" sz="2000" b="1" dirty="0">
                <a:solidFill>
                  <a:srgbClr val="FFFFFF"/>
                </a:solidFill>
                <a:latin typeface="Arial Narrow"/>
              </a:rPr>
              <a:t>Protocol Amendments are changes made to the protocol </a:t>
            </a:r>
            <a:r>
              <a:rPr lang="en-US" sz="2000" b="1" i="1" dirty="0">
                <a:solidFill>
                  <a:srgbClr val="FFFFFF"/>
                </a:solidFill>
                <a:latin typeface="Arial Narrow"/>
              </a:rPr>
              <a:t>after</a:t>
            </a:r>
            <a:r>
              <a:rPr lang="en-US" sz="2000" b="1" dirty="0">
                <a:solidFill>
                  <a:srgbClr val="FFFFFF"/>
                </a:solidFill>
                <a:latin typeface="Arial Narrow"/>
              </a:rPr>
              <a:t> CTEP approval. </a:t>
            </a:r>
          </a:p>
          <a:p>
            <a:pPr marL="800100" lvl="1" indent="-342900">
              <a:buFont typeface="Arial" pitchFamily="34" charset="0"/>
              <a:buChar char="•"/>
            </a:pPr>
            <a:r>
              <a:rPr lang="en-US" sz="2000" b="1" dirty="0">
                <a:solidFill>
                  <a:srgbClr val="FFFFFF"/>
                </a:solidFill>
                <a:latin typeface="Arial Narrow"/>
              </a:rPr>
              <a:t>Amendments have the same formatting requirements as revisions. </a:t>
            </a:r>
          </a:p>
          <a:p>
            <a:pPr marL="800100" lvl="1" indent="-342900">
              <a:buFont typeface="Arial" pitchFamily="34" charset="0"/>
              <a:buChar char="•"/>
            </a:pPr>
            <a:r>
              <a:rPr lang="en-US" sz="2000" b="1" dirty="0">
                <a:solidFill>
                  <a:srgbClr val="FFFFFF"/>
                </a:solidFill>
                <a:latin typeface="Arial Narrow"/>
              </a:rPr>
              <a:t>They are also routed electronically to reviewers who are given 48 hours to complete their review. </a:t>
            </a:r>
          </a:p>
          <a:p>
            <a:pPr marL="800100" lvl="1" indent="-342900">
              <a:buFont typeface="Arial" pitchFamily="34" charset="0"/>
              <a:buChar char="•"/>
            </a:pPr>
            <a:r>
              <a:rPr lang="en-US" sz="2000" b="1" dirty="0">
                <a:solidFill>
                  <a:srgbClr val="FFFFFF"/>
                </a:solidFill>
                <a:latin typeface="Arial Narrow"/>
              </a:rPr>
              <a:t>PIO sends the final decision notice to the PI and lead organization. </a:t>
            </a:r>
            <a:endParaRPr lang="en-US" sz="2000" b="1" dirty="0">
              <a:solidFill>
                <a:schemeClr val="bg1"/>
              </a:solidFill>
              <a:latin typeface="+mj-lt"/>
            </a:endParaRPr>
          </a:p>
          <a:p>
            <a:pPr marL="800100" lvl="1" indent="-342900">
              <a:buFont typeface="Arial" pitchFamily="34" charset="0"/>
              <a:buChar char="•"/>
            </a:pPr>
            <a:endParaRPr lang="en-US" sz="2000" b="1" dirty="0">
              <a:solidFill>
                <a:srgbClr val="FFFFFF"/>
              </a:solidFill>
              <a:latin typeface="Arial Narrow"/>
            </a:endParaRPr>
          </a:p>
          <a:p>
            <a:pPr marL="800100" lvl="1" indent="-342900">
              <a:buFont typeface="Arial" pitchFamily="34" charset="0"/>
              <a:buChar char="•"/>
            </a:pPr>
            <a:endParaRPr lang="en-US" b="1" dirty="0">
              <a:solidFill>
                <a:srgbClr val="FFFFFF"/>
              </a:solidFill>
              <a:latin typeface="Arial Narrow"/>
            </a:endParaRPr>
          </a:p>
        </p:txBody>
      </p:sp>
    </p:spTree>
    <p:extLst>
      <p:ext uri="{BB962C8B-B14F-4D97-AF65-F5344CB8AC3E}">
        <p14:creationId xmlns:p14="http://schemas.microsoft.com/office/powerpoint/2010/main" val="2812461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OEWG Timeline Info</a:t>
            </a:r>
          </a:p>
        </p:txBody>
      </p:sp>
      <p:sp>
        <p:nvSpPr>
          <p:cNvPr id="4" name="Rectangle 3"/>
          <p:cNvSpPr/>
          <p:nvPr/>
        </p:nvSpPr>
        <p:spPr>
          <a:xfrm>
            <a:off x="1625252" y="1524000"/>
            <a:ext cx="7315200" cy="4093428"/>
          </a:xfrm>
          <a:prstGeom prst="rect">
            <a:avLst/>
          </a:prstGeom>
        </p:spPr>
        <p:txBody>
          <a:bodyPr wrap="square">
            <a:spAutoFit/>
          </a:bodyPr>
          <a:lstStyle/>
          <a:p>
            <a:r>
              <a:rPr lang="en-US" sz="2000" b="1" dirty="0">
                <a:solidFill>
                  <a:schemeClr val="bg1"/>
                </a:solidFill>
                <a:latin typeface="Arial" pitchFamily="34" charset="0"/>
              </a:rPr>
              <a:t>The Operational Efficiency Working Group (OEWG) was established to advise the National Cancer Institute (NCI) on strategies to "Identify the institutional barriers that prolong the time from concept approval to accrual of the first patient, and develop solutions for overcoming these barriers." The collaborative effort includes representation from the NCTN, ETCTN, Cancer Centers, Consortiums and other NCI Programs and Divisions. This broad-based, strategically-driven effort, involving all the critical stakeholders in the cancer clinical trials community, resulted in the initiatives and associated implementation plans detailed in this report on "Compressing the Timeline for Cancer Clinical Trial Activation". </a:t>
            </a:r>
          </a:p>
        </p:txBody>
      </p:sp>
    </p:spTree>
    <p:extLst>
      <p:ext uri="{BB962C8B-B14F-4D97-AF65-F5344CB8AC3E}">
        <p14:creationId xmlns:p14="http://schemas.microsoft.com/office/powerpoint/2010/main" val="1190170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OEWG Timeline Info (cont.)</a:t>
            </a:r>
          </a:p>
        </p:txBody>
      </p:sp>
      <p:sp>
        <p:nvSpPr>
          <p:cNvPr id="3" name="Rectangle 2"/>
          <p:cNvSpPr/>
          <p:nvPr/>
        </p:nvSpPr>
        <p:spPr>
          <a:xfrm>
            <a:off x="1600200" y="1524000"/>
            <a:ext cx="7391400" cy="3785652"/>
          </a:xfrm>
          <a:prstGeom prst="rect">
            <a:avLst/>
          </a:prstGeom>
        </p:spPr>
        <p:txBody>
          <a:bodyPr wrap="square">
            <a:spAutoFit/>
          </a:bodyPr>
          <a:lstStyle/>
          <a:p>
            <a:pPr marL="342900" indent="-342900">
              <a:buFont typeface="Arial" pitchFamily="34" charset="0"/>
              <a:buChar char="•"/>
            </a:pPr>
            <a:r>
              <a:rPr lang="en-US" b="1" dirty="0">
                <a:solidFill>
                  <a:schemeClr val="bg1"/>
                </a:solidFill>
                <a:latin typeface="+mn-lt"/>
              </a:rPr>
              <a:t>OEWG Timeline information found on CTEP website:</a:t>
            </a:r>
          </a:p>
          <a:p>
            <a:r>
              <a:rPr lang="en-US" b="1" dirty="0">
                <a:solidFill>
                  <a:schemeClr val="bg1"/>
                </a:solidFill>
                <a:latin typeface="+mn-lt"/>
              </a:rPr>
              <a:t>		http://ctep.cancer.gov/</a:t>
            </a:r>
          </a:p>
          <a:p>
            <a:pPr marL="342900" indent="-342900">
              <a:buFont typeface="Arial" pitchFamily="34" charset="0"/>
              <a:buChar char="•"/>
            </a:pPr>
            <a:r>
              <a:rPr lang="en-US" b="1" dirty="0">
                <a:solidFill>
                  <a:schemeClr val="bg1"/>
                </a:solidFill>
                <a:latin typeface="+mn-lt"/>
              </a:rPr>
              <a:t>SOPs and Timeline charts available</a:t>
            </a:r>
          </a:p>
          <a:p>
            <a:pPr marL="342900" indent="-342900">
              <a:buFont typeface="Arial" pitchFamily="34" charset="0"/>
              <a:buChar char="•"/>
            </a:pPr>
            <a:r>
              <a:rPr lang="en-US" b="1" dirty="0">
                <a:solidFill>
                  <a:schemeClr val="bg1"/>
                </a:solidFill>
                <a:latin typeface="+mn-lt"/>
              </a:rPr>
              <a:t>Applies only to CTEP treatment trials</a:t>
            </a:r>
          </a:p>
          <a:p>
            <a:pPr marL="342900" indent="-342900">
              <a:buFont typeface="Arial" pitchFamily="34" charset="0"/>
              <a:buChar char="•"/>
            </a:pPr>
            <a:r>
              <a:rPr lang="en-US" b="1" dirty="0">
                <a:solidFill>
                  <a:schemeClr val="bg1"/>
                </a:solidFill>
                <a:latin typeface="+mn-lt"/>
              </a:rPr>
              <a:t>Start Date for Timeline begins at LOI or Concept review date</a:t>
            </a:r>
          </a:p>
          <a:p>
            <a:pPr marL="342900" indent="-342900">
              <a:buFont typeface="Arial" pitchFamily="34" charset="0"/>
              <a:buChar char="•"/>
            </a:pPr>
            <a:r>
              <a:rPr lang="en-US" b="1" dirty="0">
                <a:solidFill>
                  <a:schemeClr val="bg1"/>
                </a:solidFill>
                <a:latin typeface="+mn-lt"/>
              </a:rPr>
              <a:t>LOI – tied to the IDB or PRC review date</a:t>
            </a:r>
          </a:p>
          <a:p>
            <a:pPr marL="342900" indent="-342900">
              <a:buFont typeface="Arial" pitchFamily="34" charset="0"/>
              <a:buChar char="•"/>
            </a:pPr>
            <a:r>
              <a:rPr lang="en-US" b="1" dirty="0">
                <a:solidFill>
                  <a:schemeClr val="bg1"/>
                </a:solidFill>
                <a:latin typeface="+mn-lt"/>
              </a:rPr>
              <a:t>Concept – tied to SC review date for new concepts (3 weeks prior to actual SC review)</a:t>
            </a:r>
          </a:p>
          <a:p>
            <a:pPr marL="342900" indent="-342900">
              <a:buFont typeface="Arial" pitchFamily="34" charset="0"/>
              <a:buChar char="•"/>
            </a:pPr>
            <a:r>
              <a:rPr lang="en-US" b="1" dirty="0">
                <a:solidFill>
                  <a:schemeClr val="bg1"/>
                </a:solidFill>
                <a:latin typeface="+mn-lt"/>
              </a:rPr>
              <a:t>CTEP Secure Website tracks OEWG Timelines</a:t>
            </a:r>
          </a:p>
        </p:txBody>
      </p:sp>
    </p:spTree>
    <p:extLst>
      <p:ext uri="{BB962C8B-B14F-4D97-AF65-F5344CB8AC3E}">
        <p14:creationId xmlns:p14="http://schemas.microsoft.com/office/powerpoint/2010/main" val="386910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CTEP MISSION </a:t>
            </a:r>
            <a:r>
              <a:rPr lang="en-US" dirty="0"/>
              <a:t>	</a:t>
            </a:r>
          </a:p>
        </p:txBody>
      </p:sp>
      <p:sp>
        <p:nvSpPr>
          <p:cNvPr id="3" name="Content Placeholder 2"/>
          <p:cNvSpPr>
            <a:spLocks noGrp="1"/>
          </p:cNvSpPr>
          <p:nvPr>
            <p:ph idx="1"/>
          </p:nvPr>
        </p:nvSpPr>
        <p:spPr/>
        <p:txBody>
          <a:bodyPr/>
          <a:lstStyle/>
          <a:p>
            <a:r>
              <a:rPr lang="en-US" sz="2800" b="1" dirty="0">
                <a:solidFill>
                  <a:schemeClr val="bg1"/>
                </a:solidFill>
              </a:rPr>
              <a:t>The mission of the Cancer Therapy Evaluation Program (CTEP) is to improve the lives of cancer patients by finding better ways to treat, control and cure cancer. CTEP accomplishes this mission by funding an extensive national program of cancer research and by sponsoring clinical trials to evaluate new anti-cancer agents, with a particular emphasis on translational research to elucidate molecular targets and mechanisms of drug effects.</a:t>
            </a:r>
            <a:endParaRPr lang="en-US"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spcBef>
                <a:spcPct val="50000"/>
              </a:spcBef>
            </a:pPr>
            <a:r>
              <a:rPr lang="en-US" dirty="0">
                <a:solidFill>
                  <a:schemeClr val="bg1"/>
                </a:solidFill>
                <a:latin typeface="Arial" charset="0"/>
              </a:rPr>
              <a:t>Phase 1, 1/2, and 2 LOIs</a:t>
            </a:r>
            <a:br>
              <a:rPr lang="en-US" dirty="0">
                <a:solidFill>
                  <a:schemeClr val="bg1"/>
                </a:solidFill>
                <a:latin typeface="Arial" charset="0"/>
              </a:rPr>
            </a:br>
            <a:r>
              <a:rPr lang="en-US" dirty="0">
                <a:solidFill>
                  <a:schemeClr val="bg1"/>
                </a:solidFill>
                <a:latin typeface="Arial" charset="0"/>
              </a:rPr>
              <a:t>OEWG Timeline</a:t>
            </a:r>
          </a:p>
        </p:txBody>
      </p:sp>
      <p:sp>
        <p:nvSpPr>
          <p:cNvPr id="3" name="Text Box 15"/>
          <p:cNvSpPr txBox="1">
            <a:spLocks noChangeArrowheads="1"/>
          </p:cNvSpPr>
          <p:nvPr/>
        </p:nvSpPr>
        <p:spPr bwMode="auto">
          <a:xfrm>
            <a:off x="1536469" y="1447799"/>
            <a:ext cx="69342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eaLnBrk="1" hangingPunct="1">
              <a:spcBef>
                <a:spcPct val="50000"/>
              </a:spcBef>
            </a:pPr>
            <a:r>
              <a:rPr lang="en-US" sz="2000" b="1" dirty="0">
                <a:solidFill>
                  <a:schemeClr val="bg1"/>
                </a:solidFill>
                <a:latin typeface="Arial" charset="0"/>
              </a:rPr>
              <a:t>OEWG timeline for opening a trial to enrollment, for Phase 1, 1/2, and 2 LOIs: </a:t>
            </a:r>
          </a:p>
          <a:p>
            <a:pPr eaLnBrk="1" hangingPunct="1">
              <a:spcBef>
                <a:spcPct val="50000"/>
              </a:spcBef>
            </a:pPr>
            <a:r>
              <a:rPr lang="en-US" sz="2000" u="sng" dirty="0">
                <a:solidFill>
                  <a:schemeClr val="bg1"/>
                </a:solidFill>
                <a:latin typeface="Arial" charset="0"/>
              </a:rPr>
              <a:t>Absolute deadline</a:t>
            </a:r>
            <a:r>
              <a:rPr lang="en-US" sz="2000">
                <a:solidFill>
                  <a:schemeClr val="bg1"/>
                </a:solidFill>
                <a:latin typeface="Arial" charset="0"/>
              </a:rPr>
              <a:t>: 400 </a:t>
            </a:r>
            <a:r>
              <a:rPr lang="en-US" sz="2000" dirty="0">
                <a:solidFill>
                  <a:schemeClr val="bg1"/>
                </a:solidFill>
                <a:latin typeface="Arial" charset="0"/>
              </a:rPr>
              <a:t>days</a:t>
            </a:r>
          </a:p>
        </p:txBody>
      </p:sp>
      <p:sp>
        <p:nvSpPr>
          <p:cNvPr id="4" name="TextBox 74"/>
          <p:cNvSpPr txBox="1">
            <a:spLocks noChangeArrowheads="1"/>
          </p:cNvSpPr>
          <p:nvPr/>
        </p:nvSpPr>
        <p:spPr bwMode="auto">
          <a:xfrm>
            <a:off x="1536469" y="3505200"/>
            <a:ext cx="739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6400" indent="-292100" eaLnBrk="0" hangingPunct="0">
              <a:defRPr sz="2400">
                <a:solidFill>
                  <a:schemeClr val="tx1"/>
                </a:solidFill>
                <a:latin typeface="Times" pitchFamily="18" charset="0"/>
                <a:ea typeface="ＭＳ Ｐゴシック" pitchFamily="-107" charset="-128"/>
              </a:defRPr>
            </a:lvl1pPr>
            <a:lvl2pPr marL="8064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r>
              <a:rPr lang="en-US" sz="1800" b="1" dirty="0">
                <a:solidFill>
                  <a:srgbClr val="FFFF00"/>
                </a:solidFill>
                <a:latin typeface="Arial" charset="0"/>
              </a:rPr>
              <a:t>Phase 1, 1/2, and 2 LOIs include the following:</a:t>
            </a:r>
          </a:p>
          <a:p>
            <a:pPr lvl="1">
              <a:spcBef>
                <a:spcPct val="50000"/>
              </a:spcBef>
              <a:buFontTx/>
              <a:buChar char="•"/>
            </a:pPr>
            <a:r>
              <a:rPr lang="en-US" sz="1800" dirty="0">
                <a:solidFill>
                  <a:srgbClr val="FFFF00"/>
                </a:solidFill>
                <a:latin typeface="Arial" charset="0"/>
              </a:rPr>
              <a:t>ETCTN and Unsolicited LOIs – phase 1, 1/2, and 2</a:t>
            </a:r>
          </a:p>
          <a:p>
            <a:pPr lvl="1">
              <a:spcBef>
                <a:spcPct val="50000"/>
              </a:spcBef>
              <a:buFontTx/>
              <a:buChar char="•"/>
            </a:pPr>
            <a:r>
              <a:rPr lang="en-US" sz="1800" dirty="0">
                <a:solidFill>
                  <a:srgbClr val="FFFF00"/>
                </a:solidFill>
                <a:latin typeface="Arial" charset="0"/>
              </a:rPr>
              <a:t>NCTN and Consortia phase 1, 1/2, and 2 LOIs</a:t>
            </a:r>
          </a:p>
        </p:txBody>
      </p:sp>
      <p:sp>
        <p:nvSpPr>
          <p:cNvPr id="5" name="Rectangle 9"/>
          <p:cNvSpPr>
            <a:spLocks noChangeArrowheads="1"/>
          </p:cNvSpPr>
          <p:nvPr/>
        </p:nvSpPr>
        <p:spPr bwMode="auto">
          <a:xfrm>
            <a:off x="1524000" y="5181600"/>
            <a:ext cx="74676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ct val="30000"/>
              </a:spcAft>
            </a:pPr>
            <a:r>
              <a:rPr lang="en-US" sz="1800" u="sng" dirty="0">
                <a:solidFill>
                  <a:schemeClr val="bg1"/>
                </a:solidFill>
                <a:latin typeface="Arial" charset="0"/>
              </a:rPr>
              <a:t>LOI approval stage</a:t>
            </a:r>
            <a:r>
              <a:rPr lang="en-US" sz="1800" dirty="0">
                <a:solidFill>
                  <a:schemeClr val="bg1"/>
                </a:solidFill>
                <a:latin typeface="Arial" charset="0"/>
              </a:rPr>
              <a:t>: 60 days (Day 1 – 60)</a:t>
            </a:r>
          </a:p>
          <a:p>
            <a:pPr>
              <a:spcAft>
                <a:spcPct val="30000"/>
              </a:spcAft>
            </a:pPr>
            <a:r>
              <a:rPr lang="en-US" sz="1800" u="sng" dirty="0">
                <a:solidFill>
                  <a:schemeClr val="bg1"/>
                </a:solidFill>
                <a:latin typeface="Arial" charset="0"/>
              </a:rPr>
              <a:t>Protocol authoring stage</a:t>
            </a:r>
            <a:r>
              <a:rPr lang="en-US" sz="1800" dirty="0">
                <a:solidFill>
                  <a:schemeClr val="bg1"/>
                </a:solidFill>
                <a:latin typeface="Arial" charset="0"/>
              </a:rPr>
              <a:t>: 60 days (Day 60 – 120)</a:t>
            </a:r>
          </a:p>
          <a:p>
            <a:pPr>
              <a:spcAft>
                <a:spcPct val="30000"/>
              </a:spcAft>
            </a:pPr>
            <a:r>
              <a:rPr lang="en-US" sz="1800" u="sng" dirty="0">
                <a:solidFill>
                  <a:schemeClr val="bg1"/>
                </a:solidFill>
                <a:latin typeface="Arial" charset="0"/>
              </a:rPr>
              <a:t>Protocol approval and open to enrollment</a:t>
            </a:r>
            <a:r>
              <a:rPr lang="en-US" sz="1800" dirty="0">
                <a:solidFill>
                  <a:schemeClr val="bg1"/>
                </a:solidFill>
                <a:latin typeface="Arial" charset="0"/>
              </a:rPr>
              <a:t>: 280 days (Day 120 – 400)</a:t>
            </a:r>
          </a:p>
        </p:txBody>
      </p:sp>
      <p:sp>
        <p:nvSpPr>
          <p:cNvPr id="6" name="Text Box 8"/>
          <p:cNvSpPr txBox="1">
            <a:spLocks noChangeArrowheads="1"/>
          </p:cNvSpPr>
          <p:nvPr/>
        </p:nvSpPr>
        <p:spPr bwMode="auto">
          <a:xfrm>
            <a:off x="1735138" y="6319838"/>
            <a:ext cx="561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eaLnBrk="1" hangingPunct="1">
              <a:spcBef>
                <a:spcPct val="50000"/>
              </a:spcBef>
            </a:pPr>
            <a:r>
              <a:rPr lang="en-US" sz="2000" dirty="0">
                <a:solidFill>
                  <a:srgbClr val="FFC000"/>
                </a:solidFill>
                <a:latin typeface="Arial" charset="0"/>
              </a:rPr>
              <a:t>(Please see timeline flowchart on next slide.)</a:t>
            </a:r>
          </a:p>
        </p:txBody>
      </p:sp>
    </p:spTree>
    <p:extLst>
      <p:ext uri="{BB962C8B-B14F-4D97-AF65-F5344CB8AC3E}">
        <p14:creationId xmlns:p14="http://schemas.microsoft.com/office/powerpoint/2010/main" val="3180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64132"/>
            <a:ext cx="7315200" cy="674068"/>
          </a:xfrm>
        </p:spPr>
        <p:txBody>
          <a:bodyPr/>
          <a:lstStyle/>
          <a:p>
            <a:pPr algn="ctr"/>
            <a:r>
              <a:rPr lang="en-US" sz="2400" dirty="0">
                <a:solidFill>
                  <a:schemeClr val="bg1"/>
                </a:solidFill>
                <a:latin typeface="Arial" charset="0"/>
              </a:rPr>
              <a:t>Phase 1, 1/2, and 2 LOIs</a:t>
            </a:r>
            <a:br>
              <a:rPr lang="en-US" sz="2400" dirty="0">
                <a:solidFill>
                  <a:schemeClr val="bg1"/>
                </a:solidFill>
                <a:latin typeface="Arial" charset="0"/>
              </a:rPr>
            </a:br>
            <a:r>
              <a:rPr lang="en-US" sz="2400" dirty="0">
                <a:solidFill>
                  <a:schemeClr val="bg1"/>
                </a:solidFill>
                <a:latin typeface="Arial" charset="0"/>
              </a:rPr>
              <a:t>OEWG Timeline (cont.)</a:t>
            </a:r>
            <a:endParaRPr lang="en-US" sz="2400" dirty="0"/>
          </a:p>
        </p:txBody>
      </p:sp>
      <p:grpSp>
        <p:nvGrpSpPr>
          <p:cNvPr id="3" name="Group 24"/>
          <p:cNvGrpSpPr>
            <a:grpSpLocks/>
          </p:cNvGrpSpPr>
          <p:nvPr/>
        </p:nvGrpSpPr>
        <p:grpSpPr bwMode="auto">
          <a:xfrm>
            <a:off x="1394234" y="841744"/>
            <a:ext cx="7521166" cy="5691128"/>
            <a:chOff x="0" y="685800"/>
            <a:chExt cx="8978900" cy="5882814"/>
          </a:xfrm>
        </p:grpSpPr>
        <p:sp>
          <p:nvSpPr>
            <p:cNvPr id="4" name="Text Box 56"/>
            <p:cNvSpPr txBox="1">
              <a:spLocks noChangeArrowheads="1"/>
            </p:cNvSpPr>
            <p:nvPr/>
          </p:nvSpPr>
          <p:spPr bwMode="auto">
            <a:xfrm>
              <a:off x="1078380" y="6282285"/>
              <a:ext cx="6508965" cy="286329"/>
            </a:xfrm>
            <a:prstGeom prst="rect">
              <a:avLst/>
            </a:prstGeom>
            <a:noFill/>
            <a:ln w="57150"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eaLnBrk="1" hangingPunct="1">
                <a:spcBef>
                  <a:spcPct val="50000"/>
                </a:spcBef>
              </a:pPr>
              <a:r>
                <a:rPr lang="en-US" sz="1200" b="1" i="1" dirty="0">
                  <a:solidFill>
                    <a:schemeClr val="bg1"/>
                  </a:solidFill>
                  <a:latin typeface="Arial" charset="0"/>
                </a:rPr>
                <a:t>Absolute deadline for opening trial to enrollment is 400 calendar days</a:t>
              </a:r>
            </a:p>
          </p:txBody>
        </p:sp>
        <p:sp>
          <p:nvSpPr>
            <p:cNvPr id="5" name="AutoShape 15"/>
            <p:cNvSpPr>
              <a:spLocks noChangeArrowheads="1"/>
            </p:cNvSpPr>
            <p:nvPr/>
          </p:nvSpPr>
          <p:spPr bwMode="auto">
            <a:xfrm>
              <a:off x="838200" y="1282700"/>
              <a:ext cx="1901825" cy="904876"/>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Submission of the Letter of Intent (LOI) to the NCI</a:t>
              </a:r>
            </a:p>
          </p:txBody>
        </p:sp>
        <p:sp>
          <p:nvSpPr>
            <p:cNvPr id="6" name="AutoShape 15"/>
            <p:cNvSpPr>
              <a:spLocks noChangeArrowheads="1"/>
            </p:cNvSpPr>
            <p:nvPr/>
          </p:nvSpPr>
          <p:spPr bwMode="auto">
            <a:xfrm>
              <a:off x="3429000" y="1282700"/>
              <a:ext cx="19018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review and  conference call with investigators</a:t>
              </a:r>
            </a:p>
          </p:txBody>
        </p:sp>
        <p:sp>
          <p:nvSpPr>
            <p:cNvPr id="7" name="AutoShape 15"/>
            <p:cNvSpPr>
              <a:spLocks noChangeArrowheads="1"/>
            </p:cNvSpPr>
            <p:nvPr/>
          </p:nvSpPr>
          <p:spPr bwMode="auto">
            <a:xfrm>
              <a:off x="5943600" y="1250049"/>
              <a:ext cx="2444106" cy="970178"/>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approval and if needed, pharmaceutical  collaborator approval, plus approval of biomarker plan</a:t>
              </a:r>
            </a:p>
          </p:txBody>
        </p:sp>
        <p:sp>
          <p:nvSpPr>
            <p:cNvPr id="8" name="TextBox 49"/>
            <p:cNvSpPr txBox="1">
              <a:spLocks noChangeArrowheads="1"/>
            </p:cNvSpPr>
            <p:nvPr/>
          </p:nvSpPr>
          <p:spPr bwMode="auto">
            <a:xfrm>
              <a:off x="1828800" y="685800"/>
              <a:ext cx="5067299" cy="381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1: LOI approval            Target = 60 days</a:t>
              </a:r>
              <a:endParaRPr lang="en-US" sz="1400" b="1" i="1" dirty="0">
                <a:solidFill>
                  <a:schemeClr val="bg1"/>
                </a:solidFill>
              </a:endParaRPr>
            </a:p>
          </p:txBody>
        </p:sp>
        <p:cxnSp>
          <p:nvCxnSpPr>
            <p:cNvPr id="9" name="Straight Arrow Connector 51"/>
            <p:cNvCxnSpPr>
              <a:cxnSpLocks noChangeShapeType="1"/>
              <a:stCxn id="5" idx="3"/>
              <a:endCxn id="6" idx="1"/>
            </p:cNvCxnSpPr>
            <p:nvPr/>
          </p:nvCxnSpPr>
          <p:spPr bwMode="auto">
            <a:xfrm flipV="1">
              <a:off x="2740025" y="1735138"/>
              <a:ext cx="68897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 name="Straight Arrow Connector 53"/>
            <p:cNvCxnSpPr>
              <a:cxnSpLocks noChangeShapeType="1"/>
              <a:stCxn id="6" idx="3"/>
              <a:endCxn id="7" idx="1"/>
            </p:cNvCxnSpPr>
            <p:nvPr/>
          </p:nvCxnSpPr>
          <p:spPr bwMode="auto">
            <a:xfrm flipV="1">
              <a:off x="5330825" y="1735138"/>
              <a:ext cx="612775" cy="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54"/>
            <p:cNvSpPr txBox="1">
              <a:spLocks noChangeArrowheads="1"/>
            </p:cNvSpPr>
            <p:nvPr/>
          </p:nvSpPr>
          <p:spPr bwMode="auto">
            <a:xfrm>
              <a:off x="1128446" y="2425700"/>
              <a:ext cx="6415354" cy="381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2: Protocol submission             Target = 60 days</a:t>
              </a:r>
              <a:endParaRPr lang="en-US" sz="1400" b="1" i="1" dirty="0">
                <a:solidFill>
                  <a:schemeClr val="bg1"/>
                </a:solidFill>
              </a:endParaRPr>
            </a:p>
          </p:txBody>
        </p:sp>
        <p:sp>
          <p:nvSpPr>
            <p:cNvPr id="13" name="AutoShape 15"/>
            <p:cNvSpPr>
              <a:spLocks noChangeArrowheads="1"/>
            </p:cNvSpPr>
            <p:nvPr/>
          </p:nvSpPr>
          <p:spPr bwMode="auto">
            <a:xfrm>
              <a:off x="3429000" y="2973602"/>
              <a:ext cx="1901825" cy="904876"/>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Protocol Authoring and submission to the NCI for review</a:t>
              </a:r>
            </a:p>
          </p:txBody>
        </p:sp>
        <p:sp>
          <p:nvSpPr>
            <p:cNvPr id="15" name="AutoShape 15"/>
            <p:cNvSpPr>
              <a:spLocks noChangeArrowheads="1"/>
            </p:cNvSpPr>
            <p:nvPr/>
          </p:nvSpPr>
          <p:spPr bwMode="auto">
            <a:xfrm>
              <a:off x="0" y="4876800"/>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Submission of the protocol to the NCI</a:t>
              </a:r>
            </a:p>
          </p:txBody>
        </p:sp>
        <p:sp>
          <p:nvSpPr>
            <p:cNvPr id="16" name="AutoShape 15"/>
            <p:cNvSpPr>
              <a:spLocks noChangeArrowheads="1"/>
            </p:cNvSpPr>
            <p:nvPr/>
          </p:nvSpPr>
          <p:spPr bwMode="auto">
            <a:xfrm>
              <a:off x="1828800" y="4876800"/>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Review and conference call with investigators</a:t>
              </a:r>
            </a:p>
          </p:txBody>
        </p:sp>
        <p:cxnSp>
          <p:nvCxnSpPr>
            <p:cNvPr id="17" name="Straight Arrow Connector 63"/>
            <p:cNvCxnSpPr>
              <a:cxnSpLocks noChangeShapeType="1"/>
              <a:stCxn id="15" idx="3"/>
              <a:endCxn id="16" idx="1"/>
            </p:cNvCxnSpPr>
            <p:nvPr/>
          </p:nvCxnSpPr>
          <p:spPr bwMode="auto">
            <a:xfrm>
              <a:off x="1524000" y="5329238"/>
              <a:ext cx="3048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8" name="AutoShape 15"/>
            <p:cNvSpPr>
              <a:spLocks noChangeArrowheads="1"/>
            </p:cNvSpPr>
            <p:nvPr/>
          </p:nvSpPr>
          <p:spPr bwMode="auto">
            <a:xfrm>
              <a:off x="3733800" y="4876800"/>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Approval of the protocol documents by the NCI</a:t>
              </a:r>
            </a:p>
          </p:txBody>
        </p:sp>
        <p:sp>
          <p:nvSpPr>
            <p:cNvPr id="19" name="AutoShape 15"/>
            <p:cNvSpPr>
              <a:spLocks noChangeArrowheads="1"/>
            </p:cNvSpPr>
            <p:nvPr/>
          </p:nvSpPr>
          <p:spPr bwMode="auto">
            <a:xfrm>
              <a:off x="5638800" y="4876800"/>
              <a:ext cx="1702661" cy="904876"/>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100" b="1" dirty="0">
                  <a:solidFill>
                    <a:srgbClr val="FFFFFF"/>
                  </a:solidFill>
                  <a:latin typeface="Arial" charset="0"/>
                </a:rPr>
                <a:t>Site finalization: CIRB/IRB approval, contract negotiations, FDA review, etc.</a:t>
              </a:r>
            </a:p>
          </p:txBody>
        </p:sp>
        <p:sp>
          <p:nvSpPr>
            <p:cNvPr id="20" name="AutoShape 15"/>
            <p:cNvSpPr>
              <a:spLocks noChangeArrowheads="1"/>
            </p:cNvSpPr>
            <p:nvPr/>
          </p:nvSpPr>
          <p:spPr bwMode="auto">
            <a:xfrm>
              <a:off x="7587346" y="4876800"/>
              <a:ext cx="1391554" cy="904876"/>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Final approval and activation of the trial</a:t>
              </a:r>
            </a:p>
          </p:txBody>
        </p:sp>
        <p:sp>
          <p:nvSpPr>
            <p:cNvPr id="21" name="TextBox 72"/>
            <p:cNvSpPr txBox="1">
              <a:spLocks noChangeArrowheads="1"/>
            </p:cNvSpPr>
            <p:nvPr/>
          </p:nvSpPr>
          <p:spPr bwMode="auto">
            <a:xfrm>
              <a:off x="838198" y="4178300"/>
              <a:ext cx="7010399" cy="349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3: Protocol Approval and Activation           Target = 280 days</a:t>
              </a:r>
              <a:endParaRPr lang="en-US" sz="1400" b="1" i="1" dirty="0">
                <a:solidFill>
                  <a:schemeClr val="bg1"/>
                </a:solidFill>
              </a:endParaRPr>
            </a:p>
          </p:txBody>
        </p:sp>
        <p:cxnSp>
          <p:nvCxnSpPr>
            <p:cNvPr id="23" name="Straight Arrow Connector 79"/>
            <p:cNvCxnSpPr>
              <a:cxnSpLocks noChangeShapeType="1"/>
              <a:stCxn id="16" idx="3"/>
              <a:endCxn id="18" idx="1"/>
            </p:cNvCxnSpPr>
            <p:nvPr/>
          </p:nvCxnSpPr>
          <p:spPr bwMode="auto">
            <a:xfrm>
              <a:off x="3352800" y="5329238"/>
              <a:ext cx="3810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4" name="Straight Arrow Connector 81"/>
            <p:cNvCxnSpPr>
              <a:cxnSpLocks noChangeShapeType="1"/>
              <a:stCxn id="18" idx="3"/>
              <a:endCxn id="19" idx="1"/>
            </p:cNvCxnSpPr>
            <p:nvPr/>
          </p:nvCxnSpPr>
          <p:spPr bwMode="auto">
            <a:xfrm>
              <a:off x="5257801" y="5329238"/>
              <a:ext cx="3810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5" name="Straight Arrow Connector 83"/>
            <p:cNvCxnSpPr>
              <a:cxnSpLocks noChangeShapeType="1"/>
              <a:stCxn id="19" idx="3"/>
              <a:endCxn id="20" idx="1"/>
            </p:cNvCxnSpPr>
            <p:nvPr/>
          </p:nvCxnSpPr>
          <p:spPr bwMode="auto">
            <a:xfrm>
              <a:off x="7341461" y="5329238"/>
              <a:ext cx="24588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187919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14300"/>
            <a:ext cx="7315200" cy="800100"/>
          </a:xfrm>
        </p:spPr>
        <p:txBody>
          <a:bodyPr/>
          <a:lstStyle/>
          <a:p>
            <a:pPr algn="ctr" eaLnBrk="1" hangingPunct="1"/>
            <a:r>
              <a:rPr lang="en-US" sz="2400" dirty="0">
                <a:solidFill>
                  <a:schemeClr val="bg1"/>
                </a:solidFill>
                <a:latin typeface="Arial" charset="0"/>
              </a:rPr>
              <a:t>NCTN Group Phase 2 </a:t>
            </a:r>
            <a:br>
              <a:rPr lang="en-US" sz="2400" dirty="0">
                <a:solidFill>
                  <a:schemeClr val="bg1"/>
                </a:solidFill>
                <a:latin typeface="Arial" charset="0"/>
              </a:rPr>
            </a:br>
            <a:r>
              <a:rPr lang="en-US" sz="2400" dirty="0">
                <a:solidFill>
                  <a:schemeClr val="bg1"/>
                </a:solidFill>
                <a:latin typeface="Arial" charset="0"/>
              </a:rPr>
              <a:t>(and 1/2) </a:t>
            </a:r>
            <a:r>
              <a:rPr lang="en-US" sz="2400" u="sng" dirty="0">
                <a:solidFill>
                  <a:schemeClr val="bg1"/>
                </a:solidFill>
                <a:latin typeface="Arial" charset="0"/>
              </a:rPr>
              <a:t>Concepts</a:t>
            </a:r>
            <a:r>
              <a:rPr lang="en-US" sz="2400" dirty="0">
                <a:solidFill>
                  <a:schemeClr val="bg1"/>
                </a:solidFill>
                <a:latin typeface="Arial" charset="0"/>
              </a:rPr>
              <a:t> OEWG Timeline</a:t>
            </a:r>
          </a:p>
        </p:txBody>
      </p:sp>
      <p:sp>
        <p:nvSpPr>
          <p:cNvPr id="3" name="Text Box 56"/>
          <p:cNvSpPr txBox="1">
            <a:spLocks noChangeArrowheads="1"/>
          </p:cNvSpPr>
          <p:nvPr/>
        </p:nvSpPr>
        <p:spPr bwMode="auto">
          <a:xfrm>
            <a:off x="1678969" y="1524000"/>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eaLnBrk="1" hangingPunct="1"/>
            <a:r>
              <a:rPr lang="en-US" sz="2000" b="1" dirty="0">
                <a:solidFill>
                  <a:schemeClr val="bg1"/>
                </a:solidFill>
                <a:latin typeface="Arial" charset="0"/>
              </a:rPr>
              <a:t>OEWG timeline for opening a trial to enrollment, for NCTN Group Phase 2 (and 1/2) Concepts:</a:t>
            </a:r>
          </a:p>
          <a:p>
            <a:pPr eaLnBrk="1" hangingPunct="1">
              <a:spcBef>
                <a:spcPct val="50000"/>
              </a:spcBef>
            </a:pPr>
            <a:r>
              <a:rPr lang="en-US" sz="2000" u="sng" dirty="0">
                <a:solidFill>
                  <a:schemeClr val="bg1"/>
                </a:solidFill>
                <a:latin typeface="Arial" charset="0"/>
              </a:rPr>
              <a:t>Absolute deadline</a:t>
            </a:r>
            <a:r>
              <a:rPr lang="en-US" sz="2000" dirty="0">
                <a:solidFill>
                  <a:schemeClr val="bg1"/>
                </a:solidFill>
                <a:latin typeface="Arial" charset="0"/>
              </a:rPr>
              <a:t>: 450 days</a:t>
            </a:r>
          </a:p>
        </p:txBody>
      </p:sp>
      <p:sp>
        <p:nvSpPr>
          <p:cNvPr id="4" name="TextBox 74"/>
          <p:cNvSpPr txBox="1">
            <a:spLocks noChangeArrowheads="1"/>
          </p:cNvSpPr>
          <p:nvPr/>
        </p:nvSpPr>
        <p:spPr bwMode="auto">
          <a:xfrm>
            <a:off x="1668695" y="3387315"/>
            <a:ext cx="7162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5888" indent="-1588"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r>
              <a:rPr lang="en-US" sz="1800" b="1" dirty="0">
                <a:solidFill>
                  <a:schemeClr val="bg1"/>
                </a:solidFill>
                <a:latin typeface="Arial" charset="0"/>
              </a:rPr>
              <a:t>NCTN Group Phase 2 (and 1/2) Concepts include the following:</a:t>
            </a:r>
            <a:r>
              <a:rPr lang="en-US" sz="1800" dirty="0">
                <a:solidFill>
                  <a:schemeClr val="bg1"/>
                </a:solidFill>
                <a:latin typeface="Arial" charset="0"/>
              </a:rPr>
              <a:t> </a:t>
            </a:r>
          </a:p>
        </p:txBody>
      </p:sp>
      <p:sp>
        <p:nvSpPr>
          <p:cNvPr id="5" name="Text Box 87"/>
          <p:cNvSpPr txBox="1">
            <a:spLocks noChangeArrowheads="1"/>
          </p:cNvSpPr>
          <p:nvPr/>
        </p:nvSpPr>
        <p:spPr bwMode="auto">
          <a:xfrm>
            <a:off x="1610474" y="4028665"/>
            <a:ext cx="70866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lvl="1">
              <a:spcBef>
                <a:spcPct val="50000"/>
              </a:spcBef>
              <a:buFontTx/>
              <a:buChar char="•"/>
            </a:pPr>
            <a:r>
              <a:rPr lang="en-US" sz="1800" dirty="0">
                <a:solidFill>
                  <a:schemeClr val="bg1"/>
                </a:solidFill>
                <a:latin typeface="Arial" charset="0"/>
              </a:rPr>
              <a:t>NCTN Group phase 2 (or 1/2) Concepts </a:t>
            </a:r>
            <a:r>
              <a:rPr lang="en-US" sz="1800" u="sng" dirty="0">
                <a:solidFill>
                  <a:schemeClr val="bg1"/>
                </a:solidFill>
                <a:latin typeface="Arial" charset="0"/>
              </a:rPr>
              <a:t>&gt;</a:t>
            </a:r>
            <a:r>
              <a:rPr lang="en-US" sz="1800" dirty="0">
                <a:solidFill>
                  <a:schemeClr val="bg1"/>
                </a:solidFill>
                <a:latin typeface="Arial" charset="0"/>
              </a:rPr>
              <a:t> 100 patients</a:t>
            </a:r>
          </a:p>
          <a:p>
            <a:pPr eaLnBrk="1" hangingPunct="1">
              <a:spcBef>
                <a:spcPct val="50000"/>
              </a:spcBef>
            </a:pPr>
            <a:endParaRPr lang="en-US" sz="1800" dirty="0">
              <a:latin typeface="Arial" charset="0"/>
            </a:endParaRPr>
          </a:p>
        </p:txBody>
      </p:sp>
      <p:sp>
        <p:nvSpPr>
          <p:cNvPr id="6" name="Rectangle 9"/>
          <p:cNvSpPr>
            <a:spLocks noChangeArrowheads="1"/>
          </p:cNvSpPr>
          <p:nvPr/>
        </p:nvSpPr>
        <p:spPr bwMode="auto">
          <a:xfrm>
            <a:off x="1613043" y="5082765"/>
            <a:ext cx="72390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u="sng" dirty="0">
                <a:solidFill>
                  <a:schemeClr val="bg1"/>
                </a:solidFill>
                <a:latin typeface="Arial" charset="0"/>
              </a:rPr>
              <a:t>Phase 2 concept approval stage</a:t>
            </a:r>
            <a:r>
              <a:rPr lang="en-US" sz="1800" dirty="0">
                <a:solidFill>
                  <a:schemeClr val="bg1"/>
                </a:solidFill>
                <a:latin typeface="Arial" charset="0"/>
              </a:rPr>
              <a:t>: 60 days (Day 1 – 60) </a:t>
            </a:r>
          </a:p>
          <a:p>
            <a:pPr>
              <a:spcBef>
                <a:spcPct val="30000"/>
              </a:spcBef>
            </a:pPr>
            <a:r>
              <a:rPr lang="en-US" sz="1800" u="sng" dirty="0">
                <a:solidFill>
                  <a:schemeClr val="bg1"/>
                </a:solidFill>
                <a:latin typeface="Arial" charset="0"/>
              </a:rPr>
              <a:t>Protocol authoring stage</a:t>
            </a:r>
            <a:r>
              <a:rPr lang="en-US" sz="1800" dirty="0">
                <a:solidFill>
                  <a:schemeClr val="bg1"/>
                </a:solidFill>
                <a:latin typeface="Arial" charset="0"/>
              </a:rPr>
              <a:t>: 60 days (Day 60 – 120)</a:t>
            </a:r>
          </a:p>
          <a:p>
            <a:pPr>
              <a:spcBef>
                <a:spcPct val="30000"/>
              </a:spcBef>
            </a:pPr>
            <a:r>
              <a:rPr lang="en-US" sz="1800" u="sng" dirty="0">
                <a:solidFill>
                  <a:schemeClr val="bg1"/>
                </a:solidFill>
                <a:latin typeface="Arial" charset="0"/>
              </a:rPr>
              <a:t>Protocol approval and open to enrollment</a:t>
            </a:r>
            <a:r>
              <a:rPr lang="en-US" sz="1800" dirty="0">
                <a:solidFill>
                  <a:schemeClr val="bg1"/>
                </a:solidFill>
                <a:latin typeface="Arial" charset="0"/>
              </a:rPr>
              <a:t>: 330 days (Day 120 – 450)</a:t>
            </a:r>
          </a:p>
        </p:txBody>
      </p:sp>
      <p:sp>
        <p:nvSpPr>
          <p:cNvPr id="7" name="Text Box 88"/>
          <p:cNvSpPr txBox="1">
            <a:spLocks noChangeArrowheads="1"/>
          </p:cNvSpPr>
          <p:nvPr/>
        </p:nvSpPr>
        <p:spPr bwMode="auto">
          <a:xfrm>
            <a:off x="2177693" y="6163852"/>
            <a:ext cx="563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spcBef>
                <a:spcPct val="50000"/>
              </a:spcBef>
            </a:pPr>
            <a:r>
              <a:rPr lang="en-US" sz="2000" dirty="0">
                <a:solidFill>
                  <a:srgbClr val="FFC000"/>
                </a:solidFill>
                <a:latin typeface="Arial" charset="0"/>
              </a:rPr>
              <a:t>(Please see timeline flowchart on next slide.)</a:t>
            </a:r>
          </a:p>
        </p:txBody>
      </p:sp>
    </p:spTree>
    <p:extLst>
      <p:ext uri="{BB962C8B-B14F-4D97-AF65-F5344CB8AC3E}">
        <p14:creationId xmlns:p14="http://schemas.microsoft.com/office/powerpoint/2010/main" val="2957238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14300"/>
            <a:ext cx="7315200" cy="800100"/>
          </a:xfrm>
        </p:spPr>
        <p:txBody>
          <a:bodyPr/>
          <a:lstStyle/>
          <a:p>
            <a:pPr algn="ctr"/>
            <a:r>
              <a:rPr lang="en-US" sz="2400" dirty="0">
                <a:solidFill>
                  <a:schemeClr val="bg1"/>
                </a:solidFill>
                <a:latin typeface="Arial" charset="0"/>
              </a:rPr>
              <a:t>NCTN Group Phase 2 </a:t>
            </a:r>
            <a:br>
              <a:rPr lang="en-US" sz="2400" dirty="0">
                <a:solidFill>
                  <a:schemeClr val="bg1"/>
                </a:solidFill>
                <a:latin typeface="Arial" charset="0"/>
              </a:rPr>
            </a:br>
            <a:r>
              <a:rPr lang="en-US" sz="2400" dirty="0">
                <a:solidFill>
                  <a:schemeClr val="bg1"/>
                </a:solidFill>
                <a:latin typeface="Arial" charset="0"/>
              </a:rPr>
              <a:t>(and 1/2) </a:t>
            </a:r>
            <a:r>
              <a:rPr lang="en-US" sz="2400" u="sng" dirty="0">
                <a:solidFill>
                  <a:schemeClr val="bg1"/>
                </a:solidFill>
                <a:latin typeface="Arial" charset="0"/>
              </a:rPr>
              <a:t>Concepts</a:t>
            </a:r>
            <a:r>
              <a:rPr lang="en-US" sz="2400" dirty="0">
                <a:solidFill>
                  <a:schemeClr val="bg1"/>
                </a:solidFill>
                <a:latin typeface="Arial" charset="0"/>
              </a:rPr>
              <a:t> OEWG Timeline (cont.)</a:t>
            </a:r>
            <a:endParaRPr lang="en-US" sz="2400" dirty="0"/>
          </a:p>
        </p:txBody>
      </p:sp>
      <p:grpSp>
        <p:nvGrpSpPr>
          <p:cNvPr id="3" name="Group 76"/>
          <p:cNvGrpSpPr>
            <a:grpSpLocks/>
          </p:cNvGrpSpPr>
          <p:nvPr/>
        </p:nvGrpSpPr>
        <p:grpSpPr bwMode="auto">
          <a:xfrm>
            <a:off x="1388522" y="1066800"/>
            <a:ext cx="7755478" cy="5550871"/>
            <a:chOff x="1223421" y="685800"/>
            <a:chExt cx="7755478" cy="6015167"/>
          </a:xfrm>
        </p:grpSpPr>
        <p:sp>
          <p:nvSpPr>
            <p:cNvPr id="4" name="Text Box 56"/>
            <p:cNvSpPr txBox="1">
              <a:spLocks noChangeArrowheads="1"/>
            </p:cNvSpPr>
            <p:nvPr/>
          </p:nvSpPr>
          <p:spPr bwMode="auto">
            <a:xfrm>
              <a:off x="2209800" y="6400799"/>
              <a:ext cx="5334000" cy="300168"/>
            </a:xfrm>
            <a:prstGeom prst="rect">
              <a:avLst/>
            </a:prstGeom>
            <a:noFill/>
            <a:ln w="57150"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eaLnBrk="1" hangingPunct="1">
                <a:spcBef>
                  <a:spcPct val="50000"/>
                </a:spcBef>
              </a:pPr>
              <a:r>
                <a:rPr lang="en-US" sz="1200" b="1" i="1" dirty="0">
                  <a:solidFill>
                    <a:schemeClr val="bg1"/>
                  </a:solidFill>
                  <a:latin typeface="Arial" charset="0"/>
                </a:rPr>
                <a:t>Absolute deadline for opening trial to enrollment is 450 calendar days</a:t>
              </a:r>
            </a:p>
          </p:txBody>
        </p:sp>
        <p:sp>
          <p:nvSpPr>
            <p:cNvPr id="5" name="AutoShape 15"/>
            <p:cNvSpPr>
              <a:spLocks noChangeArrowheads="1"/>
            </p:cNvSpPr>
            <p:nvPr/>
          </p:nvSpPr>
          <p:spPr bwMode="auto">
            <a:xfrm>
              <a:off x="1744377" y="1273654"/>
              <a:ext cx="19018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Initial Steering Committee review of the Concept</a:t>
              </a:r>
            </a:p>
          </p:txBody>
        </p:sp>
        <p:sp>
          <p:nvSpPr>
            <p:cNvPr id="6" name="AutoShape 15"/>
            <p:cNvSpPr>
              <a:spLocks noChangeArrowheads="1"/>
            </p:cNvSpPr>
            <p:nvPr/>
          </p:nvSpPr>
          <p:spPr bwMode="auto">
            <a:xfrm>
              <a:off x="4252778" y="1273654"/>
              <a:ext cx="19018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Consensus Review and conference call with investigators</a:t>
              </a:r>
            </a:p>
          </p:txBody>
        </p:sp>
        <p:sp>
          <p:nvSpPr>
            <p:cNvPr id="7" name="AutoShape 15"/>
            <p:cNvSpPr>
              <a:spLocks noChangeArrowheads="1"/>
            </p:cNvSpPr>
            <p:nvPr/>
          </p:nvSpPr>
          <p:spPr bwMode="auto">
            <a:xfrm>
              <a:off x="6887895" y="1294429"/>
              <a:ext cx="1905000" cy="906463"/>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approval and if needed, pharmaceutical  collaborator approval</a:t>
              </a:r>
            </a:p>
          </p:txBody>
        </p:sp>
        <p:sp>
          <p:nvSpPr>
            <p:cNvPr id="8" name="TextBox 49"/>
            <p:cNvSpPr txBox="1">
              <a:spLocks noChangeArrowheads="1"/>
            </p:cNvSpPr>
            <p:nvPr/>
          </p:nvSpPr>
          <p:spPr bwMode="auto">
            <a:xfrm>
              <a:off x="1524000" y="685800"/>
              <a:ext cx="6115050" cy="36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1: Concept approval            Target = 60 days</a:t>
              </a:r>
              <a:endParaRPr lang="en-US" sz="1400" b="1" i="1" dirty="0">
                <a:solidFill>
                  <a:schemeClr val="bg1"/>
                </a:solidFill>
              </a:endParaRPr>
            </a:p>
          </p:txBody>
        </p:sp>
        <p:cxnSp>
          <p:nvCxnSpPr>
            <p:cNvPr id="9" name="Straight Arrow Connector 83"/>
            <p:cNvCxnSpPr>
              <a:cxnSpLocks noChangeShapeType="1"/>
              <a:stCxn id="5" idx="3"/>
              <a:endCxn id="6" idx="1"/>
            </p:cNvCxnSpPr>
            <p:nvPr/>
          </p:nvCxnSpPr>
          <p:spPr bwMode="auto">
            <a:xfrm>
              <a:off x="3646202" y="1726092"/>
              <a:ext cx="606576"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 name="Straight Arrow Connector 84"/>
            <p:cNvCxnSpPr>
              <a:cxnSpLocks noChangeShapeType="1"/>
              <a:stCxn id="6" idx="3"/>
              <a:endCxn id="7" idx="1"/>
            </p:cNvCxnSpPr>
            <p:nvPr/>
          </p:nvCxnSpPr>
          <p:spPr bwMode="auto">
            <a:xfrm>
              <a:off x="6154603" y="1726092"/>
              <a:ext cx="733292" cy="2156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54"/>
            <p:cNvSpPr txBox="1">
              <a:spLocks noChangeArrowheads="1"/>
            </p:cNvSpPr>
            <p:nvPr/>
          </p:nvSpPr>
          <p:spPr bwMode="auto">
            <a:xfrm>
              <a:off x="1789112" y="2425699"/>
              <a:ext cx="5665788" cy="36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2: Protocol submission          Target = 60 days</a:t>
              </a:r>
              <a:endParaRPr lang="en-US" sz="1400" b="1" i="1" dirty="0">
                <a:solidFill>
                  <a:schemeClr val="bg1"/>
                </a:solidFill>
              </a:endParaRPr>
            </a:p>
          </p:txBody>
        </p:sp>
        <p:sp>
          <p:nvSpPr>
            <p:cNvPr id="12" name="AutoShape 15"/>
            <p:cNvSpPr>
              <a:spLocks noChangeArrowheads="1"/>
            </p:cNvSpPr>
            <p:nvPr/>
          </p:nvSpPr>
          <p:spPr bwMode="auto">
            <a:xfrm>
              <a:off x="2899506" y="3032225"/>
              <a:ext cx="1905000" cy="906463"/>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approval and if needed, pharmaceutical  collaborator approval</a:t>
              </a:r>
            </a:p>
          </p:txBody>
        </p:sp>
        <p:sp>
          <p:nvSpPr>
            <p:cNvPr id="13" name="AutoShape 15"/>
            <p:cNvSpPr>
              <a:spLocks noChangeArrowheads="1"/>
            </p:cNvSpPr>
            <p:nvPr/>
          </p:nvSpPr>
          <p:spPr bwMode="auto">
            <a:xfrm>
              <a:off x="5602876" y="3024187"/>
              <a:ext cx="19018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Protocol submission to the NCI for review</a:t>
              </a:r>
            </a:p>
          </p:txBody>
        </p:sp>
        <p:cxnSp>
          <p:nvCxnSpPr>
            <p:cNvPr id="14" name="Straight Arrow Connector 88"/>
            <p:cNvCxnSpPr>
              <a:cxnSpLocks noChangeShapeType="1"/>
              <a:stCxn id="12" idx="3"/>
              <a:endCxn id="13" idx="1"/>
            </p:cNvCxnSpPr>
            <p:nvPr/>
          </p:nvCxnSpPr>
          <p:spPr bwMode="auto">
            <a:xfrm flipV="1">
              <a:off x="4804506" y="3476625"/>
              <a:ext cx="798370" cy="883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5" name="AutoShape 15"/>
            <p:cNvSpPr>
              <a:spLocks noChangeArrowheads="1"/>
            </p:cNvSpPr>
            <p:nvPr/>
          </p:nvSpPr>
          <p:spPr bwMode="auto">
            <a:xfrm>
              <a:off x="1223421" y="4895142"/>
              <a:ext cx="1366894"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Submission of the protocol to the NCI</a:t>
              </a:r>
            </a:p>
          </p:txBody>
        </p:sp>
        <p:sp>
          <p:nvSpPr>
            <p:cNvPr id="16" name="AutoShape 15"/>
            <p:cNvSpPr>
              <a:spLocks noChangeArrowheads="1"/>
            </p:cNvSpPr>
            <p:nvPr/>
          </p:nvSpPr>
          <p:spPr bwMode="auto">
            <a:xfrm>
              <a:off x="2747421" y="4888552"/>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Review and conference call with investigators</a:t>
              </a:r>
            </a:p>
          </p:txBody>
        </p:sp>
        <p:cxnSp>
          <p:nvCxnSpPr>
            <p:cNvPr id="17" name="Straight Arrow Connector 91"/>
            <p:cNvCxnSpPr>
              <a:cxnSpLocks noChangeShapeType="1"/>
              <a:stCxn id="15" idx="3"/>
              <a:endCxn id="16" idx="1"/>
            </p:cNvCxnSpPr>
            <p:nvPr/>
          </p:nvCxnSpPr>
          <p:spPr bwMode="auto">
            <a:xfrm flipV="1">
              <a:off x="2590315" y="5340990"/>
              <a:ext cx="157106" cy="659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8" name="AutoShape 15"/>
            <p:cNvSpPr>
              <a:spLocks noChangeArrowheads="1"/>
            </p:cNvSpPr>
            <p:nvPr/>
          </p:nvSpPr>
          <p:spPr bwMode="auto">
            <a:xfrm>
              <a:off x="4441690" y="4888552"/>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Approval of the protocol document by the NCI</a:t>
              </a:r>
            </a:p>
          </p:txBody>
        </p:sp>
        <p:sp>
          <p:nvSpPr>
            <p:cNvPr id="19" name="AutoShape 15"/>
            <p:cNvSpPr>
              <a:spLocks noChangeArrowheads="1"/>
            </p:cNvSpPr>
            <p:nvPr/>
          </p:nvSpPr>
          <p:spPr bwMode="auto">
            <a:xfrm>
              <a:off x="6157505" y="4895142"/>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Site finalization: IRB approval, contract negotiations, FDA review, etc.</a:t>
              </a:r>
            </a:p>
          </p:txBody>
        </p:sp>
        <p:sp>
          <p:nvSpPr>
            <p:cNvPr id="20" name="AutoShape 15"/>
            <p:cNvSpPr>
              <a:spLocks noChangeArrowheads="1"/>
            </p:cNvSpPr>
            <p:nvPr/>
          </p:nvSpPr>
          <p:spPr bwMode="auto">
            <a:xfrm>
              <a:off x="7851774" y="4885615"/>
              <a:ext cx="11271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Final approval and activation of the trial</a:t>
              </a:r>
            </a:p>
          </p:txBody>
        </p:sp>
        <p:sp>
          <p:nvSpPr>
            <p:cNvPr id="21" name="TextBox 72"/>
            <p:cNvSpPr txBox="1">
              <a:spLocks noChangeArrowheads="1"/>
            </p:cNvSpPr>
            <p:nvPr/>
          </p:nvSpPr>
          <p:spPr bwMode="auto">
            <a:xfrm>
              <a:off x="1524000" y="4178300"/>
              <a:ext cx="6572250" cy="36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3: Protocol Approval and Activation          Target = 330 days</a:t>
              </a:r>
              <a:endParaRPr lang="en-US" sz="1400" b="1" i="1" dirty="0">
                <a:solidFill>
                  <a:schemeClr val="bg1"/>
                </a:solidFill>
              </a:endParaRPr>
            </a:p>
          </p:txBody>
        </p:sp>
        <p:cxnSp>
          <p:nvCxnSpPr>
            <p:cNvPr id="23" name="Straight Arrow Connector 97"/>
            <p:cNvCxnSpPr>
              <a:cxnSpLocks noChangeShapeType="1"/>
              <a:stCxn id="16" idx="3"/>
              <a:endCxn id="18" idx="1"/>
            </p:cNvCxnSpPr>
            <p:nvPr/>
          </p:nvCxnSpPr>
          <p:spPr bwMode="auto">
            <a:xfrm>
              <a:off x="4271421" y="5340990"/>
              <a:ext cx="17026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4" name="Straight Arrow Connector 98"/>
            <p:cNvCxnSpPr>
              <a:cxnSpLocks noChangeShapeType="1"/>
              <a:stCxn id="18" idx="3"/>
              <a:endCxn id="19" idx="1"/>
            </p:cNvCxnSpPr>
            <p:nvPr/>
          </p:nvCxnSpPr>
          <p:spPr bwMode="auto">
            <a:xfrm>
              <a:off x="5965690" y="5340990"/>
              <a:ext cx="191815" cy="659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5" name="Straight Arrow Connector 99"/>
            <p:cNvCxnSpPr>
              <a:cxnSpLocks noChangeShapeType="1"/>
              <a:stCxn id="19" idx="3"/>
              <a:endCxn id="20" idx="1"/>
            </p:cNvCxnSpPr>
            <p:nvPr/>
          </p:nvCxnSpPr>
          <p:spPr bwMode="auto">
            <a:xfrm flipV="1">
              <a:off x="7681505" y="5338053"/>
              <a:ext cx="170269" cy="9526"/>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4247871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14300"/>
            <a:ext cx="7315200" cy="800100"/>
          </a:xfrm>
        </p:spPr>
        <p:txBody>
          <a:bodyPr/>
          <a:lstStyle/>
          <a:p>
            <a:pPr algn="ctr" eaLnBrk="1" hangingPunct="1">
              <a:spcBef>
                <a:spcPct val="50000"/>
              </a:spcBef>
            </a:pPr>
            <a:r>
              <a:rPr lang="en-US" sz="2400" dirty="0">
                <a:solidFill>
                  <a:schemeClr val="bg1"/>
                </a:solidFill>
                <a:latin typeface="Arial" charset="0"/>
              </a:rPr>
              <a:t>Phase 3 Concepts OEWG Timeline</a:t>
            </a:r>
          </a:p>
        </p:txBody>
      </p:sp>
      <p:sp>
        <p:nvSpPr>
          <p:cNvPr id="3" name="Text Box 15"/>
          <p:cNvSpPr txBox="1">
            <a:spLocks noChangeArrowheads="1"/>
          </p:cNvSpPr>
          <p:nvPr/>
        </p:nvSpPr>
        <p:spPr bwMode="auto">
          <a:xfrm>
            <a:off x="1567665" y="1219200"/>
            <a:ext cx="69342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eaLnBrk="1" hangingPunct="1">
              <a:spcBef>
                <a:spcPct val="50000"/>
              </a:spcBef>
            </a:pPr>
            <a:r>
              <a:rPr lang="en-US" sz="2000" b="1" dirty="0">
                <a:solidFill>
                  <a:schemeClr val="bg1"/>
                </a:solidFill>
                <a:latin typeface="Arial" charset="0"/>
              </a:rPr>
              <a:t>OEWG timeline for opening a trial to enrollment, for Phase 3 Concepts: </a:t>
            </a:r>
          </a:p>
          <a:p>
            <a:pPr eaLnBrk="1" hangingPunct="1">
              <a:spcBef>
                <a:spcPct val="50000"/>
              </a:spcBef>
            </a:pPr>
            <a:r>
              <a:rPr lang="en-US" sz="2000" u="sng" dirty="0">
                <a:solidFill>
                  <a:schemeClr val="bg1"/>
                </a:solidFill>
                <a:latin typeface="Arial" charset="0"/>
              </a:rPr>
              <a:t>Absolute deadline</a:t>
            </a:r>
            <a:r>
              <a:rPr lang="en-US" sz="2000" dirty="0">
                <a:solidFill>
                  <a:schemeClr val="bg1"/>
                </a:solidFill>
                <a:latin typeface="Arial" charset="0"/>
              </a:rPr>
              <a:t>: 540 days</a:t>
            </a:r>
          </a:p>
        </p:txBody>
      </p:sp>
      <p:sp>
        <p:nvSpPr>
          <p:cNvPr id="4" name="TextBox 74"/>
          <p:cNvSpPr txBox="1">
            <a:spLocks noChangeArrowheads="1"/>
          </p:cNvSpPr>
          <p:nvPr/>
        </p:nvSpPr>
        <p:spPr bwMode="auto">
          <a:xfrm>
            <a:off x="1981200" y="3098007"/>
            <a:ext cx="474345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28600" indent="-114300"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r>
              <a:rPr lang="en-US" sz="1800" b="1" dirty="0">
                <a:solidFill>
                  <a:srgbClr val="FFFF00"/>
                </a:solidFill>
                <a:latin typeface="Arial" charset="0"/>
              </a:rPr>
              <a:t>Phase 3 Concepts include the following: </a:t>
            </a:r>
          </a:p>
          <a:p>
            <a:pPr lvl="1">
              <a:spcBef>
                <a:spcPct val="50000"/>
              </a:spcBef>
              <a:buFontTx/>
              <a:buChar char="•"/>
            </a:pPr>
            <a:r>
              <a:rPr lang="en-US" sz="1800" dirty="0">
                <a:solidFill>
                  <a:srgbClr val="FFFF00"/>
                </a:solidFill>
                <a:latin typeface="Arial" charset="0"/>
              </a:rPr>
              <a:t>All Phase 3 Concepts.</a:t>
            </a:r>
          </a:p>
        </p:txBody>
      </p:sp>
      <p:sp>
        <p:nvSpPr>
          <p:cNvPr id="5" name="Rectangle 8"/>
          <p:cNvSpPr>
            <a:spLocks noChangeArrowheads="1"/>
          </p:cNvSpPr>
          <p:nvPr/>
        </p:nvSpPr>
        <p:spPr bwMode="auto">
          <a:xfrm>
            <a:off x="1591638" y="4114800"/>
            <a:ext cx="73152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30000"/>
              </a:spcBef>
            </a:pPr>
            <a:r>
              <a:rPr lang="en-US" sz="1800" u="sng" dirty="0">
                <a:solidFill>
                  <a:schemeClr val="bg1"/>
                </a:solidFill>
                <a:latin typeface="Arial" charset="0"/>
              </a:rPr>
              <a:t>Concept approval stage</a:t>
            </a:r>
            <a:r>
              <a:rPr lang="en-US" sz="1800" dirty="0">
                <a:solidFill>
                  <a:schemeClr val="bg1"/>
                </a:solidFill>
                <a:latin typeface="Arial" charset="0"/>
              </a:rPr>
              <a:t>: 90 days (Day 1 – 90)</a:t>
            </a:r>
          </a:p>
          <a:p>
            <a:pPr>
              <a:spcBef>
                <a:spcPct val="30000"/>
              </a:spcBef>
            </a:pPr>
            <a:r>
              <a:rPr lang="en-US" sz="1800" u="sng" dirty="0">
                <a:solidFill>
                  <a:schemeClr val="bg1"/>
                </a:solidFill>
                <a:latin typeface="Arial" charset="0"/>
              </a:rPr>
              <a:t>Protocol authoring stage</a:t>
            </a:r>
            <a:r>
              <a:rPr lang="en-US" sz="1800" dirty="0">
                <a:solidFill>
                  <a:schemeClr val="bg1"/>
                </a:solidFill>
                <a:latin typeface="Arial" charset="0"/>
              </a:rPr>
              <a:t>: 90 days (Day 90 – 180)</a:t>
            </a:r>
          </a:p>
          <a:p>
            <a:pPr>
              <a:spcBef>
                <a:spcPct val="30000"/>
              </a:spcBef>
            </a:pPr>
            <a:r>
              <a:rPr lang="en-US" sz="1800" u="sng" dirty="0">
                <a:solidFill>
                  <a:schemeClr val="bg1"/>
                </a:solidFill>
                <a:latin typeface="Arial" charset="0"/>
              </a:rPr>
              <a:t>Protocol approval and open to enrollment</a:t>
            </a:r>
            <a:r>
              <a:rPr lang="en-US" sz="1800" dirty="0">
                <a:solidFill>
                  <a:schemeClr val="bg1"/>
                </a:solidFill>
                <a:latin typeface="Arial" charset="0"/>
              </a:rPr>
              <a:t>: 360 days (Day 180 – 540) </a:t>
            </a:r>
          </a:p>
        </p:txBody>
      </p:sp>
      <p:sp>
        <p:nvSpPr>
          <p:cNvPr id="6" name="Text Box 87"/>
          <p:cNvSpPr txBox="1">
            <a:spLocks noChangeArrowheads="1"/>
          </p:cNvSpPr>
          <p:nvPr/>
        </p:nvSpPr>
        <p:spPr bwMode="auto">
          <a:xfrm>
            <a:off x="2238375" y="5870575"/>
            <a:ext cx="5457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spcBef>
                <a:spcPct val="50000"/>
              </a:spcBef>
            </a:pPr>
            <a:r>
              <a:rPr lang="en-US" sz="2000" dirty="0">
                <a:solidFill>
                  <a:srgbClr val="FFC000"/>
                </a:solidFill>
                <a:latin typeface="Arial" charset="0"/>
              </a:rPr>
              <a:t>(Please see flowchart timeline on next slide.)</a:t>
            </a:r>
          </a:p>
        </p:txBody>
      </p:sp>
    </p:spTree>
    <p:extLst>
      <p:ext uri="{BB962C8B-B14F-4D97-AF65-F5344CB8AC3E}">
        <p14:creationId xmlns:p14="http://schemas.microsoft.com/office/powerpoint/2010/main" val="2672571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14300"/>
            <a:ext cx="7315200" cy="723900"/>
          </a:xfrm>
        </p:spPr>
        <p:txBody>
          <a:bodyPr/>
          <a:lstStyle/>
          <a:p>
            <a:pPr algn="ctr"/>
            <a:r>
              <a:rPr lang="en-US" sz="2400" dirty="0">
                <a:solidFill>
                  <a:schemeClr val="bg1"/>
                </a:solidFill>
                <a:latin typeface="Arial" charset="0"/>
              </a:rPr>
              <a:t>Phase 3 Concepts OEWG Timeline (cont.)</a:t>
            </a:r>
            <a:endParaRPr lang="en-US" sz="2400" dirty="0"/>
          </a:p>
        </p:txBody>
      </p:sp>
      <p:grpSp>
        <p:nvGrpSpPr>
          <p:cNvPr id="3" name="Group 82"/>
          <p:cNvGrpSpPr>
            <a:grpSpLocks/>
          </p:cNvGrpSpPr>
          <p:nvPr/>
        </p:nvGrpSpPr>
        <p:grpSpPr bwMode="auto">
          <a:xfrm>
            <a:off x="1409700" y="802843"/>
            <a:ext cx="7696200" cy="5940857"/>
            <a:chOff x="0" y="685800"/>
            <a:chExt cx="8978899" cy="5991999"/>
          </a:xfrm>
        </p:grpSpPr>
        <p:sp>
          <p:nvSpPr>
            <p:cNvPr id="4" name="Text Box 56"/>
            <p:cNvSpPr txBox="1">
              <a:spLocks noChangeArrowheads="1"/>
            </p:cNvSpPr>
            <p:nvPr/>
          </p:nvSpPr>
          <p:spPr bwMode="auto">
            <a:xfrm>
              <a:off x="1422401" y="6400800"/>
              <a:ext cx="6121400" cy="276999"/>
            </a:xfrm>
            <a:prstGeom prst="rect">
              <a:avLst/>
            </a:prstGeom>
            <a:noFill/>
            <a:ln w="57150"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eaLnBrk="1" hangingPunct="1">
                <a:spcBef>
                  <a:spcPct val="50000"/>
                </a:spcBef>
              </a:pPr>
              <a:r>
                <a:rPr lang="en-US" sz="1200" b="1" i="1" dirty="0">
                  <a:solidFill>
                    <a:schemeClr val="bg1"/>
                  </a:solidFill>
                  <a:latin typeface="Arial" charset="0"/>
                </a:rPr>
                <a:t>Absolute deadline for opening trial to enrollment is 540 calendar days</a:t>
              </a:r>
            </a:p>
          </p:txBody>
        </p:sp>
        <p:sp>
          <p:nvSpPr>
            <p:cNvPr id="5" name="AutoShape 15"/>
            <p:cNvSpPr>
              <a:spLocks noChangeArrowheads="1"/>
            </p:cNvSpPr>
            <p:nvPr/>
          </p:nvSpPr>
          <p:spPr bwMode="auto">
            <a:xfrm>
              <a:off x="838200" y="1282700"/>
              <a:ext cx="19018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Initial Steering Committee review of Concept</a:t>
              </a:r>
            </a:p>
          </p:txBody>
        </p:sp>
        <p:sp>
          <p:nvSpPr>
            <p:cNvPr id="6" name="AutoShape 15"/>
            <p:cNvSpPr>
              <a:spLocks noChangeArrowheads="1"/>
            </p:cNvSpPr>
            <p:nvPr/>
          </p:nvSpPr>
          <p:spPr bwMode="auto">
            <a:xfrm>
              <a:off x="3429000" y="1282700"/>
              <a:ext cx="19018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Consensus review and conference call with investigators</a:t>
              </a:r>
            </a:p>
          </p:txBody>
        </p:sp>
        <p:sp>
          <p:nvSpPr>
            <p:cNvPr id="7" name="AutoShape 15"/>
            <p:cNvSpPr>
              <a:spLocks noChangeArrowheads="1"/>
            </p:cNvSpPr>
            <p:nvPr/>
          </p:nvSpPr>
          <p:spPr bwMode="auto">
            <a:xfrm>
              <a:off x="5943600" y="1282700"/>
              <a:ext cx="1905000" cy="906463"/>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approval and if needed, pharmaceutical  collaborator approval</a:t>
              </a:r>
            </a:p>
          </p:txBody>
        </p:sp>
        <p:sp>
          <p:nvSpPr>
            <p:cNvPr id="8" name="TextBox 49"/>
            <p:cNvSpPr txBox="1">
              <a:spLocks noChangeArrowheads="1"/>
            </p:cNvSpPr>
            <p:nvPr/>
          </p:nvSpPr>
          <p:spPr bwMode="auto">
            <a:xfrm>
              <a:off x="1422401" y="685800"/>
              <a:ext cx="5740399" cy="341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1: Concept approval             Target = 90 days</a:t>
              </a:r>
              <a:endParaRPr lang="en-US" sz="1400" b="1" i="1" dirty="0">
                <a:solidFill>
                  <a:schemeClr val="bg1"/>
                </a:solidFill>
              </a:endParaRPr>
            </a:p>
          </p:txBody>
        </p:sp>
        <p:cxnSp>
          <p:nvCxnSpPr>
            <p:cNvPr id="9" name="Straight Arrow Connector 89"/>
            <p:cNvCxnSpPr>
              <a:cxnSpLocks noChangeShapeType="1"/>
              <a:stCxn id="5" idx="3"/>
              <a:endCxn id="6" idx="1"/>
            </p:cNvCxnSpPr>
            <p:nvPr/>
          </p:nvCxnSpPr>
          <p:spPr bwMode="auto">
            <a:xfrm flipV="1">
              <a:off x="2740025" y="1735138"/>
              <a:ext cx="68897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 name="Straight Arrow Connector 90"/>
            <p:cNvCxnSpPr>
              <a:cxnSpLocks noChangeShapeType="1"/>
              <a:stCxn id="6" idx="3"/>
              <a:endCxn id="7" idx="1"/>
            </p:cNvCxnSpPr>
            <p:nvPr/>
          </p:nvCxnSpPr>
          <p:spPr bwMode="auto">
            <a:xfrm>
              <a:off x="5330825" y="1735138"/>
              <a:ext cx="61277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54"/>
            <p:cNvSpPr txBox="1">
              <a:spLocks noChangeArrowheads="1"/>
            </p:cNvSpPr>
            <p:nvPr/>
          </p:nvSpPr>
          <p:spPr bwMode="auto">
            <a:xfrm>
              <a:off x="1066800" y="2425700"/>
              <a:ext cx="6388100" cy="341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2: Protocol submission          Target = 90 days</a:t>
              </a:r>
              <a:endParaRPr lang="en-US" sz="1400" b="1" i="1" dirty="0">
                <a:solidFill>
                  <a:schemeClr val="bg1"/>
                </a:solidFill>
              </a:endParaRPr>
            </a:p>
          </p:txBody>
        </p:sp>
        <p:sp>
          <p:nvSpPr>
            <p:cNvPr id="12" name="AutoShape 15"/>
            <p:cNvSpPr>
              <a:spLocks noChangeArrowheads="1"/>
            </p:cNvSpPr>
            <p:nvPr/>
          </p:nvSpPr>
          <p:spPr bwMode="auto">
            <a:xfrm>
              <a:off x="2133600" y="3022600"/>
              <a:ext cx="1905000" cy="906463"/>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approval and if needed, pharmaceutical  collaborator approval</a:t>
              </a:r>
            </a:p>
          </p:txBody>
        </p:sp>
        <p:sp>
          <p:nvSpPr>
            <p:cNvPr id="13" name="AutoShape 15"/>
            <p:cNvSpPr>
              <a:spLocks noChangeArrowheads="1"/>
            </p:cNvSpPr>
            <p:nvPr/>
          </p:nvSpPr>
          <p:spPr bwMode="auto">
            <a:xfrm>
              <a:off x="4876800" y="3022600"/>
              <a:ext cx="1901825"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Protocol submission to the NCI for review</a:t>
              </a:r>
            </a:p>
          </p:txBody>
        </p:sp>
        <p:cxnSp>
          <p:nvCxnSpPr>
            <p:cNvPr id="14" name="Straight Arrow Connector 94"/>
            <p:cNvCxnSpPr>
              <a:cxnSpLocks noChangeShapeType="1"/>
              <a:stCxn id="12" idx="3"/>
              <a:endCxn id="13" idx="1"/>
            </p:cNvCxnSpPr>
            <p:nvPr/>
          </p:nvCxnSpPr>
          <p:spPr bwMode="auto">
            <a:xfrm flipV="1">
              <a:off x="4038600" y="3475038"/>
              <a:ext cx="8382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5" name="AutoShape 15"/>
            <p:cNvSpPr>
              <a:spLocks noChangeArrowheads="1"/>
            </p:cNvSpPr>
            <p:nvPr/>
          </p:nvSpPr>
          <p:spPr bwMode="auto">
            <a:xfrm>
              <a:off x="0" y="4876800"/>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Submission of the protocol to the NCI</a:t>
              </a:r>
            </a:p>
          </p:txBody>
        </p:sp>
        <p:sp>
          <p:nvSpPr>
            <p:cNvPr id="16" name="AutoShape 15"/>
            <p:cNvSpPr>
              <a:spLocks noChangeArrowheads="1"/>
            </p:cNvSpPr>
            <p:nvPr/>
          </p:nvSpPr>
          <p:spPr bwMode="auto">
            <a:xfrm>
              <a:off x="1828800" y="4876800"/>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NCI Review and conference call with investigators</a:t>
              </a:r>
            </a:p>
          </p:txBody>
        </p:sp>
        <p:cxnSp>
          <p:nvCxnSpPr>
            <p:cNvPr id="17" name="Straight Arrow Connector 97"/>
            <p:cNvCxnSpPr>
              <a:cxnSpLocks noChangeShapeType="1"/>
              <a:stCxn id="15" idx="3"/>
              <a:endCxn id="16" idx="1"/>
            </p:cNvCxnSpPr>
            <p:nvPr/>
          </p:nvCxnSpPr>
          <p:spPr bwMode="auto">
            <a:xfrm>
              <a:off x="1524000" y="5329238"/>
              <a:ext cx="3048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8" name="AutoShape 15"/>
            <p:cNvSpPr>
              <a:spLocks noChangeArrowheads="1"/>
            </p:cNvSpPr>
            <p:nvPr/>
          </p:nvSpPr>
          <p:spPr bwMode="auto">
            <a:xfrm>
              <a:off x="3733800" y="4876800"/>
              <a:ext cx="15240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Approval of the protocol document by the NCI</a:t>
              </a:r>
            </a:p>
          </p:txBody>
        </p:sp>
        <p:sp>
          <p:nvSpPr>
            <p:cNvPr id="19" name="AutoShape 15"/>
            <p:cNvSpPr>
              <a:spLocks noChangeArrowheads="1"/>
            </p:cNvSpPr>
            <p:nvPr/>
          </p:nvSpPr>
          <p:spPr bwMode="auto">
            <a:xfrm>
              <a:off x="5638799" y="4876800"/>
              <a:ext cx="1739900"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Site finalization: IRB approval, contract negotiations, FDA review, etc.</a:t>
              </a:r>
            </a:p>
          </p:txBody>
        </p:sp>
        <p:sp>
          <p:nvSpPr>
            <p:cNvPr id="20" name="AutoShape 15"/>
            <p:cNvSpPr>
              <a:spLocks noChangeArrowheads="1"/>
            </p:cNvSpPr>
            <p:nvPr/>
          </p:nvSpPr>
          <p:spPr bwMode="auto">
            <a:xfrm>
              <a:off x="7645400" y="4876800"/>
              <a:ext cx="1333499" cy="904875"/>
            </a:xfrm>
            <a:prstGeom prst="roundRect">
              <a:avLst>
                <a:gd name="adj" fmla="val 16667"/>
              </a:avLst>
            </a:prstGeom>
            <a:solidFill>
              <a:srgbClr val="FF9900"/>
            </a:solidFill>
            <a:ln w="9525" algn="ctr">
              <a:solidFill>
                <a:srgbClr val="FF9900"/>
              </a:solidFill>
              <a:round/>
              <a:headEnd/>
              <a:tailEnd/>
            </a:ln>
          </p:spPr>
          <p:txBody>
            <a:bodyPr anchor="ctr"/>
            <a:lstStyle/>
            <a:p>
              <a:pPr algn="ctr"/>
              <a:r>
                <a:rPr lang="en-US" sz="1200" b="1" dirty="0">
                  <a:solidFill>
                    <a:srgbClr val="FFFFFF"/>
                  </a:solidFill>
                  <a:latin typeface="Arial" charset="0"/>
                </a:rPr>
                <a:t>Final approval and activation of the trial</a:t>
              </a:r>
            </a:p>
          </p:txBody>
        </p:sp>
        <p:sp>
          <p:nvSpPr>
            <p:cNvPr id="21" name="TextBox 72"/>
            <p:cNvSpPr txBox="1">
              <a:spLocks noChangeArrowheads="1"/>
            </p:cNvSpPr>
            <p:nvPr/>
          </p:nvSpPr>
          <p:spPr bwMode="auto">
            <a:xfrm>
              <a:off x="838199" y="4178300"/>
              <a:ext cx="7378700" cy="341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18" charset="0"/>
                  <a:ea typeface="ＭＳ Ｐゴシック" pitchFamily="-107" charset="-128"/>
                </a:defRPr>
              </a:lvl1pPr>
              <a:lvl2pPr marL="742950" indent="-285750" eaLnBrk="0" hangingPunct="0">
                <a:defRPr sz="2400">
                  <a:solidFill>
                    <a:schemeClr val="tx1"/>
                  </a:solidFill>
                  <a:latin typeface="Times" pitchFamily="18" charset="0"/>
                  <a:ea typeface="ＭＳ Ｐゴシック" pitchFamily="-107" charset="-128"/>
                </a:defRPr>
              </a:lvl2pPr>
              <a:lvl3pPr marL="1143000" indent="-228600" eaLnBrk="0" hangingPunct="0">
                <a:defRPr sz="2400">
                  <a:solidFill>
                    <a:schemeClr val="tx1"/>
                  </a:solidFill>
                  <a:latin typeface="Times" pitchFamily="18" charset="0"/>
                  <a:ea typeface="ＭＳ Ｐゴシック" pitchFamily="-107" charset="-128"/>
                </a:defRPr>
              </a:lvl3pPr>
              <a:lvl4pPr marL="1600200" indent="-228600" eaLnBrk="0" hangingPunct="0">
                <a:defRPr sz="2400">
                  <a:solidFill>
                    <a:schemeClr val="tx1"/>
                  </a:solidFill>
                  <a:latin typeface="Times" pitchFamily="18" charset="0"/>
                  <a:ea typeface="ＭＳ Ｐゴシック" pitchFamily="-107" charset="-128"/>
                </a:defRPr>
              </a:lvl4pPr>
              <a:lvl5pPr marL="2057400" indent="-228600" eaLnBrk="0" hangingPunct="0">
                <a:defRPr sz="2400">
                  <a:solidFill>
                    <a:schemeClr val="tx1"/>
                  </a:solidFill>
                  <a:latin typeface="Times" pitchFamily="18" charset="0"/>
                  <a:ea typeface="ＭＳ Ｐゴシック" pitchFamily="-107"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107" charset="-128"/>
                </a:defRPr>
              </a:lvl9pPr>
            </a:lstStyle>
            <a:p>
              <a:pPr algn="ctr" eaLnBrk="1" hangingPunct="1"/>
              <a:r>
                <a:rPr lang="en-US" sz="1600" b="1" i="1" dirty="0">
                  <a:solidFill>
                    <a:schemeClr val="bg1"/>
                  </a:solidFill>
                </a:rPr>
                <a:t>Stage 3: Protocol Approval and Activation            Target = 360 days</a:t>
              </a:r>
              <a:endParaRPr lang="en-US" sz="1400" b="1" i="1" dirty="0">
                <a:solidFill>
                  <a:schemeClr val="bg1"/>
                </a:solidFill>
              </a:endParaRPr>
            </a:p>
          </p:txBody>
        </p:sp>
        <p:cxnSp>
          <p:nvCxnSpPr>
            <p:cNvPr id="23" name="Straight Arrow Connector 103"/>
            <p:cNvCxnSpPr>
              <a:cxnSpLocks noChangeShapeType="1"/>
              <a:stCxn id="16" idx="3"/>
              <a:endCxn id="18" idx="1"/>
            </p:cNvCxnSpPr>
            <p:nvPr/>
          </p:nvCxnSpPr>
          <p:spPr bwMode="auto">
            <a:xfrm>
              <a:off x="3352800" y="5329238"/>
              <a:ext cx="3810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4" name="Straight Arrow Connector 104"/>
            <p:cNvCxnSpPr>
              <a:cxnSpLocks noChangeShapeType="1"/>
              <a:stCxn id="18" idx="3"/>
              <a:endCxn id="19" idx="1"/>
            </p:cNvCxnSpPr>
            <p:nvPr/>
          </p:nvCxnSpPr>
          <p:spPr bwMode="auto">
            <a:xfrm>
              <a:off x="5257800" y="5329238"/>
              <a:ext cx="38099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5" name="Straight Arrow Connector 105"/>
            <p:cNvCxnSpPr>
              <a:cxnSpLocks noChangeShapeType="1"/>
              <a:stCxn id="19" idx="3"/>
              <a:endCxn id="20" idx="1"/>
            </p:cNvCxnSpPr>
            <p:nvPr/>
          </p:nvCxnSpPr>
          <p:spPr bwMode="auto">
            <a:xfrm>
              <a:off x="7378699" y="5329238"/>
              <a:ext cx="26670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930571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Other PIO Functions</a:t>
            </a:r>
          </a:p>
        </p:txBody>
      </p:sp>
      <p:sp>
        <p:nvSpPr>
          <p:cNvPr id="3" name="Rectangle 2"/>
          <p:cNvSpPr/>
          <p:nvPr/>
        </p:nvSpPr>
        <p:spPr>
          <a:xfrm>
            <a:off x="1600200" y="1720840"/>
            <a:ext cx="7162800" cy="4524315"/>
          </a:xfrm>
          <a:prstGeom prst="rect">
            <a:avLst/>
          </a:prstGeom>
        </p:spPr>
        <p:txBody>
          <a:bodyPr wrap="square">
            <a:spAutoFit/>
          </a:bodyPr>
          <a:lstStyle/>
          <a:p>
            <a:pPr marL="342900" indent="-342900">
              <a:buFont typeface="Arial" pitchFamily="34" charset="0"/>
              <a:buChar char="•"/>
            </a:pPr>
            <a:r>
              <a:rPr lang="en-US" b="1" dirty="0">
                <a:solidFill>
                  <a:schemeClr val="bg1"/>
                </a:solidFill>
                <a:latin typeface="+mn-lt"/>
              </a:rPr>
              <a:t>Distributes safety information to relevant clinical sites</a:t>
            </a:r>
          </a:p>
          <a:p>
            <a:pPr marL="342900" indent="-342900">
              <a:buFont typeface="Arial" pitchFamily="34" charset="0"/>
              <a:buChar char="•"/>
            </a:pPr>
            <a:endParaRPr lang="en-US" b="1" dirty="0">
              <a:solidFill>
                <a:schemeClr val="bg1"/>
              </a:solidFill>
              <a:latin typeface="+mn-lt"/>
            </a:endParaRPr>
          </a:p>
          <a:p>
            <a:pPr marL="342900" indent="-342900">
              <a:buFont typeface="Arial" pitchFamily="34" charset="0"/>
              <a:buChar char="•"/>
            </a:pPr>
            <a:r>
              <a:rPr lang="en-US" b="1" dirty="0">
                <a:solidFill>
                  <a:schemeClr val="bg1"/>
                </a:solidFill>
                <a:latin typeface="+mn-lt"/>
              </a:rPr>
              <a:t>Assists in the submission of protocol related documents to the US Food and Drug Administration (FDA)</a:t>
            </a:r>
          </a:p>
          <a:p>
            <a:pPr marL="342900" indent="-342900">
              <a:buFont typeface="Arial" pitchFamily="34" charset="0"/>
              <a:buChar char="•"/>
            </a:pPr>
            <a:endParaRPr lang="en-US" b="1" dirty="0">
              <a:solidFill>
                <a:schemeClr val="bg1"/>
              </a:solidFill>
              <a:latin typeface="+mn-lt"/>
            </a:endParaRPr>
          </a:p>
          <a:p>
            <a:pPr marL="342900" indent="-342900">
              <a:buFont typeface="Arial" pitchFamily="34" charset="0"/>
              <a:buChar char="•"/>
            </a:pPr>
            <a:r>
              <a:rPr lang="en-US" b="1" dirty="0">
                <a:solidFill>
                  <a:schemeClr val="bg1"/>
                </a:solidFill>
                <a:latin typeface="+mn-lt"/>
              </a:rPr>
              <a:t>Provides administrative support to the IDB, PRC, BRC CRM, and CCSC meetings</a:t>
            </a:r>
          </a:p>
          <a:p>
            <a:pPr marL="342900" indent="-342900">
              <a:buFont typeface="Arial" pitchFamily="34" charset="0"/>
              <a:buChar char="•"/>
            </a:pPr>
            <a:endParaRPr lang="en-US" b="1" dirty="0">
              <a:solidFill>
                <a:schemeClr val="bg1"/>
              </a:solidFill>
              <a:latin typeface="+mn-lt"/>
            </a:endParaRPr>
          </a:p>
          <a:p>
            <a:pPr marL="342900" indent="-342900">
              <a:buFont typeface="Arial" pitchFamily="34" charset="0"/>
              <a:buChar char="•"/>
            </a:pPr>
            <a:r>
              <a:rPr lang="en-US" b="1" dirty="0">
                <a:solidFill>
                  <a:schemeClr val="bg1"/>
                </a:solidFill>
                <a:latin typeface="+mn-lt"/>
              </a:rPr>
              <a:t>Maintains administrative documentation for the conduct of CTEP reviews and progress of CTEP-sponsored clinical trials</a:t>
            </a:r>
          </a:p>
        </p:txBody>
      </p:sp>
    </p:spTree>
    <p:extLst>
      <p:ext uri="{BB962C8B-B14F-4D97-AF65-F5344CB8AC3E}">
        <p14:creationId xmlns:p14="http://schemas.microsoft.com/office/powerpoint/2010/main" val="1987610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PIO Contact Info</a:t>
            </a:r>
          </a:p>
        </p:txBody>
      </p:sp>
      <p:sp>
        <p:nvSpPr>
          <p:cNvPr id="3" name="Rectangle 2"/>
          <p:cNvSpPr/>
          <p:nvPr/>
        </p:nvSpPr>
        <p:spPr>
          <a:xfrm>
            <a:off x="1600200" y="1219200"/>
            <a:ext cx="7239000" cy="5262979"/>
          </a:xfrm>
          <a:prstGeom prst="rect">
            <a:avLst/>
          </a:prstGeom>
        </p:spPr>
        <p:txBody>
          <a:bodyPr wrap="square">
            <a:spAutoFit/>
          </a:bodyPr>
          <a:lstStyle/>
          <a:p>
            <a:r>
              <a:rPr lang="en-US" b="1" dirty="0">
                <a:solidFill>
                  <a:schemeClr val="bg1"/>
                </a:solidFill>
                <a:latin typeface="+mn-lt"/>
              </a:rPr>
              <a:t>Head (Federal Position): Martha Kruhm</a:t>
            </a:r>
          </a:p>
          <a:p>
            <a:r>
              <a:rPr lang="en-US" b="1" dirty="0">
                <a:solidFill>
                  <a:schemeClr val="bg1"/>
                </a:solidFill>
                <a:latin typeface="+mn-lt"/>
              </a:rPr>
              <a:t>Deputy Head (Federal Position): Charles Choi</a:t>
            </a:r>
          </a:p>
          <a:p>
            <a:r>
              <a:rPr lang="en-US" b="1" dirty="0">
                <a:solidFill>
                  <a:schemeClr val="bg1"/>
                </a:solidFill>
                <a:latin typeface="+mn-lt"/>
              </a:rPr>
              <a:t>Program Manager: Sheryl Kiernan</a:t>
            </a:r>
          </a:p>
          <a:p>
            <a:r>
              <a:rPr lang="en-US" b="1" dirty="0">
                <a:solidFill>
                  <a:schemeClr val="bg1"/>
                </a:solidFill>
                <a:latin typeface="+mn-lt"/>
              </a:rPr>
              <a:t>Deputy Program Manager: Nwanneka Amadi</a:t>
            </a:r>
          </a:p>
          <a:p>
            <a:endParaRPr lang="en-US" b="1" dirty="0">
              <a:solidFill>
                <a:schemeClr val="bg1"/>
              </a:solidFill>
              <a:latin typeface="+mn-lt"/>
            </a:endParaRPr>
          </a:p>
          <a:p>
            <a:r>
              <a:rPr lang="en-US" b="1" dirty="0">
                <a:solidFill>
                  <a:schemeClr val="bg1"/>
                </a:solidFill>
                <a:latin typeface="+mn-lt"/>
              </a:rPr>
              <a:t>The PIO is an office within the Operations and Informatics Branch (OIB) of CTEP/DCTD/NCI</a:t>
            </a:r>
          </a:p>
          <a:p>
            <a:endParaRPr lang="en-US" b="1" dirty="0">
              <a:solidFill>
                <a:schemeClr val="bg1"/>
              </a:solidFill>
              <a:latin typeface="+mn-lt"/>
            </a:endParaRPr>
          </a:p>
          <a:p>
            <a:r>
              <a:rPr lang="en-US" b="1" dirty="0">
                <a:solidFill>
                  <a:schemeClr val="bg1"/>
                </a:solidFill>
                <a:latin typeface="+mn-lt"/>
              </a:rPr>
              <a:t>Location: 	9609 Medical Center Dr. (MSC 9742) </a:t>
            </a:r>
          </a:p>
          <a:p>
            <a:r>
              <a:rPr lang="en-US" b="1" dirty="0">
                <a:solidFill>
                  <a:schemeClr val="bg1"/>
                </a:solidFill>
                <a:latin typeface="+mn-lt"/>
              </a:rPr>
              <a:t>		Bethesda, MD 20892</a:t>
            </a:r>
          </a:p>
          <a:p>
            <a:endParaRPr lang="en-US" b="1" dirty="0">
              <a:solidFill>
                <a:schemeClr val="bg1"/>
              </a:solidFill>
              <a:latin typeface="+mn-lt"/>
            </a:endParaRPr>
          </a:p>
          <a:p>
            <a:r>
              <a:rPr lang="en-US" b="1" dirty="0">
                <a:solidFill>
                  <a:schemeClr val="bg1"/>
                </a:solidFill>
                <a:latin typeface="+mn-lt"/>
              </a:rPr>
              <a:t>Phone: 	240-276-6535</a:t>
            </a:r>
          </a:p>
          <a:p>
            <a:r>
              <a:rPr lang="en-US" b="1" dirty="0">
                <a:solidFill>
                  <a:schemeClr val="bg1"/>
                </a:solidFill>
                <a:latin typeface="+mn-lt"/>
              </a:rPr>
              <a:t>Email: 		pio@ctep.nci.nih.gov</a:t>
            </a:r>
            <a:endParaRPr lang="en-US" dirty="0"/>
          </a:p>
          <a:p>
            <a:r>
              <a:rPr lang="en-US" b="1" dirty="0">
                <a:solidFill>
                  <a:schemeClr val="bg1"/>
                </a:solidFill>
                <a:latin typeface="+mn-lt"/>
              </a:rPr>
              <a:t>CTEP Website: http://ctep.cancer.gov/</a:t>
            </a:r>
          </a:p>
        </p:txBody>
      </p:sp>
      <p:sp>
        <p:nvSpPr>
          <p:cNvPr id="4" name="Footer Placeholder 3"/>
          <p:cNvSpPr>
            <a:spLocks noGrp="1"/>
          </p:cNvSpPr>
          <p:nvPr>
            <p:ph type="ftr" sz="quarter" idx="11"/>
          </p:nvPr>
        </p:nvSpPr>
        <p:spPr>
          <a:xfrm>
            <a:off x="3810000" y="6324600"/>
            <a:ext cx="2895600" cy="381000"/>
          </a:xfrm>
        </p:spPr>
        <p:txBody>
          <a:bodyPr/>
          <a:lstStyle/>
          <a:p>
            <a:r>
              <a:rPr lang="en-US" dirty="0">
                <a:solidFill>
                  <a:schemeClr val="bg1"/>
                </a:solidFill>
              </a:rPr>
              <a:t>Update 24Jan2020</a:t>
            </a:r>
          </a:p>
        </p:txBody>
      </p:sp>
    </p:spTree>
    <p:extLst>
      <p:ext uri="{BB962C8B-B14F-4D97-AF65-F5344CB8AC3E}">
        <p14:creationId xmlns:p14="http://schemas.microsoft.com/office/powerpoint/2010/main" val="1608640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solidFill>
                <a:schemeClr val="bg1"/>
              </a:solidFill>
            </a:endParaRPr>
          </a:p>
          <a:p>
            <a:endParaRPr lang="en-US" dirty="0"/>
          </a:p>
          <a:p>
            <a:pPr>
              <a:buNone/>
            </a:pPr>
            <a:endParaRPr lang="en-US" dirty="0"/>
          </a:p>
          <a:p>
            <a:endParaRPr lang="en-US" dirty="0"/>
          </a:p>
        </p:txBody>
      </p:sp>
      <p:sp>
        <p:nvSpPr>
          <p:cNvPr id="4" name="Rectangle 3"/>
          <p:cNvSpPr/>
          <p:nvPr/>
        </p:nvSpPr>
        <p:spPr>
          <a:xfrm>
            <a:off x="3708981" y="457200"/>
            <a:ext cx="3136436" cy="446276"/>
          </a:xfrm>
          <a:prstGeom prst="rect">
            <a:avLst/>
          </a:prstGeom>
        </p:spPr>
        <p:txBody>
          <a:bodyPr wrap="none">
            <a:spAutoFit/>
          </a:bodyPr>
          <a:lstStyle/>
          <a:p>
            <a:pPr algn="ctr"/>
            <a:r>
              <a:rPr lang="en-US" sz="2300" b="1" dirty="0">
                <a:solidFill>
                  <a:schemeClr val="bg1"/>
                </a:solidFill>
                <a:latin typeface="+mj-lt"/>
              </a:rPr>
              <a:t>CTEP Organization Chart </a:t>
            </a:r>
            <a:endParaRPr lang="en-US" sz="2300" b="1" dirty="0">
              <a:latin typeface="+mj-lt"/>
            </a:endParaRPr>
          </a:p>
        </p:txBody>
      </p:sp>
      <p:pic>
        <p:nvPicPr>
          <p:cNvPr id="5" name="Picture 4">
            <a:extLst>
              <a:ext uri="{FF2B5EF4-FFF2-40B4-BE49-F238E27FC236}">
                <a16:creationId xmlns:a16="http://schemas.microsoft.com/office/drawing/2014/main" id="{A7EE881E-409B-476A-A8B4-F0B36EB2F5C2}"/>
              </a:ext>
            </a:extLst>
          </p:cNvPr>
          <p:cNvPicPr>
            <a:picLocks noChangeAspect="1"/>
          </p:cNvPicPr>
          <p:nvPr/>
        </p:nvPicPr>
        <p:blipFill rotWithShape="1">
          <a:blip r:embed="rId3"/>
          <a:srcRect l="10000" t="24281" r="30000" b="15708"/>
          <a:stretch/>
        </p:blipFill>
        <p:spPr>
          <a:xfrm>
            <a:off x="1759471" y="1366284"/>
            <a:ext cx="6996657" cy="4761614"/>
          </a:xfrm>
          <a:prstGeom prst="rect">
            <a:avLst/>
          </a:prstGeom>
        </p:spPr>
      </p:pic>
      <p:sp>
        <p:nvSpPr>
          <p:cNvPr id="7" name="Rectangle 6">
            <a:extLst>
              <a:ext uri="{FF2B5EF4-FFF2-40B4-BE49-F238E27FC236}">
                <a16:creationId xmlns:a16="http://schemas.microsoft.com/office/drawing/2014/main" id="{4F1EC6CC-AB29-4601-8B38-64FAAE782EC3}"/>
              </a:ext>
            </a:extLst>
          </p:cNvPr>
          <p:cNvSpPr/>
          <p:nvPr/>
        </p:nvSpPr>
        <p:spPr bwMode="auto">
          <a:xfrm>
            <a:off x="4114800" y="1981200"/>
            <a:ext cx="1905000" cy="304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Associate Director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Mission of the PIO</a:t>
            </a:r>
          </a:p>
        </p:txBody>
      </p:sp>
      <p:sp>
        <p:nvSpPr>
          <p:cNvPr id="3" name="Content Placeholder 2"/>
          <p:cNvSpPr>
            <a:spLocks noGrp="1"/>
          </p:cNvSpPr>
          <p:nvPr>
            <p:ph idx="1"/>
          </p:nvPr>
        </p:nvSpPr>
        <p:spPr>
          <a:xfrm>
            <a:off x="1524000" y="1981200"/>
            <a:ext cx="7315200" cy="4486275"/>
          </a:xfrm>
        </p:spPr>
        <p:txBody>
          <a:bodyPr/>
          <a:lstStyle/>
          <a:p>
            <a:r>
              <a:rPr lang="en-US" sz="2800" b="1" dirty="0">
                <a:solidFill>
                  <a:schemeClr val="bg1"/>
                </a:solidFill>
              </a:rPr>
              <a:t>The primary mission of the PIO is to facilitate the development of quality clinical trials in the most efficient and expeditious manner possible and to relieve the administrative burden related to clinical trial development and management on CTEP staff and the extramural community.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CTEP Document Reviews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7822315"/>
              </p:ext>
            </p:extLst>
          </p:nvPr>
        </p:nvGraphicFramePr>
        <p:xfrm>
          <a:off x="1447798" y="914401"/>
          <a:ext cx="7624012" cy="4578497"/>
        </p:xfrm>
        <a:graphic>
          <a:graphicData uri="http://schemas.openxmlformats.org/drawingml/2006/table">
            <a:tbl>
              <a:tblPr firstRow="1" bandRow="1">
                <a:tableStyleId>{5C22544A-7EE6-4342-B048-85BDC9FD1C3A}</a:tableStyleId>
              </a:tblPr>
              <a:tblGrid>
                <a:gridCol w="1111835">
                  <a:extLst>
                    <a:ext uri="{9D8B030D-6E8A-4147-A177-3AD203B41FA5}">
                      <a16:colId xmlns:a16="http://schemas.microsoft.com/office/drawing/2014/main" val="20000"/>
                    </a:ext>
                  </a:extLst>
                </a:gridCol>
                <a:gridCol w="953001">
                  <a:extLst>
                    <a:ext uri="{9D8B030D-6E8A-4147-A177-3AD203B41FA5}">
                      <a16:colId xmlns:a16="http://schemas.microsoft.com/office/drawing/2014/main" val="20001"/>
                    </a:ext>
                  </a:extLst>
                </a:gridCol>
                <a:gridCol w="1191252">
                  <a:extLst>
                    <a:ext uri="{9D8B030D-6E8A-4147-A177-3AD203B41FA5}">
                      <a16:colId xmlns:a16="http://schemas.microsoft.com/office/drawing/2014/main" val="20002"/>
                    </a:ext>
                  </a:extLst>
                </a:gridCol>
                <a:gridCol w="1508919">
                  <a:extLst>
                    <a:ext uri="{9D8B030D-6E8A-4147-A177-3AD203B41FA5}">
                      <a16:colId xmlns:a16="http://schemas.microsoft.com/office/drawing/2014/main" val="20003"/>
                    </a:ext>
                  </a:extLst>
                </a:gridCol>
                <a:gridCol w="1508919">
                  <a:extLst>
                    <a:ext uri="{9D8B030D-6E8A-4147-A177-3AD203B41FA5}">
                      <a16:colId xmlns:a16="http://schemas.microsoft.com/office/drawing/2014/main" val="20004"/>
                    </a:ext>
                  </a:extLst>
                </a:gridCol>
                <a:gridCol w="1350086">
                  <a:extLst>
                    <a:ext uri="{9D8B030D-6E8A-4147-A177-3AD203B41FA5}">
                      <a16:colId xmlns:a16="http://schemas.microsoft.com/office/drawing/2014/main" val="20005"/>
                    </a:ext>
                  </a:extLst>
                </a:gridCol>
              </a:tblGrid>
              <a:tr h="601451">
                <a:tc>
                  <a:txBody>
                    <a:bodyPr/>
                    <a:lstStyle/>
                    <a:p>
                      <a:r>
                        <a:rPr lang="en-US" sz="1600" baseline="0" dirty="0">
                          <a:solidFill>
                            <a:schemeClr val="tx1"/>
                          </a:solidFill>
                        </a:rPr>
                        <a:t>Document</a:t>
                      </a:r>
                    </a:p>
                  </a:txBody>
                  <a:tcPr/>
                </a:tc>
                <a:tc>
                  <a:txBody>
                    <a:bodyPr/>
                    <a:lstStyle/>
                    <a:p>
                      <a:r>
                        <a:rPr lang="en-US" sz="1600" baseline="0" dirty="0">
                          <a:solidFill>
                            <a:schemeClr val="tx1"/>
                          </a:solidFill>
                        </a:rPr>
                        <a:t>Phase</a:t>
                      </a:r>
                    </a:p>
                  </a:txBody>
                  <a:tcPr/>
                </a:tc>
                <a:tc>
                  <a:txBody>
                    <a:bodyPr/>
                    <a:lstStyle/>
                    <a:p>
                      <a:r>
                        <a:rPr lang="en-US" sz="1600" baseline="0" dirty="0">
                          <a:solidFill>
                            <a:schemeClr val="tx1"/>
                          </a:solidFill>
                        </a:rPr>
                        <a:t>Meeting Acronym</a:t>
                      </a:r>
                    </a:p>
                  </a:txBody>
                  <a:tcPr/>
                </a:tc>
                <a:tc>
                  <a:txBody>
                    <a:bodyPr/>
                    <a:lstStyle/>
                    <a:p>
                      <a:r>
                        <a:rPr lang="en-US" sz="1600" baseline="0" dirty="0">
                          <a:solidFill>
                            <a:schemeClr val="tx1"/>
                          </a:solidFill>
                        </a:rPr>
                        <a:t>CTEP Review Day/Time</a:t>
                      </a:r>
                    </a:p>
                  </a:txBody>
                  <a:tcPr/>
                </a:tc>
                <a:tc>
                  <a:txBody>
                    <a:bodyPr/>
                    <a:lstStyle/>
                    <a:p>
                      <a:r>
                        <a:rPr lang="en-US" sz="1600" baseline="0" dirty="0">
                          <a:solidFill>
                            <a:schemeClr val="tx1"/>
                          </a:solidFill>
                        </a:rPr>
                        <a:t>Scheduling</a:t>
                      </a:r>
                    </a:p>
                  </a:txBody>
                  <a:tcPr/>
                </a:tc>
                <a:tc>
                  <a:txBody>
                    <a:bodyPr/>
                    <a:lstStyle/>
                    <a:p>
                      <a:r>
                        <a:rPr lang="en-US" sz="1600" baseline="0" dirty="0">
                          <a:solidFill>
                            <a:schemeClr val="tx1"/>
                          </a:solidFill>
                        </a:rPr>
                        <a:t>Additional </a:t>
                      </a:r>
                    </a:p>
                    <a:p>
                      <a:r>
                        <a:rPr lang="en-US" sz="1600" baseline="0" dirty="0">
                          <a:solidFill>
                            <a:schemeClr val="tx1"/>
                          </a:solidFill>
                        </a:rPr>
                        <a:t>Review</a:t>
                      </a:r>
                    </a:p>
                  </a:txBody>
                  <a:tcPr/>
                </a:tc>
                <a:extLst>
                  <a:ext uri="{0D108BD9-81ED-4DB2-BD59-A6C34878D82A}">
                    <a16:rowId xmlns:a16="http://schemas.microsoft.com/office/drawing/2014/main" val="10000"/>
                  </a:ext>
                </a:extLst>
              </a:tr>
              <a:tr h="612692">
                <a:tc>
                  <a:txBody>
                    <a:bodyPr/>
                    <a:lstStyle/>
                    <a:p>
                      <a:r>
                        <a:rPr lang="en-US" sz="1600" b="1" dirty="0"/>
                        <a:t>PTMA</a:t>
                      </a:r>
                    </a:p>
                  </a:txBody>
                  <a:tcPr/>
                </a:tc>
                <a:tc>
                  <a:txBody>
                    <a:bodyPr/>
                    <a:lstStyle/>
                    <a:p>
                      <a:r>
                        <a:rPr lang="en-US" sz="1600" dirty="0"/>
                        <a:t>n/a</a:t>
                      </a:r>
                    </a:p>
                  </a:txBody>
                  <a:tcPr/>
                </a:tc>
                <a:tc>
                  <a:txBody>
                    <a:bodyPr/>
                    <a:lstStyle/>
                    <a:p>
                      <a:r>
                        <a:rPr lang="en-US" sz="1600" dirty="0"/>
                        <a:t>IDB</a:t>
                      </a:r>
                    </a:p>
                  </a:txBody>
                  <a:tcPr/>
                </a:tc>
                <a:tc>
                  <a:txBody>
                    <a:bodyPr/>
                    <a:lstStyle/>
                    <a:p>
                      <a:r>
                        <a:rPr lang="en-US" sz="1600" dirty="0"/>
                        <a:t>Wed </a:t>
                      </a:r>
                    </a:p>
                    <a:p>
                      <a:r>
                        <a:rPr lang="en-US" sz="1600" dirty="0"/>
                        <a:t>9-11:30am</a:t>
                      </a:r>
                    </a:p>
                  </a:txBody>
                  <a:tcPr/>
                </a:tc>
                <a:tc>
                  <a:txBody>
                    <a:bodyPr/>
                    <a:lstStyle/>
                    <a:p>
                      <a:r>
                        <a:rPr lang="en-US" sz="1600" dirty="0"/>
                        <a:t>Date</a:t>
                      </a:r>
                      <a:r>
                        <a:rPr lang="en-US" sz="1600" baseline="0" dirty="0"/>
                        <a:t> p</a:t>
                      </a:r>
                      <a:r>
                        <a:rPr lang="en-US" sz="1600" dirty="0"/>
                        <a:t>er lead reviewer</a:t>
                      </a:r>
                    </a:p>
                  </a:txBody>
                  <a:tcPr/>
                </a:tc>
                <a:tc>
                  <a:txBody>
                    <a:bodyPr/>
                    <a:lstStyle/>
                    <a:p>
                      <a:r>
                        <a:rPr lang="en-US" sz="1600" dirty="0"/>
                        <a:t>PRC</a:t>
                      </a:r>
                    </a:p>
                  </a:txBody>
                  <a:tcPr/>
                </a:tc>
                <a:extLst>
                  <a:ext uri="{0D108BD9-81ED-4DB2-BD59-A6C34878D82A}">
                    <a16:rowId xmlns:a16="http://schemas.microsoft.com/office/drawing/2014/main" val="10001"/>
                  </a:ext>
                </a:extLst>
              </a:tr>
              <a:tr h="819711">
                <a:tc>
                  <a:txBody>
                    <a:bodyPr/>
                    <a:lstStyle/>
                    <a:p>
                      <a:r>
                        <a:rPr lang="en-US" sz="1600" b="1" dirty="0"/>
                        <a:t>LOI</a:t>
                      </a:r>
                    </a:p>
                  </a:txBody>
                  <a:tcPr/>
                </a:tc>
                <a:tc>
                  <a:txBody>
                    <a:bodyPr/>
                    <a:lstStyle/>
                    <a:p>
                      <a:r>
                        <a:rPr lang="en-US" sz="1600" dirty="0"/>
                        <a:t>0, 1, 2, Pilot</a:t>
                      </a:r>
                    </a:p>
                  </a:txBody>
                  <a:tcPr/>
                </a:tc>
                <a:tc>
                  <a:txBody>
                    <a:bodyPr/>
                    <a:lstStyle/>
                    <a:p>
                      <a:r>
                        <a:rPr lang="en-US" sz="1600" dirty="0"/>
                        <a:t>IDB</a:t>
                      </a:r>
                    </a:p>
                  </a:txBody>
                  <a:tcPr/>
                </a:tc>
                <a:tc>
                  <a:txBody>
                    <a:bodyPr/>
                    <a:lstStyle/>
                    <a:p>
                      <a:r>
                        <a:rPr lang="en-US" sz="1600" dirty="0"/>
                        <a:t>Wed </a:t>
                      </a:r>
                    </a:p>
                    <a:p>
                      <a:r>
                        <a:rPr lang="en-US" sz="1600" dirty="0"/>
                        <a:t>9-11:30am</a:t>
                      </a:r>
                    </a:p>
                  </a:txBody>
                  <a:tcPr/>
                </a:tc>
                <a:tc>
                  <a:txBody>
                    <a:bodyPr/>
                    <a:lstStyle/>
                    <a:p>
                      <a:r>
                        <a:rPr lang="en-US" sz="1600" dirty="0"/>
                        <a:t>Rec’d by 5PM Tue.,</a:t>
                      </a:r>
                      <a:r>
                        <a:rPr lang="en-US" sz="1600" baseline="0" dirty="0"/>
                        <a:t> 1 week later</a:t>
                      </a:r>
                      <a:endParaRPr lang="en-US" sz="1600" dirty="0"/>
                    </a:p>
                  </a:txBody>
                  <a:tcPr/>
                </a:tc>
                <a:tc>
                  <a:txBody>
                    <a:bodyPr/>
                    <a:lstStyle/>
                    <a:p>
                      <a:r>
                        <a:rPr lang="en-US" sz="1600" dirty="0"/>
                        <a:t>PRC, BRC</a:t>
                      </a:r>
                      <a:r>
                        <a:rPr lang="en-US" sz="1600" baseline="30000" dirty="0"/>
                        <a:t>1</a:t>
                      </a:r>
                      <a:endParaRPr lang="en-US" sz="1600" dirty="0"/>
                    </a:p>
                    <a:p>
                      <a:r>
                        <a:rPr lang="en-US" sz="1600" dirty="0"/>
                        <a:t>(if needed)</a:t>
                      </a:r>
                    </a:p>
                    <a:p>
                      <a:r>
                        <a:rPr lang="en-US" sz="1600" dirty="0"/>
                        <a:t>Thur 8-9am</a:t>
                      </a:r>
                    </a:p>
                  </a:txBody>
                  <a:tcPr/>
                </a:tc>
                <a:extLst>
                  <a:ext uri="{0D108BD9-81ED-4DB2-BD59-A6C34878D82A}">
                    <a16:rowId xmlns:a16="http://schemas.microsoft.com/office/drawing/2014/main" val="10002"/>
                  </a:ext>
                </a:extLst>
              </a:tr>
              <a:tr h="819711">
                <a:tc>
                  <a:txBody>
                    <a:bodyPr/>
                    <a:lstStyle/>
                    <a:p>
                      <a:r>
                        <a:rPr lang="en-US" sz="1600" b="1" dirty="0"/>
                        <a:t>Concept</a:t>
                      </a:r>
                    </a:p>
                  </a:txBody>
                  <a:tcPr/>
                </a:tc>
                <a:tc>
                  <a:txBody>
                    <a:bodyPr/>
                    <a:lstStyle/>
                    <a:p>
                      <a:r>
                        <a:rPr lang="en-US" sz="1600" dirty="0"/>
                        <a:t>2, 2/3, 3</a:t>
                      </a:r>
                    </a:p>
                  </a:txBody>
                  <a:tcPr/>
                </a:tc>
                <a:tc>
                  <a:txBody>
                    <a:bodyPr/>
                    <a:lstStyle/>
                    <a:p>
                      <a:r>
                        <a:rPr lang="en-US" sz="1600" dirty="0"/>
                        <a:t>CRM</a:t>
                      </a:r>
                    </a:p>
                  </a:txBody>
                  <a:tcPr/>
                </a:tc>
                <a:tc>
                  <a:txBody>
                    <a:bodyPr/>
                    <a:lstStyle/>
                    <a:p>
                      <a:r>
                        <a:rPr lang="en-US" sz="1600" dirty="0"/>
                        <a:t>Wed</a:t>
                      </a:r>
                    </a:p>
                    <a:p>
                      <a:r>
                        <a:rPr lang="en-US" sz="1600" dirty="0"/>
                        <a:t>11:30am-1:30pm</a:t>
                      </a:r>
                    </a:p>
                  </a:txBody>
                  <a:tcPr/>
                </a:tc>
                <a:tc>
                  <a:txBody>
                    <a:bodyPr/>
                    <a:lstStyle/>
                    <a:p>
                      <a:r>
                        <a:rPr lang="en-US" sz="1600" dirty="0"/>
                        <a:t>Date</a:t>
                      </a:r>
                      <a:r>
                        <a:rPr lang="en-US" sz="1600" baseline="0" dirty="0"/>
                        <a:t> p</a:t>
                      </a:r>
                      <a:r>
                        <a:rPr lang="en-US" sz="1600" dirty="0"/>
                        <a:t>er lead reviewer but prior to SC</a:t>
                      </a:r>
                    </a:p>
                  </a:txBody>
                  <a:tcPr/>
                </a:tc>
                <a:tc>
                  <a:txBody>
                    <a:bodyPr/>
                    <a:lstStyle/>
                    <a:p>
                      <a:r>
                        <a:rPr lang="en-US" sz="1600" dirty="0"/>
                        <a:t>SC</a:t>
                      </a:r>
                      <a:r>
                        <a:rPr lang="en-US" sz="1600" baseline="30000" dirty="0"/>
                        <a:t>2</a:t>
                      </a:r>
                      <a:endParaRPr lang="en-US" sz="1600" dirty="0"/>
                    </a:p>
                    <a:p>
                      <a:r>
                        <a:rPr lang="en-US" sz="1600" dirty="0"/>
                        <a:t>(always)</a:t>
                      </a:r>
                    </a:p>
                  </a:txBody>
                  <a:tcPr/>
                </a:tc>
                <a:extLst>
                  <a:ext uri="{0D108BD9-81ED-4DB2-BD59-A6C34878D82A}">
                    <a16:rowId xmlns:a16="http://schemas.microsoft.com/office/drawing/2014/main" val="10003"/>
                  </a:ext>
                </a:extLst>
              </a:tr>
              <a:tr h="859217">
                <a:tc>
                  <a:txBody>
                    <a:bodyPr/>
                    <a:lstStyle/>
                    <a:p>
                      <a:r>
                        <a:rPr lang="en-US" sz="1600" b="1" dirty="0"/>
                        <a:t>CSC</a:t>
                      </a:r>
                    </a:p>
                  </a:txBody>
                  <a:tcPr/>
                </a:tc>
                <a:tc>
                  <a:txBody>
                    <a:bodyPr/>
                    <a:lstStyle/>
                    <a:p>
                      <a:r>
                        <a:rPr lang="en-US" sz="1600" dirty="0"/>
                        <a:t>Other</a:t>
                      </a:r>
                    </a:p>
                  </a:txBody>
                  <a:tcPr/>
                </a:tc>
                <a:tc>
                  <a:txBody>
                    <a:bodyPr/>
                    <a:lstStyle/>
                    <a:p>
                      <a:r>
                        <a:rPr lang="en-US" sz="1600" dirty="0"/>
                        <a:t>CCSC CTEP Review</a:t>
                      </a:r>
                    </a:p>
                  </a:txBody>
                  <a:tcPr/>
                </a:tc>
                <a:tc>
                  <a:txBody>
                    <a:bodyPr/>
                    <a:lstStyle/>
                    <a:p>
                      <a:r>
                        <a:rPr lang="en-US" sz="1600" dirty="0"/>
                        <a:t>Wed</a:t>
                      </a:r>
                    </a:p>
                    <a:p>
                      <a:r>
                        <a:rPr lang="en-US" sz="1600" dirty="0"/>
                        <a:t>11:30am-1:30pm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Date</a:t>
                      </a:r>
                      <a:r>
                        <a:rPr lang="en-US" sz="1600" baseline="0" dirty="0"/>
                        <a:t> p</a:t>
                      </a:r>
                      <a:r>
                        <a:rPr lang="en-US" sz="1600" dirty="0"/>
                        <a:t>er lead reviewer but prior to CCSC</a:t>
                      </a:r>
                    </a:p>
                  </a:txBody>
                  <a:tcPr/>
                </a:tc>
                <a:tc>
                  <a:txBody>
                    <a:bodyPr/>
                    <a:lstStyle/>
                    <a:p>
                      <a:r>
                        <a:rPr lang="en-US" sz="1600" dirty="0"/>
                        <a:t>NCTN-CCSC (always)</a:t>
                      </a:r>
                    </a:p>
                  </a:txBody>
                  <a:tcPr/>
                </a:tc>
                <a:extLst>
                  <a:ext uri="{0D108BD9-81ED-4DB2-BD59-A6C34878D82A}">
                    <a16:rowId xmlns:a16="http://schemas.microsoft.com/office/drawing/2014/main" val="3601624880"/>
                  </a:ext>
                </a:extLst>
              </a:tr>
              <a:tr h="859217">
                <a:tc>
                  <a:txBody>
                    <a:bodyPr/>
                    <a:lstStyle/>
                    <a:p>
                      <a:r>
                        <a:rPr lang="en-US" sz="1600" b="1" dirty="0"/>
                        <a:t>Protocol</a:t>
                      </a:r>
                    </a:p>
                  </a:txBody>
                  <a:tcPr/>
                </a:tc>
                <a:tc>
                  <a:txBody>
                    <a:bodyPr/>
                    <a:lstStyle/>
                    <a:p>
                      <a:r>
                        <a:rPr lang="en-US" sz="1600" dirty="0"/>
                        <a:t>all</a:t>
                      </a:r>
                    </a:p>
                  </a:txBody>
                  <a:tcPr/>
                </a:tc>
                <a:tc>
                  <a:txBody>
                    <a:bodyPr/>
                    <a:lstStyle/>
                    <a:p>
                      <a:r>
                        <a:rPr lang="en-US" sz="1600" dirty="0"/>
                        <a:t>PRC</a:t>
                      </a:r>
                    </a:p>
                  </a:txBody>
                  <a:tcPr/>
                </a:tc>
                <a:tc>
                  <a:txBody>
                    <a:bodyPr/>
                    <a:lstStyle/>
                    <a:p>
                      <a:r>
                        <a:rPr lang="en-US" sz="1600" dirty="0"/>
                        <a:t>Thur</a:t>
                      </a:r>
                    </a:p>
                    <a:p>
                      <a:r>
                        <a:rPr lang="en-US" sz="1600" dirty="0"/>
                        <a:t>9am – 12noon</a:t>
                      </a:r>
                    </a:p>
                  </a:txBody>
                  <a:tcPr/>
                </a:tc>
                <a:tc>
                  <a:txBody>
                    <a:bodyPr/>
                    <a:lstStyle/>
                    <a:p>
                      <a:r>
                        <a:rPr lang="en-US" sz="1600" dirty="0"/>
                        <a:t>Rec’d by 5PM Tue., 2 weeks later</a:t>
                      </a:r>
                    </a:p>
                  </a:txBody>
                  <a:tcPr/>
                </a:tc>
                <a:tc>
                  <a:txBody>
                    <a:bodyPr/>
                    <a:lstStyle/>
                    <a:p>
                      <a:r>
                        <a:rPr lang="en-US" sz="1600" dirty="0"/>
                        <a:t>BRC</a:t>
                      </a:r>
                    </a:p>
                    <a:p>
                      <a:r>
                        <a:rPr lang="en-US" sz="1600" dirty="0"/>
                        <a:t>(if</a:t>
                      </a:r>
                      <a:r>
                        <a:rPr lang="en-US" sz="1600" baseline="0" dirty="0"/>
                        <a:t> needed)</a:t>
                      </a:r>
                    </a:p>
                    <a:p>
                      <a:r>
                        <a:rPr lang="en-US" sz="1600" baseline="0" dirty="0"/>
                        <a:t>Thur 8-9am</a:t>
                      </a:r>
                      <a:endParaRPr lang="en-US" sz="1600" dirty="0"/>
                    </a:p>
                  </a:txBody>
                  <a:tcPr/>
                </a:tc>
                <a:extLst>
                  <a:ext uri="{0D108BD9-81ED-4DB2-BD59-A6C34878D82A}">
                    <a16:rowId xmlns:a16="http://schemas.microsoft.com/office/drawing/2014/main" val="10004"/>
                  </a:ext>
                </a:extLst>
              </a:tr>
            </a:tbl>
          </a:graphicData>
        </a:graphic>
      </p:graphicFrame>
      <p:sp>
        <p:nvSpPr>
          <p:cNvPr id="6" name="TextBox 5"/>
          <p:cNvSpPr txBox="1"/>
          <p:nvPr/>
        </p:nvSpPr>
        <p:spPr>
          <a:xfrm>
            <a:off x="1447798" y="5486400"/>
            <a:ext cx="7624012" cy="1384995"/>
          </a:xfrm>
          <a:prstGeom prst="rect">
            <a:avLst/>
          </a:prstGeom>
          <a:noFill/>
        </p:spPr>
        <p:txBody>
          <a:bodyPr wrap="square" rtlCol="0">
            <a:spAutoFit/>
          </a:bodyPr>
          <a:lstStyle/>
          <a:p>
            <a:pPr marL="514350" indent="-514350">
              <a:buFont typeface="+mj-lt"/>
              <a:buAutoNum type="arabicPeriod"/>
            </a:pPr>
            <a:r>
              <a:rPr lang="en-US" sz="1200" dirty="0">
                <a:solidFill>
                  <a:schemeClr val="bg1"/>
                </a:solidFill>
                <a:latin typeface="Arial" pitchFamily="34" charset="0"/>
                <a:cs typeface="Arial" pitchFamily="34" charset="0"/>
              </a:rPr>
              <a:t>BRC: Biomarker Review Committee (composed of NCI experts in biomarkers; submissions for review decided at PRC)</a:t>
            </a:r>
          </a:p>
          <a:p>
            <a:pPr marL="514350" indent="-514350">
              <a:buFont typeface="+mj-lt"/>
              <a:buAutoNum type="arabicPeriod"/>
            </a:pPr>
            <a:r>
              <a:rPr lang="en-US" sz="1200" dirty="0">
                <a:solidFill>
                  <a:schemeClr val="bg1"/>
                </a:solidFill>
                <a:latin typeface="Arial" pitchFamily="34" charset="0"/>
                <a:cs typeface="Arial" pitchFamily="34" charset="0"/>
              </a:rPr>
              <a:t>SC: Disease-Specific Steering Committee (composed of leading cancer experts and advocates from outside the NCI as well as NCI Senior Investigators; each SC meets monthly) </a:t>
            </a:r>
          </a:p>
          <a:p>
            <a:pPr marL="514350" indent="-514350">
              <a:buFont typeface="+mj-lt"/>
              <a:buAutoNum type="arabicPeriod"/>
            </a:pPr>
            <a:r>
              <a:rPr lang="en-US" sz="1200" dirty="0">
                <a:solidFill>
                  <a:schemeClr val="bg1"/>
                </a:solidFill>
                <a:latin typeface="Arial" pitchFamily="34" charset="0"/>
                <a:cs typeface="Arial" pitchFamily="34" charset="0"/>
              </a:rPr>
              <a:t>NCTN-CCSC: NCTN Core Correlative Sciences Committee (comprised of representatives from the NCTN and NCI who have expertise in oncology, laboratory science, translational medicine, pathology, statistics, biobanking, and patient advocacy; meets monthly)</a:t>
            </a:r>
          </a:p>
        </p:txBody>
      </p:sp>
    </p:spTree>
    <p:extLst>
      <p:ext uri="{BB962C8B-B14F-4D97-AF65-F5344CB8AC3E}">
        <p14:creationId xmlns:p14="http://schemas.microsoft.com/office/powerpoint/2010/main" val="92810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Project Team Member Application (PTMA)</a:t>
            </a:r>
          </a:p>
        </p:txBody>
      </p:sp>
      <p:sp>
        <p:nvSpPr>
          <p:cNvPr id="3" name="Content Placeholder 2"/>
          <p:cNvSpPr>
            <a:spLocks noGrp="1"/>
          </p:cNvSpPr>
          <p:nvPr>
            <p:ph idx="1"/>
          </p:nvPr>
        </p:nvSpPr>
        <p:spPr>
          <a:xfrm>
            <a:off x="1600200" y="990600"/>
            <a:ext cx="7315200" cy="5334000"/>
          </a:xfrm>
        </p:spPr>
        <p:txBody>
          <a:bodyPr/>
          <a:lstStyle/>
          <a:p>
            <a:endParaRPr lang="en-US" b="1" dirty="0">
              <a:solidFill>
                <a:schemeClr val="bg1"/>
              </a:solidFill>
            </a:endParaRPr>
          </a:p>
          <a:p>
            <a:r>
              <a:rPr lang="en-US" b="1" dirty="0">
                <a:solidFill>
                  <a:schemeClr val="bg1"/>
                </a:solidFill>
              </a:rPr>
              <a:t>The Project Team Member Application is the form used by investigators to submit for opportunities in the NCI Experimental Therapeutics Clinical Trials Network (ETCTN).  There are three categories of applicants:</a:t>
            </a:r>
          </a:p>
          <a:p>
            <a:pPr lvl="2">
              <a:buFontTx/>
              <a:buChar char="-"/>
            </a:pPr>
            <a:endParaRPr lang="en-US" sz="2400" b="1" dirty="0">
              <a:solidFill>
                <a:schemeClr val="bg1"/>
              </a:solidFill>
            </a:endParaRPr>
          </a:p>
          <a:p>
            <a:pPr lvl="2">
              <a:buFontTx/>
              <a:buChar char="-"/>
            </a:pPr>
            <a:r>
              <a:rPr lang="en-US" sz="2400" b="1" dirty="0">
                <a:solidFill>
                  <a:schemeClr val="bg1"/>
                </a:solidFill>
              </a:rPr>
              <a:t>Clinician scientists</a:t>
            </a:r>
          </a:p>
          <a:p>
            <a:pPr lvl="2">
              <a:buFontTx/>
              <a:buChar char="-"/>
            </a:pPr>
            <a:r>
              <a:rPr lang="en-US" sz="2400" b="1" dirty="0">
                <a:solidFill>
                  <a:schemeClr val="bg1"/>
                </a:solidFill>
              </a:rPr>
              <a:t>Translational scientists</a:t>
            </a:r>
          </a:p>
          <a:p>
            <a:pPr lvl="2">
              <a:buFontTx/>
              <a:buChar char="-"/>
            </a:pPr>
            <a:r>
              <a:rPr lang="en-US" sz="2400" b="1" dirty="0">
                <a:solidFill>
                  <a:schemeClr val="bg1"/>
                </a:solidFill>
              </a:rPr>
              <a:t>Basic Scientists</a:t>
            </a:r>
          </a:p>
          <a:p>
            <a:pPr marL="0" indent="0">
              <a:buNone/>
            </a:pPr>
            <a:endParaRPr lang="en-US" b="1" dirty="0">
              <a:solidFill>
                <a:schemeClr val="bg1"/>
              </a:solidFill>
            </a:endParaRPr>
          </a:p>
          <a:p>
            <a:r>
              <a:rPr lang="en-US" b="1" dirty="0">
                <a:solidFill>
                  <a:schemeClr val="bg1"/>
                </a:solidFill>
              </a:rPr>
              <a:t>Selected applicants are invited to participate on a Drug Project Team</a:t>
            </a:r>
          </a:p>
        </p:txBody>
      </p:sp>
    </p:spTree>
    <p:extLst>
      <p:ext uri="{BB962C8B-B14F-4D97-AF65-F5344CB8AC3E}">
        <p14:creationId xmlns:p14="http://schemas.microsoft.com/office/powerpoint/2010/main" val="3509720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315200" cy="914400"/>
          </a:xfrm>
        </p:spPr>
        <p:txBody>
          <a:bodyPr/>
          <a:lstStyle/>
          <a:p>
            <a:pPr algn="ctr"/>
            <a:r>
              <a:rPr lang="en-US" dirty="0">
                <a:solidFill>
                  <a:schemeClr val="bg1"/>
                </a:solidFill>
              </a:rPr>
              <a:t>Drug Project Team</a:t>
            </a:r>
          </a:p>
        </p:txBody>
      </p:sp>
      <p:sp>
        <p:nvSpPr>
          <p:cNvPr id="3" name="Content Placeholder 2"/>
          <p:cNvSpPr>
            <a:spLocks noGrp="1"/>
          </p:cNvSpPr>
          <p:nvPr>
            <p:ph idx="1"/>
          </p:nvPr>
        </p:nvSpPr>
        <p:spPr>
          <a:xfrm>
            <a:off x="1600200" y="838200"/>
            <a:ext cx="7315200" cy="5029200"/>
          </a:xfrm>
        </p:spPr>
        <p:txBody>
          <a:bodyPr/>
          <a:lstStyle/>
          <a:p>
            <a:r>
              <a:rPr lang="en-US" sz="2400" b="1" dirty="0">
                <a:solidFill>
                  <a:schemeClr val="bg1"/>
                </a:solidFill>
              </a:rPr>
              <a:t>The team is composed of:</a:t>
            </a:r>
          </a:p>
          <a:p>
            <a:pPr lvl="1"/>
            <a:r>
              <a:rPr lang="en-US" b="1" dirty="0">
                <a:solidFill>
                  <a:schemeClr val="bg1"/>
                </a:solidFill>
              </a:rPr>
              <a:t>Extramural members (Clinical, Translational, and Basic Scientists) </a:t>
            </a:r>
          </a:p>
          <a:p>
            <a:pPr lvl="1"/>
            <a:r>
              <a:rPr lang="en-US" b="1" dirty="0">
                <a:solidFill>
                  <a:schemeClr val="bg1"/>
                </a:solidFill>
              </a:rPr>
              <a:t>Intramural members selected by IDB staff:</a:t>
            </a:r>
          </a:p>
          <a:p>
            <a:pPr lvl="2"/>
            <a:r>
              <a:rPr lang="en-US" b="1" dirty="0">
                <a:solidFill>
                  <a:schemeClr val="bg1"/>
                </a:solidFill>
              </a:rPr>
              <a:t>IDB Drug Monitor (co-chair)</a:t>
            </a:r>
          </a:p>
          <a:p>
            <a:pPr lvl="2"/>
            <a:r>
              <a:rPr lang="en-US" b="1" dirty="0">
                <a:solidFill>
                  <a:schemeClr val="bg1"/>
                </a:solidFill>
              </a:rPr>
              <a:t>Disease expert(s) from CIB</a:t>
            </a:r>
          </a:p>
          <a:p>
            <a:pPr lvl="2"/>
            <a:r>
              <a:rPr lang="en-US" b="1" dirty="0">
                <a:solidFill>
                  <a:schemeClr val="bg1"/>
                </a:solidFill>
              </a:rPr>
              <a:t>Biomarker expert(s) from CDP and others</a:t>
            </a:r>
          </a:p>
          <a:p>
            <a:pPr lvl="2"/>
            <a:r>
              <a:rPr lang="en-US" b="1" dirty="0">
                <a:solidFill>
                  <a:schemeClr val="bg1"/>
                </a:solidFill>
              </a:rPr>
              <a:t>Intramural basic scientists with relevant expertise</a:t>
            </a:r>
          </a:p>
          <a:p>
            <a:pPr lvl="2"/>
            <a:r>
              <a:rPr lang="en-US" b="1" dirty="0">
                <a:solidFill>
                  <a:schemeClr val="bg1"/>
                </a:solidFill>
              </a:rPr>
              <a:t>Others TBD</a:t>
            </a:r>
          </a:p>
          <a:p>
            <a:endParaRPr lang="en-US" sz="2400" b="1" dirty="0">
              <a:solidFill>
                <a:schemeClr val="bg1"/>
              </a:solidFill>
            </a:endParaRPr>
          </a:p>
          <a:p>
            <a:r>
              <a:rPr lang="en-US" sz="2400" b="1" dirty="0">
                <a:solidFill>
                  <a:schemeClr val="bg1"/>
                </a:solidFill>
              </a:rPr>
              <a:t>A drug development plan is designed by the team.</a:t>
            </a:r>
          </a:p>
          <a:p>
            <a:endParaRPr lang="en-US" sz="2400" b="1" dirty="0">
              <a:solidFill>
                <a:schemeClr val="bg1"/>
              </a:solidFill>
            </a:endParaRPr>
          </a:p>
          <a:p>
            <a:r>
              <a:rPr lang="en-US" sz="2400" b="1" dirty="0">
                <a:solidFill>
                  <a:schemeClr val="bg1"/>
                </a:solidFill>
              </a:rPr>
              <a:t>Selected clinical scientists from the team develop the LOIs and form protocol development teams.</a:t>
            </a:r>
          </a:p>
        </p:txBody>
      </p:sp>
    </p:spTree>
    <p:extLst>
      <p:ext uri="{BB962C8B-B14F-4D97-AF65-F5344CB8AC3E}">
        <p14:creationId xmlns:p14="http://schemas.microsoft.com/office/powerpoint/2010/main" val="335444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Letters of Intent (LOI) Review</a:t>
            </a:r>
          </a:p>
        </p:txBody>
      </p:sp>
      <p:sp>
        <p:nvSpPr>
          <p:cNvPr id="3" name="Content Placeholder 2"/>
          <p:cNvSpPr>
            <a:spLocks noGrp="1"/>
          </p:cNvSpPr>
          <p:nvPr>
            <p:ph idx="1"/>
          </p:nvPr>
        </p:nvSpPr>
        <p:spPr>
          <a:xfrm>
            <a:off x="1600200" y="1447800"/>
            <a:ext cx="7315200" cy="4486275"/>
          </a:xfrm>
        </p:spPr>
        <p:txBody>
          <a:bodyPr/>
          <a:lstStyle/>
          <a:p>
            <a:pPr fontAlgn="auto">
              <a:spcAft>
                <a:spcPts val="0"/>
              </a:spcAft>
              <a:buFont typeface="Arial" pitchFamily="34" charset="0"/>
              <a:buChar char="•"/>
              <a:defRPr/>
            </a:pPr>
            <a:r>
              <a:rPr lang="en-US" sz="2400" b="1" dirty="0">
                <a:solidFill>
                  <a:schemeClr val="bg1"/>
                </a:solidFill>
              </a:rPr>
              <a:t>A Letter of Intent (LOI) is a proposal submitted by an investigator interested in conducting Phase 1 or 2 single or combination studies most often utilizing CTEP-held IND investigational agents.  A protocol cannot be submitted until the LOI has been approved.</a:t>
            </a:r>
          </a:p>
          <a:p>
            <a:pPr fontAlgn="auto">
              <a:spcAft>
                <a:spcPts val="0"/>
              </a:spcAft>
              <a:buFont typeface="Arial" pitchFamily="34" charset="0"/>
              <a:buChar char="•"/>
              <a:defRPr/>
            </a:pPr>
            <a:endParaRPr lang="en-US" sz="2400" b="1" dirty="0">
              <a:solidFill>
                <a:schemeClr val="bg1"/>
              </a:solidFill>
            </a:endParaRPr>
          </a:p>
          <a:p>
            <a:pPr>
              <a:buFont typeface="Wingdings" pitchFamily="2" charset="2"/>
              <a:buChar char="Ø"/>
            </a:pP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LOI Review Process</a:t>
            </a:r>
          </a:p>
        </p:txBody>
      </p:sp>
      <p:sp>
        <p:nvSpPr>
          <p:cNvPr id="3" name="Content Placeholder 2"/>
          <p:cNvSpPr>
            <a:spLocks noGrp="1"/>
          </p:cNvSpPr>
          <p:nvPr>
            <p:ph idx="1"/>
          </p:nvPr>
        </p:nvSpPr>
        <p:spPr>
          <a:xfrm>
            <a:off x="1600200" y="1219200"/>
            <a:ext cx="7315200" cy="5334000"/>
          </a:xfrm>
        </p:spPr>
        <p:txBody>
          <a:bodyPr/>
          <a:lstStyle/>
          <a:p>
            <a:pPr fontAlgn="auto">
              <a:spcAft>
                <a:spcPts val="0"/>
              </a:spcAft>
              <a:buFont typeface="Arial" pitchFamily="34" charset="0"/>
              <a:buChar char="•"/>
              <a:defRPr/>
            </a:pPr>
            <a:r>
              <a:rPr lang="en-US" sz="2400" b="1" dirty="0">
                <a:solidFill>
                  <a:schemeClr val="bg1"/>
                </a:solidFill>
              </a:rPr>
              <a:t>LOI Review Process</a:t>
            </a:r>
          </a:p>
          <a:p>
            <a:pPr lvl="1" eaLnBrk="1" fontAlgn="auto" hangingPunct="1">
              <a:spcAft>
                <a:spcPts val="0"/>
              </a:spcAft>
              <a:buFont typeface="Arial" pitchFamily="34" charset="0"/>
              <a:buChar char="•"/>
              <a:defRPr/>
            </a:pPr>
            <a:r>
              <a:rPr lang="en-US" sz="2000" b="1" dirty="0">
                <a:solidFill>
                  <a:schemeClr val="bg1"/>
                </a:solidFill>
              </a:rPr>
              <a:t>LOIs received in PIO by Thursday 5pm ET are abstracted by Tuesday and scheduled by PIO for review the following week on Wed. (IDB) and Thur. (PRC).</a:t>
            </a:r>
          </a:p>
          <a:p>
            <a:pPr lvl="1" eaLnBrk="1" fontAlgn="auto" hangingPunct="1">
              <a:spcAft>
                <a:spcPts val="0"/>
              </a:spcAft>
              <a:buFont typeface="Arial" pitchFamily="34" charset="0"/>
              <a:buChar char="•"/>
              <a:defRPr/>
            </a:pPr>
            <a:r>
              <a:rPr lang="en-US" sz="2000" b="1" dirty="0">
                <a:solidFill>
                  <a:schemeClr val="bg1"/>
                </a:solidFill>
              </a:rPr>
              <a:t>PIO distributes LOIs to all reviewers electronically</a:t>
            </a:r>
          </a:p>
          <a:p>
            <a:pPr lvl="1" eaLnBrk="1" fontAlgn="auto" hangingPunct="1">
              <a:spcAft>
                <a:spcPts val="0"/>
              </a:spcAft>
              <a:buFont typeface="Arial" pitchFamily="34" charset="0"/>
              <a:buChar char="•"/>
              <a:defRPr/>
            </a:pPr>
            <a:r>
              <a:rPr lang="en-US" sz="2000" b="1" dirty="0">
                <a:solidFill>
                  <a:schemeClr val="bg1"/>
                </a:solidFill>
              </a:rPr>
              <a:t>LOI decisions (approved/disapproved/On Hold) made at PRC; however, if a BRC review of component biomarkers is required this will delay final decision</a:t>
            </a:r>
          </a:p>
          <a:p>
            <a:pPr lvl="1" eaLnBrk="1" fontAlgn="auto" hangingPunct="1">
              <a:spcAft>
                <a:spcPts val="0"/>
              </a:spcAft>
              <a:buFont typeface="Arial" pitchFamily="34" charset="0"/>
              <a:buChar char="•"/>
              <a:defRPr/>
            </a:pPr>
            <a:r>
              <a:rPr lang="en-US" sz="2000" b="1" dirty="0">
                <a:solidFill>
                  <a:schemeClr val="bg1"/>
                </a:solidFill>
              </a:rPr>
              <a:t>Consensus Reviews are submitted to PIO for distribution to PI/site</a:t>
            </a:r>
          </a:p>
          <a:p>
            <a:pPr lvl="1" eaLnBrk="1" fontAlgn="auto" hangingPunct="1">
              <a:spcAft>
                <a:spcPts val="0"/>
              </a:spcAft>
              <a:buFont typeface="Arial" pitchFamily="34" charset="0"/>
              <a:buChar char="•"/>
              <a:defRPr/>
            </a:pPr>
            <a:r>
              <a:rPr lang="en-US" sz="2000" b="1" dirty="0">
                <a:solidFill>
                  <a:schemeClr val="bg1"/>
                </a:solidFill>
              </a:rPr>
              <a:t>Final Approval provided to PI/site by PIO once all CTEP comments are resolved by PI and any drug commitments (investigational) received.</a:t>
            </a:r>
          </a:p>
          <a:p>
            <a:pPr>
              <a:buFont typeface="Wingdings" pitchFamily="2" charset="2"/>
              <a:buChar char="Ø"/>
            </a:pP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down)">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4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4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3015</TotalTime>
  <Words>2356</Words>
  <Application>Microsoft Office PowerPoint</Application>
  <PresentationFormat>On-screen Show (4:3)</PresentationFormat>
  <Paragraphs>244</Paragraphs>
  <Slides>27</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Arial Narrow</vt:lpstr>
      <vt:lpstr>Calibri</vt:lpstr>
      <vt:lpstr>Times</vt:lpstr>
      <vt:lpstr>Wingdings</vt:lpstr>
      <vt:lpstr>Blank Presentation</vt:lpstr>
      <vt:lpstr>Visio</vt:lpstr>
      <vt:lpstr>CTEP  Protocol and Information Office (PIO) Overview </vt:lpstr>
      <vt:lpstr>CTEP MISSION  </vt:lpstr>
      <vt:lpstr>PowerPoint Presentation</vt:lpstr>
      <vt:lpstr>Mission of the PIO</vt:lpstr>
      <vt:lpstr>CTEP Document Reviews</vt:lpstr>
      <vt:lpstr>Project Team Member Application (PTMA)</vt:lpstr>
      <vt:lpstr>Drug Project Team</vt:lpstr>
      <vt:lpstr>Letters of Intent (LOI) Review</vt:lpstr>
      <vt:lpstr>LOI Review Process</vt:lpstr>
      <vt:lpstr>Concept Review</vt:lpstr>
      <vt:lpstr>Concept Review Process</vt:lpstr>
      <vt:lpstr>PowerPoint Presentation</vt:lpstr>
      <vt:lpstr>CSC (Correlative Science Committee) Review</vt:lpstr>
      <vt:lpstr>CSC Review Process</vt:lpstr>
      <vt:lpstr>Initial Protocol Review</vt:lpstr>
      <vt:lpstr>Protocol Revisions</vt:lpstr>
      <vt:lpstr>Protocol Amendments</vt:lpstr>
      <vt:lpstr>OEWG Timeline Info</vt:lpstr>
      <vt:lpstr>OEWG Timeline Info (cont.)</vt:lpstr>
      <vt:lpstr>Phase 1, 1/2, and 2 LOIs OEWG Timeline</vt:lpstr>
      <vt:lpstr>Phase 1, 1/2, and 2 LOIs OEWG Timeline (cont.)</vt:lpstr>
      <vt:lpstr>NCTN Group Phase 2  (and 1/2) Concepts OEWG Timeline</vt:lpstr>
      <vt:lpstr>NCTN Group Phase 2  (and 1/2) Concepts OEWG Timeline (cont.)</vt:lpstr>
      <vt:lpstr>Phase 3 Concepts OEWG Timeline</vt:lpstr>
      <vt:lpstr>Phase 3 Concepts OEWG Timeline (cont.)</vt:lpstr>
      <vt:lpstr>Other PIO Functions</vt:lpstr>
      <vt:lpstr>PIO Contact Info</vt:lpstr>
    </vt:vector>
  </TitlesOfParts>
  <Company>Spielmann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Spielmann</dc:creator>
  <cp:lastModifiedBy>Kiernan, Sheryl (NIH/NCI) [C]</cp:lastModifiedBy>
  <cp:revision>320</cp:revision>
  <cp:lastPrinted>2019-09-03T18:26:36Z</cp:lastPrinted>
  <dcterms:created xsi:type="dcterms:W3CDTF">2005-11-03T14:40:44Z</dcterms:created>
  <dcterms:modified xsi:type="dcterms:W3CDTF">2020-01-24T18:58:23Z</dcterms:modified>
</cp:coreProperties>
</file>