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79" r:id="rId4"/>
  </p:sldMasterIdLst>
  <p:notesMasterIdLst>
    <p:notesMasterId r:id="rId40"/>
  </p:notesMasterIdLst>
  <p:handoutMasterIdLst>
    <p:handoutMasterId r:id="rId41"/>
  </p:handoutMasterIdLst>
  <p:sldIdLst>
    <p:sldId id="256" r:id="rId5"/>
    <p:sldId id="298" r:id="rId6"/>
    <p:sldId id="262" r:id="rId7"/>
    <p:sldId id="297" r:id="rId8"/>
    <p:sldId id="369" r:id="rId9"/>
    <p:sldId id="291" r:id="rId10"/>
    <p:sldId id="271" r:id="rId11"/>
    <p:sldId id="353" r:id="rId12"/>
    <p:sldId id="354" r:id="rId13"/>
    <p:sldId id="357" r:id="rId14"/>
    <p:sldId id="358" r:id="rId15"/>
    <p:sldId id="359" r:id="rId16"/>
    <p:sldId id="360" r:id="rId17"/>
    <p:sldId id="363" r:id="rId18"/>
    <p:sldId id="361" r:id="rId19"/>
    <p:sldId id="362" r:id="rId20"/>
    <p:sldId id="356" r:id="rId21"/>
    <p:sldId id="364" r:id="rId22"/>
    <p:sldId id="365" r:id="rId23"/>
    <p:sldId id="366" r:id="rId24"/>
    <p:sldId id="367" r:id="rId25"/>
    <p:sldId id="289" r:id="rId26"/>
    <p:sldId id="335" r:id="rId27"/>
    <p:sldId id="340" r:id="rId28"/>
    <p:sldId id="368" r:id="rId29"/>
    <p:sldId id="333" r:id="rId30"/>
    <p:sldId id="350" r:id="rId31"/>
    <p:sldId id="352" r:id="rId32"/>
    <p:sldId id="351" r:id="rId33"/>
    <p:sldId id="274" r:id="rId34"/>
    <p:sldId id="303" r:id="rId35"/>
    <p:sldId id="332" r:id="rId36"/>
    <p:sldId id="334" r:id="rId37"/>
    <p:sldId id="336" r:id="rId38"/>
    <p:sldId id="347" r:id="rId39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y, Percy (NIH/NCI) " initials="IP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6699"/>
    <a:srgbClr val="C6FFC3"/>
    <a:srgbClr val="CCCCFF"/>
    <a:srgbClr val="FFCCFF"/>
    <a:srgbClr val="FFFFCC"/>
    <a:srgbClr val="66CCFF"/>
    <a:srgbClr val="000099"/>
    <a:srgbClr val="66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3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1566" y="-72"/>
      </p:cViewPr>
      <p:guideLst>
        <p:guide orient="horz" pos="350"/>
        <p:guide orient="horz" pos="4165"/>
        <p:guide orient="horz" pos="3996"/>
        <p:guide orient="horz" pos="2360"/>
        <p:guide pos="2885"/>
        <p:guide pos="2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615"/>
          </a:xfrm>
          <a:prstGeom prst="rect">
            <a:avLst/>
          </a:prstGeom>
        </p:spPr>
        <p:txBody>
          <a:bodyPr vert="horz" lIns="92405" tIns="46203" rIns="92405" bIns="462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615"/>
          </a:xfrm>
          <a:prstGeom prst="rect">
            <a:avLst/>
          </a:prstGeom>
        </p:spPr>
        <p:txBody>
          <a:bodyPr vert="horz" lIns="92405" tIns="46203" rIns="92405" bIns="46203" rtlCol="0"/>
          <a:lstStyle>
            <a:lvl1pPr algn="r">
              <a:defRPr sz="1200"/>
            </a:lvl1pPr>
          </a:lstStyle>
          <a:p>
            <a:fld id="{1159303B-128C-4BBA-8A7A-FE174DBCCD3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8722"/>
            <a:ext cx="3041968" cy="465615"/>
          </a:xfrm>
          <a:prstGeom prst="rect">
            <a:avLst/>
          </a:prstGeom>
        </p:spPr>
        <p:txBody>
          <a:bodyPr vert="horz" lIns="92405" tIns="46203" rIns="92405" bIns="462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8722"/>
            <a:ext cx="3041968" cy="465615"/>
          </a:xfrm>
          <a:prstGeom prst="rect">
            <a:avLst/>
          </a:prstGeom>
        </p:spPr>
        <p:txBody>
          <a:bodyPr vert="horz" lIns="92405" tIns="46203" rIns="92405" bIns="46203" rtlCol="0" anchor="b"/>
          <a:lstStyle>
            <a:lvl1pPr algn="r">
              <a:defRPr sz="1200"/>
            </a:lvl1pPr>
          </a:lstStyle>
          <a:p>
            <a:fld id="{0B605D8A-3E24-4111-8C36-BBDDC2A41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3" tIns="46637" rIns="93273" bIns="466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3" tIns="46637" rIns="93273" bIns="46637" rtlCol="0"/>
          <a:lstStyle>
            <a:lvl1pPr algn="r">
              <a:defRPr sz="1200"/>
            </a:lvl1pPr>
          </a:lstStyle>
          <a:p>
            <a:fld id="{BF436D24-CD7F-EA47-B349-FA52D0CA312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6137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3" tIns="46637" rIns="93273" bIns="466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3" tIns="46637" rIns="93273" bIns="466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3" tIns="46637" rIns="93273" bIns="466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3" tIns="46637" rIns="93273" bIns="46637" rtlCol="0" anchor="b"/>
          <a:lstStyle>
            <a:lvl1pPr algn="r">
              <a:defRPr sz="1200"/>
            </a:lvl1pPr>
          </a:lstStyle>
          <a:p>
            <a:fld id="{BCE190BC-B222-FE4F-8759-501FC36877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6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864DDF9-D6DB-744E-8687-7F72139597C3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1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National Cancer Institute</a:t>
            </a:r>
          </a:p>
        </p:txBody>
      </p:sp>
      <p:sp>
        <p:nvSpPr>
          <p:cNvPr id="35846" name="Date Placeholder 5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A5D72AAE-C96C-284C-8C10-DEA638C980D5}" type="datetime1">
              <a:rPr lang="en-US">
                <a:solidFill>
                  <a:srgbClr val="000000"/>
                </a:solidFill>
                <a:latin typeface="Times" charset="0"/>
              </a:rPr>
              <a:pPr/>
              <a:t>12/7/2015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7" name="Header Placeholder 6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endParaRPr lang="en-US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Header Placeholder 3"/>
          <p:cNvSpPr txBox="1">
            <a:spLocks noGrp="1"/>
          </p:cNvSpPr>
          <p:nvPr/>
        </p:nvSpPr>
        <p:spPr bwMode="auto">
          <a:xfrm>
            <a:off x="4" y="1"/>
            <a:ext cx="3042603" cy="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7" tIns="46868" rIns="93737" bIns="46868"/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0901" name="Date Placeholder 4"/>
          <p:cNvSpPr txBox="1">
            <a:spLocks noGrp="1"/>
          </p:cNvSpPr>
          <p:nvPr/>
        </p:nvSpPr>
        <p:spPr bwMode="auto">
          <a:xfrm>
            <a:off x="3975736" y="1"/>
            <a:ext cx="3042603" cy="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7" tIns="46868" rIns="93737" bIns="46868"/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EF9E8201-5E15-4CE7-A2F9-B4169A64C14F}" type="datetime1">
              <a:rPr lang="en-US" sz="1200">
                <a:solidFill>
                  <a:prstClr val="black"/>
                </a:solidFill>
              </a:rPr>
              <a:pPr algn="r"/>
              <a:t>12/7/2015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0902" name="Footer Placeholder 5"/>
          <p:cNvSpPr txBox="1">
            <a:spLocks noGrp="1"/>
          </p:cNvSpPr>
          <p:nvPr/>
        </p:nvSpPr>
        <p:spPr bwMode="auto">
          <a:xfrm>
            <a:off x="4" y="8838723"/>
            <a:ext cx="3042603" cy="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7" tIns="46868" rIns="93737" bIns="46868" anchor="b"/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National Cancer Institute</a:t>
            </a:r>
          </a:p>
        </p:txBody>
      </p:sp>
      <p:sp>
        <p:nvSpPr>
          <p:cNvPr id="80903" name="Slide Number Placeholder 6"/>
          <p:cNvSpPr txBox="1">
            <a:spLocks noGrp="1"/>
          </p:cNvSpPr>
          <p:nvPr/>
        </p:nvSpPr>
        <p:spPr bwMode="auto">
          <a:xfrm>
            <a:off x="3975736" y="8838723"/>
            <a:ext cx="3042603" cy="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7" tIns="46868" rIns="93737" bIns="46868" anchor="b"/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F0F48242-A19D-4C4B-BDFD-61FAB207CE70}" type="slidenum">
              <a:rPr lang="en-US" sz="1200">
                <a:solidFill>
                  <a:prstClr val="black"/>
                </a:solidFill>
              </a:rPr>
              <a:pPr algn="r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Compare this to the NCI Discovery Committee which is the pre-clinical arm of the NExT</a:t>
            </a:r>
          </a:p>
        </p:txBody>
      </p:sp>
      <p:sp>
        <p:nvSpPr>
          <p:cNvPr id="132100" name="Header Placeholder 3"/>
          <p:cNvSpPr>
            <a:spLocks noGrp="1"/>
          </p:cNvSpPr>
          <p:nvPr>
            <p:ph type="hdr" sz="quarter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56339" indent="-28990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64470" indent="-23159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30905" indent="-23159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97340" indent="-23159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63776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030211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96647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963082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32101" name="Date Placeholder 4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56339" indent="-28990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64470" indent="-23159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30905" indent="-23159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97340" indent="-23159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63776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030211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96647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963082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1B522D-752D-475C-8A4E-BA77BED13D2D}" type="datetime1">
              <a:rPr lang="en-US" altLang="en-US" smtClean="0">
                <a:solidFill>
                  <a:prstClr val="black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12/7/2015</a:t>
            </a:fld>
            <a:endParaRPr lang="en-US" altLang="en-US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32102" name="Footer Placeholder 5"/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56339" indent="-28990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64470" indent="-23159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30905" indent="-23159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97340" indent="-23159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63776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030211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96647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963082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prstClr val="black"/>
                </a:solidFill>
                <a:latin typeface="Times" pitchFamily="18" charset="0"/>
              </a:rPr>
              <a:t>National Cancer Institute</a:t>
            </a:r>
          </a:p>
        </p:txBody>
      </p:sp>
      <p:sp>
        <p:nvSpPr>
          <p:cNvPr id="132103" name="Slide Number Placeholder 6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56339" indent="-28990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64470" indent="-23159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30905" indent="-23159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97340" indent="-23159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63776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030211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96647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963082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501B2C-6D73-4A89-BFDB-F8950FB9A50B}" type="slidenum">
              <a:rPr lang="en-US" altLang="en-US" smtClean="0">
                <a:solidFill>
                  <a:prstClr val="black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smtClean="0">
              <a:solidFill>
                <a:prstClr val="black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Compare this to the NCI Discovery Committee which is the pre-clinical arm of the NExT</a:t>
            </a:r>
          </a:p>
        </p:txBody>
      </p:sp>
      <p:sp>
        <p:nvSpPr>
          <p:cNvPr id="134148" name="Header Placeholder 3"/>
          <p:cNvSpPr>
            <a:spLocks noGrp="1"/>
          </p:cNvSpPr>
          <p:nvPr>
            <p:ph type="hdr" sz="quarter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56339" indent="-28990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64470" indent="-23159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30905" indent="-23159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97340" indent="-23159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63776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030211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96647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963082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34149" name="Date Placeholder 4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56339" indent="-28990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64470" indent="-23159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30905" indent="-23159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97340" indent="-23159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63776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030211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96647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963082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1BFC52-444E-4F67-9679-0C4F56D0F7A1}" type="datetime1">
              <a:rPr lang="en-US" altLang="en-US" smtClean="0">
                <a:solidFill>
                  <a:prstClr val="black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12/7/2015</a:t>
            </a:fld>
            <a:endParaRPr lang="en-US" altLang="en-US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34150" name="Footer Placeholder 5"/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56339" indent="-28990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64470" indent="-23159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30905" indent="-23159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97340" indent="-23159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63776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030211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96647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963082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prstClr val="black"/>
                </a:solidFill>
                <a:latin typeface="Times" pitchFamily="18" charset="0"/>
              </a:rPr>
              <a:t>National Cancer Institute</a:t>
            </a:r>
          </a:p>
        </p:txBody>
      </p:sp>
      <p:sp>
        <p:nvSpPr>
          <p:cNvPr id="134151" name="Slide Number Placeholder 6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56339" indent="-28990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64470" indent="-23159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30905" indent="-23159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97340" indent="-23159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63776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030211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96647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963082" indent="-231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8BA724-3B0E-4BD0-9572-337A9573F84C}" type="slidenum">
              <a:rPr lang="en-US" altLang="en-US" smtClean="0">
                <a:solidFill>
                  <a:prstClr val="black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 smtClean="0">
              <a:solidFill>
                <a:prstClr val="black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190BC-B222-FE4F-8759-501FC36877D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7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864DDF9-D6DB-744E-8687-7F72139597C3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24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National Cancer Institute</a:t>
            </a:r>
          </a:p>
        </p:txBody>
      </p:sp>
      <p:sp>
        <p:nvSpPr>
          <p:cNvPr id="35846" name="Date Placeholder 5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A5D72AAE-C96C-284C-8C10-DEA638C980D5}" type="datetime1">
              <a:rPr lang="en-US">
                <a:solidFill>
                  <a:srgbClr val="000000"/>
                </a:solidFill>
                <a:latin typeface="Times" charset="0"/>
              </a:rPr>
              <a:pPr/>
              <a:t>12/7/2015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7" name="Header Placeholder 6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endParaRPr lang="en-US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86" indent="-29149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78" indent="-2331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370" indent="-2331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761" indent="-2331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152" indent="-2331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543" indent="-2331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935" indent="-2331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325" indent="-2331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24A2531-20B4-46D1-BB11-75175D16732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25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SPEND MORE TIME ON THIS SLIDE: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Basic and Specialty Resources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Most work in the phase 1 program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Foundation for all other programs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Phase 2 do activity evaluations and their work is supplemented by other consortia, centers, and SPORES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Highly organized system in place with a standing infrastructure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SPORES take a disease specific approach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WE WILL NOW FOCUS SPECIFICALLY ON the CTEP PHASE 1 PROGRAM…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864DDF9-D6DB-744E-8687-7F72139597C3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27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National Cancer Institute</a:t>
            </a:r>
          </a:p>
        </p:txBody>
      </p:sp>
      <p:sp>
        <p:nvSpPr>
          <p:cNvPr id="35846" name="Date Placeholder 5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A5D72AAE-C96C-284C-8C10-DEA638C980D5}" type="datetime1">
              <a:rPr lang="en-US">
                <a:solidFill>
                  <a:srgbClr val="000000"/>
                </a:solidFill>
                <a:latin typeface="Times" charset="0"/>
              </a:rPr>
              <a:pPr/>
              <a:t>12/7/2015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7" name="Header Placeholder 6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endParaRPr lang="en-US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864DDF9-D6DB-744E-8687-7F72139597C3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28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National Cancer Institute</a:t>
            </a:r>
          </a:p>
        </p:txBody>
      </p:sp>
      <p:sp>
        <p:nvSpPr>
          <p:cNvPr id="35846" name="Date Placeholder 5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A5D72AAE-C96C-284C-8C10-DEA638C980D5}" type="datetime1">
              <a:rPr lang="en-US">
                <a:solidFill>
                  <a:srgbClr val="000000"/>
                </a:solidFill>
                <a:latin typeface="Times" charset="0"/>
              </a:rPr>
              <a:pPr/>
              <a:t>12/7/2015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7" name="Header Placeholder 6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endParaRPr lang="en-US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864DDF9-D6DB-744E-8687-7F72139597C3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29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National Cancer Institute</a:t>
            </a:r>
          </a:p>
        </p:txBody>
      </p:sp>
      <p:sp>
        <p:nvSpPr>
          <p:cNvPr id="35846" name="Date Placeholder 5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A5D72AAE-C96C-284C-8C10-DEA638C980D5}" type="datetime1">
              <a:rPr lang="en-US">
                <a:solidFill>
                  <a:srgbClr val="000000"/>
                </a:solidFill>
                <a:latin typeface="Times" charset="0"/>
              </a:rPr>
              <a:pPr/>
              <a:t>12/7/2015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7" name="Header Placeholder 6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endParaRPr lang="en-US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43678" indent="-286030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44120" indent="-228825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01770" indent="-228825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59419" indent="-228825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17066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2974715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32364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890013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86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43678" indent="-286030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44120" indent="-228825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01770" indent="-228825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59419" indent="-228825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17066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2974715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32364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890013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78B20961-A685-4940-9493-2334E1A4580B}" type="datetime1">
              <a:rPr lang="en-US" sz="1200">
                <a:solidFill>
                  <a:srgbClr val="000000"/>
                </a:solidFill>
              </a:rPr>
              <a:pPr algn="r"/>
              <a:t>12/7/2015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861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43678" indent="-286030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44120" indent="-228825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01770" indent="-228825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59419" indent="-228825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17066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2974715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32364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890013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National Cancer Institute</a:t>
            </a:r>
          </a:p>
        </p:txBody>
      </p:sp>
      <p:sp>
        <p:nvSpPr>
          <p:cNvPr id="6861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43678" indent="-286030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44120" indent="-228825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01770" indent="-228825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59419" indent="-228825" algn="l" eaLnBrk="0" hangingPunct="0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17066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2974715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32364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890013" indent="-2288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27B572D4-3F53-4778-8FAF-6F279B92C80A}" type="slidenum">
              <a:rPr lang="en-US" sz="1200">
                <a:solidFill>
                  <a:srgbClr val="000000"/>
                </a:solidFill>
              </a:rPr>
              <a:pPr algn="r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67" tIns="45733" rIns="91467" bIns="457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7" tIns="45733" rIns="91467" bIns="45733"/>
          <a:lstStyle>
            <a:lvl1pPr defTabSz="9295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DEC42CCE-C335-314B-A503-C6401FD7D725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2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864DDF9-D6DB-744E-8687-7F72139597C3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31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National Cancer Institute</a:t>
            </a:r>
          </a:p>
        </p:txBody>
      </p:sp>
      <p:sp>
        <p:nvSpPr>
          <p:cNvPr id="35846" name="Date Placeholder 5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A5D72AAE-C96C-284C-8C10-DEA638C980D5}" type="datetime1">
              <a:rPr lang="en-US">
                <a:solidFill>
                  <a:srgbClr val="000000"/>
                </a:solidFill>
                <a:latin typeface="Times" charset="0"/>
              </a:rPr>
              <a:pPr/>
              <a:t>12/7/2015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7" name="Header Placeholder 6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endParaRPr lang="en-US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67" tIns="45733" rIns="91467" bIns="457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The NCI Early therapeutics development program has generally focused on the development of agents for diseases/indications that are high risk for industry.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We have successfully explored novel/novel and high priority drug combinations.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We are focused on studies that provide POC and POM that are driven by biomarker analysis as well as PK and PD.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7" tIns="45733" rIns="91467" bIns="45733"/>
          <a:lstStyle>
            <a:lvl1pPr defTabSz="9295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67FC0E17-F74A-9B45-8558-528A463BB86A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priority targets and pathways go</a:t>
            </a:r>
            <a:r>
              <a:rPr lang="en-US" baseline="0" dirty="0" smtClean="0"/>
              <a:t> through </a:t>
            </a:r>
            <a:r>
              <a:rPr lang="en-US" baseline="0" dirty="0" err="1" smtClean="0"/>
              <a:t>NExT</a:t>
            </a:r>
            <a:r>
              <a:rPr lang="en-US" baseline="0" dirty="0" smtClean="0"/>
              <a:t>; NCI has a single pipeline. Broad portfolio for combination studies.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190BC-B222-FE4F-8759-501FC36877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8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A3CA316-72AB-CA40-B179-72E22CE70CB9}" type="datetime1">
              <a:rPr lang="en-US">
                <a:solidFill>
                  <a:srgbClr val="000000"/>
                </a:solidFill>
                <a:latin typeface="Times" charset="0"/>
              </a:rPr>
              <a:pPr/>
              <a:t>12/7/2015</a:t>
            </a:fld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851" indent="-2914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5923" indent="-2331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2294" indent="-2331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8664" indent="-2331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503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140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7773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4140" indent="-2331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Times" pitchFamily="18" charset="0"/>
              </a:rPr>
              <a:t>National Cancer Institute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B58AA97D-3D32-8F4E-81B6-D1F61DE0BFD5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5</a:t>
            </a:fld>
            <a:endParaRPr lang="en-US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Header Placeholder 3"/>
          <p:cNvSpPr txBox="1">
            <a:spLocks noGrp="1"/>
          </p:cNvSpPr>
          <p:nvPr/>
        </p:nvSpPr>
        <p:spPr bwMode="auto">
          <a:xfrm>
            <a:off x="4" y="1"/>
            <a:ext cx="3042603" cy="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7" tIns="46868" rIns="93737" bIns="46868"/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sz="1200"/>
          </a:p>
        </p:txBody>
      </p:sp>
      <p:sp>
        <p:nvSpPr>
          <p:cNvPr id="80901" name="Date Placeholder 4"/>
          <p:cNvSpPr txBox="1">
            <a:spLocks noGrp="1"/>
          </p:cNvSpPr>
          <p:nvPr/>
        </p:nvSpPr>
        <p:spPr bwMode="auto">
          <a:xfrm>
            <a:off x="3975736" y="1"/>
            <a:ext cx="3042603" cy="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7" tIns="46868" rIns="93737" bIns="46868"/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EF9E8201-5E15-4CE7-A2F9-B4169A64C14F}" type="datetime1">
              <a:rPr lang="en-US" sz="1200"/>
              <a:pPr algn="r"/>
              <a:t>12/7/2015</a:t>
            </a:fld>
            <a:endParaRPr lang="en-US" sz="1200"/>
          </a:p>
        </p:txBody>
      </p:sp>
      <p:sp>
        <p:nvSpPr>
          <p:cNvPr id="80902" name="Footer Placeholder 5"/>
          <p:cNvSpPr txBox="1">
            <a:spLocks noGrp="1"/>
          </p:cNvSpPr>
          <p:nvPr/>
        </p:nvSpPr>
        <p:spPr bwMode="auto">
          <a:xfrm>
            <a:off x="4" y="8838723"/>
            <a:ext cx="3042603" cy="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7" tIns="46868" rIns="93737" bIns="46868" anchor="b"/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200"/>
              <a:t>National Cancer Institute</a:t>
            </a:r>
          </a:p>
        </p:txBody>
      </p:sp>
      <p:sp>
        <p:nvSpPr>
          <p:cNvPr id="80903" name="Slide Number Placeholder 6"/>
          <p:cNvSpPr txBox="1">
            <a:spLocks noGrp="1"/>
          </p:cNvSpPr>
          <p:nvPr/>
        </p:nvSpPr>
        <p:spPr bwMode="auto">
          <a:xfrm>
            <a:off x="3975736" y="8838723"/>
            <a:ext cx="3042603" cy="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7" tIns="46868" rIns="93737" bIns="46868" anchor="b"/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F0F48242-A19D-4C4B-BDFD-61FAB207CE70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67" tIns="45733" rIns="91467" bIns="457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7" tIns="45733" rIns="91467" bIns="45733"/>
          <a:lstStyle>
            <a:lvl1pPr defTabSz="9295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DEC42CCE-C335-314B-A503-C6401FD7D725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8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67" tIns="45733" rIns="91467" bIns="457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7" tIns="45733" rIns="91467" bIns="45733"/>
          <a:lstStyle>
            <a:lvl1pPr defTabSz="9295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defTabSz="9295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defTabSz="92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DEC42CCE-C335-314B-A503-C6401FD7D725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9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851" indent="-29148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5923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229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8664" indent="-23318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503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3140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7773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4140" indent="-233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F138993-DE6B-6641-A866-00E700096CEE}" type="slidenum">
              <a:rPr lang="en-US">
                <a:solidFill>
                  <a:srgbClr val="000000"/>
                </a:solidFill>
              </a:rPr>
              <a:pPr eaLnBrk="1" hangingPunct="1"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5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3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1447800"/>
            <a:ext cx="7239000" cy="19812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15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92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3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1447800"/>
            <a:ext cx="7239000" cy="19812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7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002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D5188D-3F8E-4328-8AA9-A9C18371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04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chemeClr val="tx1"/>
              </a:gs>
            </a:gsLst>
            <a:lin ang="14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8440"/>
            <a:ext cx="8279380" cy="7491240"/>
          </a:xfrm>
          <a:prstGeom prst="rect">
            <a:avLst/>
          </a:prstGeom>
        </p:spPr>
      </p:pic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558800" y="2819401"/>
            <a:ext cx="8229600" cy="1219200"/>
          </a:xfrm>
          <a:noFill/>
        </p:spPr>
        <p:txBody>
          <a:bodyPr lIns="91440"/>
          <a:lstStyle>
            <a:lvl1pPr algn="ctr">
              <a:defRPr sz="3600" b="1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58802" y="4038600"/>
            <a:ext cx="8216900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0"/>
          <a:stretch/>
        </p:blipFill>
        <p:spPr>
          <a:xfrm>
            <a:off x="1814056" y="533400"/>
            <a:ext cx="5515889" cy="2028825"/>
          </a:xfrm>
          <a:prstGeom prst="rect">
            <a:avLst/>
          </a:prstGeom>
        </p:spPr>
      </p:pic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06" y="5267325"/>
            <a:ext cx="3601181" cy="1051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5144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chemeClr val="tx1"/>
              </a:gs>
            </a:gsLst>
            <a:lin ang="14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8440"/>
            <a:ext cx="8279380" cy="7491240"/>
          </a:xfrm>
          <a:prstGeom prst="rect">
            <a:avLst/>
          </a:prstGeom>
        </p:spPr>
      </p:pic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558800" y="2362200"/>
            <a:ext cx="8229600" cy="1219200"/>
          </a:xfrm>
          <a:noFill/>
        </p:spPr>
        <p:txBody>
          <a:bodyPr lIns="91440"/>
          <a:lstStyle>
            <a:lvl1pPr algn="ctr">
              <a:defRPr sz="36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42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22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45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0" y="1600200"/>
            <a:ext cx="0" cy="464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99814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Content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304800"/>
            <a:ext cx="87630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90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12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3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879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631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50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35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88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18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81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7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26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1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99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5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33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48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79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2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4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9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3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054-0DF4-BC4C-A9E7-65E5CF9956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7CBA-2351-6944-AC68-DD13453ED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9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8A054-0DF4-BC4C-A9E7-65E5CF9956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47CBA-2351-6944-AC68-DD13453ED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134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7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7E"/>
          </a:solidFill>
          <a:latin typeface="Arial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7E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7E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7E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7E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7E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7E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7E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7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228601"/>
            <a:ext cx="9144000" cy="114776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266701" y="6400800"/>
            <a:ext cx="8610600" cy="0"/>
          </a:xfrm>
          <a:prstGeom prst="line">
            <a:avLst/>
          </a:prstGeom>
          <a:noFill/>
          <a:ln w="12700">
            <a:solidFill>
              <a:srgbClr val="C80026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500056" y="6430963"/>
            <a:ext cx="13603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r" defTabSz="914400" eaLnBrk="0" hangingPunct="0">
              <a:spcBef>
                <a:spcPct val="50000"/>
              </a:spcBef>
              <a:defRPr/>
            </a:pPr>
            <a:fld id="{81FCAE4C-8C53-4635-950E-B73D9A5FFAB4}" type="slidenum">
              <a:rPr lang="en-US" sz="11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defTabSz="914400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86"/>
          <a:stretch/>
        </p:blipFill>
        <p:spPr>
          <a:xfrm>
            <a:off x="228600" y="6437924"/>
            <a:ext cx="1219200" cy="260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7" b="16558"/>
          <a:stretch/>
        </p:blipFill>
        <p:spPr>
          <a:xfrm>
            <a:off x="6366635" y="6496844"/>
            <a:ext cx="2091565" cy="1428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8534400" y="64008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8"/>
    </p:custDataLst>
    <p:extLst>
      <p:ext uri="{BB962C8B-B14F-4D97-AF65-F5344CB8AC3E}">
        <p14:creationId xmlns:p14="http://schemas.microsoft.com/office/powerpoint/2010/main" val="31651731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2400">
          <a:solidFill>
            <a:srgbClr val="08080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2000">
          <a:solidFill>
            <a:srgbClr val="33333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2000">
          <a:solidFill>
            <a:srgbClr val="33333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2000">
          <a:solidFill>
            <a:srgbClr val="33333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2000">
          <a:solidFill>
            <a:srgbClr val="33333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20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20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20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8A054-0DF4-BC4C-A9E7-65E5CF995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47CBA-2351-6944-AC68-DD13453ED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9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252538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0" rIns="164592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 Black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Arial Black" charset="0"/>
              </a:rPr>
            </a:br>
            <a:r>
              <a:rPr lang="en-US" sz="3200" dirty="0">
                <a:solidFill>
                  <a:srgbClr val="000000"/>
                </a:solidFill>
                <a:latin typeface="Arial Black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Arial Black" charset="0"/>
              </a:rPr>
            </a:br>
            <a:endParaRPr lang="en-US" sz="3200" dirty="0">
              <a:solidFill>
                <a:srgbClr val="00000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336699"/>
                </a:solidFill>
                <a:latin typeface="Arial Black" charset="0"/>
              </a:rPr>
              <a:t>NCI Experimental Therapeutics Clinical Trials Network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336699"/>
                </a:solidFill>
                <a:latin typeface="Arial Black" charset="0"/>
              </a:rPr>
              <a:t>(ETCTN)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336699"/>
                </a:solidFill>
                <a:latin typeface="Arial Black" charset="0"/>
              </a:rPr>
              <a:t>Central IRB Education Day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336699"/>
                </a:solidFill>
                <a:latin typeface="Arial Black" charset="0"/>
              </a:rPr>
              <a:t>28 April 2015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" charset="0"/>
              </a:rPr>
            </a:br>
            <a:r>
              <a:rPr lang="en-US" sz="2400" dirty="0">
                <a:solidFill>
                  <a:srgbClr val="606060"/>
                </a:solidFill>
                <a:latin typeface="Arial Black" charset="0"/>
              </a:rPr>
              <a:t>Percy Ivy, MD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606060"/>
                </a:solidFill>
                <a:latin typeface="Arial Black" charset="0"/>
              </a:rPr>
              <a:t/>
            </a:r>
            <a:br>
              <a:rPr lang="en-US" sz="2400" dirty="0">
                <a:solidFill>
                  <a:srgbClr val="606060"/>
                </a:solidFill>
                <a:latin typeface="Arial Black" charset="0"/>
              </a:rPr>
            </a:br>
            <a:r>
              <a:rPr lang="en-US" sz="2400" dirty="0">
                <a:solidFill>
                  <a:srgbClr val="606060"/>
                </a:solidFill>
                <a:latin typeface="Arial Black" charset="0"/>
              </a:rPr>
              <a:t>Associate Chief, Investigational Drug Branch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606060"/>
                </a:solidFill>
                <a:latin typeface="Arial Black" charset="0"/>
              </a:rPr>
              <a:t> Cancer Therapy Evaluation </a:t>
            </a:r>
            <a:r>
              <a:rPr lang="en-US" sz="2400" dirty="0" smtClean="0">
                <a:solidFill>
                  <a:srgbClr val="606060"/>
                </a:solidFill>
                <a:latin typeface="Arial Black" charset="0"/>
              </a:rPr>
              <a:t>Program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0606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606060"/>
                </a:solidFill>
                <a:latin typeface="Arial Black" charset="0"/>
              </a:rPr>
              <a:t>Program Director, Experimental Therapeutics Clinical Trials Network</a:t>
            </a:r>
            <a:r>
              <a:rPr lang="en-US" sz="2400" dirty="0">
                <a:solidFill>
                  <a:srgbClr val="606060"/>
                </a:solidFill>
                <a:latin typeface="Arial Black" charset="0"/>
              </a:rPr>
              <a:t/>
            </a:r>
            <a:br>
              <a:rPr lang="en-US" sz="2400" dirty="0">
                <a:solidFill>
                  <a:srgbClr val="606060"/>
                </a:solidFill>
                <a:latin typeface="Arial Black" charset="0"/>
              </a:rPr>
            </a:br>
            <a:r>
              <a:rPr lang="en-US" sz="2400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" charset="0"/>
              </a:rPr>
            </a:br>
            <a:r>
              <a:rPr lang="en-US" dirty="0">
                <a:solidFill>
                  <a:srgbClr val="000000"/>
                </a:solidFill>
                <a:latin typeface="Times" charset="0"/>
              </a:rPr>
              <a:t> </a:t>
            </a:r>
            <a:br>
              <a:rPr lang="en-US" dirty="0">
                <a:solidFill>
                  <a:srgbClr val="000000"/>
                </a:solidFill>
                <a:latin typeface="Times" charset="0"/>
              </a:rPr>
            </a:br>
            <a:r>
              <a:rPr lang="en-US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" charset="0"/>
              </a:rPr>
            </a:br>
            <a:r>
              <a:rPr lang="en-US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" charset="0"/>
              </a:rPr>
            </a:br>
            <a:r>
              <a:rPr lang="en-US" sz="2000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" charset="0"/>
              </a:rPr>
            </a:br>
            <a:r>
              <a:rPr lang="en-US" sz="2000" i="1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sz="2000" i="1" dirty="0">
                <a:solidFill>
                  <a:srgbClr val="FFFF7E"/>
                </a:solidFill>
                <a:latin typeface="Times" charset="0"/>
              </a:rPr>
            </a:br>
            <a:r>
              <a:rPr lang="en-US" sz="2000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sz="2000" dirty="0">
                <a:solidFill>
                  <a:srgbClr val="FFFF7E"/>
                </a:solidFill>
                <a:latin typeface="Times" charset="0"/>
              </a:rPr>
            </a:br>
            <a:r>
              <a:rPr lang="en-US" sz="2000" dirty="0">
                <a:solidFill>
                  <a:srgbClr val="FFFF7E"/>
                </a:solidFill>
                <a:latin typeface="Times" charset="0"/>
              </a:rPr>
              <a:t>      </a:t>
            </a:r>
            <a:r>
              <a:rPr lang="en-US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FFFF7E"/>
                </a:solidFill>
                <a:latin typeface="Times" charset="0"/>
              </a:rPr>
            </a:br>
            <a:r>
              <a:rPr lang="en-US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FFFF7E"/>
                </a:solidFill>
                <a:latin typeface="Times" charset="0"/>
              </a:rPr>
            </a:br>
            <a:r>
              <a:rPr lang="en-US" dirty="0">
                <a:solidFill>
                  <a:srgbClr val="FFFF7E"/>
                </a:solidFill>
                <a:latin typeface="Times" charset="0"/>
              </a:rPr>
              <a:t> </a:t>
            </a:r>
            <a:endParaRPr lang="en-US" i="1" dirty="0">
              <a:solidFill>
                <a:srgbClr val="FFFF7E"/>
              </a:solidFill>
              <a:latin typeface="Times" charset="0"/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-92075"/>
            <a:ext cx="1219200" cy="6950075"/>
            <a:chOff x="0" y="-91924"/>
            <a:chExt cx="1371600" cy="6949924"/>
          </a:xfrm>
        </p:grpSpPr>
        <p:grpSp>
          <p:nvGrpSpPr>
            <p:cNvPr id="15364" name="Group 6"/>
            <p:cNvGrpSpPr>
              <a:grpSpLocks/>
            </p:cNvGrpSpPr>
            <p:nvPr/>
          </p:nvGrpSpPr>
          <p:grpSpPr bwMode="auto">
            <a:xfrm>
              <a:off x="0" y="-91924"/>
              <a:ext cx="1371600" cy="6949924"/>
              <a:chOff x="0" y="-91924"/>
              <a:chExt cx="1371600" cy="694992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149"/>
                <a:ext cx="1371600" cy="6857851"/>
              </a:xfrm>
              <a:prstGeom prst="rect">
                <a:avLst/>
              </a:prstGeom>
              <a:solidFill>
                <a:srgbClr val="6A92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7" name="TextBox 9"/>
              <p:cNvSpPr txBox="1">
                <a:spLocks noChangeArrowheads="1"/>
              </p:cNvSpPr>
              <p:nvPr/>
            </p:nvSpPr>
            <p:spPr bwMode="auto">
              <a:xfrm rot="-5400000">
                <a:off x="-1014595" y="1594428"/>
                <a:ext cx="4030576" cy="657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6F6F4"/>
                    </a:solidFill>
                    <a:latin typeface="Arial Narrow" charset="0"/>
                    <a:cs typeface="Microsoft Sans Serif" charset="0"/>
                  </a:rPr>
                  <a:t>National Cancer Institute</a:t>
                </a:r>
              </a:p>
            </p:txBody>
          </p:sp>
        </p:grpSp>
        <p:sp>
          <p:nvSpPr>
            <p:cNvPr id="15365" name="TextBox 7"/>
            <p:cNvSpPr txBox="1">
              <a:spLocks noChangeArrowheads="1"/>
            </p:cNvSpPr>
            <p:nvPr/>
          </p:nvSpPr>
          <p:spPr bwMode="auto">
            <a:xfrm>
              <a:off x="73725" y="5349250"/>
              <a:ext cx="1257300" cy="146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U.S. DEPARTMENT OF HEALTH AND HUMAN SERVICES</a:t>
              </a:r>
            </a:p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National Institutes of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04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43" y="283305"/>
            <a:ext cx="8714100" cy="974980"/>
          </a:xfrm>
          <a:solidFill>
            <a:srgbClr val="99CCFF"/>
          </a:solidFill>
          <a:ln w="38100" cmpd="sng">
            <a:solidFill>
              <a:srgbClr val="800000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Team Formation for Drug-Specific Project </a:t>
            </a:r>
            <a:endParaRPr lang="en-US" sz="3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143" y="1378473"/>
            <a:ext cx="2673936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NCI-CTEP acquires an agent through </a:t>
            </a:r>
            <a:r>
              <a:rPr lang="en-US" dirty="0" err="1" smtClean="0">
                <a:latin typeface="Arial"/>
                <a:cs typeface="Arial"/>
              </a:rPr>
              <a:t>NExT</a:t>
            </a:r>
            <a:r>
              <a:rPr lang="en-US" dirty="0" smtClean="0">
                <a:latin typeface="Arial"/>
                <a:cs typeface="Arial"/>
              </a:rPr>
              <a:t> and announces a drug-specific project team will form (PTA)</a:t>
            </a:r>
          </a:p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Investigators with documented expertise (e.g. basic, translational)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32688" y="1378472"/>
            <a:ext cx="2687471" cy="23083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ETCTN Investigators apply as basic, translational or clinical investigators (PTMA)</a:t>
            </a:r>
          </a:p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Junior investigators along with senior mentors particularly encouraged (CRDL)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6142" y="3810002"/>
            <a:ext cx="871410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Project Team Goals</a:t>
            </a:r>
          </a:p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Arrive at pre-clinical/translational plan that addresses critical questions that will inform drug development </a:t>
            </a:r>
          </a:p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Propose innovative disease-based or biomarker-based clinical trials incorporating appropriate safety, pharmacokinetic, </a:t>
            </a:r>
            <a:r>
              <a:rPr lang="en-US" dirty="0" err="1" smtClean="0">
                <a:latin typeface="Arial"/>
                <a:cs typeface="Arial"/>
              </a:rPr>
              <a:t>pharmacodynamic</a:t>
            </a:r>
            <a:r>
              <a:rPr lang="en-US" dirty="0" smtClean="0">
                <a:latin typeface="Arial"/>
                <a:cs typeface="Arial"/>
              </a:rPr>
              <a:t> and efficacy endpoints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56724" y="1378473"/>
            <a:ext cx="3073520" cy="23083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Project Team is assembled</a:t>
            </a:r>
          </a:p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Basic, Translational and Clinical Team Leaders are designated</a:t>
            </a:r>
          </a:p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Members commit to a short-term, intense set of teleconference/web-based meetings with NCI-CTEP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141" y="5433640"/>
            <a:ext cx="8714101" cy="646331"/>
          </a:xfrm>
          <a:prstGeom prst="rect">
            <a:avLst/>
          </a:prstGeom>
          <a:solidFill>
            <a:srgbClr val="99CC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Drug Development Plan presented to the Investigational Drug Steering Committee, after which full </a:t>
            </a:r>
            <a:r>
              <a:rPr lang="en-US" dirty="0" err="1" smtClean="0">
                <a:latin typeface="Arial"/>
                <a:cs typeface="Arial"/>
              </a:rPr>
              <a:t>LOIs</a:t>
            </a:r>
            <a:r>
              <a:rPr lang="en-US" dirty="0" smtClean="0">
                <a:latin typeface="Arial"/>
                <a:cs typeface="Arial"/>
              </a:rPr>
              <a:t> are written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6141" y="6187430"/>
            <a:ext cx="8714103" cy="369332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Emphasis on Team Science and collaboration across ETCTN network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  <a:ln w="38100" cmpd="sng"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First Drug-Specific Project Team: </a:t>
            </a:r>
            <a:b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HSP90 inhibitor AT13387</a:t>
            </a:r>
            <a:endParaRPr lang="en-US" sz="3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800000"/>
              </a:buClr>
              <a:buNone/>
            </a:pPr>
            <a:r>
              <a:rPr lang="en-US" sz="2200" dirty="0" err="1" smtClean="0">
                <a:solidFill>
                  <a:srgbClr val="336699"/>
                </a:solidFill>
                <a:latin typeface="Arial"/>
                <a:cs typeface="Arial"/>
              </a:rPr>
              <a:t>Astex</a:t>
            </a:r>
            <a:r>
              <a:rPr lang="en-US" sz="2200" dirty="0" smtClean="0">
                <a:solidFill>
                  <a:srgbClr val="336699"/>
                </a:solidFill>
                <a:latin typeface="Arial"/>
                <a:cs typeface="Arial"/>
              </a:rPr>
              <a:t> development plan 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includes ALK+ NSCLC (+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crizotinib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), GIST (+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imatinib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) and CRPC (+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abiraterone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>
              <a:buClr>
                <a:srgbClr val="800000"/>
              </a:buClr>
              <a:buNone/>
            </a:pPr>
            <a:r>
              <a:rPr lang="en-US" sz="2200" dirty="0" smtClean="0">
                <a:solidFill>
                  <a:srgbClr val="336699"/>
                </a:solidFill>
                <a:latin typeface="Arial"/>
                <a:cs typeface="Arial"/>
              </a:rPr>
              <a:t>Critical disease-based and scientific areas not addressed:</a:t>
            </a:r>
          </a:p>
          <a:p>
            <a:pPr marL="514350" indent="-514350">
              <a:buClr>
                <a:srgbClr val="800000"/>
              </a:buClr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Activity of a potent HSP90 inhibitor in NHL, where ALK, CDK4 and BCL6 are all HSP90 clients</a:t>
            </a:r>
          </a:p>
          <a:p>
            <a:pPr marL="514350" indent="-514350">
              <a:buClr>
                <a:srgbClr val="800000"/>
              </a:buClr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Activity of HSP90 inhibition in TNBC in which multiple pathways involving HSP90 clients are activated</a:t>
            </a:r>
          </a:p>
          <a:p>
            <a:pPr marL="514350" indent="-514350">
              <a:buClr>
                <a:srgbClr val="800000"/>
              </a:buClr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Activity of the agent in EGFR-mutated NSCLC, especially true for mutant 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EGFRs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 with </a:t>
            </a:r>
            <a:r>
              <a:rPr lang="en-US" sz="2200" i="1" dirty="0" smtClean="0">
                <a:solidFill>
                  <a:schemeClr val="tx1"/>
                </a:solidFill>
                <a:latin typeface="Arial"/>
                <a:cs typeface="Arial"/>
              </a:rPr>
              <a:t>de novo 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resistance to 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quinazoline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TKIs</a:t>
            </a:r>
            <a:endParaRPr lang="en-US" sz="2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514350" indent="-514350">
              <a:buClr>
                <a:srgbClr val="800000"/>
              </a:buClr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Ability of HSP90 inhibition to modulate DNA damage responses (e.g. 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chemoradiation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 in SCCHN)</a:t>
            </a:r>
            <a:endParaRPr lang="en-U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2" y="106068"/>
            <a:ext cx="8986656" cy="388405"/>
          </a:xfrm>
          <a:solidFill>
            <a:schemeClr val="bg1">
              <a:lumMod val="85000"/>
            </a:schemeClr>
          </a:solidFill>
          <a:ln w="38100" cmpd="sng"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AT13387 Project Team 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9912" y="561902"/>
          <a:ext cx="8986656" cy="62444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6664"/>
                <a:gridCol w="2246664"/>
                <a:gridCol w="2246664"/>
                <a:gridCol w="2246664"/>
              </a:tblGrid>
              <a:tr h="3215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Basic</a:t>
                      </a:r>
                      <a:r>
                        <a:rPr lang="en-US" sz="1600" b="1" baseline="0" dirty="0" smtClean="0">
                          <a:latin typeface="Arial"/>
                          <a:cs typeface="Arial"/>
                        </a:rPr>
                        <a:t> Science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Translational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Clinical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Other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>
                    <a:solidFill>
                      <a:srgbClr val="99CCFF"/>
                    </a:solidFill>
                  </a:tcPr>
                </a:tc>
              </a:tr>
              <a:tr h="4155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L.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Neckers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(NCI)</a:t>
                      </a: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effectLst/>
                          <a:latin typeface="Arial"/>
                          <a:cs typeface="Arial"/>
                        </a:rPr>
                        <a:t>G. Shapiro (Leader; DFCI)</a:t>
                      </a:r>
                      <a:endParaRPr lang="en-US" sz="1400" i="1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L.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Siu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(Leader; PMH)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B.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Vikram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Rad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Onc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; NCI)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</a:tr>
              <a:tr h="4155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M.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Nyati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 (U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Mich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D. Carbone (OSU)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A. Hope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(SCCHN;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PMH)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E. Bernhard (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Rad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Onc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;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NCI)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</a:tr>
              <a:tr h="415595"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Arial"/>
                          <a:cs typeface="Arial"/>
                        </a:rPr>
                        <a:t>G. Mills</a:t>
                      </a:r>
                      <a:r>
                        <a:rPr lang="en-US" sz="1400" i="1" baseline="0" dirty="0" smtClean="0">
                          <a:latin typeface="Arial"/>
                          <a:cs typeface="Arial"/>
                        </a:rPr>
                        <a:t> (MDACC)</a:t>
                      </a:r>
                      <a:endParaRPr lang="en-US" sz="1400" i="1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C. Jacobson (NHL;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DFCI)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K.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Camphausen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Rad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Onc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; NCI)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</a:tr>
              <a:tr h="415595"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C. Van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Waes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(NCI)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D.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Weinstock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(NHL; DFCI)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F.-F.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Liu (</a:t>
                      </a:r>
                      <a:r>
                        <a:rPr lang="en-US" sz="1400" baseline="0" dirty="0" err="1" smtClean="0">
                          <a:latin typeface="Arial"/>
                          <a:cs typeface="Arial"/>
                        </a:rPr>
                        <a:t>Rad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/>
                          <a:cs typeface="Arial"/>
                        </a:rPr>
                        <a:t>Onc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; PMH)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</a:tr>
              <a:tr h="415595"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J. Reiss (NSCLC;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UC-Davis)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F.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Lin (Imaging; NCI)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</a:tr>
              <a:tr h="4155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Alice Chen, Senior Investigator,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NCI-CTEP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K.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Reckamp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(NSCLC; UC-Davis)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M.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Knopp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(Imaging; OSU)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</a:tr>
              <a:tr h="4155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Jamie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Zweibel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IDB Chief, NCI-CTEP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R.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Wesolowski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(Breast;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OSU)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P.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Choyke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(Imaging; NCI)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</a:tr>
              <a:tr h="4155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Amy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Gravell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(Administrative)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B.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Ramaswamy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(Breast; OSU)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L. Rubinstein (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Biostats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; NCI)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</a:tr>
              <a:tr h="4155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Steven Reeves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(IDSC)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Arial"/>
                          <a:cs typeface="Arial"/>
                        </a:rPr>
                        <a:t>A.</a:t>
                      </a:r>
                      <a:r>
                        <a:rPr lang="en-US" sz="1400" i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i="1" baseline="0" dirty="0" err="1" smtClean="0">
                          <a:latin typeface="Arial"/>
                          <a:cs typeface="Arial"/>
                        </a:rPr>
                        <a:t>Eisbruch</a:t>
                      </a:r>
                      <a:r>
                        <a:rPr lang="en-US" sz="1400" i="1" baseline="0" dirty="0" smtClean="0">
                          <a:latin typeface="Arial"/>
                          <a:cs typeface="Arial"/>
                        </a:rPr>
                        <a:t> (SCCHN; U </a:t>
                      </a:r>
                      <a:r>
                        <a:rPr lang="en-US" sz="1400" i="1" baseline="0" dirty="0" err="1" smtClean="0">
                          <a:latin typeface="Arial"/>
                          <a:cs typeface="Arial"/>
                        </a:rPr>
                        <a:t>Mich</a:t>
                      </a:r>
                      <a:r>
                        <a:rPr lang="en-US" sz="1400" i="1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i="1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</a:tr>
              <a:tr h="415595"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K.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Rao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(SCCHN; UCHIC)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</a:tr>
              <a:tr h="29743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Bold denotes Career Development Investigator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S.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/>
                          <a:cs typeface="Arial"/>
                        </a:rPr>
                        <a:t>Kummar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(NCI)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</a:tr>
              <a:tr h="297436"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latin typeface="Arial"/>
                          <a:cs typeface="Arial"/>
                        </a:rPr>
                        <a:t>Italics denotes SPORE investigator</a:t>
                      </a:r>
                      <a:endParaRPr lang="en-US" sz="1200" i="1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K. Do (NCI)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</a:tr>
              <a:tr h="297436"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G. Shapiro (DFCI)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73340" marR="73340" marT="36670" marB="3667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066"/>
            <a:ext cx="8229600" cy="1055850"/>
          </a:xfrm>
          <a:solidFill>
            <a:srgbClr val="99CCFF"/>
          </a:solidFill>
          <a:ln w="38100" cmpd="sng"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Work Conducted by the </a:t>
            </a:r>
            <a:b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AT13387 Project Team </a:t>
            </a:r>
            <a:endParaRPr lang="en-US" sz="3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104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en-US" sz="2000" dirty="0" smtClean="0">
                <a:solidFill>
                  <a:srgbClr val="336699"/>
                </a:solidFill>
                <a:latin typeface="Arial"/>
                <a:cs typeface="Arial"/>
              </a:rPr>
              <a:t>Leadership and Team Orientation Calls</a:t>
            </a:r>
          </a:p>
          <a:p>
            <a:pPr>
              <a:buClr>
                <a:srgbClr val="800000"/>
              </a:buClr>
            </a:pPr>
            <a:r>
              <a:rPr lang="en-US" sz="2000" dirty="0" smtClean="0">
                <a:solidFill>
                  <a:srgbClr val="336699"/>
                </a:solidFill>
                <a:latin typeface="Arial"/>
                <a:cs typeface="Arial"/>
              </a:rPr>
              <a:t>Proposals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for Lymphoma and TNBC, with </a:t>
            </a:r>
            <a:r>
              <a:rPr lang="en-US" sz="2000" dirty="0" smtClean="0">
                <a:solidFill>
                  <a:srgbClr val="336699"/>
                </a:solidFill>
                <a:latin typeface="Arial"/>
                <a:cs typeface="Arial"/>
              </a:rPr>
              <a:t>biomarker discussion</a:t>
            </a:r>
          </a:p>
          <a:p>
            <a:pPr>
              <a:buClr>
                <a:srgbClr val="8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Proposals for SCCHN and NSCLC, with biomarker discussion</a:t>
            </a:r>
          </a:p>
          <a:p>
            <a:pPr>
              <a:buClr>
                <a:srgbClr val="8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4 Disease-based calls during which </a:t>
            </a:r>
            <a:r>
              <a:rPr lang="en-US" sz="2000" dirty="0" smtClean="0">
                <a:solidFill>
                  <a:srgbClr val="336699"/>
                </a:solidFill>
                <a:latin typeface="Arial"/>
                <a:cs typeface="Arial"/>
              </a:rPr>
              <a:t>clinical investigators from other ETCTN sites with relevant expertise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were invited</a:t>
            </a:r>
          </a:p>
          <a:p>
            <a:pPr>
              <a:buClr>
                <a:srgbClr val="8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Additional </a:t>
            </a:r>
            <a:r>
              <a:rPr lang="en-US" sz="2000" dirty="0" smtClean="0">
                <a:solidFill>
                  <a:srgbClr val="336699"/>
                </a:solidFill>
                <a:latin typeface="Arial"/>
                <a:cs typeface="Arial"/>
              </a:rPr>
              <a:t>preclinical calls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(SCCHN, radiation biology)</a:t>
            </a:r>
          </a:p>
          <a:p>
            <a:pPr>
              <a:buClr>
                <a:srgbClr val="8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Additional preclinical discussions of strategies to abrogate HSP70 induction in response to HSP90 inhibition and of other combinations exploiting effects of HSP90 inhibition on DNA repair (PARP inhibition)</a:t>
            </a:r>
          </a:p>
          <a:p>
            <a:pPr>
              <a:buClr>
                <a:srgbClr val="8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Overall, 13 teleconferences over a 4-week period culminated in 4 proposals </a:t>
            </a:r>
            <a:r>
              <a:rPr lang="en-US" sz="2000" dirty="0" smtClean="0">
                <a:solidFill>
                  <a:srgbClr val="336699"/>
                </a:solidFill>
                <a:latin typeface="Arial"/>
                <a:cs typeface="Arial"/>
              </a:rPr>
              <a:t>presented to the IDSC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encompassing clinical trials with associated pharmacodynamic and genomic components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43" y="283305"/>
            <a:ext cx="8714100" cy="974980"/>
          </a:xfrm>
          <a:solidFill>
            <a:srgbClr val="99CCFF"/>
          </a:solidFill>
          <a:ln w="38100" cmpd="sng">
            <a:solidFill>
              <a:srgbClr val="800000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Biomarkers in ETCTN Trials</a:t>
            </a:r>
            <a:endParaRPr lang="en-US" sz="3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143" y="1378473"/>
            <a:ext cx="2673936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solidFill>
                  <a:srgbClr val="336699"/>
                </a:solidFill>
                <a:latin typeface="Arial"/>
                <a:cs typeface="Arial"/>
              </a:rPr>
              <a:t> Integral</a:t>
            </a:r>
          </a:p>
          <a:p>
            <a:pPr>
              <a:buClr>
                <a:srgbClr val="800000"/>
              </a:buClr>
            </a:pPr>
            <a:endParaRPr lang="en-US" dirty="0" smtClean="0">
              <a:solidFill>
                <a:srgbClr val="336699"/>
              </a:solidFill>
              <a:latin typeface="Arial"/>
              <a:cs typeface="Arial"/>
            </a:endParaRP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Used for patient     selection</a:t>
            </a: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Used to determine patient treatment</a:t>
            </a: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Performed in a CLIA environment</a:t>
            </a: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May require an 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2688" y="1378472"/>
            <a:ext cx="2687471" cy="23083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solidFill>
                  <a:srgbClr val="336699"/>
                </a:solidFill>
                <a:latin typeface="Arial"/>
                <a:cs typeface="Arial"/>
              </a:rPr>
              <a:t> Integrated</a:t>
            </a: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Used for patient description</a:t>
            </a: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Provide evidence of pathway activation</a:t>
            </a: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CLIA ready</a:t>
            </a: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IDE not required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6142" y="3810002"/>
            <a:ext cx="8714101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Prioritization</a:t>
            </a:r>
          </a:p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Possibly phase dependent</a:t>
            </a: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Proof of mechanism</a:t>
            </a: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Proof of principal</a:t>
            </a: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Pharmacokinetics</a:t>
            </a: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Pharmacodynamics</a:t>
            </a:r>
            <a:endParaRPr lang="en-US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Propose innovative disease-based or biomarker-based clinical trials incorporating appropriate endpoints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56724" y="1378473"/>
            <a:ext cx="3073520" cy="23083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336699"/>
                </a:solidFill>
                <a:latin typeface="Arial"/>
                <a:cs typeface="Arial"/>
              </a:rPr>
              <a:t>Exploratory</a:t>
            </a:r>
          </a:p>
          <a:p>
            <a:pPr>
              <a:buClr>
                <a:srgbClr val="800000"/>
              </a:buClr>
              <a:buFont typeface="Arial"/>
              <a:buChar char="•"/>
            </a:pPr>
            <a:endParaRPr lang="en-US" dirty="0" smtClean="0">
              <a:solidFill>
                <a:srgbClr val="336699"/>
              </a:solidFill>
              <a:latin typeface="Arial"/>
              <a:cs typeface="Arial"/>
            </a:endParaRPr>
          </a:p>
          <a:p>
            <a:pPr>
              <a:buClr>
                <a:srgbClr val="800000"/>
              </a:buClr>
              <a:buFont typeface="Arial"/>
              <a:buChar char="•"/>
            </a:pPr>
            <a:endParaRPr lang="en-US" dirty="0" smtClean="0">
              <a:solidFill>
                <a:srgbClr val="336699"/>
              </a:solidFill>
              <a:latin typeface="Arial"/>
              <a:cs typeface="Arial"/>
            </a:endParaRPr>
          </a:p>
          <a:p>
            <a:pPr>
              <a:buClr>
                <a:srgbClr val="800000"/>
              </a:buClr>
              <a:buFont typeface="Arial"/>
              <a:buChar char="•"/>
            </a:pPr>
            <a:endParaRPr lang="en-US" dirty="0" smtClean="0">
              <a:solidFill>
                <a:srgbClr val="336699"/>
              </a:solidFill>
              <a:latin typeface="Arial"/>
              <a:cs typeface="Arial"/>
            </a:endParaRPr>
          </a:p>
          <a:p>
            <a:pPr>
              <a:buClr>
                <a:srgbClr val="800000"/>
              </a:buClr>
              <a:buFont typeface="Arial"/>
              <a:buChar char="•"/>
            </a:pPr>
            <a:endParaRPr lang="en-US" dirty="0" smtClean="0">
              <a:solidFill>
                <a:srgbClr val="336699"/>
              </a:solidFill>
              <a:latin typeface="Arial"/>
              <a:cs typeface="Arial"/>
            </a:endParaRP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Descriptive biomarkers</a:t>
            </a:r>
          </a:p>
          <a:p>
            <a:pPr lvl="1"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Not validated or fit for purpose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6141" y="6187430"/>
            <a:ext cx="8714103" cy="369332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Emphasis on fit for purpose, qualified assays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6592"/>
          </a:xfrm>
          <a:solidFill>
            <a:srgbClr val="99CCFF"/>
          </a:solidFill>
          <a:ln w="28575" cmpd="sng"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Biomarker Prioritization</a:t>
            </a: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37324"/>
            <a:ext cx="8229599" cy="49784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u="sng" dirty="0" smtClean="0">
                <a:solidFill>
                  <a:srgbClr val="336699"/>
                </a:solidFill>
                <a:latin typeface="Arial"/>
                <a:cs typeface="Arial"/>
              </a:rPr>
              <a:t>Priority #1:  Proof-of-Mechanism </a:t>
            </a:r>
          </a:p>
          <a:p>
            <a:pPr>
              <a:buClr>
                <a:srgbClr val="800000"/>
              </a:buClr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Induction of HSP70 in tumor as canonical marker for HSP90 inhibition</a:t>
            </a:r>
          </a:p>
          <a:p>
            <a:pPr>
              <a:buClr>
                <a:srgbClr val="800000"/>
              </a:buClr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Depletion of clients likely required to produce response or clinical benefit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US" sz="1800" dirty="0" smtClean="0">
                <a:ln>
                  <a:solidFill>
                    <a:srgbClr val="800000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 Reduced expression of DNA repair proteins in combination with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chemoRT</a:t>
            </a:r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   	</a:t>
            </a:r>
            <a:r>
              <a:rPr lang="en-US" sz="1800" dirty="0" smtClean="0">
                <a:ln>
                  <a:solidFill>
                    <a:srgbClr val="800000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 Reduced mutant EGFR expression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US" sz="1800" dirty="0" smtClean="0">
                <a:ln>
                  <a:solidFill>
                    <a:srgbClr val="800000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 Plasma-based detection of mutant EGFR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US" sz="1800" dirty="0" smtClean="0">
                <a:ln>
                  <a:solidFill>
                    <a:srgbClr val="800000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 Reduced expression of lymphoma drivers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US" sz="1800" dirty="0" smtClean="0">
                <a:ln>
                  <a:solidFill>
                    <a:srgbClr val="800000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 Reduced expression of TNBC drivers or determinants that could affect 		  response to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taxane</a:t>
            </a:r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None/>
            </a:pPr>
            <a:endParaRPr lang="en-US" sz="600" b="1" u="sng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1800" b="1" u="sng" dirty="0" smtClean="0">
                <a:solidFill>
                  <a:srgbClr val="336699"/>
                </a:solidFill>
                <a:latin typeface="Arial"/>
                <a:cs typeface="Arial"/>
              </a:rPr>
              <a:t>Priority #2:  Genomics </a:t>
            </a:r>
          </a:p>
          <a:p>
            <a:pPr>
              <a:buClr>
                <a:srgbClr val="800000"/>
              </a:buClr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WES assessments separating responders from non-responders </a:t>
            </a:r>
          </a:p>
          <a:p>
            <a:pPr>
              <a:buClr>
                <a:srgbClr val="800000"/>
              </a:buClr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RNA-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seq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/WES analysis of mechanisms of pathway adaptation and resistance</a:t>
            </a:r>
          </a:p>
          <a:p>
            <a:pPr>
              <a:buNone/>
            </a:pPr>
            <a:endParaRPr lang="en-US" sz="600" b="1" u="sng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sz="1800" b="1" u="sng" dirty="0" smtClean="0">
                <a:solidFill>
                  <a:srgbClr val="336699"/>
                </a:solidFill>
                <a:latin typeface="Arial"/>
                <a:cs typeface="Arial"/>
              </a:rPr>
              <a:t>Priority #3:  Non-invasive assessments</a:t>
            </a:r>
          </a:p>
          <a:p>
            <a:pPr>
              <a:buClr>
                <a:srgbClr val="800000"/>
              </a:buClr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FLT-PET scans in lymphoma and TNBC studies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sz="1800" b="1" u="sng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 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  <a:ln w="38100" cmpd="sng"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Additional Preclinical Recommendations</a:t>
            </a:r>
            <a:endParaRPr lang="en-US" sz="3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Additional work to </a:t>
            </a:r>
            <a:r>
              <a:rPr lang="en-US" sz="2800" dirty="0" smtClean="0">
                <a:solidFill>
                  <a:srgbClr val="336699"/>
                </a:solidFill>
                <a:latin typeface="Arial"/>
                <a:cs typeface="Arial"/>
              </a:rPr>
              <a:t>confirm preclinical safety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of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/>
              </a:rPr>
              <a:t>cisplatin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 and AT13387 in SCCHN models</a:t>
            </a:r>
          </a:p>
          <a:p>
            <a:pPr>
              <a:buClr>
                <a:srgbClr val="800000"/>
              </a:buClr>
            </a:pPr>
            <a:r>
              <a:rPr lang="en-US" sz="2800" i="1" dirty="0" smtClean="0">
                <a:solidFill>
                  <a:srgbClr val="336699"/>
                </a:solidFill>
                <a:latin typeface="Arial"/>
                <a:cs typeface="Arial"/>
              </a:rPr>
              <a:t>In vivo </a:t>
            </a:r>
            <a:r>
              <a:rPr lang="en-US" sz="2800" dirty="0" smtClean="0">
                <a:solidFill>
                  <a:srgbClr val="336699"/>
                </a:solidFill>
                <a:latin typeface="Arial"/>
                <a:cs typeface="Arial"/>
              </a:rPr>
              <a:t>assessment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of AT13387 with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	– AT7519 (CDK9 inhibitor, to disrupt HSP70 induction)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	–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/>
              </a:rPr>
              <a:t>veliparib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 or BMN673, PARP inhibitors within the CTEP portfolio</a:t>
            </a:r>
          </a:p>
          <a:p>
            <a:pPr>
              <a:buClr>
                <a:srgbClr val="800000"/>
              </a:buClr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AT13387/AT7519 and AT13387/PARPi to be submitted as </a:t>
            </a:r>
            <a:r>
              <a:rPr lang="en-US" sz="2800" dirty="0" smtClean="0">
                <a:solidFill>
                  <a:srgbClr val="336699"/>
                </a:solidFill>
                <a:latin typeface="Arial"/>
                <a:cs typeface="Arial"/>
              </a:rPr>
              <a:t>unsolicited </a:t>
            </a:r>
            <a:r>
              <a:rPr lang="en-US" sz="2800" dirty="0" err="1" smtClean="0">
                <a:solidFill>
                  <a:srgbClr val="336699"/>
                </a:solidFill>
                <a:latin typeface="Arial"/>
                <a:cs typeface="Arial"/>
              </a:rPr>
              <a:t>LOIs</a:t>
            </a:r>
            <a:r>
              <a:rPr lang="en-US" sz="2800" dirty="0" smtClean="0">
                <a:solidFill>
                  <a:srgbClr val="336699"/>
                </a:solidFill>
                <a:latin typeface="Arial"/>
                <a:cs typeface="Arial"/>
              </a:rPr>
              <a:t> at a later date</a:t>
            </a:r>
            <a:endParaRPr lang="en-US" sz="2800" dirty="0">
              <a:solidFill>
                <a:srgbClr val="33669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 txBox="1">
            <a:spLocks/>
          </p:cNvSpPr>
          <p:nvPr/>
        </p:nvSpPr>
        <p:spPr>
          <a:xfrm>
            <a:off x="0" y="228601"/>
            <a:ext cx="9144000" cy="11477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ETCTN Program Portfolio Management Portal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10404"/>
            <a:ext cx="7591425" cy="4905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14"/>
          <p:cNvSpPr txBox="1">
            <a:spLocks/>
          </p:cNvSpPr>
          <p:nvPr/>
        </p:nvSpPr>
        <p:spPr>
          <a:xfrm>
            <a:off x="252248" y="990600"/>
            <a:ext cx="9044153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smtClean="0"/>
              <a:t>Provides the ability to manage and track experimental therapies from application submission through protocol accrual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328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2122" y="3586163"/>
            <a:ext cx="8951913" cy="1938337"/>
          </a:xfrm>
          <a:prstGeom prst="rect">
            <a:avLst/>
          </a:prstGeom>
          <a:solidFill>
            <a:srgbClr val="F8FBFC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056" y="1825625"/>
            <a:ext cx="8951913" cy="1657350"/>
          </a:xfrm>
          <a:prstGeom prst="rect">
            <a:avLst/>
          </a:prstGeom>
          <a:solidFill>
            <a:srgbClr val="F8FBFC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6675" y="771525"/>
            <a:ext cx="8951913" cy="962025"/>
          </a:xfrm>
          <a:prstGeom prst="rect">
            <a:avLst/>
          </a:prstGeom>
          <a:solidFill>
            <a:srgbClr val="F8FBFC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6675" y="5614988"/>
            <a:ext cx="8951913" cy="1090612"/>
          </a:xfrm>
          <a:prstGeom prst="rect">
            <a:avLst/>
          </a:prstGeom>
          <a:solidFill>
            <a:srgbClr val="F2F2F2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7664" name="Straight Arrow Connector 13"/>
          <p:cNvCxnSpPr>
            <a:cxnSpLocks noChangeShapeType="1"/>
          </p:cNvCxnSpPr>
          <p:nvPr/>
        </p:nvCxnSpPr>
        <p:spPr bwMode="auto">
          <a:xfrm flipV="1">
            <a:off x="7381875" y="2835275"/>
            <a:ext cx="102711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5" name="TextBox 14"/>
          <p:cNvSpPr txBox="1">
            <a:spLocks noChangeArrowheads="1"/>
          </p:cNvSpPr>
          <p:nvPr/>
        </p:nvSpPr>
        <p:spPr bwMode="auto">
          <a:xfrm>
            <a:off x="3465513" y="2276475"/>
            <a:ext cx="1223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Division of </a:t>
            </a:r>
          </a:p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Cancer Treatment </a:t>
            </a:r>
          </a:p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And Diagnosis/ </a:t>
            </a:r>
          </a:p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Cancer Therapy Evaluation Program meeting</a:t>
            </a:r>
          </a:p>
        </p:txBody>
      </p:sp>
      <p:sp>
        <p:nvSpPr>
          <p:cNvPr id="27666" name="TextBox 16"/>
          <p:cNvSpPr txBox="1">
            <a:spLocks noChangeArrowheads="1"/>
          </p:cNvSpPr>
          <p:nvPr/>
        </p:nvSpPr>
        <p:spPr bwMode="auto">
          <a:xfrm>
            <a:off x="7399338" y="2312988"/>
            <a:ext cx="8461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Scientific</a:t>
            </a:r>
          </a:p>
        </p:txBody>
      </p:sp>
      <p:sp>
        <p:nvSpPr>
          <p:cNvPr id="27667" name="TextBox 17"/>
          <p:cNvSpPr txBox="1">
            <a:spLocks noChangeArrowheads="1"/>
          </p:cNvSpPr>
          <p:nvPr/>
        </p:nvSpPr>
        <p:spPr bwMode="auto">
          <a:xfrm>
            <a:off x="7299325" y="2865438"/>
            <a:ext cx="1522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Regulatory/ Agreements</a:t>
            </a:r>
          </a:p>
        </p:txBody>
      </p:sp>
      <p:cxnSp>
        <p:nvCxnSpPr>
          <p:cNvPr id="27668" name="Straight Arrow Connector 19"/>
          <p:cNvCxnSpPr>
            <a:cxnSpLocks noChangeShapeType="1"/>
          </p:cNvCxnSpPr>
          <p:nvPr/>
        </p:nvCxnSpPr>
        <p:spPr bwMode="auto">
          <a:xfrm flipV="1">
            <a:off x="7380288" y="2544763"/>
            <a:ext cx="1038225" cy="79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9" name="Freeform 9"/>
          <p:cNvSpPr>
            <a:spLocks/>
          </p:cNvSpPr>
          <p:nvPr/>
        </p:nvSpPr>
        <p:spPr bwMode="auto">
          <a:xfrm>
            <a:off x="6248400" y="2295525"/>
            <a:ext cx="1039813" cy="798513"/>
          </a:xfrm>
          <a:custGeom>
            <a:avLst/>
            <a:gdLst>
              <a:gd name="T0" fmla="*/ 2147483647 w 208"/>
              <a:gd name="T1" fmla="*/ 0 h 344"/>
              <a:gd name="T2" fmla="*/ 2147483647 w 208"/>
              <a:gd name="T3" fmla="*/ 2147483647 h 344"/>
              <a:gd name="T4" fmla="*/ 2147483647 w 208"/>
              <a:gd name="T5" fmla="*/ 2147483647 h 344"/>
              <a:gd name="T6" fmla="*/ 2147483647 w 208"/>
              <a:gd name="T7" fmla="*/ 2147483647 h 344"/>
              <a:gd name="T8" fmla="*/ 2147483647 w 208"/>
              <a:gd name="T9" fmla="*/ 2147483647 h 344"/>
              <a:gd name="T10" fmla="*/ 0 w 208"/>
              <a:gd name="T11" fmla="*/ 2147483647 h 344"/>
              <a:gd name="T12" fmla="*/ 0 w 208"/>
              <a:gd name="T13" fmla="*/ 2147483647 h 344"/>
              <a:gd name="T14" fmla="*/ 2147483647 w 208"/>
              <a:gd name="T15" fmla="*/ 0 h 344"/>
              <a:gd name="T16" fmla="*/ 2147483647 w 208"/>
              <a:gd name="T17" fmla="*/ 0 h 3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8" h="344">
                <a:moveTo>
                  <a:pt x="106" y="0"/>
                </a:moveTo>
                <a:cubicBezTo>
                  <a:pt x="162" y="0"/>
                  <a:pt x="208" y="46"/>
                  <a:pt x="208" y="102"/>
                </a:cubicBezTo>
                <a:cubicBezTo>
                  <a:pt x="208" y="242"/>
                  <a:pt x="208" y="242"/>
                  <a:pt x="208" y="242"/>
                </a:cubicBezTo>
                <a:cubicBezTo>
                  <a:pt x="208" y="298"/>
                  <a:pt x="162" y="344"/>
                  <a:pt x="106" y="344"/>
                </a:cubicBezTo>
                <a:cubicBezTo>
                  <a:pt x="102" y="344"/>
                  <a:pt x="102" y="344"/>
                  <a:pt x="102" y="344"/>
                </a:cubicBezTo>
                <a:cubicBezTo>
                  <a:pt x="46" y="344"/>
                  <a:pt x="0" y="298"/>
                  <a:pt x="0" y="24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46"/>
                  <a:pt x="46" y="0"/>
                  <a:pt x="102" y="0"/>
                </a:cubicBezTo>
                <a:lnTo>
                  <a:pt x="106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670" name="TextBox 21"/>
          <p:cNvSpPr txBox="1">
            <a:spLocks noChangeArrowheads="1"/>
          </p:cNvSpPr>
          <p:nvPr/>
        </p:nvSpPr>
        <p:spPr bwMode="auto">
          <a:xfrm>
            <a:off x="6391275" y="2413000"/>
            <a:ext cx="8556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Senior</a:t>
            </a:r>
          </a:p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Advisory</a:t>
            </a:r>
          </a:p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Committee</a:t>
            </a:r>
          </a:p>
        </p:txBody>
      </p:sp>
      <p:cxnSp>
        <p:nvCxnSpPr>
          <p:cNvPr id="27671" name="Straight Arrow Connector 22"/>
          <p:cNvCxnSpPr>
            <a:cxnSpLocks noChangeShapeType="1"/>
          </p:cNvCxnSpPr>
          <p:nvPr/>
        </p:nvCxnSpPr>
        <p:spPr bwMode="auto">
          <a:xfrm>
            <a:off x="4659313" y="2660650"/>
            <a:ext cx="1371600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Straight Arrow Connector 23"/>
          <p:cNvCxnSpPr>
            <a:cxnSpLocks noChangeShapeType="1"/>
          </p:cNvCxnSpPr>
          <p:nvPr/>
        </p:nvCxnSpPr>
        <p:spPr bwMode="auto">
          <a:xfrm>
            <a:off x="3009479" y="2824544"/>
            <a:ext cx="4587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3" name="TextBox 1"/>
          <p:cNvSpPr txBox="1">
            <a:spLocks noChangeArrowheads="1"/>
          </p:cNvSpPr>
          <p:nvPr/>
        </p:nvSpPr>
        <p:spPr bwMode="auto">
          <a:xfrm>
            <a:off x="9070" y="173038"/>
            <a:ext cx="9134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7D7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New Development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Cycle for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NCI Experimental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Therapeutics</a:t>
            </a:r>
          </a:p>
        </p:txBody>
      </p:sp>
      <p:sp>
        <p:nvSpPr>
          <p:cNvPr id="27674" name="TextBox 37"/>
          <p:cNvSpPr txBox="1">
            <a:spLocks noChangeArrowheads="1"/>
          </p:cNvSpPr>
          <p:nvPr/>
        </p:nvSpPr>
        <p:spPr bwMode="auto">
          <a:xfrm>
            <a:off x="4156075" y="3847120"/>
            <a:ext cx="9620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charset="0"/>
              </a:rPr>
              <a:t>Drug and Assay/ Biomarker </a:t>
            </a: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Development</a:t>
            </a:r>
          </a:p>
          <a:p>
            <a:pPr eaLnBrk="1" hangingPunct="1"/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Plan</a:t>
            </a:r>
          </a:p>
        </p:txBody>
      </p:sp>
      <p:sp>
        <p:nvSpPr>
          <p:cNvPr id="27675" name="TextBox 38"/>
          <p:cNvSpPr txBox="1">
            <a:spLocks noChangeArrowheads="1"/>
          </p:cNvSpPr>
          <p:nvPr/>
        </p:nvSpPr>
        <p:spPr bwMode="auto">
          <a:xfrm>
            <a:off x="8221663" y="4508500"/>
            <a:ext cx="769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Projects</a:t>
            </a:r>
          </a:p>
        </p:txBody>
      </p:sp>
      <p:cxnSp>
        <p:nvCxnSpPr>
          <p:cNvPr id="27676" name="Straight Arrow Connector 39"/>
          <p:cNvCxnSpPr>
            <a:cxnSpLocks noChangeShapeType="1"/>
          </p:cNvCxnSpPr>
          <p:nvPr/>
        </p:nvCxnSpPr>
        <p:spPr bwMode="auto">
          <a:xfrm>
            <a:off x="8026514" y="4162425"/>
            <a:ext cx="523875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7" name="Straight Arrow Connector 40"/>
          <p:cNvCxnSpPr>
            <a:cxnSpLocks noChangeShapeType="1"/>
          </p:cNvCxnSpPr>
          <p:nvPr/>
        </p:nvCxnSpPr>
        <p:spPr bwMode="auto">
          <a:xfrm>
            <a:off x="5048250" y="4238625"/>
            <a:ext cx="6873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8" name="Straight Arrow Connector 41"/>
          <p:cNvCxnSpPr>
            <a:cxnSpLocks noChangeShapeType="1"/>
          </p:cNvCxnSpPr>
          <p:nvPr/>
        </p:nvCxnSpPr>
        <p:spPr bwMode="auto">
          <a:xfrm>
            <a:off x="3439319" y="4271094"/>
            <a:ext cx="6572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9" name="TextBox 44"/>
          <p:cNvSpPr txBox="1">
            <a:spLocks noChangeArrowheads="1"/>
          </p:cNvSpPr>
          <p:nvPr/>
        </p:nvSpPr>
        <p:spPr bwMode="auto">
          <a:xfrm>
            <a:off x="5750346" y="3936312"/>
            <a:ext cx="2314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Investigational Drug Steering Committee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Review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7680" name="Straight Arrow Connector 45"/>
          <p:cNvCxnSpPr>
            <a:cxnSpLocks noChangeShapeType="1"/>
          </p:cNvCxnSpPr>
          <p:nvPr/>
        </p:nvCxnSpPr>
        <p:spPr bwMode="auto">
          <a:xfrm flipV="1">
            <a:off x="7793038" y="4791075"/>
            <a:ext cx="608012" cy="412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1" name="Straight Arrow Connector 46"/>
          <p:cNvCxnSpPr>
            <a:cxnSpLocks noChangeShapeType="1"/>
          </p:cNvCxnSpPr>
          <p:nvPr/>
        </p:nvCxnSpPr>
        <p:spPr bwMode="auto">
          <a:xfrm>
            <a:off x="531813" y="5175250"/>
            <a:ext cx="234791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2" name="TextBox 47"/>
          <p:cNvSpPr txBox="1">
            <a:spLocks noChangeArrowheads="1"/>
          </p:cNvSpPr>
          <p:nvPr/>
        </p:nvSpPr>
        <p:spPr bwMode="auto">
          <a:xfrm>
            <a:off x="485775" y="4003675"/>
            <a:ext cx="8048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Scientific</a:t>
            </a:r>
          </a:p>
        </p:txBody>
      </p:sp>
      <p:sp>
        <p:nvSpPr>
          <p:cNvPr id="27683" name="TextBox 48"/>
          <p:cNvSpPr txBox="1">
            <a:spLocks noChangeArrowheads="1"/>
          </p:cNvSpPr>
          <p:nvPr/>
        </p:nvSpPr>
        <p:spPr bwMode="auto">
          <a:xfrm>
            <a:off x="496888" y="5217709"/>
            <a:ext cx="21415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Regulatory/Agreements</a:t>
            </a:r>
          </a:p>
        </p:txBody>
      </p:sp>
      <p:cxnSp>
        <p:nvCxnSpPr>
          <p:cNvPr id="27684" name="Straight Arrow Connector 59"/>
          <p:cNvCxnSpPr>
            <a:cxnSpLocks noChangeShapeType="1"/>
          </p:cNvCxnSpPr>
          <p:nvPr/>
        </p:nvCxnSpPr>
        <p:spPr bwMode="auto">
          <a:xfrm>
            <a:off x="561975" y="4267200"/>
            <a:ext cx="6381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6675" y="3576638"/>
            <a:ext cx="477838" cy="1944687"/>
          </a:xfrm>
          <a:prstGeom prst="rect">
            <a:avLst/>
          </a:prstGeom>
          <a:solidFill>
            <a:srgbClr val="DDDDFF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6675" y="781050"/>
            <a:ext cx="477838" cy="952500"/>
          </a:xfrm>
          <a:prstGeom prst="rect">
            <a:avLst/>
          </a:prstGeom>
          <a:solidFill>
            <a:srgbClr val="DDDDFF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66675" y="1839913"/>
            <a:ext cx="477838" cy="1655762"/>
          </a:xfrm>
          <a:prstGeom prst="rect">
            <a:avLst/>
          </a:prstGeom>
          <a:solidFill>
            <a:srgbClr val="DDDDFF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6675" y="5614988"/>
            <a:ext cx="476250" cy="1081087"/>
          </a:xfrm>
          <a:prstGeom prst="rect">
            <a:avLst/>
          </a:prstGeom>
          <a:solidFill>
            <a:srgbClr val="DDDDFF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7689" name="Straight Arrow Connector 70"/>
          <p:cNvCxnSpPr>
            <a:cxnSpLocks noChangeShapeType="1"/>
          </p:cNvCxnSpPr>
          <p:nvPr/>
        </p:nvCxnSpPr>
        <p:spPr bwMode="auto">
          <a:xfrm>
            <a:off x="6053138" y="6205538"/>
            <a:ext cx="393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Freeform 10"/>
          <p:cNvSpPr>
            <a:spLocks/>
          </p:cNvSpPr>
          <p:nvPr/>
        </p:nvSpPr>
        <p:spPr bwMode="auto">
          <a:xfrm>
            <a:off x="7883458" y="5847204"/>
            <a:ext cx="1005480" cy="690791"/>
          </a:xfrm>
          <a:custGeom>
            <a:avLst/>
            <a:gdLst>
              <a:gd name="T0" fmla="*/ 384 w 384"/>
              <a:gd name="T1" fmla="*/ 174 h 184"/>
              <a:gd name="T2" fmla="*/ 374 w 384"/>
              <a:gd name="T3" fmla="*/ 184 h 184"/>
              <a:gd name="T4" fmla="*/ 10 w 384"/>
              <a:gd name="T5" fmla="*/ 184 h 184"/>
              <a:gd name="T6" fmla="*/ 0 w 384"/>
              <a:gd name="T7" fmla="*/ 174 h 184"/>
              <a:gd name="T8" fmla="*/ 0 w 384"/>
              <a:gd name="T9" fmla="*/ 10 h 184"/>
              <a:gd name="T10" fmla="*/ 10 w 384"/>
              <a:gd name="T11" fmla="*/ 0 h 184"/>
              <a:gd name="T12" fmla="*/ 374 w 384"/>
              <a:gd name="T13" fmla="*/ 0 h 184"/>
              <a:gd name="T14" fmla="*/ 384 w 384"/>
              <a:gd name="T15" fmla="*/ 10 h 184"/>
              <a:gd name="T16" fmla="*/ 384 w 384"/>
              <a:gd name="T17" fmla="*/ 17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4" h="184">
                <a:moveTo>
                  <a:pt x="384" y="174"/>
                </a:moveTo>
                <a:cubicBezTo>
                  <a:pt x="384" y="179"/>
                  <a:pt x="379" y="184"/>
                  <a:pt x="374" y="184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5" y="184"/>
                  <a:pt x="0" y="179"/>
                  <a:pt x="0" y="17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374" y="0"/>
                  <a:pt x="374" y="0"/>
                  <a:pt x="374" y="0"/>
                </a:cubicBezTo>
                <a:cubicBezTo>
                  <a:pt x="379" y="0"/>
                  <a:pt x="384" y="5"/>
                  <a:pt x="384" y="10"/>
                </a:cubicBezTo>
                <a:lnTo>
                  <a:pt x="384" y="174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93" name="Rectangle 14"/>
          <p:cNvSpPr>
            <a:spLocks noChangeArrowheads="1"/>
          </p:cNvSpPr>
          <p:nvPr/>
        </p:nvSpPr>
        <p:spPr bwMode="auto">
          <a:xfrm>
            <a:off x="5087818" y="5746750"/>
            <a:ext cx="830263" cy="8905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694" name="TextBox 73"/>
          <p:cNvSpPr txBox="1">
            <a:spLocks noChangeArrowheads="1"/>
          </p:cNvSpPr>
          <p:nvPr/>
        </p:nvSpPr>
        <p:spPr bwMode="auto">
          <a:xfrm>
            <a:off x="7869238" y="5975350"/>
            <a:ext cx="104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Protocol</a:t>
            </a:r>
          </a:p>
          <a:p>
            <a:pPr algn="ctr"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Activation</a:t>
            </a:r>
          </a:p>
        </p:txBody>
      </p:sp>
      <p:sp>
        <p:nvSpPr>
          <p:cNvPr id="27695" name="TextBox 74"/>
          <p:cNvSpPr txBox="1">
            <a:spLocks noChangeArrowheads="1"/>
          </p:cNvSpPr>
          <p:nvPr/>
        </p:nvSpPr>
        <p:spPr bwMode="auto">
          <a:xfrm>
            <a:off x="1074260" y="6283878"/>
            <a:ext cx="711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Projects</a:t>
            </a:r>
          </a:p>
        </p:txBody>
      </p:sp>
      <p:sp>
        <p:nvSpPr>
          <p:cNvPr id="27696" name="TextBox 75"/>
          <p:cNvSpPr txBox="1">
            <a:spLocks noChangeArrowheads="1"/>
          </p:cNvSpPr>
          <p:nvPr/>
        </p:nvSpPr>
        <p:spPr bwMode="auto">
          <a:xfrm>
            <a:off x="5042379" y="5932488"/>
            <a:ext cx="9128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Letters</a:t>
            </a:r>
          </a:p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of intent</a:t>
            </a:r>
          </a:p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submitted</a:t>
            </a:r>
          </a:p>
        </p:txBody>
      </p:sp>
      <p:sp>
        <p:nvSpPr>
          <p:cNvPr id="27697" name="TextBox 76"/>
          <p:cNvSpPr txBox="1">
            <a:spLocks noChangeArrowheads="1"/>
          </p:cNvSpPr>
          <p:nvPr/>
        </p:nvSpPr>
        <p:spPr bwMode="auto">
          <a:xfrm>
            <a:off x="6434138" y="6008688"/>
            <a:ext cx="1001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Protocol</a:t>
            </a:r>
          </a:p>
          <a:p>
            <a:pPr algn="ctr"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development</a:t>
            </a:r>
          </a:p>
        </p:txBody>
      </p:sp>
      <p:sp>
        <p:nvSpPr>
          <p:cNvPr id="27698" name="TextBox 77"/>
          <p:cNvSpPr txBox="1">
            <a:spLocks noChangeArrowheads="1"/>
          </p:cNvSpPr>
          <p:nvPr/>
        </p:nvSpPr>
        <p:spPr bwMode="auto">
          <a:xfrm>
            <a:off x="3751263" y="6094413"/>
            <a:ext cx="690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DCTD</a:t>
            </a:r>
            <a:r>
              <a:rPr lang="en-US" sz="1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Reviews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99" name="Freeform 9"/>
          <p:cNvSpPr>
            <a:spLocks/>
          </p:cNvSpPr>
          <p:nvPr/>
        </p:nvSpPr>
        <p:spPr bwMode="auto">
          <a:xfrm>
            <a:off x="2359848" y="5859463"/>
            <a:ext cx="947737" cy="665162"/>
          </a:xfrm>
          <a:custGeom>
            <a:avLst/>
            <a:gdLst>
              <a:gd name="T0" fmla="*/ 2147483647 w 208"/>
              <a:gd name="T1" fmla="*/ 0 h 344"/>
              <a:gd name="T2" fmla="*/ 2147483647 w 208"/>
              <a:gd name="T3" fmla="*/ 2147483647 h 344"/>
              <a:gd name="T4" fmla="*/ 2147483647 w 208"/>
              <a:gd name="T5" fmla="*/ 2147483647 h 344"/>
              <a:gd name="T6" fmla="*/ 2147483647 w 208"/>
              <a:gd name="T7" fmla="*/ 2147483647 h 344"/>
              <a:gd name="T8" fmla="*/ 2147483647 w 208"/>
              <a:gd name="T9" fmla="*/ 2147483647 h 344"/>
              <a:gd name="T10" fmla="*/ 0 w 208"/>
              <a:gd name="T11" fmla="*/ 2147483647 h 344"/>
              <a:gd name="T12" fmla="*/ 0 w 208"/>
              <a:gd name="T13" fmla="*/ 2147483647 h 344"/>
              <a:gd name="T14" fmla="*/ 2147483647 w 208"/>
              <a:gd name="T15" fmla="*/ 0 h 344"/>
              <a:gd name="T16" fmla="*/ 2147483647 w 208"/>
              <a:gd name="T17" fmla="*/ 0 h 3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8" h="344">
                <a:moveTo>
                  <a:pt x="106" y="0"/>
                </a:moveTo>
                <a:cubicBezTo>
                  <a:pt x="162" y="0"/>
                  <a:pt x="208" y="46"/>
                  <a:pt x="208" y="102"/>
                </a:cubicBezTo>
                <a:cubicBezTo>
                  <a:pt x="208" y="242"/>
                  <a:pt x="208" y="242"/>
                  <a:pt x="208" y="242"/>
                </a:cubicBezTo>
                <a:cubicBezTo>
                  <a:pt x="208" y="298"/>
                  <a:pt x="162" y="344"/>
                  <a:pt x="106" y="344"/>
                </a:cubicBezTo>
                <a:cubicBezTo>
                  <a:pt x="102" y="344"/>
                  <a:pt x="102" y="344"/>
                  <a:pt x="102" y="344"/>
                </a:cubicBezTo>
                <a:cubicBezTo>
                  <a:pt x="46" y="344"/>
                  <a:pt x="0" y="298"/>
                  <a:pt x="0" y="24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46"/>
                  <a:pt x="46" y="0"/>
                  <a:pt x="102" y="0"/>
                </a:cubicBezTo>
                <a:lnTo>
                  <a:pt x="106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700" name="TextBox 79"/>
          <p:cNvSpPr txBox="1">
            <a:spLocks noChangeArrowheads="1"/>
          </p:cNvSpPr>
          <p:nvPr/>
        </p:nvSpPr>
        <p:spPr bwMode="auto">
          <a:xfrm>
            <a:off x="2429980" y="5926505"/>
            <a:ext cx="841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Senior Advisory</a:t>
            </a:r>
          </a:p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Committee</a:t>
            </a:r>
          </a:p>
        </p:txBody>
      </p:sp>
      <p:cxnSp>
        <p:nvCxnSpPr>
          <p:cNvPr id="27701" name="Straight Arrow Connector 80"/>
          <p:cNvCxnSpPr>
            <a:cxnSpLocks noChangeShapeType="1"/>
          </p:cNvCxnSpPr>
          <p:nvPr/>
        </p:nvCxnSpPr>
        <p:spPr bwMode="auto">
          <a:xfrm>
            <a:off x="673100" y="6205538"/>
            <a:ext cx="15763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2" name="Straight Arrow Connector 81"/>
          <p:cNvCxnSpPr>
            <a:cxnSpLocks noChangeShapeType="1"/>
          </p:cNvCxnSpPr>
          <p:nvPr/>
        </p:nvCxnSpPr>
        <p:spPr bwMode="auto">
          <a:xfrm>
            <a:off x="4524375" y="6205538"/>
            <a:ext cx="393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3" name="Straight Arrow Connector 82"/>
          <p:cNvCxnSpPr>
            <a:cxnSpLocks noChangeShapeType="1"/>
          </p:cNvCxnSpPr>
          <p:nvPr/>
        </p:nvCxnSpPr>
        <p:spPr bwMode="auto">
          <a:xfrm>
            <a:off x="3381375" y="6202363"/>
            <a:ext cx="330200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4" name="Straight Arrow Connector 83"/>
          <p:cNvCxnSpPr>
            <a:cxnSpLocks noChangeShapeType="1"/>
          </p:cNvCxnSpPr>
          <p:nvPr/>
        </p:nvCxnSpPr>
        <p:spPr bwMode="auto">
          <a:xfrm>
            <a:off x="7389813" y="6205538"/>
            <a:ext cx="393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05" name="TextBox 84"/>
          <p:cNvSpPr txBox="1">
            <a:spLocks noChangeArrowheads="1"/>
          </p:cNvSpPr>
          <p:nvPr/>
        </p:nvSpPr>
        <p:spPr bwMode="auto">
          <a:xfrm>
            <a:off x="100013" y="892175"/>
            <a:ext cx="439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7706" name="TextBox 85"/>
          <p:cNvSpPr txBox="1">
            <a:spLocks noChangeArrowheads="1"/>
          </p:cNvSpPr>
          <p:nvPr/>
        </p:nvSpPr>
        <p:spPr bwMode="auto">
          <a:xfrm>
            <a:off x="100013" y="2335213"/>
            <a:ext cx="439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7707" name="TextBox 86"/>
          <p:cNvSpPr txBox="1">
            <a:spLocks noChangeArrowheads="1"/>
          </p:cNvSpPr>
          <p:nvPr/>
        </p:nvSpPr>
        <p:spPr bwMode="auto">
          <a:xfrm>
            <a:off x="100013" y="4159250"/>
            <a:ext cx="439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7708" name="TextBox 87"/>
          <p:cNvSpPr txBox="1">
            <a:spLocks noChangeArrowheads="1"/>
          </p:cNvSpPr>
          <p:nvPr/>
        </p:nvSpPr>
        <p:spPr bwMode="auto">
          <a:xfrm>
            <a:off x="100013" y="5810250"/>
            <a:ext cx="439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5872" y="2198170"/>
            <a:ext cx="2561296" cy="1395720"/>
            <a:chOff x="546100" y="2025650"/>
            <a:chExt cx="2561296" cy="1341911"/>
          </a:xfrm>
        </p:grpSpPr>
        <p:sp>
          <p:nvSpPr>
            <p:cNvPr id="27711" name="Freeform 7"/>
            <p:cNvSpPr>
              <a:spLocks/>
            </p:cNvSpPr>
            <p:nvPr/>
          </p:nvSpPr>
          <p:spPr bwMode="auto">
            <a:xfrm flipV="1">
              <a:off x="1430338" y="2908300"/>
              <a:ext cx="646112" cy="346075"/>
            </a:xfrm>
            <a:custGeom>
              <a:avLst/>
              <a:gdLst>
                <a:gd name="T0" fmla="*/ 2147483647 w 960"/>
                <a:gd name="T1" fmla="*/ 2147483647 h 432"/>
                <a:gd name="T2" fmla="*/ 2147483647 w 960"/>
                <a:gd name="T3" fmla="*/ 2147483647 h 432"/>
                <a:gd name="T4" fmla="*/ 2147483647 w 960"/>
                <a:gd name="T5" fmla="*/ 2147483647 h 432"/>
                <a:gd name="T6" fmla="*/ 0 w 960"/>
                <a:gd name="T7" fmla="*/ 2147483647 h 432"/>
                <a:gd name="T8" fmla="*/ 0 w 960"/>
                <a:gd name="T9" fmla="*/ 2147483647 h 432"/>
                <a:gd name="T10" fmla="*/ 2147483647 w 960"/>
                <a:gd name="T11" fmla="*/ 0 h 432"/>
                <a:gd name="T12" fmla="*/ 2147483647 w 960"/>
                <a:gd name="T13" fmla="*/ 0 h 432"/>
                <a:gd name="T14" fmla="*/ 2147483647 w 960"/>
                <a:gd name="T15" fmla="*/ 2147483647 h 432"/>
                <a:gd name="T16" fmla="*/ 2147483647 w 960"/>
                <a:gd name="T17" fmla="*/ 2147483647 h 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0" h="432">
                  <a:moveTo>
                    <a:pt x="960" y="360"/>
                  </a:moveTo>
                  <a:cubicBezTo>
                    <a:pt x="960" y="399"/>
                    <a:pt x="928" y="432"/>
                    <a:pt x="888" y="432"/>
                  </a:cubicBezTo>
                  <a:cubicBezTo>
                    <a:pt x="72" y="432"/>
                    <a:pt x="72" y="432"/>
                    <a:pt x="72" y="432"/>
                  </a:cubicBezTo>
                  <a:cubicBezTo>
                    <a:pt x="32" y="432"/>
                    <a:pt x="0" y="399"/>
                    <a:pt x="0" y="36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888" y="0"/>
                    <a:pt x="888" y="0"/>
                    <a:pt x="888" y="0"/>
                  </a:cubicBezTo>
                  <a:cubicBezTo>
                    <a:pt x="928" y="0"/>
                    <a:pt x="960" y="32"/>
                    <a:pt x="960" y="72"/>
                  </a:cubicBezTo>
                  <a:lnTo>
                    <a:pt x="960" y="3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712" name="Freeform 9"/>
            <p:cNvSpPr>
              <a:spLocks/>
            </p:cNvSpPr>
            <p:nvPr/>
          </p:nvSpPr>
          <p:spPr bwMode="auto">
            <a:xfrm flipV="1">
              <a:off x="1428750" y="2025650"/>
              <a:ext cx="646113" cy="347663"/>
            </a:xfrm>
            <a:custGeom>
              <a:avLst/>
              <a:gdLst>
                <a:gd name="T0" fmla="*/ 2147483647 w 960"/>
                <a:gd name="T1" fmla="*/ 2147483647 h 432"/>
                <a:gd name="T2" fmla="*/ 2147483647 w 960"/>
                <a:gd name="T3" fmla="*/ 2147483647 h 432"/>
                <a:gd name="T4" fmla="*/ 2147483647 w 960"/>
                <a:gd name="T5" fmla="*/ 2147483647 h 432"/>
                <a:gd name="T6" fmla="*/ 0 w 960"/>
                <a:gd name="T7" fmla="*/ 2147483647 h 432"/>
                <a:gd name="T8" fmla="*/ 0 w 960"/>
                <a:gd name="T9" fmla="*/ 2147483647 h 432"/>
                <a:gd name="T10" fmla="*/ 2147483647 w 960"/>
                <a:gd name="T11" fmla="*/ 0 h 432"/>
                <a:gd name="T12" fmla="*/ 2147483647 w 960"/>
                <a:gd name="T13" fmla="*/ 0 h 432"/>
                <a:gd name="T14" fmla="*/ 2147483647 w 960"/>
                <a:gd name="T15" fmla="*/ 2147483647 h 432"/>
                <a:gd name="T16" fmla="*/ 2147483647 w 960"/>
                <a:gd name="T17" fmla="*/ 2147483647 h 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0" h="432">
                  <a:moveTo>
                    <a:pt x="960" y="360"/>
                  </a:moveTo>
                  <a:cubicBezTo>
                    <a:pt x="960" y="399"/>
                    <a:pt x="928" y="432"/>
                    <a:pt x="888" y="432"/>
                  </a:cubicBezTo>
                  <a:cubicBezTo>
                    <a:pt x="72" y="432"/>
                    <a:pt x="72" y="432"/>
                    <a:pt x="72" y="432"/>
                  </a:cubicBezTo>
                  <a:cubicBezTo>
                    <a:pt x="32" y="432"/>
                    <a:pt x="0" y="399"/>
                    <a:pt x="0" y="36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888" y="0"/>
                    <a:pt x="888" y="0"/>
                    <a:pt x="888" y="0"/>
                  </a:cubicBezTo>
                  <a:cubicBezTo>
                    <a:pt x="928" y="0"/>
                    <a:pt x="960" y="32"/>
                    <a:pt x="960" y="72"/>
                  </a:cubicBezTo>
                  <a:lnTo>
                    <a:pt x="960" y="3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713" name="Freeform 11"/>
            <p:cNvSpPr>
              <a:spLocks/>
            </p:cNvSpPr>
            <p:nvPr/>
          </p:nvSpPr>
          <p:spPr bwMode="auto">
            <a:xfrm flipV="1">
              <a:off x="611188" y="2486025"/>
              <a:ext cx="723900" cy="346075"/>
            </a:xfrm>
            <a:custGeom>
              <a:avLst/>
              <a:gdLst>
                <a:gd name="T0" fmla="*/ 2147483647 w 840"/>
                <a:gd name="T1" fmla="*/ 2147483647 h 432"/>
                <a:gd name="T2" fmla="*/ 2147483647 w 840"/>
                <a:gd name="T3" fmla="*/ 2147483647 h 432"/>
                <a:gd name="T4" fmla="*/ 2147483647 w 840"/>
                <a:gd name="T5" fmla="*/ 2147483647 h 432"/>
                <a:gd name="T6" fmla="*/ 0 w 840"/>
                <a:gd name="T7" fmla="*/ 2147483647 h 432"/>
                <a:gd name="T8" fmla="*/ 0 w 840"/>
                <a:gd name="T9" fmla="*/ 2147483647 h 432"/>
                <a:gd name="T10" fmla="*/ 2147483647 w 840"/>
                <a:gd name="T11" fmla="*/ 0 h 432"/>
                <a:gd name="T12" fmla="*/ 2147483647 w 840"/>
                <a:gd name="T13" fmla="*/ 0 h 432"/>
                <a:gd name="T14" fmla="*/ 2147483647 w 840"/>
                <a:gd name="T15" fmla="*/ 2147483647 h 432"/>
                <a:gd name="T16" fmla="*/ 2147483647 w 840"/>
                <a:gd name="T17" fmla="*/ 2147483647 h 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0" h="432">
                  <a:moveTo>
                    <a:pt x="840" y="360"/>
                  </a:moveTo>
                  <a:cubicBezTo>
                    <a:pt x="840" y="399"/>
                    <a:pt x="808" y="432"/>
                    <a:pt x="768" y="432"/>
                  </a:cubicBezTo>
                  <a:cubicBezTo>
                    <a:pt x="72" y="432"/>
                    <a:pt x="72" y="432"/>
                    <a:pt x="72" y="432"/>
                  </a:cubicBezTo>
                  <a:cubicBezTo>
                    <a:pt x="32" y="432"/>
                    <a:pt x="0" y="399"/>
                    <a:pt x="0" y="36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808" y="0"/>
                    <a:pt x="840" y="32"/>
                    <a:pt x="840" y="72"/>
                  </a:cubicBezTo>
                  <a:lnTo>
                    <a:pt x="840" y="360"/>
                  </a:lnTo>
                  <a:close/>
                </a:path>
              </a:pathLst>
            </a:custGeom>
            <a:solidFill>
              <a:srgbClr val="FFFFCC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714" name="Freeform 13"/>
            <p:cNvSpPr>
              <a:spLocks/>
            </p:cNvSpPr>
            <p:nvPr/>
          </p:nvSpPr>
          <p:spPr bwMode="auto">
            <a:xfrm flipV="1">
              <a:off x="2149475" y="2486025"/>
              <a:ext cx="650875" cy="346075"/>
            </a:xfrm>
            <a:custGeom>
              <a:avLst/>
              <a:gdLst>
                <a:gd name="T0" fmla="*/ 2147483647 w 840"/>
                <a:gd name="T1" fmla="*/ 2147483647 h 432"/>
                <a:gd name="T2" fmla="*/ 2147483647 w 840"/>
                <a:gd name="T3" fmla="*/ 2147483647 h 432"/>
                <a:gd name="T4" fmla="*/ 2147483647 w 840"/>
                <a:gd name="T5" fmla="*/ 2147483647 h 432"/>
                <a:gd name="T6" fmla="*/ 0 w 840"/>
                <a:gd name="T7" fmla="*/ 2147483647 h 432"/>
                <a:gd name="T8" fmla="*/ 0 w 840"/>
                <a:gd name="T9" fmla="*/ 2147483647 h 432"/>
                <a:gd name="T10" fmla="*/ 2147483647 w 840"/>
                <a:gd name="T11" fmla="*/ 0 h 432"/>
                <a:gd name="T12" fmla="*/ 2147483647 w 840"/>
                <a:gd name="T13" fmla="*/ 0 h 432"/>
                <a:gd name="T14" fmla="*/ 2147483647 w 840"/>
                <a:gd name="T15" fmla="*/ 2147483647 h 432"/>
                <a:gd name="T16" fmla="*/ 2147483647 w 840"/>
                <a:gd name="T17" fmla="*/ 2147483647 h 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0" h="432">
                  <a:moveTo>
                    <a:pt x="840" y="360"/>
                  </a:moveTo>
                  <a:cubicBezTo>
                    <a:pt x="840" y="399"/>
                    <a:pt x="808" y="432"/>
                    <a:pt x="768" y="432"/>
                  </a:cubicBezTo>
                  <a:cubicBezTo>
                    <a:pt x="72" y="432"/>
                    <a:pt x="72" y="432"/>
                    <a:pt x="72" y="432"/>
                  </a:cubicBezTo>
                  <a:cubicBezTo>
                    <a:pt x="32" y="432"/>
                    <a:pt x="0" y="399"/>
                    <a:pt x="0" y="36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808" y="0"/>
                    <a:pt x="840" y="32"/>
                    <a:pt x="840" y="72"/>
                  </a:cubicBezTo>
                  <a:lnTo>
                    <a:pt x="840" y="3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 flipV="1">
              <a:off x="1384300" y="2454275"/>
              <a:ext cx="712788" cy="40322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16" name="TextBox 76"/>
            <p:cNvSpPr txBox="1">
              <a:spLocks noChangeArrowheads="1"/>
            </p:cNvSpPr>
            <p:nvPr/>
          </p:nvSpPr>
          <p:spPr bwMode="auto">
            <a:xfrm>
              <a:off x="1470025" y="2087563"/>
              <a:ext cx="5556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" b="1" dirty="0">
                  <a:solidFill>
                    <a:srgbClr val="000000"/>
                  </a:solidFill>
                  <a:latin typeface="Arial" charset="0"/>
                </a:rPr>
                <a:t>Clinical</a:t>
              </a:r>
            </a:p>
          </p:txBody>
        </p:sp>
        <p:sp>
          <p:nvSpPr>
            <p:cNvPr id="27717" name="TextBox 77"/>
            <p:cNvSpPr txBox="1">
              <a:spLocks noChangeArrowheads="1"/>
            </p:cNvSpPr>
            <p:nvPr/>
          </p:nvSpPr>
          <p:spPr bwMode="auto">
            <a:xfrm>
              <a:off x="546100" y="2555875"/>
              <a:ext cx="84772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" b="1" dirty="0">
                  <a:solidFill>
                    <a:srgbClr val="000000"/>
                  </a:solidFill>
                  <a:latin typeface="Arial" charset="0"/>
                </a:rPr>
                <a:t>Translational</a:t>
              </a:r>
            </a:p>
          </p:txBody>
        </p:sp>
        <p:sp>
          <p:nvSpPr>
            <p:cNvPr id="27718" name="TextBox 78"/>
            <p:cNvSpPr txBox="1">
              <a:spLocks noChangeArrowheads="1"/>
            </p:cNvSpPr>
            <p:nvPr/>
          </p:nvSpPr>
          <p:spPr bwMode="auto">
            <a:xfrm>
              <a:off x="2107271" y="2516104"/>
              <a:ext cx="1000125" cy="30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800"/>
                </a:lnSpc>
              </a:pPr>
              <a:r>
                <a:rPr lang="en-US" sz="800" b="1" dirty="0" smtClean="0">
                  <a:solidFill>
                    <a:srgbClr val="000000"/>
                  </a:solidFill>
                  <a:latin typeface="Arial" charset="0"/>
                </a:rPr>
                <a:t>Centralized Support</a:t>
              </a:r>
              <a:endParaRPr lang="en-US" sz="8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719" name="TextBox 79"/>
            <p:cNvSpPr txBox="1">
              <a:spLocks noChangeArrowheads="1"/>
            </p:cNvSpPr>
            <p:nvPr/>
          </p:nvSpPr>
          <p:spPr bwMode="auto">
            <a:xfrm>
              <a:off x="1458844" y="2927697"/>
              <a:ext cx="560456" cy="4398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9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Arial" charset="0"/>
                </a:rPr>
                <a:t>Cancer</a:t>
              </a:r>
            </a:p>
            <a:p>
              <a:pPr eaLnBrk="1" hangingPunct="1">
                <a:lnSpc>
                  <a:spcPts val="900"/>
                </a:lnSpc>
              </a:pPr>
              <a:r>
                <a:rPr lang="en-US" sz="800" b="1" dirty="0" smtClean="0">
                  <a:solidFill>
                    <a:srgbClr val="000000"/>
                  </a:solidFill>
                  <a:latin typeface="Arial" charset="0"/>
                </a:rPr>
                <a:t>Biology</a:t>
              </a:r>
              <a:endParaRPr lang="en-US" sz="8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720" name="TextBox 80"/>
            <p:cNvSpPr txBox="1">
              <a:spLocks noChangeArrowheads="1"/>
            </p:cNvSpPr>
            <p:nvPr/>
          </p:nvSpPr>
          <p:spPr bwMode="auto">
            <a:xfrm>
              <a:off x="1490930" y="2459393"/>
              <a:ext cx="5842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900"/>
                </a:lnSpc>
              </a:pPr>
              <a:r>
                <a:rPr lang="en-US" sz="900" b="1" dirty="0">
                  <a:solidFill>
                    <a:prstClr val="white"/>
                  </a:solidFill>
                  <a:latin typeface="Arial" charset="0"/>
                </a:rPr>
                <a:t>NCI Project</a:t>
              </a:r>
            </a:p>
            <a:p>
              <a:pPr eaLnBrk="1" hangingPunct="1">
                <a:lnSpc>
                  <a:spcPts val="900"/>
                </a:lnSpc>
              </a:pPr>
              <a:r>
                <a:rPr lang="en-US" sz="900" b="1" dirty="0">
                  <a:solidFill>
                    <a:prstClr val="white"/>
                  </a:solidFill>
                  <a:latin typeface="Arial" charset="0"/>
                </a:rPr>
                <a:t>Team</a:t>
              </a:r>
            </a:p>
          </p:txBody>
        </p:sp>
      </p:grpSp>
      <p:cxnSp>
        <p:nvCxnSpPr>
          <p:cNvPr id="27721" name="Straight Arrow Connector 11"/>
          <p:cNvCxnSpPr>
            <a:cxnSpLocks noChangeShapeType="1"/>
          </p:cNvCxnSpPr>
          <p:nvPr/>
        </p:nvCxnSpPr>
        <p:spPr bwMode="auto">
          <a:xfrm flipH="1">
            <a:off x="5325480" y="2376124"/>
            <a:ext cx="1" cy="265476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22" name="TextBox 18"/>
          <p:cNvSpPr txBox="1">
            <a:spLocks noChangeArrowheads="1"/>
          </p:cNvSpPr>
          <p:nvPr/>
        </p:nvSpPr>
        <p:spPr bwMode="auto">
          <a:xfrm>
            <a:off x="4348373" y="2160224"/>
            <a:ext cx="1954213" cy="2159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1003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prstClr val="black"/>
                </a:solidFill>
                <a:latin typeface="Arial" charset="0"/>
              </a:rPr>
              <a:t>Preliminary Drug Development Plan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1677" y="4119541"/>
            <a:ext cx="2792435" cy="1231900"/>
            <a:chOff x="1192213" y="3662363"/>
            <a:chExt cx="2792435" cy="1231900"/>
          </a:xfrm>
        </p:grpSpPr>
        <p:sp>
          <p:nvSpPr>
            <p:cNvPr id="27723" name="Freeform 9"/>
            <p:cNvSpPr>
              <a:spLocks/>
            </p:cNvSpPr>
            <p:nvPr/>
          </p:nvSpPr>
          <p:spPr bwMode="auto">
            <a:xfrm>
              <a:off x="1219200" y="4103688"/>
              <a:ext cx="815975" cy="327025"/>
            </a:xfrm>
            <a:custGeom>
              <a:avLst/>
              <a:gdLst>
                <a:gd name="T0" fmla="*/ 2147483647 w 411"/>
                <a:gd name="T1" fmla="*/ 2147483647 h 220"/>
                <a:gd name="T2" fmla="*/ 0 w 411"/>
                <a:gd name="T3" fmla="*/ 2147483647 h 220"/>
                <a:gd name="T4" fmla="*/ 2147483647 w 411"/>
                <a:gd name="T5" fmla="*/ 0 h 220"/>
                <a:gd name="T6" fmla="*/ 2147483647 w 411"/>
                <a:gd name="T7" fmla="*/ 0 h 220"/>
                <a:gd name="T8" fmla="*/ 2147483647 w 411"/>
                <a:gd name="T9" fmla="*/ 2147483647 h 220"/>
                <a:gd name="T10" fmla="*/ 2147483647 w 411"/>
                <a:gd name="T11" fmla="*/ 2147483647 h 220"/>
                <a:gd name="T12" fmla="*/ 2147483647 w 411"/>
                <a:gd name="T13" fmla="*/ 2147483647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1" h="220">
                  <a:moveTo>
                    <a:pt x="63" y="220"/>
                  </a:moveTo>
                  <a:lnTo>
                    <a:pt x="0" y="109"/>
                  </a:lnTo>
                  <a:lnTo>
                    <a:pt x="63" y="0"/>
                  </a:lnTo>
                  <a:lnTo>
                    <a:pt x="349" y="0"/>
                  </a:lnTo>
                  <a:lnTo>
                    <a:pt x="411" y="109"/>
                  </a:lnTo>
                  <a:lnTo>
                    <a:pt x="349" y="220"/>
                  </a:lnTo>
                  <a:lnTo>
                    <a:pt x="63" y="220"/>
                  </a:lnTo>
                  <a:close/>
                </a:path>
              </a:pathLst>
            </a:custGeom>
            <a:solidFill>
              <a:srgbClr val="FFFFCC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724" name="Freeform 9"/>
            <p:cNvSpPr>
              <a:spLocks/>
            </p:cNvSpPr>
            <p:nvPr/>
          </p:nvSpPr>
          <p:spPr bwMode="auto">
            <a:xfrm>
              <a:off x="2938547" y="4098925"/>
              <a:ext cx="785812" cy="317500"/>
            </a:xfrm>
            <a:custGeom>
              <a:avLst/>
              <a:gdLst>
                <a:gd name="T0" fmla="*/ 2147483647 w 411"/>
                <a:gd name="T1" fmla="*/ 2147483647 h 220"/>
                <a:gd name="T2" fmla="*/ 0 w 411"/>
                <a:gd name="T3" fmla="*/ 2147483647 h 220"/>
                <a:gd name="T4" fmla="*/ 2147483647 w 411"/>
                <a:gd name="T5" fmla="*/ 0 h 220"/>
                <a:gd name="T6" fmla="*/ 2147483647 w 411"/>
                <a:gd name="T7" fmla="*/ 0 h 220"/>
                <a:gd name="T8" fmla="*/ 2147483647 w 411"/>
                <a:gd name="T9" fmla="*/ 2147483647 h 220"/>
                <a:gd name="T10" fmla="*/ 2147483647 w 411"/>
                <a:gd name="T11" fmla="*/ 2147483647 h 220"/>
                <a:gd name="T12" fmla="*/ 2147483647 w 411"/>
                <a:gd name="T13" fmla="*/ 2147483647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1" h="220">
                  <a:moveTo>
                    <a:pt x="63" y="220"/>
                  </a:moveTo>
                  <a:lnTo>
                    <a:pt x="0" y="109"/>
                  </a:lnTo>
                  <a:lnTo>
                    <a:pt x="63" y="0"/>
                  </a:lnTo>
                  <a:lnTo>
                    <a:pt x="349" y="0"/>
                  </a:lnTo>
                  <a:lnTo>
                    <a:pt x="411" y="109"/>
                  </a:lnTo>
                  <a:lnTo>
                    <a:pt x="349" y="220"/>
                  </a:lnTo>
                  <a:lnTo>
                    <a:pt x="63" y="22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725" name="Freeform 9"/>
            <p:cNvSpPr>
              <a:spLocks/>
            </p:cNvSpPr>
            <p:nvPr/>
          </p:nvSpPr>
          <p:spPr bwMode="auto">
            <a:xfrm>
              <a:off x="2127250" y="3662363"/>
              <a:ext cx="669925" cy="280987"/>
            </a:xfrm>
            <a:custGeom>
              <a:avLst/>
              <a:gdLst>
                <a:gd name="T0" fmla="*/ 2147483647 w 411"/>
                <a:gd name="T1" fmla="*/ 2147483647 h 220"/>
                <a:gd name="T2" fmla="*/ 0 w 411"/>
                <a:gd name="T3" fmla="*/ 2147483647 h 220"/>
                <a:gd name="T4" fmla="*/ 2147483647 w 411"/>
                <a:gd name="T5" fmla="*/ 0 h 220"/>
                <a:gd name="T6" fmla="*/ 2147483647 w 411"/>
                <a:gd name="T7" fmla="*/ 0 h 220"/>
                <a:gd name="T8" fmla="*/ 2147483647 w 411"/>
                <a:gd name="T9" fmla="*/ 2147483647 h 220"/>
                <a:gd name="T10" fmla="*/ 2147483647 w 411"/>
                <a:gd name="T11" fmla="*/ 2147483647 h 220"/>
                <a:gd name="T12" fmla="*/ 2147483647 w 411"/>
                <a:gd name="T13" fmla="*/ 2147483647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1" h="220">
                  <a:moveTo>
                    <a:pt x="63" y="220"/>
                  </a:moveTo>
                  <a:lnTo>
                    <a:pt x="0" y="109"/>
                  </a:lnTo>
                  <a:lnTo>
                    <a:pt x="63" y="0"/>
                  </a:lnTo>
                  <a:lnTo>
                    <a:pt x="349" y="0"/>
                  </a:lnTo>
                  <a:lnTo>
                    <a:pt x="411" y="109"/>
                  </a:lnTo>
                  <a:lnTo>
                    <a:pt x="349" y="220"/>
                  </a:lnTo>
                  <a:lnTo>
                    <a:pt x="63" y="22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726" name="Freeform 9"/>
            <p:cNvSpPr>
              <a:spLocks/>
            </p:cNvSpPr>
            <p:nvPr/>
          </p:nvSpPr>
          <p:spPr bwMode="auto">
            <a:xfrm>
              <a:off x="2127250" y="4568825"/>
              <a:ext cx="669925" cy="325438"/>
            </a:xfrm>
            <a:custGeom>
              <a:avLst/>
              <a:gdLst>
                <a:gd name="T0" fmla="*/ 2147483647 w 411"/>
                <a:gd name="T1" fmla="*/ 2147483647 h 220"/>
                <a:gd name="T2" fmla="*/ 0 w 411"/>
                <a:gd name="T3" fmla="*/ 2147483647 h 220"/>
                <a:gd name="T4" fmla="*/ 2147483647 w 411"/>
                <a:gd name="T5" fmla="*/ 0 h 220"/>
                <a:gd name="T6" fmla="*/ 2147483647 w 411"/>
                <a:gd name="T7" fmla="*/ 0 h 220"/>
                <a:gd name="T8" fmla="*/ 2147483647 w 411"/>
                <a:gd name="T9" fmla="*/ 2147483647 h 220"/>
                <a:gd name="T10" fmla="*/ 2147483647 w 411"/>
                <a:gd name="T11" fmla="*/ 2147483647 h 220"/>
                <a:gd name="T12" fmla="*/ 2147483647 w 411"/>
                <a:gd name="T13" fmla="*/ 2147483647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1" h="220">
                  <a:moveTo>
                    <a:pt x="63" y="220"/>
                  </a:moveTo>
                  <a:lnTo>
                    <a:pt x="0" y="109"/>
                  </a:lnTo>
                  <a:lnTo>
                    <a:pt x="63" y="0"/>
                  </a:lnTo>
                  <a:lnTo>
                    <a:pt x="349" y="0"/>
                  </a:lnTo>
                  <a:lnTo>
                    <a:pt x="411" y="109"/>
                  </a:lnTo>
                  <a:lnTo>
                    <a:pt x="349" y="220"/>
                  </a:lnTo>
                  <a:lnTo>
                    <a:pt x="63" y="22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 flipV="1">
              <a:off x="2062163" y="3995738"/>
              <a:ext cx="823912" cy="5238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28" name="TextBox 94"/>
            <p:cNvSpPr txBox="1">
              <a:spLocks noChangeArrowheads="1"/>
            </p:cNvSpPr>
            <p:nvPr/>
          </p:nvSpPr>
          <p:spPr bwMode="auto">
            <a:xfrm>
              <a:off x="2205261" y="4064562"/>
              <a:ext cx="604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800"/>
                </a:lnSpc>
              </a:pPr>
              <a:r>
                <a:rPr lang="en-US" sz="800" b="1" dirty="0" smtClean="0">
                  <a:solidFill>
                    <a:prstClr val="white"/>
                  </a:solidFill>
                  <a:latin typeface="Arial" charset="0"/>
                </a:rPr>
                <a:t>Drug</a:t>
              </a:r>
              <a:endParaRPr lang="en-US" sz="800" b="1" dirty="0">
                <a:solidFill>
                  <a:prstClr val="white"/>
                </a:solidFill>
                <a:latin typeface="Arial" charset="0"/>
              </a:endParaRPr>
            </a:p>
            <a:p>
              <a:pPr eaLnBrk="1" hangingPunct="1">
                <a:lnSpc>
                  <a:spcPts val="800"/>
                </a:lnSpc>
              </a:pPr>
              <a:r>
                <a:rPr lang="en-US" sz="800" b="1" dirty="0">
                  <a:solidFill>
                    <a:prstClr val="white"/>
                  </a:solidFill>
                  <a:latin typeface="Arial" charset="0"/>
                </a:rPr>
                <a:t>Project </a:t>
              </a:r>
              <a:endParaRPr lang="en-US" sz="800" b="1" dirty="0" smtClean="0">
                <a:solidFill>
                  <a:prstClr val="white"/>
                </a:solidFill>
                <a:latin typeface="Arial" charset="0"/>
              </a:endParaRPr>
            </a:p>
            <a:p>
              <a:pPr eaLnBrk="1" hangingPunct="1">
                <a:lnSpc>
                  <a:spcPts val="800"/>
                </a:lnSpc>
              </a:pPr>
              <a:r>
                <a:rPr lang="en-US" sz="800" b="1" dirty="0" smtClean="0">
                  <a:solidFill>
                    <a:prstClr val="white"/>
                  </a:solidFill>
                  <a:latin typeface="Arial" charset="0"/>
                </a:rPr>
                <a:t>Team</a:t>
              </a:r>
              <a:endParaRPr lang="en-US" sz="800" b="1" dirty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7729" name="TextBox 109"/>
            <p:cNvSpPr txBox="1">
              <a:spLocks noChangeArrowheads="1"/>
            </p:cNvSpPr>
            <p:nvPr/>
          </p:nvSpPr>
          <p:spPr bwMode="auto">
            <a:xfrm>
              <a:off x="2176463" y="3687763"/>
              <a:ext cx="5556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Clinical</a:t>
              </a:r>
            </a:p>
          </p:txBody>
        </p:sp>
        <p:sp>
          <p:nvSpPr>
            <p:cNvPr id="27730" name="TextBox 110"/>
            <p:cNvSpPr txBox="1">
              <a:spLocks noChangeArrowheads="1"/>
            </p:cNvSpPr>
            <p:nvPr/>
          </p:nvSpPr>
          <p:spPr bwMode="auto">
            <a:xfrm>
              <a:off x="1192213" y="4154488"/>
              <a:ext cx="847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Translational</a:t>
              </a:r>
            </a:p>
          </p:txBody>
        </p:sp>
        <p:sp>
          <p:nvSpPr>
            <p:cNvPr id="27731" name="TextBox 111"/>
            <p:cNvSpPr txBox="1">
              <a:spLocks noChangeArrowheads="1"/>
            </p:cNvSpPr>
            <p:nvPr/>
          </p:nvSpPr>
          <p:spPr bwMode="auto">
            <a:xfrm>
              <a:off x="2982935" y="4117062"/>
              <a:ext cx="1001713" cy="300937"/>
            </a:xfrm>
            <a:prstGeom prst="rect">
              <a:avLst/>
            </a:prstGeom>
            <a:noFill/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8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Arial" charset="0"/>
                </a:rPr>
                <a:t>Centralized </a:t>
              </a:r>
              <a:r>
                <a:rPr lang="en-US" sz="800" b="1" dirty="0" smtClean="0">
                  <a:solidFill>
                    <a:srgbClr val="000000"/>
                  </a:solidFill>
                  <a:latin typeface="Arial" charset="0"/>
                </a:rPr>
                <a:t>Support</a:t>
              </a:r>
              <a:endParaRPr lang="en-US" sz="8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732" name="TextBox 112"/>
            <p:cNvSpPr txBox="1">
              <a:spLocks noChangeArrowheads="1"/>
            </p:cNvSpPr>
            <p:nvPr/>
          </p:nvSpPr>
          <p:spPr bwMode="auto">
            <a:xfrm>
              <a:off x="2204690" y="4560958"/>
              <a:ext cx="828675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9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Arial" charset="0"/>
                </a:rPr>
                <a:t>Cancer</a:t>
              </a:r>
            </a:p>
            <a:p>
              <a:pPr eaLnBrk="1" hangingPunct="1">
                <a:lnSpc>
                  <a:spcPts val="9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Arial" charset="0"/>
                </a:rPr>
                <a:t>Biology</a:t>
              </a:r>
            </a:p>
          </p:txBody>
        </p:sp>
      </p:grpSp>
      <p:sp>
        <p:nvSpPr>
          <p:cNvPr id="27733" name="Rounded Rectangle 23"/>
          <p:cNvSpPr>
            <a:spLocks noChangeArrowheads="1"/>
          </p:cNvSpPr>
          <p:nvPr/>
        </p:nvSpPr>
        <p:spPr bwMode="auto">
          <a:xfrm>
            <a:off x="2905125" y="4964113"/>
            <a:ext cx="2166938" cy="42703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7734" name="Rounded Rectangle 121"/>
          <p:cNvSpPr>
            <a:spLocks noChangeArrowheads="1"/>
          </p:cNvSpPr>
          <p:nvPr/>
        </p:nvSpPr>
        <p:spPr bwMode="auto">
          <a:xfrm>
            <a:off x="5895975" y="4937125"/>
            <a:ext cx="1897063" cy="45402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7736" name="TextBox 51"/>
          <p:cNvSpPr txBox="1">
            <a:spLocks noChangeArrowheads="1"/>
          </p:cNvSpPr>
          <p:nvPr/>
        </p:nvSpPr>
        <p:spPr bwMode="auto">
          <a:xfrm>
            <a:off x="2946400" y="4975225"/>
            <a:ext cx="2178050" cy="368300"/>
          </a:xfrm>
          <a:prstGeom prst="rect">
            <a:avLst/>
          </a:prstGeom>
          <a:noFill/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Cooperative Research and Development Program- </a:t>
            </a:r>
            <a:r>
              <a:rPr lang="en-US" sz="900" i="1" dirty="0">
                <a:solidFill>
                  <a:srgbClr val="000000"/>
                </a:solidFill>
                <a:latin typeface="Arial" charset="0"/>
              </a:rPr>
              <a:t>Development</a:t>
            </a:r>
          </a:p>
        </p:txBody>
      </p:sp>
      <p:sp>
        <p:nvSpPr>
          <p:cNvPr id="27737" name="TextBox 50"/>
          <p:cNvSpPr txBox="1">
            <a:spLocks noChangeArrowheads="1"/>
          </p:cNvSpPr>
          <p:nvPr/>
        </p:nvSpPr>
        <p:spPr bwMode="auto">
          <a:xfrm>
            <a:off x="5929313" y="49752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Cooperative Research and Development Program-</a:t>
            </a:r>
            <a:r>
              <a:rPr lang="en-US" sz="900" i="1" dirty="0">
                <a:solidFill>
                  <a:srgbClr val="000000"/>
                </a:solidFill>
                <a:latin typeface="Arial" charset="0"/>
              </a:rPr>
              <a:t>Signed</a:t>
            </a:r>
          </a:p>
        </p:txBody>
      </p:sp>
      <p:cxnSp>
        <p:nvCxnSpPr>
          <p:cNvPr id="27738" name="Straight Arrow Connector 40"/>
          <p:cNvCxnSpPr>
            <a:cxnSpLocks noChangeShapeType="1"/>
          </p:cNvCxnSpPr>
          <p:nvPr/>
        </p:nvCxnSpPr>
        <p:spPr bwMode="auto">
          <a:xfrm>
            <a:off x="5148263" y="5175250"/>
            <a:ext cx="6873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39" name="Rectangle 36"/>
          <p:cNvSpPr>
            <a:spLocks noChangeArrowheads="1"/>
          </p:cNvSpPr>
          <p:nvPr/>
        </p:nvSpPr>
        <p:spPr bwMode="auto">
          <a:xfrm>
            <a:off x="699294" y="877888"/>
            <a:ext cx="3196327" cy="741362"/>
          </a:xfrm>
          <a:prstGeom prst="rect">
            <a:avLst/>
          </a:prstGeom>
          <a:solidFill>
            <a:srgbClr val="FFDB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126" y="3609089"/>
            <a:ext cx="321808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prstClr val="white"/>
                </a:solidFill>
              </a:rPr>
              <a:t>EXTRAMural</a:t>
            </a:r>
            <a:r>
              <a:rPr lang="en-US" b="1" dirty="0" smtClean="0">
                <a:solidFill>
                  <a:prstClr val="white"/>
                </a:solidFill>
              </a:rPr>
              <a:t> Drug Project Team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0189" y="1840984"/>
            <a:ext cx="327840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prstClr val="white"/>
                </a:solidFill>
              </a:rPr>
              <a:t>INTRAMural</a:t>
            </a:r>
            <a:r>
              <a:rPr lang="en-US" b="1" dirty="0" smtClean="0">
                <a:solidFill>
                  <a:prstClr val="white"/>
                </a:solidFill>
              </a:rPr>
              <a:t> Drug Project Team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1500" y="5618018"/>
            <a:ext cx="141291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DCTD/CTEP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3910" y="854392"/>
            <a:ext cx="3284684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white"/>
                </a:solidFill>
              </a:rPr>
              <a:t>NExT</a:t>
            </a:r>
            <a:endParaRPr lang="en-US" sz="2800" b="1" dirty="0" smtClean="0">
              <a:solidFill>
                <a:prstClr val="white"/>
              </a:solidFill>
            </a:endParaRPr>
          </a:p>
          <a:p>
            <a:r>
              <a:rPr lang="en-US" b="1" dirty="0" smtClean="0">
                <a:solidFill>
                  <a:prstClr val="white"/>
                </a:solidFill>
              </a:rPr>
              <a:t>NCI Experimental Therapeutics 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96544" y="1215231"/>
            <a:ext cx="4453845" cy="33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6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178"/>
          <p:cNvSpPr txBox="1">
            <a:spLocks noChangeArrowheads="1"/>
          </p:cNvSpPr>
          <p:nvPr/>
        </p:nvSpPr>
        <p:spPr bwMode="auto">
          <a:xfrm>
            <a:off x="163513" y="273050"/>
            <a:ext cx="8707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5829300" y="3922713"/>
            <a:ext cx="360363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2946400" y="3910013"/>
            <a:ext cx="363538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4552950" y="4618038"/>
            <a:ext cx="7938" cy="303212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4560888" y="2773363"/>
            <a:ext cx="0" cy="36195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117475" y="3028950"/>
            <a:ext cx="2946400" cy="1762125"/>
          </a:xfrm>
          <a:custGeom>
            <a:avLst/>
            <a:gdLst>
              <a:gd name="T0" fmla="*/ 2947480 w 496"/>
              <a:gd name="T1" fmla="*/ 1465552 h 255"/>
              <a:gd name="T2" fmla="*/ 2697895 w 496"/>
              <a:gd name="T3" fmla="*/ 1762810 h 255"/>
              <a:gd name="T4" fmla="*/ 255528 w 496"/>
              <a:gd name="T5" fmla="*/ 1762810 h 255"/>
              <a:gd name="T6" fmla="*/ 0 w 496"/>
              <a:gd name="T7" fmla="*/ 1465552 h 255"/>
              <a:gd name="T8" fmla="*/ 0 w 496"/>
              <a:gd name="T9" fmla="*/ 290345 h 255"/>
              <a:gd name="T10" fmla="*/ 255528 w 496"/>
              <a:gd name="T11" fmla="*/ 0 h 255"/>
              <a:gd name="T12" fmla="*/ 2697895 w 496"/>
              <a:gd name="T13" fmla="*/ 0 h 255"/>
              <a:gd name="T14" fmla="*/ 2947480 w 496"/>
              <a:gd name="T15" fmla="*/ 290345 h 255"/>
              <a:gd name="T16" fmla="*/ 2947480 w 496"/>
              <a:gd name="T17" fmla="*/ 1465552 h 2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6" h="255">
                <a:moveTo>
                  <a:pt x="496" y="212"/>
                </a:moveTo>
                <a:cubicBezTo>
                  <a:pt x="496" y="236"/>
                  <a:pt x="477" y="255"/>
                  <a:pt x="454" y="255"/>
                </a:cubicBezTo>
                <a:cubicBezTo>
                  <a:pt x="43" y="255"/>
                  <a:pt x="43" y="255"/>
                  <a:pt x="43" y="255"/>
                </a:cubicBezTo>
                <a:cubicBezTo>
                  <a:pt x="19" y="255"/>
                  <a:pt x="0" y="236"/>
                  <a:pt x="0" y="21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77" y="0"/>
                  <a:pt x="496" y="19"/>
                  <a:pt x="496" y="42"/>
                </a:cubicBezTo>
                <a:lnTo>
                  <a:pt x="496" y="212"/>
                </a:lnTo>
                <a:close/>
              </a:path>
            </a:pathLst>
          </a:custGeom>
          <a:solidFill>
            <a:srgbClr val="FFFF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3036888" y="4921250"/>
            <a:ext cx="3065462" cy="1789113"/>
          </a:xfrm>
          <a:custGeom>
            <a:avLst/>
            <a:gdLst>
              <a:gd name="T0" fmla="*/ 567 w 567"/>
              <a:gd name="T1" fmla="*/ 212 h 255"/>
              <a:gd name="T2" fmla="*/ 524 w 567"/>
              <a:gd name="T3" fmla="*/ 255 h 255"/>
              <a:gd name="T4" fmla="*/ 42 w 567"/>
              <a:gd name="T5" fmla="*/ 255 h 255"/>
              <a:gd name="T6" fmla="*/ 0 w 567"/>
              <a:gd name="T7" fmla="*/ 212 h 255"/>
              <a:gd name="T8" fmla="*/ 0 w 567"/>
              <a:gd name="T9" fmla="*/ 42 h 255"/>
              <a:gd name="T10" fmla="*/ 42 w 567"/>
              <a:gd name="T11" fmla="*/ 0 h 255"/>
              <a:gd name="T12" fmla="*/ 524 w 567"/>
              <a:gd name="T13" fmla="*/ 0 h 255"/>
              <a:gd name="T14" fmla="*/ 567 w 567"/>
              <a:gd name="T15" fmla="*/ 42 h 255"/>
              <a:gd name="T16" fmla="*/ 567 w 567"/>
              <a:gd name="T17" fmla="*/ 212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7" h="255">
                <a:moveTo>
                  <a:pt x="567" y="212"/>
                </a:moveTo>
                <a:cubicBezTo>
                  <a:pt x="567" y="236"/>
                  <a:pt x="548" y="255"/>
                  <a:pt x="524" y="255"/>
                </a:cubicBezTo>
                <a:cubicBezTo>
                  <a:pt x="42" y="255"/>
                  <a:pt x="42" y="255"/>
                  <a:pt x="42" y="255"/>
                </a:cubicBezTo>
                <a:cubicBezTo>
                  <a:pt x="19" y="255"/>
                  <a:pt x="0" y="236"/>
                  <a:pt x="0" y="21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548" y="0"/>
                  <a:pt x="567" y="19"/>
                  <a:pt x="567" y="42"/>
                </a:cubicBezTo>
                <a:lnTo>
                  <a:pt x="567" y="212"/>
                </a:lnTo>
                <a:close/>
              </a:path>
            </a:pathLst>
          </a:custGeom>
          <a:solidFill>
            <a:srgbClr val="CCCC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3017838" y="1092200"/>
            <a:ext cx="3103562" cy="1795463"/>
          </a:xfrm>
          <a:custGeom>
            <a:avLst/>
            <a:gdLst>
              <a:gd name="T0" fmla="*/ 3103123 w 567"/>
              <a:gd name="T1" fmla="*/ 1499533 h 255"/>
              <a:gd name="T2" fmla="*/ 2867789 w 567"/>
              <a:gd name="T3" fmla="*/ 1795215 h 255"/>
              <a:gd name="T4" fmla="*/ 229861 w 567"/>
              <a:gd name="T5" fmla="*/ 1795215 h 255"/>
              <a:gd name="T6" fmla="*/ 0 w 567"/>
              <a:gd name="T7" fmla="*/ 1499533 h 255"/>
              <a:gd name="T8" fmla="*/ 0 w 567"/>
              <a:gd name="T9" fmla="*/ 302723 h 255"/>
              <a:gd name="T10" fmla="*/ 229861 w 567"/>
              <a:gd name="T11" fmla="*/ 0 h 255"/>
              <a:gd name="T12" fmla="*/ 2867789 w 567"/>
              <a:gd name="T13" fmla="*/ 0 h 255"/>
              <a:gd name="T14" fmla="*/ 3103123 w 567"/>
              <a:gd name="T15" fmla="*/ 302723 h 255"/>
              <a:gd name="T16" fmla="*/ 3103123 w 567"/>
              <a:gd name="T17" fmla="*/ 1499533 h 2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67" h="255">
                <a:moveTo>
                  <a:pt x="567" y="213"/>
                </a:moveTo>
                <a:cubicBezTo>
                  <a:pt x="567" y="236"/>
                  <a:pt x="548" y="255"/>
                  <a:pt x="524" y="255"/>
                </a:cubicBezTo>
                <a:cubicBezTo>
                  <a:pt x="42" y="255"/>
                  <a:pt x="42" y="255"/>
                  <a:pt x="42" y="255"/>
                </a:cubicBezTo>
                <a:cubicBezTo>
                  <a:pt x="19" y="255"/>
                  <a:pt x="0" y="236"/>
                  <a:pt x="0" y="21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548" y="0"/>
                  <a:pt x="567" y="19"/>
                  <a:pt x="567" y="43"/>
                </a:cubicBezTo>
                <a:lnTo>
                  <a:pt x="567" y="213"/>
                </a:lnTo>
                <a:close/>
              </a:path>
            </a:pathLst>
          </a:custGeom>
          <a:solidFill>
            <a:srgbClr val="C6FFC3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>
            <a:off x="6070600" y="3035300"/>
            <a:ext cx="2943225" cy="1762125"/>
          </a:xfrm>
          <a:custGeom>
            <a:avLst/>
            <a:gdLst>
              <a:gd name="T0" fmla="*/ 2943570 w 496"/>
              <a:gd name="T1" fmla="*/ 1465552 h 255"/>
              <a:gd name="T2" fmla="*/ 2694316 w 496"/>
              <a:gd name="T3" fmla="*/ 1762810 h 255"/>
              <a:gd name="T4" fmla="*/ 255189 w 496"/>
              <a:gd name="T5" fmla="*/ 1762810 h 255"/>
              <a:gd name="T6" fmla="*/ 0 w 496"/>
              <a:gd name="T7" fmla="*/ 1465552 h 255"/>
              <a:gd name="T8" fmla="*/ 0 w 496"/>
              <a:gd name="T9" fmla="*/ 290345 h 255"/>
              <a:gd name="T10" fmla="*/ 255189 w 496"/>
              <a:gd name="T11" fmla="*/ 0 h 255"/>
              <a:gd name="T12" fmla="*/ 2694316 w 496"/>
              <a:gd name="T13" fmla="*/ 0 h 255"/>
              <a:gd name="T14" fmla="*/ 2943570 w 496"/>
              <a:gd name="T15" fmla="*/ 290345 h 255"/>
              <a:gd name="T16" fmla="*/ 2943570 w 496"/>
              <a:gd name="T17" fmla="*/ 1465552 h 2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6" h="255">
                <a:moveTo>
                  <a:pt x="496" y="212"/>
                </a:moveTo>
                <a:cubicBezTo>
                  <a:pt x="496" y="236"/>
                  <a:pt x="477" y="255"/>
                  <a:pt x="454" y="255"/>
                </a:cubicBezTo>
                <a:cubicBezTo>
                  <a:pt x="43" y="255"/>
                  <a:pt x="43" y="255"/>
                  <a:pt x="43" y="255"/>
                </a:cubicBezTo>
                <a:cubicBezTo>
                  <a:pt x="19" y="255"/>
                  <a:pt x="0" y="236"/>
                  <a:pt x="0" y="21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77" y="0"/>
                  <a:pt x="496" y="19"/>
                  <a:pt x="496" y="42"/>
                </a:cubicBezTo>
                <a:lnTo>
                  <a:pt x="496" y="212"/>
                </a:lnTo>
                <a:close/>
              </a:path>
            </a:pathLst>
          </a:custGeom>
          <a:solidFill>
            <a:srgbClr val="66CC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217863" y="3051175"/>
            <a:ext cx="2703512" cy="171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2235" name="Rectangle 40"/>
          <p:cNvSpPr>
            <a:spLocks noChangeArrowheads="1"/>
          </p:cNvSpPr>
          <p:nvPr/>
        </p:nvSpPr>
        <p:spPr bwMode="auto">
          <a:xfrm>
            <a:off x="6208054" y="3485878"/>
            <a:ext cx="2651125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Centralized </a:t>
            </a:r>
          </a:p>
          <a:p>
            <a:pPr algn="ctr">
              <a:lnSpc>
                <a:spcPts val="3000"/>
              </a:lnSpc>
            </a:pP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Support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6" name="Rectangle 41"/>
          <p:cNvSpPr>
            <a:spLocks noChangeArrowheads="1"/>
          </p:cNvSpPr>
          <p:nvPr/>
        </p:nvSpPr>
        <p:spPr bwMode="auto">
          <a:xfrm>
            <a:off x="3853926" y="5316885"/>
            <a:ext cx="1867547" cy="9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363"/>
              </a:lnSpc>
            </a:pP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Cancer</a:t>
            </a:r>
          </a:p>
          <a:p>
            <a:pPr>
              <a:lnSpc>
                <a:spcPts val="3363"/>
              </a:lnSpc>
            </a:pP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Biology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7" name="Rectangle 42"/>
          <p:cNvSpPr>
            <a:spLocks noChangeArrowheads="1"/>
          </p:cNvSpPr>
          <p:nvPr/>
        </p:nvSpPr>
        <p:spPr bwMode="auto">
          <a:xfrm>
            <a:off x="398733" y="3681689"/>
            <a:ext cx="245586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Translational</a:t>
            </a:r>
          </a:p>
        </p:txBody>
      </p:sp>
      <p:sp>
        <p:nvSpPr>
          <p:cNvPr id="52238" name="Rectangle 45"/>
          <p:cNvSpPr>
            <a:spLocks noChangeArrowheads="1"/>
          </p:cNvSpPr>
          <p:nvPr/>
        </p:nvSpPr>
        <p:spPr bwMode="auto">
          <a:xfrm>
            <a:off x="2799784" y="1314450"/>
            <a:ext cx="353770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Clinical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(Experimental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Therapeutics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Clinical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Trial Network) 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42" name="Rectangle 29"/>
          <p:cNvSpPr>
            <a:spLocks noChangeArrowheads="1"/>
          </p:cNvSpPr>
          <p:nvPr/>
        </p:nvSpPr>
        <p:spPr bwMode="auto">
          <a:xfrm>
            <a:off x="3449867" y="3068561"/>
            <a:ext cx="2353061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NCI Team</a:t>
            </a:r>
          </a:p>
          <a:p>
            <a:pPr algn="ctr"/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Science -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Drug Project Teams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43" name="Rectangle 2"/>
          <p:cNvSpPr txBox="1">
            <a:spLocks noChangeArrowheads="1"/>
          </p:cNvSpPr>
          <p:nvPr/>
        </p:nvSpPr>
        <p:spPr bwMode="auto">
          <a:xfrm>
            <a:off x="0" y="284842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ts val="2900"/>
              </a:lnSpc>
            </a:pPr>
            <a:r>
              <a:rPr lang="en-US" sz="2600" b="1" dirty="0" smtClean="0">
                <a:solidFill>
                  <a:srgbClr val="000000"/>
                </a:solidFill>
                <a:latin typeface="Arial" charset="0"/>
              </a:rPr>
              <a:t>NCI 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</a:rPr>
              <a:t>Team </a:t>
            </a:r>
            <a:r>
              <a:rPr lang="en-US" sz="2600" b="1" dirty="0" smtClean="0">
                <a:solidFill>
                  <a:srgbClr val="000000"/>
                </a:solidFill>
                <a:latin typeface="Arial" charset="0"/>
              </a:rPr>
              <a:t>Science-</a:t>
            </a:r>
          </a:p>
          <a:p>
            <a:pPr algn="ctr">
              <a:lnSpc>
                <a:spcPts val="2900"/>
              </a:lnSpc>
            </a:pPr>
            <a:r>
              <a:rPr lang="en-US" sz="2600" b="1" dirty="0" smtClean="0">
                <a:solidFill>
                  <a:srgbClr val="000000"/>
                </a:solidFill>
                <a:latin typeface="Arial" charset="0"/>
              </a:rPr>
              <a:t>Drug Development Project Teams</a:t>
            </a:r>
            <a:endParaRPr lang="en-US" sz="26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0638" y="101600"/>
            <a:ext cx="9144001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Goals and Objectives of The ETCTN</a:t>
            </a:r>
            <a:endParaRPr lang="en-US" sz="3600" b="1" kern="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162582"/>
            <a:ext cx="9160778" cy="58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>
                <a:ln>
                  <a:prstDash val="solid"/>
                </a:ln>
                <a:solidFill>
                  <a:srgbClr val="336699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Research and Development for New Treatments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Dose </a:t>
            </a:r>
            <a:r>
              <a:rPr lang="en-US" sz="1600" b="1" kern="0" dirty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and schedule in early treatment </a:t>
            </a: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trials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 smtClean="0">
                <a:ln>
                  <a:prstDash val="solid"/>
                </a:ln>
                <a:solidFill>
                  <a:srgbClr val="40404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Novel combination therapies</a:t>
            </a:r>
            <a:endParaRPr lang="en-US" sz="1600" b="1" kern="0" dirty="0">
              <a:ln>
                <a:prstDash val="solid"/>
              </a:ln>
              <a:solidFill>
                <a:srgbClr val="40404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 smtClean="0">
                <a:ln>
                  <a:prstDash val="solid"/>
                </a:ln>
                <a:solidFill>
                  <a:srgbClr val="336699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Tumor Characterization in Biomarker-driven studies</a:t>
            </a:r>
            <a:endParaRPr lang="en-US" sz="2600" b="1" kern="0" dirty="0">
              <a:ln>
                <a:prstDash val="solid"/>
              </a:ln>
              <a:solidFill>
                <a:srgbClr val="336699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Molecular characterization: expression, sequence and epigenetics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</a:t>
            </a: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alidated biomarker assays </a:t>
            </a:r>
            <a:r>
              <a:rPr lang="en-US" sz="1600" b="1" kern="0" dirty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 qualified labs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Functional </a:t>
            </a:r>
            <a:r>
              <a:rPr lang="en-US" sz="1600" b="1" kern="0" dirty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imaging</a:t>
            </a: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 smtClean="0">
                <a:ln>
                  <a:prstDash val="solid"/>
                </a:ln>
                <a:solidFill>
                  <a:srgbClr val="336699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Enhanced </a:t>
            </a:r>
            <a:r>
              <a:rPr lang="en-US" sz="2600" b="1" kern="0" dirty="0">
                <a:ln>
                  <a:prstDash val="solid"/>
                </a:ln>
                <a:solidFill>
                  <a:srgbClr val="336699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understanding of cancer </a:t>
            </a:r>
            <a:r>
              <a:rPr lang="en-US" sz="2600" b="1" kern="0" dirty="0" smtClean="0">
                <a:ln>
                  <a:prstDash val="solid"/>
                </a:ln>
                <a:solidFill>
                  <a:srgbClr val="336699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biology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Bedside </a:t>
            </a:r>
            <a:r>
              <a:rPr lang="en-US" sz="1600" b="1" kern="0" dirty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to bench and </a:t>
            </a: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back</a:t>
            </a:r>
            <a:r>
              <a:rPr lang="en-US" sz="1600" b="1" kern="0" dirty="0" smtClean="0">
                <a:ln>
                  <a:prstDash val="solid"/>
                </a:ln>
                <a:solidFill>
                  <a:srgbClr val="336699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 smtClean="0">
                <a:ln>
                  <a:prstDash val="solid"/>
                </a:ln>
                <a:solidFill>
                  <a:srgbClr val="336699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Education and Training for young investigators</a:t>
            </a:r>
            <a:endParaRPr lang="en-US" sz="1600" b="1" kern="0" dirty="0">
              <a:ln>
                <a:prstDash val="solid"/>
              </a:ln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lang="en-US" sz="1600" b="1" kern="0" dirty="0">
              <a:ln>
                <a:prstDash val="solid"/>
              </a:ln>
              <a:gradFill rotWithShape="1">
                <a:gsLst>
                  <a:gs pos="0">
                    <a:srgbClr val="000000">
                      <a:tint val="70000"/>
                      <a:satMod val="200000"/>
                    </a:srgbClr>
                  </a:gs>
                  <a:gs pos="40000">
                    <a:srgbClr val="000000">
                      <a:tint val="90000"/>
                      <a:satMod val="130000"/>
                    </a:srgbClr>
                  </a:gs>
                  <a:gs pos="50000">
                    <a:srgbClr val="000000">
                      <a:tint val="90000"/>
                      <a:satMod val="130000"/>
                    </a:srgbClr>
                  </a:gs>
                  <a:gs pos="68000">
                    <a:srgbClr val="000000">
                      <a:tint val="90000"/>
                      <a:satMod val="130000"/>
                    </a:srgbClr>
                  </a:gs>
                  <a:gs pos="100000">
                    <a:srgbClr val="000000">
                      <a:tint val="70000"/>
                      <a:satMod val="200000"/>
                    </a:srgbClr>
                  </a:gs>
                </a:gsLst>
                <a:lin ang="5400000"/>
              </a:gra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0"/>
          <p:cNvSpPr>
            <a:spLocks/>
          </p:cNvSpPr>
          <p:nvPr/>
        </p:nvSpPr>
        <p:spPr bwMode="auto">
          <a:xfrm>
            <a:off x="125413" y="1898650"/>
            <a:ext cx="8320087" cy="4273550"/>
          </a:xfrm>
          <a:custGeom>
            <a:avLst/>
            <a:gdLst>
              <a:gd name="T0" fmla="*/ 2147483647 w 5538"/>
              <a:gd name="T1" fmla="*/ 0 h 2983"/>
              <a:gd name="T2" fmla="*/ 0 w 5538"/>
              <a:gd name="T3" fmla="*/ 0 h 2983"/>
              <a:gd name="T4" fmla="*/ 0 w 5538"/>
              <a:gd name="T5" fmla="*/ 2147483647 h 2983"/>
              <a:gd name="T6" fmla="*/ 2147483647 w 5538"/>
              <a:gd name="T7" fmla="*/ 2147483647 h 2983"/>
              <a:gd name="T8" fmla="*/ 2147483647 w 5538"/>
              <a:gd name="T9" fmla="*/ 2147483647 h 2983"/>
              <a:gd name="T10" fmla="*/ 2147483647 w 5538"/>
              <a:gd name="T11" fmla="*/ 0 h 29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38"/>
              <a:gd name="T19" fmla="*/ 0 h 2983"/>
              <a:gd name="T20" fmla="*/ 5538 w 5538"/>
              <a:gd name="T21" fmla="*/ 2983 h 29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38" h="2983">
                <a:moveTo>
                  <a:pt x="5538" y="0"/>
                </a:moveTo>
                <a:lnTo>
                  <a:pt x="0" y="0"/>
                </a:lnTo>
                <a:lnTo>
                  <a:pt x="0" y="2983"/>
                </a:lnTo>
                <a:lnTo>
                  <a:pt x="5538" y="2983"/>
                </a:lnTo>
                <a:lnTo>
                  <a:pt x="5538" y="1537"/>
                </a:lnTo>
                <a:lnTo>
                  <a:pt x="5538" y="0"/>
                </a:lnTo>
                <a:close/>
              </a:path>
            </a:pathLst>
          </a:custGeom>
          <a:noFill/>
          <a:ln w="22225" cap="flat">
            <a:solidFill>
              <a:srgbClr val="92949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6627" name="Straight Arrow Connector 26"/>
          <p:cNvCxnSpPr>
            <a:cxnSpLocks noChangeShapeType="1"/>
          </p:cNvCxnSpPr>
          <p:nvPr/>
        </p:nvCxnSpPr>
        <p:spPr bwMode="auto">
          <a:xfrm>
            <a:off x="7086600" y="3514725"/>
            <a:ext cx="1666875" cy="0"/>
          </a:xfrm>
          <a:prstGeom prst="straightConnector1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8" name="Straight Arrow Connector 58"/>
          <p:cNvCxnSpPr>
            <a:cxnSpLocks noChangeShapeType="1"/>
          </p:cNvCxnSpPr>
          <p:nvPr/>
        </p:nvCxnSpPr>
        <p:spPr bwMode="auto">
          <a:xfrm>
            <a:off x="7086600" y="4081463"/>
            <a:ext cx="1666875" cy="0"/>
          </a:xfrm>
          <a:prstGeom prst="straightConnector1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29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533400"/>
            <a:ext cx="227806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101600" y="1908175"/>
            <a:ext cx="1327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Step 2</a:t>
            </a:r>
          </a:p>
        </p:txBody>
      </p:sp>
      <p:sp>
        <p:nvSpPr>
          <p:cNvPr id="26631" name="TextBox 22"/>
          <p:cNvSpPr txBox="1">
            <a:spLocks noChangeArrowheads="1"/>
          </p:cNvSpPr>
          <p:nvPr/>
        </p:nvSpPr>
        <p:spPr bwMode="auto">
          <a:xfrm>
            <a:off x="8707438" y="3611563"/>
            <a:ext cx="436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150813" y="1193800"/>
            <a:ext cx="8864600" cy="527050"/>
          </a:xfrm>
          <a:prstGeom prst="rect">
            <a:avLst/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>
              <a:solidFill>
                <a:srgbClr val="EEECE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293688" y="1327150"/>
            <a:ext cx="1589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NExT</a:t>
            </a: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 Program</a:t>
            </a:r>
          </a:p>
        </p:txBody>
      </p:sp>
      <p:sp>
        <p:nvSpPr>
          <p:cNvPr id="26634" name="TextBox 23"/>
          <p:cNvSpPr txBox="1">
            <a:spLocks noChangeArrowheads="1"/>
          </p:cNvSpPr>
          <p:nvPr/>
        </p:nvSpPr>
        <p:spPr bwMode="auto">
          <a:xfrm>
            <a:off x="2152650" y="1327150"/>
            <a:ext cx="183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NCI Project Team</a:t>
            </a:r>
          </a:p>
        </p:txBody>
      </p:sp>
      <p:sp>
        <p:nvSpPr>
          <p:cNvPr id="26635" name="TextBox 24"/>
          <p:cNvSpPr txBox="1">
            <a:spLocks noChangeArrowheads="1"/>
          </p:cNvSpPr>
          <p:nvPr/>
        </p:nvSpPr>
        <p:spPr bwMode="auto">
          <a:xfrm>
            <a:off x="4522788" y="1354138"/>
            <a:ext cx="28019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Drug “X” Project Team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1" dirty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26636" name="TextBox 25"/>
          <p:cNvSpPr txBox="1">
            <a:spLocks noChangeArrowheads="1"/>
          </p:cNvSpPr>
          <p:nvPr/>
        </p:nvSpPr>
        <p:spPr bwMode="auto">
          <a:xfrm>
            <a:off x="7239000" y="1219200"/>
            <a:ext cx="1771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Protocol development</a:t>
            </a:r>
          </a:p>
        </p:txBody>
      </p:sp>
      <p:cxnSp>
        <p:nvCxnSpPr>
          <p:cNvPr id="26637" name="Straight Arrow Connector 13"/>
          <p:cNvCxnSpPr>
            <a:cxnSpLocks noChangeShapeType="1"/>
          </p:cNvCxnSpPr>
          <p:nvPr/>
        </p:nvCxnSpPr>
        <p:spPr bwMode="auto">
          <a:xfrm>
            <a:off x="3768725" y="1495425"/>
            <a:ext cx="422275" cy="0"/>
          </a:xfrm>
          <a:prstGeom prst="straightConnector1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8" name="Straight Arrow Connector 29"/>
          <p:cNvCxnSpPr>
            <a:cxnSpLocks noChangeShapeType="1"/>
          </p:cNvCxnSpPr>
          <p:nvPr/>
        </p:nvCxnSpPr>
        <p:spPr bwMode="auto">
          <a:xfrm>
            <a:off x="1730375" y="1481138"/>
            <a:ext cx="423863" cy="0"/>
          </a:xfrm>
          <a:prstGeom prst="straightConnector1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9" name="Straight Arrow Connector 30"/>
          <p:cNvCxnSpPr>
            <a:cxnSpLocks noChangeShapeType="1"/>
          </p:cNvCxnSpPr>
          <p:nvPr/>
        </p:nvCxnSpPr>
        <p:spPr bwMode="auto">
          <a:xfrm>
            <a:off x="6813550" y="1487488"/>
            <a:ext cx="423863" cy="0"/>
          </a:xfrm>
          <a:prstGeom prst="straightConnector1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0" name="TextBox 27"/>
          <p:cNvSpPr txBox="1">
            <a:spLocks noChangeArrowheads="1"/>
          </p:cNvSpPr>
          <p:nvPr/>
        </p:nvSpPr>
        <p:spPr bwMode="auto">
          <a:xfrm>
            <a:off x="3581400" y="3048000"/>
            <a:ext cx="139382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Division of 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Cancer 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Treatment 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and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Diagnosis/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Cancer 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Therapy 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Evaluation 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Program 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meeting</a:t>
            </a:r>
          </a:p>
        </p:txBody>
      </p:sp>
      <p:sp>
        <p:nvSpPr>
          <p:cNvPr id="26641" name="TextBox 28"/>
          <p:cNvSpPr txBox="1">
            <a:spLocks noChangeArrowheads="1"/>
          </p:cNvSpPr>
          <p:nvPr/>
        </p:nvSpPr>
        <p:spPr bwMode="auto">
          <a:xfrm>
            <a:off x="649288" y="4835525"/>
            <a:ext cx="2062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9063" indent="-119063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alt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Request for Projects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alt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Important questions</a:t>
            </a:r>
          </a:p>
        </p:txBody>
      </p:sp>
      <p:sp>
        <p:nvSpPr>
          <p:cNvPr id="26642" name="TextBox 31"/>
          <p:cNvSpPr txBox="1">
            <a:spLocks noChangeArrowheads="1"/>
          </p:cNvSpPr>
          <p:nvPr/>
        </p:nvSpPr>
        <p:spPr bwMode="auto">
          <a:xfrm>
            <a:off x="7235825" y="3157538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Scientific</a:t>
            </a:r>
          </a:p>
        </p:txBody>
      </p:sp>
      <p:sp>
        <p:nvSpPr>
          <p:cNvPr id="26643" name="TextBox 32"/>
          <p:cNvSpPr txBox="1">
            <a:spLocks noChangeArrowheads="1"/>
          </p:cNvSpPr>
          <p:nvPr/>
        </p:nvSpPr>
        <p:spPr bwMode="auto">
          <a:xfrm>
            <a:off x="7138988" y="4078288"/>
            <a:ext cx="1379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Regulatory/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Agreements</a:t>
            </a:r>
          </a:p>
        </p:txBody>
      </p:sp>
      <p:sp>
        <p:nvSpPr>
          <p:cNvPr id="26644" name="TextBox 33"/>
          <p:cNvSpPr txBox="1">
            <a:spLocks noChangeArrowheads="1"/>
          </p:cNvSpPr>
          <p:nvPr/>
        </p:nvSpPr>
        <p:spPr bwMode="auto">
          <a:xfrm>
            <a:off x="3314700" y="2343150"/>
            <a:ext cx="3695700" cy="3381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Preliminary Drug Development Plan</a:t>
            </a:r>
          </a:p>
        </p:txBody>
      </p:sp>
      <p:sp>
        <p:nvSpPr>
          <p:cNvPr id="26645" name="Freeform 9"/>
          <p:cNvSpPr>
            <a:spLocks/>
          </p:cNvSpPr>
          <p:nvPr/>
        </p:nvSpPr>
        <p:spPr bwMode="auto">
          <a:xfrm>
            <a:off x="5654675" y="3060700"/>
            <a:ext cx="1492250" cy="1520825"/>
          </a:xfrm>
          <a:custGeom>
            <a:avLst/>
            <a:gdLst>
              <a:gd name="T0" fmla="*/ 2147483647 w 208"/>
              <a:gd name="T1" fmla="*/ 0 h 344"/>
              <a:gd name="T2" fmla="*/ 2147483647 w 208"/>
              <a:gd name="T3" fmla="*/ 2147483647 h 344"/>
              <a:gd name="T4" fmla="*/ 2147483647 w 208"/>
              <a:gd name="T5" fmla="*/ 2147483647 h 344"/>
              <a:gd name="T6" fmla="*/ 2147483647 w 208"/>
              <a:gd name="T7" fmla="*/ 2147483647 h 344"/>
              <a:gd name="T8" fmla="*/ 2147483647 w 208"/>
              <a:gd name="T9" fmla="*/ 2147483647 h 344"/>
              <a:gd name="T10" fmla="*/ 0 w 208"/>
              <a:gd name="T11" fmla="*/ 2147483647 h 344"/>
              <a:gd name="T12" fmla="*/ 0 w 208"/>
              <a:gd name="T13" fmla="*/ 2147483647 h 344"/>
              <a:gd name="T14" fmla="*/ 2147483647 w 208"/>
              <a:gd name="T15" fmla="*/ 0 h 344"/>
              <a:gd name="T16" fmla="*/ 2147483647 w 208"/>
              <a:gd name="T17" fmla="*/ 0 h 3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"/>
              <a:gd name="T28" fmla="*/ 0 h 344"/>
              <a:gd name="T29" fmla="*/ 208 w 208"/>
              <a:gd name="T30" fmla="*/ 344 h 3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" h="344">
                <a:moveTo>
                  <a:pt x="106" y="0"/>
                </a:moveTo>
                <a:cubicBezTo>
                  <a:pt x="162" y="0"/>
                  <a:pt x="208" y="46"/>
                  <a:pt x="208" y="102"/>
                </a:cubicBezTo>
                <a:cubicBezTo>
                  <a:pt x="208" y="242"/>
                  <a:pt x="208" y="242"/>
                  <a:pt x="208" y="242"/>
                </a:cubicBezTo>
                <a:cubicBezTo>
                  <a:pt x="208" y="298"/>
                  <a:pt x="162" y="344"/>
                  <a:pt x="106" y="344"/>
                </a:cubicBezTo>
                <a:cubicBezTo>
                  <a:pt x="102" y="344"/>
                  <a:pt x="102" y="344"/>
                  <a:pt x="102" y="344"/>
                </a:cubicBezTo>
                <a:cubicBezTo>
                  <a:pt x="46" y="344"/>
                  <a:pt x="0" y="298"/>
                  <a:pt x="0" y="24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46"/>
                  <a:pt x="46" y="0"/>
                  <a:pt x="102" y="0"/>
                </a:cubicBezTo>
                <a:lnTo>
                  <a:pt x="106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26646" name="TextBox 36"/>
          <p:cNvSpPr txBox="1">
            <a:spLocks noChangeArrowheads="1"/>
          </p:cNvSpPr>
          <p:nvPr/>
        </p:nvSpPr>
        <p:spPr bwMode="auto">
          <a:xfrm>
            <a:off x="5621338" y="3322638"/>
            <a:ext cx="1579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NExT</a:t>
            </a:r>
            <a:r>
              <a:rPr lang="en-US" altLang="en-US" sz="1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 Senior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Advisory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Committee I</a:t>
            </a:r>
          </a:p>
        </p:txBody>
      </p:sp>
      <p:cxnSp>
        <p:nvCxnSpPr>
          <p:cNvPr id="26647" name="Straight Arrow Connector 39"/>
          <p:cNvCxnSpPr>
            <a:cxnSpLocks noChangeShapeType="1"/>
          </p:cNvCxnSpPr>
          <p:nvPr/>
        </p:nvCxnSpPr>
        <p:spPr bwMode="auto">
          <a:xfrm>
            <a:off x="4751388" y="3786188"/>
            <a:ext cx="823912" cy="0"/>
          </a:xfrm>
          <a:prstGeom prst="straightConnector1">
            <a:avLst/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8" name="Straight Arrow Connector 40"/>
          <p:cNvCxnSpPr>
            <a:cxnSpLocks noChangeShapeType="1"/>
          </p:cNvCxnSpPr>
          <p:nvPr/>
        </p:nvCxnSpPr>
        <p:spPr bwMode="auto">
          <a:xfrm>
            <a:off x="2794000" y="3781425"/>
            <a:ext cx="658813" cy="0"/>
          </a:xfrm>
          <a:prstGeom prst="straightConnector1">
            <a:avLst/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9" name="Straight Arrow Connector 2063"/>
          <p:cNvCxnSpPr>
            <a:cxnSpLocks noChangeShapeType="1"/>
          </p:cNvCxnSpPr>
          <p:nvPr/>
        </p:nvCxnSpPr>
        <p:spPr bwMode="auto">
          <a:xfrm flipH="1">
            <a:off x="5143500" y="2686050"/>
            <a:ext cx="9525" cy="10985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0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NCI Team Science-Project Development:</a:t>
            </a:r>
          </a:p>
          <a:p>
            <a:pPr algn="ctr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Step 2 – NCI Project Team</a:t>
            </a:r>
          </a:p>
        </p:txBody>
      </p:sp>
      <p:sp>
        <p:nvSpPr>
          <p:cNvPr id="26651" name="Rounded Rectangle 14"/>
          <p:cNvSpPr>
            <a:spLocks noChangeArrowheads="1"/>
          </p:cNvSpPr>
          <p:nvPr/>
        </p:nvSpPr>
        <p:spPr bwMode="auto">
          <a:xfrm>
            <a:off x="173038" y="2717800"/>
            <a:ext cx="2863850" cy="2105025"/>
          </a:xfrm>
          <a:prstGeom prst="roundRect">
            <a:avLst>
              <a:gd name="adj" fmla="val 16667"/>
            </a:avLst>
          </a:prstGeom>
          <a:solidFill>
            <a:srgbClr val="F5F5F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" pitchFamily="18" charset="0"/>
              <a:cs typeface="Arial" charset="0"/>
            </a:endParaRPr>
          </a:p>
        </p:txBody>
      </p:sp>
      <p:cxnSp>
        <p:nvCxnSpPr>
          <p:cNvPr id="26652" name="Straight Connector 17"/>
          <p:cNvCxnSpPr>
            <a:cxnSpLocks noChangeShapeType="1"/>
          </p:cNvCxnSpPr>
          <p:nvPr/>
        </p:nvCxnSpPr>
        <p:spPr bwMode="auto">
          <a:xfrm>
            <a:off x="914400" y="3784600"/>
            <a:ext cx="1379538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3" name="Straight Connector 19"/>
          <p:cNvCxnSpPr>
            <a:cxnSpLocks noChangeShapeType="1"/>
          </p:cNvCxnSpPr>
          <p:nvPr/>
        </p:nvCxnSpPr>
        <p:spPr bwMode="auto">
          <a:xfrm>
            <a:off x="1604963" y="3201988"/>
            <a:ext cx="0" cy="11652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4" name="Freeform 7"/>
          <p:cNvSpPr>
            <a:spLocks/>
          </p:cNvSpPr>
          <p:nvPr/>
        </p:nvSpPr>
        <p:spPr bwMode="auto">
          <a:xfrm flipV="1">
            <a:off x="1174750" y="4127500"/>
            <a:ext cx="904875" cy="625475"/>
          </a:xfrm>
          <a:custGeom>
            <a:avLst/>
            <a:gdLst>
              <a:gd name="T0" fmla="*/ 2147483647 w 960"/>
              <a:gd name="T1" fmla="*/ 2147483647 h 432"/>
              <a:gd name="T2" fmla="*/ 2147483647 w 960"/>
              <a:gd name="T3" fmla="*/ 2147483647 h 432"/>
              <a:gd name="T4" fmla="*/ 2147483647 w 960"/>
              <a:gd name="T5" fmla="*/ 2147483647 h 432"/>
              <a:gd name="T6" fmla="*/ 0 w 960"/>
              <a:gd name="T7" fmla="*/ 2147483647 h 432"/>
              <a:gd name="T8" fmla="*/ 0 w 960"/>
              <a:gd name="T9" fmla="*/ 2147483647 h 432"/>
              <a:gd name="T10" fmla="*/ 2147483647 w 960"/>
              <a:gd name="T11" fmla="*/ 0 h 432"/>
              <a:gd name="T12" fmla="*/ 2147483647 w 960"/>
              <a:gd name="T13" fmla="*/ 0 h 432"/>
              <a:gd name="T14" fmla="*/ 2147483647 w 960"/>
              <a:gd name="T15" fmla="*/ 2147483647 h 432"/>
              <a:gd name="T16" fmla="*/ 2147483647 w 960"/>
              <a:gd name="T17" fmla="*/ 2147483647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60"/>
              <a:gd name="T28" fmla="*/ 0 h 432"/>
              <a:gd name="T29" fmla="*/ 960 w 960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60" h="432">
                <a:moveTo>
                  <a:pt x="960" y="360"/>
                </a:moveTo>
                <a:cubicBezTo>
                  <a:pt x="960" y="399"/>
                  <a:pt x="928" y="432"/>
                  <a:pt x="888" y="432"/>
                </a:cubicBezTo>
                <a:cubicBezTo>
                  <a:pt x="72" y="432"/>
                  <a:pt x="72" y="432"/>
                  <a:pt x="72" y="432"/>
                </a:cubicBezTo>
                <a:cubicBezTo>
                  <a:pt x="32" y="432"/>
                  <a:pt x="0" y="399"/>
                  <a:pt x="0" y="36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2"/>
                  <a:pt x="32" y="0"/>
                  <a:pt x="72" y="0"/>
                </a:cubicBezTo>
                <a:cubicBezTo>
                  <a:pt x="888" y="0"/>
                  <a:pt x="888" y="0"/>
                  <a:pt x="888" y="0"/>
                </a:cubicBezTo>
                <a:cubicBezTo>
                  <a:pt x="928" y="0"/>
                  <a:pt x="960" y="32"/>
                  <a:pt x="960" y="72"/>
                </a:cubicBezTo>
                <a:lnTo>
                  <a:pt x="960" y="36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655" name="Freeform 9"/>
          <p:cNvSpPr>
            <a:spLocks/>
          </p:cNvSpPr>
          <p:nvPr/>
        </p:nvSpPr>
        <p:spPr bwMode="auto">
          <a:xfrm flipV="1">
            <a:off x="1174750" y="2805113"/>
            <a:ext cx="906463" cy="625475"/>
          </a:xfrm>
          <a:custGeom>
            <a:avLst/>
            <a:gdLst>
              <a:gd name="T0" fmla="*/ 2147483647 w 960"/>
              <a:gd name="T1" fmla="*/ 2147483647 h 432"/>
              <a:gd name="T2" fmla="*/ 2147483647 w 960"/>
              <a:gd name="T3" fmla="*/ 2147483647 h 432"/>
              <a:gd name="T4" fmla="*/ 2147483647 w 960"/>
              <a:gd name="T5" fmla="*/ 2147483647 h 432"/>
              <a:gd name="T6" fmla="*/ 0 w 960"/>
              <a:gd name="T7" fmla="*/ 2147483647 h 432"/>
              <a:gd name="T8" fmla="*/ 0 w 960"/>
              <a:gd name="T9" fmla="*/ 2147483647 h 432"/>
              <a:gd name="T10" fmla="*/ 2147483647 w 960"/>
              <a:gd name="T11" fmla="*/ 0 h 432"/>
              <a:gd name="T12" fmla="*/ 2147483647 w 960"/>
              <a:gd name="T13" fmla="*/ 0 h 432"/>
              <a:gd name="T14" fmla="*/ 2147483647 w 960"/>
              <a:gd name="T15" fmla="*/ 2147483647 h 432"/>
              <a:gd name="T16" fmla="*/ 2147483647 w 960"/>
              <a:gd name="T17" fmla="*/ 2147483647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60"/>
              <a:gd name="T28" fmla="*/ 0 h 432"/>
              <a:gd name="T29" fmla="*/ 960 w 960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60" h="432">
                <a:moveTo>
                  <a:pt x="960" y="360"/>
                </a:moveTo>
                <a:cubicBezTo>
                  <a:pt x="960" y="399"/>
                  <a:pt x="928" y="432"/>
                  <a:pt x="888" y="432"/>
                </a:cubicBezTo>
                <a:cubicBezTo>
                  <a:pt x="72" y="432"/>
                  <a:pt x="72" y="432"/>
                  <a:pt x="72" y="432"/>
                </a:cubicBezTo>
                <a:cubicBezTo>
                  <a:pt x="32" y="432"/>
                  <a:pt x="0" y="399"/>
                  <a:pt x="0" y="36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2"/>
                  <a:pt x="32" y="0"/>
                  <a:pt x="72" y="0"/>
                </a:cubicBezTo>
                <a:cubicBezTo>
                  <a:pt x="888" y="0"/>
                  <a:pt x="888" y="0"/>
                  <a:pt x="888" y="0"/>
                </a:cubicBezTo>
                <a:cubicBezTo>
                  <a:pt x="928" y="0"/>
                  <a:pt x="960" y="32"/>
                  <a:pt x="960" y="72"/>
                </a:cubicBezTo>
                <a:lnTo>
                  <a:pt x="960" y="36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656" name="Freeform 11"/>
          <p:cNvSpPr>
            <a:spLocks/>
          </p:cNvSpPr>
          <p:nvPr/>
        </p:nvSpPr>
        <p:spPr bwMode="auto">
          <a:xfrm flipV="1">
            <a:off x="206375" y="3475038"/>
            <a:ext cx="914400" cy="625475"/>
          </a:xfrm>
          <a:custGeom>
            <a:avLst/>
            <a:gdLst>
              <a:gd name="T0" fmla="*/ 2147483647 w 840"/>
              <a:gd name="T1" fmla="*/ 2147483647 h 432"/>
              <a:gd name="T2" fmla="*/ 2147483647 w 840"/>
              <a:gd name="T3" fmla="*/ 2147483647 h 432"/>
              <a:gd name="T4" fmla="*/ 2147483647 w 840"/>
              <a:gd name="T5" fmla="*/ 2147483647 h 432"/>
              <a:gd name="T6" fmla="*/ 0 w 840"/>
              <a:gd name="T7" fmla="*/ 2147483647 h 432"/>
              <a:gd name="T8" fmla="*/ 0 w 840"/>
              <a:gd name="T9" fmla="*/ 2147483647 h 432"/>
              <a:gd name="T10" fmla="*/ 2147483647 w 840"/>
              <a:gd name="T11" fmla="*/ 0 h 432"/>
              <a:gd name="T12" fmla="*/ 2147483647 w 840"/>
              <a:gd name="T13" fmla="*/ 0 h 432"/>
              <a:gd name="T14" fmla="*/ 2147483647 w 840"/>
              <a:gd name="T15" fmla="*/ 2147483647 h 432"/>
              <a:gd name="T16" fmla="*/ 2147483647 w 840"/>
              <a:gd name="T17" fmla="*/ 2147483647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0"/>
              <a:gd name="T28" fmla="*/ 0 h 432"/>
              <a:gd name="T29" fmla="*/ 840 w 840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0" h="432">
                <a:moveTo>
                  <a:pt x="840" y="360"/>
                </a:moveTo>
                <a:cubicBezTo>
                  <a:pt x="840" y="399"/>
                  <a:pt x="808" y="432"/>
                  <a:pt x="768" y="432"/>
                </a:cubicBezTo>
                <a:cubicBezTo>
                  <a:pt x="72" y="432"/>
                  <a:pt x="72" y="432"/>
                  <a:pt x="72" y="432"/>
                </a:cubicBezTo>
                <a:cubicBezTo>
                  <a:pt x="32" y="432"/>
                  <a:pt x="0" y="399"/>
                  <a:pt x="0" y="36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2"/>
                  <a:pt x="32" y="0"/>
                  <a:pt x="72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808" y="0"/>
                  <a:pt x="840" y="32"/>
                  <a:pt x="840" y="72"/>
                </a:cubicBezTo>
                <a:lnTo>
                  <a:pt x="840" y="360"/>
                </a:lnTo>
                <a:close/>
              </a:path>
            </a:pathLst>
          </a:custGeom>
          <a:solidFill>
            <a:srgbClr val="FFFFCC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657" name="Freeform 13"/>
          <p:cNvSpPr>
            <a:spLocks/>
          </p:cNvSpPr>
          <p:nvPr/>
        </p:nvSpPr>
        <p:spPr bwMode="auto">
          <a:xfrm flipV="1">
            <a:off x="2130425" y="3475038"/>
            <a:ext cx="846138" cy="625475"/>
          </a:xfrm>
          <a:custGeom>
            <a:avLst/>
            <a:gdLst>
              <a:gd name="T0" fmla="*/ 2147483647 w 840"/>
              <a:gd name="T1" fmla="*/ 2147483647 h 432"/>
              <a:gd name="T2" fmla="*/ 2147483647 w 840"/>
              <a:gd name="T3" fmla="*/ 2147483647 h 432"/>
              <a:gd name="T4" fmla="*/ 2147483647 w 840"/>
              <a:gd name="T5" fmla="*/ 2147483647 h 432"/>
              <a:gd name="T6" fmla="*/ 0 w 840"/>
              <a:gd name="T7" fmla="*/ 2147483647 h 432"/>
              <a:gd name="T8" fmla="*/ 0 w 840"/>
              <a:gd name="T9" fmla="*/ 2147483647 h 432"/>
              <a:gd name="T10" fmla="*/ 2147483647 w 840"/>
              <a:gd name="T11" fmla="*/ 0 h 432"/>
              <a:gd name="T12" fmla="*/ 2147483647 w 840"/>
              <a:gd name="T13" fmla="*/ 0 h 432"/>
              <a:gd name="T14" fmla="*/ 2147483647 w 840"/>
              <a:gd name="T15" fmla="*/ 2147483647 h 432"/>
              <a:gd name="T16" fmla="*/ 2147483647 w 840"/>
              <a:gd name="T17" fmla="*/ 2147483647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0"/>
              <a:gd name="T28" fmla="*/ 0 h 432"/>
              <a:gd name="T29" fmla="*/ 840 w 840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0" h="432">
                <a:moveTo>
                  <a:pt x="840" y="360"/>
                </a:moveTo>
                <a:cubicBezTo>
                  <a:pt x="840" y="399"/>
                  <a:pt x="808" y="432"/>
                  <a:pt x="768" y="432"/>
                </a:cubicBezTo>
                <a:cubicBezTo>
                  <a:pt x="72" y="432"/>
                  <a:pt x="72" y="432"/>
                  <a:pt x="72" y="432"/>
                </a:cubicBezTo>
                <a:cubicBezTo>
                  <a:pt x="32" y="432"/>
                  <a:pt x="0" y="399"/>
                  <a:pt x="0" y="36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2"/>
                  <a:pt x="32" y="0"/>
                  <a:pt x="72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808" y="0"/>
                  <a:pt x="840" y="32"/>
                  <a:pt x="840" y="72"/>
                </a:cubicBezTo>
                <a:lnTo>
                  <a:pt x="840" y="36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658" name="Rectangle 15"/>
          <p:cNvSpPr>
            <a:spLocks noChangeArrowheads="1"/>
          </p:cNvSpPr>
          <p:nvPr/>
        </p:nvSpPr>
        <p:spPr bwMode="auto">
          <a:xfrm flipV="1">
            <a:off x="1182688" y="3522663"/>
            <a:ext cx="906462" cy="5127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>
              <a:solidFill>
                <a:srgbClr val="EEECE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6659" name="TextBox 15"/>
          <p:cNvSpPr txBox="1">
            <a:spLocks noChangeArrowheads="1"/>
          </p:cNvSpPr>
          <p:nvPr/>
        </p:nvSpPr>
        <p:spPr bwMode="auto">
          <a:xfrm>
            <a:off x="1200150" y="2976563"/>
            <a:ext cx="828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Clinical</a:t>
            </a:r>
          </a:p>
        </p:txBody>
      </p:sp>
      <p:sp>
        <p:nvSpPr>
          <p:cNvPr id="26660" name="TextBox 44"/>
          <p:cNvSpPr txBox="1">
            <a:spLocks noChangeArrowheads="1"/>
          </p:cNvSpPr>
          <p:nvPr/>
        </p:nvSpPr>
        <p:spPr bwMode="auto">
          <a:xfrm>
            <a:off x="115888" y="3654425"/>
            <a:ext cx="1085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Translational</a:t>
            </a:r>
          </a:p>
        </p:txBody>
      </p:sp>
      <p:sp>
        <p:nvSpPr>
          <p:cNvPr id="26661" name="TextBox 45"/>
          <p:cNvSpPr txBox="1">
            <a:spLocks noChangeArrowheads="1"/>
          </p:cNvSpPr>
          <p:nvPr/>
        </p:nvSpPr>
        <p:spPr bwMode="auto">
          <a:xfrm>
            <a:off x="2051050" y="3605213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Centralized support</a:t>
            </a:r>
          </a:p>
        </p:txBody>
      </p:sp>
      <p:sp>
        <p:nvSpPr>
          <p:cNvPr id="26662" name="TextBox 46"/>
          <p:cNvSpPr txBox="1">
            <a:spLocks noChangeArrowheads="1"/>
          </p:cNvSpPr>
          <p:nvPr/>
        </p:nvSpPr>
        <p:spPr bwMode="auto">
          <a:xfrm>
            <a:off x="1200150" y="4257675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Cancer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Biology</a:t>
            </a:r>
          </a:p>
        </p:txBody>
      </p:sp>
      <p:sp>
        <p:nvSpPr>
          <p:cNvPr id="26663" name="TextBox 47"/>
          <p:cNvSpPr txBox="1">
            <a:spLocks noChangeArrowheads="1"/>
          </p:cNvSpPr>
          <p:nvPr/>
        </p:nvSpPr>
        <p:spPr bwMode="auto">
          <a:xfrm>
            <a:off x="1166813" y="3589338"/>
            <a:ext cx="946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NCI Project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Team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7239000" y="472440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096000" y="5410200"/>
            <a:ext cx="2237699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Drug Project Team</a:t>
            </a:r>
          </a:p>
          <a:p>
            <a:r>
              <a:rPr lang="en-US" b="1" dirty="0" smtClean="0">
                <a:solidFill>
                  <a:srgbClr val="080808"/>
                </a:solidFill>
              </a:rPr>
              <a:t>Clock starts ticking</a:t>
            </a:r>
            <a:endParaRPr lang="en-US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ounded Rectangle 44"/>
          <p:cNvSpPr>
            <a:spLocks noChangeArrowheads="1"/>
          </p:cNvSpPr>
          <p:nvPr/>
        </p:nvSpPr>
        <p:spPr bwMode="auto">
          <a:xfrm>
            <a:off x="1035050" y="2278063"/>
            <a:ext cx="3122613" cy="21034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EEECE1"/>
              </a:solidFill>
              <a:latin typeface="Times" pitchFamily="18" charset="0"/>
              <a:cs typeface="Arial" charset="0"/>
            </a:endParaRPr>
          </a:p>
        </p:txBody>
      </p:sp>
      <p:cxnSp>
        <p:nvCxnSpPr>
          <p:cNvPr id="30723" name="Straight Connector 63"/>
          <p:cNvCxnSpPr>
            <a:cxnSpLocks noChangeShapeType="1"/>
          </p:cNvCxnSpPr>
          <p:nvPr/>
        </p:nvCxnSpPr>
        <p:spPr bwMode="auto">
          <a:xfrm>
            <a:off x="1893888" y="3330575"/>
            <a:ext cx="138112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4" name="Straight Connector 64"/>
          <p:cNvCxnSpPr>
            <a:cxnSpLocks noChangeShapeType="1"/>
          </p:cNvCxnSpPr>
          <p:nvPr/>
        </p:nvCxnSpPr>
        <p:spPr bwMode="auto">
          <a:xfrm>
            <a:off x="2584450" y="2744788"/>
            <a:ext cx="0" cy="11652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" name="Straight Arrow Connector 40"/>
          <p:cNvCxnSpPr>
            <a:cxnSpLocks noChangeShapeType="1"/>
          </p:cNvCxnSpPr>
          <p:nvPr/>
        </p:nvCxnSpPr>
        <p:spPr bwMode="auto">
          <a:xfrm>
            <a:off x="4016853" y="3417499"/>
            <a:ext cx="657225" cy="0"/>
          </a:xfrm>
          <a:prstGeom prst="straightConnector1">
            <a:avLst/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Straight Arrow Connector 46"/>
          <p:cNvCxnSpPr>
            <a:cxnSpLocks noChangeShapeType="1"/>
          </p:cNvCxnSpPr>
          <p:nvPr/>
        </p:nvCxnSpPr>
        <p:spPr bwMode="auto">
          <a:xfrm flipV="1">
            <a:off x="215900" y="3332163"/>
            <a:ext cx="765175" cy="1587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Straight Arrow Connector 40"/>
          <p:cNvCxnSpPr>
            <a:cxnSpLocks noChangeShapeType="1"/>
          </p:cNvCxnSpPr>
          <p:nvPr/>
        </p:nvCxnSpPr>
        <p:spPr bwMode="auto">
          <a:xfrm>
            <a:off x="5883275" y="3348038"/>
            <a:ext cx="536575" cy="0"/>
          </a:xfrm>
          <a:prstGeom prst="straightConnector1">
            <a:avLst/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8" name="Freeform 11"/>
          <p:cNvSpPr>
            <a:spLocks/>
          </p:cNvSpPr>
          <p:nvPr/>
        </p:nvSpPr>
        <p:spPr bwMode="auto">
          <a:xfrm>
            <a:off x="1644650" y="5089525"/>
            <a:ext cx="2589213" cy="1044575"/>
          </a:xfrm>
          <a:custGeom>
            <a:avLst/>
            <a:gdLst>
              <a:gd name="T0" fmla="*/ 2147483647 w 384"/>
              <a:gd name="T1" fmla="*/ 2147483647 h 160"/>
              <a:gd name="T2" fmla="*/ 2147483647 w 384"/>
              <a:gd name="T3" fmla="*/ 2147483647 h 160"/>
              <a:gd name="T4" fmla="*/ 2147483647 w 384"/>
              <a:gd name="T5" fmla="*/ 2147483647 h 160"/>
              <a:gd name="T6" fmla="*/ 0 w 384"/>
              <a:gd name="T7" fmla="*/ 2147483647 h 160"/>
              <a:gd name="T8" fmla="*/ 0 w 384"/>
              <a:gd name="T9" fmla="*/ 2147483647 h 160"/>
              <a:gd name="T10" fmla="*/ 2147483647 w 384"/>
              <a:gd name="T11" fmla="*/ 0 h 160"/>
              <a:gd name="T12" fmla="*/ 2147483647 w 384"/>
              <a:gd name="T13" fmla="*/ 0 h 160"/>
              <a:gd name="T14" fmla="*/ 2147483647 w 384"/>
              <a:gd name="T15" fmla="*/ 2147483647 h 1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160"/>
              <a:gd name="T26" fmla="*/ 384 w 384"/>
              <a:gd name="T27" fmla="*/ 160 h 1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160">
                <a:moveTo>
                  <a:pt x="384" y="80"/>
                </a:moveTo>
                <a:cubicBezTo>
                  <a:pt x="384" y="124"/>
                  <a:pt x="348" y="160"/>
                  <a:pt x="304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35" y="160"/>
                  <a:pt x="0" y="124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6"/>
                  <a:pt x="35" y="0"/>
                  <a:pt x="80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48" y="0"/>
                  <a:pt x="384" y="36"/>
                  <a:pt x="384" y="80"/>
                </a:cubicBezTo>
                <a:close/>
              </a:path>
            </a:pathLst>
          </a:cu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29" name="Freeform 12"/>
          <p:cNvSpPr>
            <a:spLocks/>
          </p:cNvSpPr>
          <p:nvPr/>
        </p:nvSpPr>
        <p:spPr bwMode="auto">
          <a:xfrm>
            <a:off x="5162550" y="5065713"/>
            <a:ext cx="2568575" cy="1100137"/>
          </a:xfrm>
          <a:custGeom>
            <a:avLst/>
            <a:gdLst>
              <a:gd name="T0" fmla="*/ 2147483647 w 384"/>
              <a:gd name="T1" fmla="*/ 2147483647 h 160"/>
              <a:gd name="T2" fmla="*/ 2147483647 w 384"/>
              <a:gd name="T3" fmla="*/ 2147483647 h 160"/>
              <a:gd name="T4" fmla="*/ 2147483647 w 384"/>
              <a:gd name="T5" fmla="*/ 2147483647 h 160"/>
              <a:gd name="T6" fmla="*/ 0 w 384"/>
              <a:gd name="T7" fmla="*/ 2147483647 h 160"/>
              <a:gd name="T8" fmla="*/ 0 w 384"/>
              <a:gd name="T9" fmla="*/ 2147483647 h 160"/>
              <a:gd name="T10" fmla="*/ 2147483647 w 384"/>
              <a:gd name="T11" fmla="*/ 0 h 160"/>
              <a:gd name="T12" fmla="*/ 2147483647 w 384"/>
              <a:gd name="T13" fmla="*/ 0 h 160"/>
              <a:gd name="T14" fmla="*/ 2147483647 w 384"/>
              <a:gd name="T15" fmla="*/ 2147483647 h 1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160"/>
              <a:gd name="T26" fmla="*/ 384 w 384"/>
              <a:gd name="T27" fmla="*/ 160 h 1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160">
                <a:moveTo>
                  <a:pt x="384" y="80"/>
                </a:moveTo>
                <a:cubicBezTo>
                  <a:pt x="384" y="124"/>
                  <a:pt x="348" y="160"/>
                  <a:pt x="304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36" y="160"/>
                  <a:pt x="0" y="124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6"/>
                  <a:pt x="36" y="0"/>
                  <a:pt x="80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48" y="0"/>
                  <a:pt x="384" y="36"/>
                  <a:pt x="384" y="80"/>
                </a:cubicBezTo>
                <a:close/>
              </a:path>
            </a:pathLst>
          </a:custGeom>
          <a:solidFill>
            <a:srgbClr val="FF99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30" name="Freeform 20"/>
          <p:cNvSpPr>
            <a:spLocks/>
          </p:cNvSpPr>
          <p:nvPr/>
        </p:nvSpPr>
        <p:spPr bwMode="auto">
          <a:xfrm>
            <a:off x="125413" y="1898650"/>
            <a:ext cx="8442325" cy="4349750"/>
          </a:xfrm>
          <a:custGeom>
            <a:avLst/>
            <a:gdLst>
              <a:gd name="T0" fmla="*/ 2147483647 w 5538"/>
              <a:gd name="T1" fmla="*/ 0 h 2983"/>
              <a:gd name="T2" fmla="*/ 0 w 5538"/>
              <a:gd name="T3" fmla="*/ 0 h 2983"/>
              <a:gd name="T4" fmla="*/ 0 w 5538"/>
              <a:gd name="T5" fmla="*/ 2147483647 h 2983"/>
              <a:gd name="T6" fmla="*/ 2147483647 w 5538"/>
              <a:gd name="T7" fmla="*/ 2147483647 h 2983"/>
              <a:gd name="T8" fmla="*/ 2147483647 w 5538"/>
              <a:gd name="T9" fmla="*/ 2147483647 h 2983"/>
              <a:gd name="T10" fmla="*/ 2147483647 w 5538"/>
              <a:gd name="T11" fmla="*/ 0 h 29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38"/>
              <a:gd name="T19" fmla="*/ 0 h 2983"/>
              <a:gd name="T20" fmla="*/ 5538 w 5538"/>
              <a:gd name="T21" fmla="*/ 2983 h 29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38" h="2983">
                <a:moveTo>
                  <a:pt x="5538" y="0"/>
                </a:moveTo>
                <a:lnTo>
                  <a:pt x="0" y="0"/>
                </a:lnTo>
                <a:lnTo>
                  <a:pt x="0" y="2983"/>
                </a:lnTo>
                <a:lnTo>
                  <a:pt x="5538" y="2983"/>
                </a:lnTo>
                <a:lnTo>
                  <a:pt x="5538" y="1537"/>
                </a:lnTo>
                <a:lnTo>
                  <a:pt x="5538" y="0"/>
                </a:lnTo>
                <a:close/>
              </a:path>
            </a:pathLst>
          </a:custGeom>
          <a:noFill/>
          <a:ln w="22225" cap="flat">
            <a:solidFill>
              <a:srgbClr val="92949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73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496888"/>
            <a:ext cx="3687762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Rectangle 2"/>
          <p:cNvSpPr txBox="1">
            <a:spLocks noChangeArrowheads="1"/>
          </p:cNvSpPr>
          <p:nvPr/>
        </p:nvSpPr>
        <p:spPr bwMode="auto">
          <a:xfrm>
            <a:off x="0" y="258763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NCI Team Science-Project Development: Step 3-</a:t>
            </a:r>
          </a:p>
          <a:p>
            <a:pPr algn="ctr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Investigational Drug Steering Committee Project Team</a:t>
            </a:r>
          </a:p>
        </p:txBody>
      </p:sp>
      <p:sp>
        <p:nvSpPr>
          <p:cNvPr id="30733" name="TextBox 5"/>
          <p:cNvSpPr txBox="1">
            <a:spLocks noChangeArrowheads="1"/>
          </p:cNvSpPr>
          <p:nvPr/>
        </p:nvSpPr>
        <p:spPr bwMode="auto">
          <a:xfrm>
            <a:off x="101600" y="1908175"/>
            <a:ext cx="1327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Step 3</a:t>
            </a:r>
          </a:p>
        </p:txBody>
      </p:sp>
      <p:sp>
        <p:nvSpPr>
          <p:cNvPr id="30734" name="TextBox 22"/>
          <p:cNvSpPr txBox="1">
            <a:spLocks noChangeArrowheads="1"/>
          </p:cNvSpPr>
          <p:nvPr/>
        </p:nvSpPr>
        <p:spPr bwMode="auto">
          <a:xfrm>
            <a:off x="8615363" y="4322763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30735" name="Rectangle 7"/>
          <p:cNvSpPr>
            <a:spLocks noChangeArrowheads="1"/>
          </p:cNvSpPr>
          <p:nvPr/>
        </p:nvSpPr>
        <p:spPr bwMode="auto">
          <a:xfrm>
            <a:off x="150813" y="1193800"/>
            <a:ext cx="8864600" cy="52705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>
              <a:solidFill>
                <a:srgbClr val="EEECE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0736" name="TextBox 8"/>
          <p:cNvSpPr txBox="1">
            <a:spLocks noChangeArrowheads="1"/>
          </p:cNvSpPr>
          <p:nvPr/>
        </p:nvSpPr>
        <p:spPr bwMode="auto">
          <a:xfrm>
            <a:off x="293688" y="1327150"/>
            <a:ext cx="1589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NExT</a:t>
            </a: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 Program</a:t>
            </a:r>
          </a:p>
        </p:txBody>
      </p:sp>
      <p:sp>
        <p:nvSpPr>
          <p:cNvPr id="30737" name="TextBox 23"/>
          <p:cNvSpPr txBox="1">
            <a:spLocks noChangeArrowheads="1"/>
          </p:cNvSpPr>
          <p:nvPr/>
        </p:nvSpPr>
        <p:spPr bwMode="auto">
          <a:xfrm>
            <a:off x="2152650" y="1327150"/>
            <a:ext cx="183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NCI Project Team</a:t>
            </a:r>
          </a:p>
        </p:txBody>
      </p:sp>
      <p:sp>
        <p:nvSpPr>
          <p:cNvPr id="30738" name="TextBox 24"/>
          <p:cNvSpPr txBox="1">
            <a:spLocks noChangeArrowheads="1"/>
          </p:cNvSpPr>
          <p:nvPr/>
        </p:nvSpPr>
        <p:spPr bwMode="auto">
          <a:xfrm>
            <a:off x="4427538" y="1354138"/>
            <a:ext cx="28019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Drug “X” Project Team</a:t>
            </a:r>
          </a:p>
        </p:txBody>
      </p:sp>
      <p:sp>
        <p:nvSpPr>
          <p:cNvPr id="30739" name="TextBox 25"/>
          <p:cNvSpPr txBox="1">
            <a:spLocks noChangeArrowheads="1"/>
          </p:cNvSpPr>
          <p:nvPr/>
        </p:nvSpPr>
        <p:spPr bwMode="auto">
          <a:xfrm>
            <a:off x="7239000" y="1219200"/>
            <a:ext cx="1771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Protocol development</a:t>
            </a:r>
          </a:p>
        </p:txBody>
      </p:sp>
      <p:cxnSp>
        <p:nvCxnSpPr>
          <p:cNvPr id="30740" name="Straight Arrow Connector 13"/>
          <p:cNvCxnSpPr>
            <a:cxnSpLocks noChangeShapeType="1"/>
          </p:cNvCxnSpPr>
          <p:nvPr/>
        </p:nvCxnSpPr>
        <p:spPr bwMode="auto">
          <a:xfrm>
            <a:off x="3768725" y="1495425"/>
            <a:ext cx="422275" cy="0"/>
          </a:xfrm>
          <a:prstGeom prst="straightConnector1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1" name="Straight Arrow Connector 29"/>
          <p:cNvCxnSpPr>
            <a:cxnSpLocks noChangeShapeType="1"/>
          </p:cNvCxnSpPr>
          <p:nvPr/>
        </p:nvCxnSpPr>
        <p:spPr bwMode="auto">
          <a:xfrm>
            <a:off x="1730375" y="1481138"/>
            <a:ext cx="423863" cy="0"/>
          </a:xfrm>
          <a:prstGeom prst="straightConnector1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2" name="Straight Arrow Connector 30"/>
          <p:cNvCxnSpPr>
            <a:cxnSpLocks noChangeShapeType="1"/>
          </p:cNvCxnSpPr>
          <p:nvPr/>
        </p:nvCxnSpPr>
        <p:spPr bwMode="auto">
          <a:xfrm>
            <a:off x="6813550" y="1487488"/>
            <a:ext cx="423863" cy="0"/>
          </a:xfrm>
          <a:prstGeom prst="straightConnector1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3" name="TextBox 27"/>
          <p:cNvSpPr txBox="1">
            <a:spLocks noChangeArrowheads="1"/>
          </p:cNvSpPr>
          <p:nvPr/>
        </p:nvSpPr>
        <p:spPr bwMode="auto">
          <a:xfrm>
            <a:off x="4516438" y="2960688"/>
            <a:ext cx="15128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Drug 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Development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Plan</a:t>
            </a:r>
          </a:p>
        </p:txBody>
      </p:sp>
      <p:sp>
        <p:nvSpPr>
          <p:cNvPr id="30744" name="TextBox 31"/>
          <p:cNvSpPr txBox="1">
            <a:spLocks noChangeArrowheads="1"/>
          </p:cNvSpPr>
          <p:nvPr/>
        </p:nvSpPr>
        <p:spPr bwMode="auto">
          <a:xfrm>
            <a:off x="7491413" y="4344988"/>
            <a:ext cx="1008062" cy="33813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Projects</a:t>
            </a:r>
          </a:p>
        </p:txBody>
      </p:sp>
      <p:cxnSp>
        <p:nvCxnSpPr>
          <p:cNvPr id="30745" name="Straight Arrow Connector 34"/>
          <p:cNvCxnSpPr>
            <a:cxnSpLocks noChangeShapeType="1"/>
            <a:stCxn id="30746" idx="2"/>
          </p:cNvCxnSpPr>
          <p:nvPr/>
        </p:nvCxnSpPr>
        <p:spPr bwMode="auto">
          <a:xfrm>
            <a:off x="7505700" y="3879850"/>
            <a:ext cx="266700" cy="434975"/>
          </a:xfrm>
          <a:prstGeom prst="straightConnector1">
            <a:avLst/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6" name="TextBox 37"/>
          <p:cNvSpPr txBox="1">
            <a:spLocks noChangeArrowheads="1"/>
          </p:cNvSpPr>
          <p:nvPr/>
        </p:nvSpPr>
        <p:spPr bwMode="auto">
          <a:xfrm>
            <a:off x="6453188" y="2825750"/>
            <a:ext cx="21050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Investigational Drug Steering Committee 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Review of  Important 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Questions and Drug Development Plan</a:t>
            </a:r>
          </a:p>
        </p:txBody>
      </p:sp>
      <p:cxnSp>
        <p:nvCxnSpPr>
          <p:cNvPr id="30747" name="Straight Arrow Connector 38"/>
          <p:cNvCxnSpPr>
            <a:cxnSpLocks noChangeShapeType="1"/>
          </p:cNvCxnSpPr>
          <p:nvPr/>
        </p:nvCxnSpPr>
        <p:spPr bwMode="auto">
          <a:xfrm flipV="1">
            <a:off x="7505700" y="4772025"/>
            <a:ext cx="287338" cy="400050"/>
          </a:xfrm>
          <a:prstGeom prst="straightConnector1">
            <a:avLst/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8" name="Straight Arrow Connector 43"/>
          <p:cNvCxnSpPr>
            <a:cxnSpLocks noChangeShapeType="1"/>
          </p:cNvCxnSpPr>
          <p:nvPr/>
        </p:nvCxnSpPr>
        <p:spPr bwMode="auto">
          <a:xfrm flipV="1">
            <a:off x="168275" y="5603875"/>
            <a:ext cx="1255713" cy="6350"/>
          </a:xfrm>
          <a:prstGeom prst="straightConnector1">
            <a:avLst/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9" name="TextBox 44"/>
          <p:cNvSpPr txBox="1">
            <a:spLocks noChangeArrowheads="1"/>
          </p:cNvSpPr>
          <p:nvPr/>
        </p:nvSpPr>
        <p:spPr bwMode="auto">
          <a:xfrm>
            <a:off x="101600" y="2960688"/>
            <a:ext cx="1131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Scientific</a:t>
            </a:r>
          </a:p>
        </p:txBody>
      </p:sp>
      <p:sp>
        <p:nvSpPr>
          <p:cNvPr id="30750" name="TextBox 45"/>
          <p:cNvSpPr txBox="1">
            <a:spLocks noChangeArrowheads="1"/>
          </p:cNvSpPr>
          <p:nvPr/>
        </p:nvSpPr>
        <p:spPr bwMode="auto">
          <a:xfrm>
            <a:off x="107950" y="4926013"/>
            <a:ext cx="1377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Regulatory/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Agreements</a:t>
            </a:r>
          </a:p>
        </p:txBody>
      </p:sp>
      <p:sp>
        <p:nvSpPr>
          <p:cNvPr id="30751" name="TextBox 47"/>
          <p:cNvSpPr txBox="1">
            <a:spLocks noChangeArrowheads="1"/>
          </p:cNvSpPr>
          <p:nvPr/>
        </p:nvSpPr>
        <p:spPr bwMode="auto">
          <a:xfrm>
            <a:off x="5337175" y="5241925"/>
            <a:ext cx="23510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Cooperative Research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and Development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Program-</a:t>
            </a:r>
            <a:r>
              <a:rPr lang="en-US" altLang="en-US" sz="16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Signed</a:t>
            </a:r>
          </a:p>
        </p:txBody>
      </p:sp>
      <p:sp>
        <p:nvSpPr>
          <p:cNvPr id="30752" name="TextBox 48"/>
          <p:cNvSpPr txBox="1">
            <a:spLocks noChangeArrowheads="1"/>
          </p:cNvSpPr>
          <p:nvPr/>
        </p:nvSpPr>
        <p:spPr bwMode="auto">
          <a:xfrm>
            <a:off x="1765300" y="5226050"/>
            <a:ext cx="25558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Cooperative Research and Development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Program-</a:t>
            </a:r>
            <a:r>
              <a:rPr lang="en-US" altLang="en-US" sz="16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Development</a:t>
            </a:r>
          </a:p>
        </p:txBody>
      </p:sp>
      <p:cxnSp>
        <p:nvCxnSpPr>
          <p:cNvPr id="30753" name="Straight Arrow Connector 49"/>
          <p:cNvCxnSpPr>
            <a:cxnSpLocks noChangeShapeType="1"/>
          </p:cNvCxnSpPr>
          <p:nvPr/>
        </p:nvCxnSpPr>
        <p:spPr bwMode="auto">
          <a:xfrm>
            <a:off x="4344988" y="5613400"/>
            <a:ext cx="658812" cy="0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4" name="Freeform 9"/>
          <p:cNvSpPr>
            <a:spLocks/>
          </p:cNvSpPr>
          <p:nvPr/>
        </p:nvSpPr>
        <p:spPr bwMode="auto">
          <a:xfrm>
            <a:off x="1074738" y="3076575"/>
            <a:ext cx="941387" cy="509588"/>
          </a:xfrm>
          <a:custGeom>
            <a:avLst/>
            <a:gdLst>
              <a:gd name="T0" fmla="*/ 2147483647 w 411"/>
              <a:gd name="T1" fmla="*/ 2147483647 h 220"/>
              <a:gd name="T2" fmla="*/ 0 w 411"/>
              <a:gd name="T3" fmla="*/ 2147483647 h 220"/>
              <a:gd name="T4" fmla="*/ 2147483647 w 411"/>
              <a:gd name="T5" fmla="*/ 0 h 220"/>
              <a:gd name="T6" fmla="*/ 2147483647 w 411"/>
              <a:gd name="T7" fmla="*/ 0 h 220"/>
              <a:gd name="T8" fmla="*/ 2147483647 w 411"/>
              <a:gd name="T9" fmla="*/ 2147483647 h 220"/>
              <a:gd name="T10" fmla="*/ 2147483647 w 411"/>
              <a:gd name="T11" fmla="*/ 2147483647 h 220"/>
              <a:gd name="T12" fmla="*/ 2147483647 w 411"/>
              <a:gd name="T13" fmla="*/ 2147483647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1"/>
              <a:gd name="T22" fmla="*/ 0 h 220"/>
              <a:gd name="T23" fmla="*/ 411 w 411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1" h="220">
                <a:moveTo>
                  <a:pt x="63" y="220"/>
                </a:moveTo>
                <a:lnTo>
                  <a:pt x="0" y="109"/>
                </a:lnTo>
                <a:lnTo>
                  <a:pt x="63" y="0"/>
                </a:lnTo>
                <a:lnTo>
                  <a:pt x="349" y="0"/>
                </a:lnTo>
                <a:lnTo>
                  <a:pt x="411" y="109"/>
                </a:lnTo>
                <a:lnTo>
                  <a:pt x="349" y="220"/>
                </a:lnTo>
                <a:lnTo>
                  <a:pt x="63" y="220"/>
                </a:lnTo>
                <a:close/>
              </a:path>
            </a:pathLst>
          </a:custGeom>
          <a:solidFill>
            <a:srgbClr val="FFFFCC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 flipV="1">
            <a:off x="2082800" y="3019425"/>
            <a:ext cx="1009650" cy="601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30756" name="TextBox 47"/>
          <p:cNvSpPr txBox="1">
            <a:spLocks noChangeArrowheads="1"/>
          </p:cNvSpPr>
          <p:nvPr/>
        </p:nvSpPr>
        <p:spPr bwMode="auto">
          <a:xfrm>
            <a:off x="1038971" y="3212201"/>
            <a:ext cx="11414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Translational</a:t>
            </a:r>
          </a:p>
        </p:txBody>
      </p:sp>
      <p:sp>
        <p:nvSpPr>
          <p:cNvPr id="30757" name="Freeform 9"/>
          <p:cNvSpPr>
            <a:spLocks/>
          </p:cNvSpPr>
          <p:nvPr/>
        </p:nvSpPr>
        <p:spPr bwMode="auto">
          <a:xfrm>
            <a:off x="3160713" y="3076575"/>
            <a:ext cx="939800" cy="509588"/>
          </a:xfrm>
          <a:custGeom>
            <a:avLst/>
            <a:gdLst>
              <a:gd name="T0" fmla="*/ 2147483647 w 411"/>
              <a:gd name="T1" fmla="*/ 2147483647 h 220"/>
              <a:gd name="T2" fmla="*/ 0 w 411"/>
              <a:gd name="T3" fmla="*/ 2147483647 h 220"/>
              <a:gd name="T4" fmla="*/ 2147483647 w 411"/>
              <a:gd name="T5" fmla="*/ 0 h 220"/>
              <a:gd name="T6" fmla="*/ 2147483647 w 411"/>
              <a:gd name="T7" fmla="*/ 0 h 220"/>
              <a:gd name="T8" fmla="*/ 2147483647 w 411"/>
              <a:gd name="T9" fmla="*/ 2147483647 h 220"/>
              <a:gd name="T10" fmla="*/ 2147483647 w 411"/>
              <a:gd name="T11" fmla="*/ 2147483647 h 220"/>
              <a:gd name="T12" fmla="*/ 2147483647 w 411"/>
              <a:gd name="T13" fmla="*/ 2147483647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1"/>
              <a:gd name="T22" fmla="*/ 0 h 220"/>
              <a:gd name="T23" fmla="*/ 411 w 411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1" h="220">
                <a:moveTo>
                  <a:pt x="63" y="220"/>
                </a:moveTo>
                <a:lnTo>
                  <a:pt x="0" y="109"/>
                </a:lnTo>
                <a:lnTo>
                  <a:pt x="63" y="0"/>
                </a:lnTo>
                <a:lnTo>
                  <a:pt x="349" y="0"/>
                </a:lnTo>
                <a:lnTo>
                  <a:pt x="411" y="109"/>
                </a:lnTo>
                <a:lnTo>
                  <a:pt x="349" y="220"/>
                </a:lnTo>
                <a:lnTo>
                  <a:pt x="63" y="22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58" name="Freeform 9"/>
          <p:cNvSpPr>
            <a:spLocks/>
          </p:cNvSpPr>
          <p:nvPr/>
        </p:nvSpPr>
        <p:spPr bwMode="auto">
          <a:xfrm>
            <a:off x="2109788" y="2413000"/>
            <a:ext cx="939800" cy="509588"/>
          </a:xfrm>
          <a:custGeom>
            <a:avLst/>
            <a:gdLst>
              <a:gd name="T0" fmla="*/ 2147483647 w 411"/>
              <a:gd name="T1" fmla="*/ 2147483647 h 220"/>
              <a:gd name="T2" fmla="*/ 0 w 411"/>
              <a:gd name="T3" fmla="*/ 2147483647 h 220"/>
              <a:gd name="T4" fmla="*/ 2147483647 w 411"/>
              <a:gd name="T5" fmla="*/ 0 h 220"/>
              <a:gd name="T6" fmla="*/ 2147483647 w 411"/>
              <a:gd name="T7" fmla="*/ 0 h 220"/>
              <a:gd name="T8" fmla="*/ 2147483647 w 411"/>
              <a:gd name="T9" fmla="*/ 2147483647 h 220"/>
              <a:gd name="T10" fmla="*/ 2147483647 w 411"/>
              <a:gd name="T11" fmla="*/ 2147483647 h 220"/>
              <a:gd name="T12" fmla="*/ 2147483647 w 411"/>
              <a:gd name="T13" fmla="*/ 2147483647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1"/>
              <a:gd name="T22" fmla="*/ 0 h 220"/>
              <a:gd name="T23" fmla="*/ 411 w 411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1" h="220">
                <a:moveTo>
                  <a:pt x="63" y="220"/>
                </a:moveTo>
                <a:lnTo>
                  <a:pt x="0" y="109"/>
                </a:lnTo>
                <a:lnTo>
                  <a:pt x="63" y="0"/>
                </a:lnTo>
                <a:lnTo>
                  <a:pt x="349" y="0"/>
                </a:lnTo>
                <a:lnTo>
                  <a:pt x="411" y="109"/>
                </a:lnTo>
                <a:lnTo>
                  <a:pt x="349" y="220"/>
                </a:lnTo>
                <a:lnTo>
                  <a:pt x="63" y="22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59" name="Freeform 9"/>
          <p:cNvSpPr>
            <a:spLocks/>
          </p:cNvSpPr>
          <p:nvPr/>
        </p:nvSpPr>
        <p:spPr bwMode="auto">
          <a:xfrm>
            <a:off x="2109788" y="3722688"/>
            <a:ext cx="939800" cy="509587"/>
          </a:xfrm>
          <a:custGeom>
            <a:avLst/>
            <a:gdLst>
              <a:gd name="T0" fmla="*/ 2147483647 w 411"/>
              <a:gd name="T1" fmla="*/ 2147483647 h 220"/>
              <a:gd name="T2" fmla="*/ 0 w 411"/>
              <a:gd name="T3" fmla="*/ 2147483647 h 220"/>
              <a:gd name="T4" fmla="*/ 2147483647 w 411"/>
              <a:gd name="T5" fmla="*/ 0 h 220"/>
              <a:gd name="T6" fmla="*/ 2147483647 w 411"/>
              <a:gd name="T7" fmla="*/ 0 h 220"/>
              <a:gd name="T8" fmla="*/ 2147483647 w 411"/>
              <a:gd name="T9" fmla="*/ 2147483647 h 220"/>
              <a:gd name="T10" fmla="*/ 2147483647 w 411"/>
              <a:gd name="T11" fmla="*/ 2147483647 h 220"/>
              <a:gd name="T12" fmla="*/ 2147483647 w 411"/>
              <a:gd name="T13" fmla="*/ 2147483647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1"/>
              <a:gd name="T22" fmla="*/ 0 h 220"/>
              <a:gd name="T23" fmla="*/ 411 w 411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1" h="220">
                <a:moveTo>
                  <a:pt x="63" y="220"/>
                </a:moveTo>
                <a:lnTo>
                  <a:pt x="0" y="109"/>
                </a:lnTo>
                <a:lnTo>
                  <a:pt x="63" y="0"/>
                </a:lnTo>
                <a:lnTo>
                  <a:pt x="349" y="0"/>
                </a:lnTo>
                <a:lnTo>
                  <a:pt x="411" y="109"/>
                </a:lnTo>
                <a:lnTo>
                  <a:pt x="349" y="220"/>
                </a:lnTo>
                <a:lnTo>
                  <a:pt x="63" y="22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60857" y="2536825"/>
            <a:ext cx="828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Clinical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92521" y="3812275"/>
            <a:ext cx="828675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000"/>
              </a:lnSpc>
              <a:defRPr/>
            </a:pPr>
            <a:r>
              <a:rPr lang="en-US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Cancer</a:t>
            </a:r>
          </a:p>
          <a:p>
            <a:pPr>
              <a:lnSpc>
                <a:spcPts val="1000"/>
              </a:lnSpc>
              <a:defRPr/>
            </a:pPr>
            <a:r>
              <a:rPr lang="en-US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Biology</a:t>
            </a:r>
          </a:p>
        </p:txBody>
      </p:sp>
      <p:sp>
        <p:nvSpPr>
          <p:cNvPr id="30762" name="TextBox 50"/>
          <p:cNvSpPr txBox="1">
            <a:spLocks noChangeArrowheads="1"/>
          </p:cNvSpPr>
          <p:nvPr/>
        </p:nvSpPr>
        <p:spPr bwMode="auto">
          <a:xfrm>
            <a:off x="2111375" y="3155950"/>
            <a:ext cx="1311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400">
                <a:solidFill>
                  <a:srgbClr val="080808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Drug ”X”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Project Team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80929" y="3171825"/>
            <a:ext cx="1000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000"/>
              </a:lnSpc>
              <a:defRPr/>
            </a:pPr>
            <a:r>
              <a:rPr lang="en-US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Centralized support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5943600" y="350520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29200" y="4191000"/>
            <a:ext cx="1962910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80808"/>
                </a:solidFill>
                <a:cs typeface="Calibri"/>
              </a:rPr>
              <a:t>Drug Project Team </a:t>
            </a:r>
          </a:p>
          <a:p>
            <a:pPr algn="ctr"/>
            <a:r>
              <a:rPr lang="en-US" b="1" dirty="0" smtClean="0">
                <a:solidFill>
                  <a:srgbClr val="080808"/>
                </a:solidFill>
                <a:cs typeface="Calibri"/>
              </a:rPr>
              <a:t>is dissolved</a:t>
            </a:r>
            <a:endParaRPr lang="en-US" b="1" dirty="0">
              <a:solidFill>
                <a:srgbClr val="080808"/>
              </a:solidFill>
              <a:cs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" y="4724400"/>
            <a:ext cx="472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52400" y="4419600"/>
            <a:ext cx="460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 months to send out PTMA, select team and develop plans</a:t>
            </a:r>
            <a:endParaRPr lang="en-US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523" y="313954"/>
            <a:ext cx="6812992" cy="582756"/>
          </a:xfrm>
        </p:spPr>
        <p:txBody>
          <a:bodyPr>
            <a:noAutofit/>
          </a:bodyPr>
          <a:lstStyle/>
          <a:p>
            <a:pPr>
              <a:lnSpc>
                <a:spcPts val="2900"/>
              </a:lnSpc>
            </a:pPr>
            <a:r>
              <a:rPr lang="en-US" sz="2600" b="1" dirty="0">
                <a:latin typeface="Arial" charset="0"/>
              </a:rPr>
              <a:t>NCI </a:t>
            </a:r>
            <a:r>
              <a:rPr lang="en-US" sz="2600" b="1" dirty="0" smtClean="0">
                <a:latin typeface="Arial" charset="0"/>
              </a:rPr>
              <a:t>ETCTN: </a:t>
            </a:r>
            <a:br>
              <a:rPr lang="en-US" sz="2600" b="1" dirty="0" smtClean="0">
                <a:latin typeface="Arial" charset="0"/>
              </a:rPr>
            </a:br>
            <a:r>
              <a:rPr lang="en-US" sz="2600" b="1" dirty="0" smtClean="0">
                <a:latin typeface="Arial" charset="0"/>
              </a:rPr>
              <a:t>Operational Changes</a:t>
            </a:r>
            <a:endParaRPr lang="en-US" sz="2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350478"/>
              </p:ext>
            </p:extLst>
          </p:nvPr>
        </p:nvGraphicFramePr>
        <p:xfrm>
          <a:off x="134189" y="1212405"/>
          <a:ext cx="8855824" cy="5353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691"/>
                <a:gridCol w="1941839"/>
                <a:gridCol w="4579294"/>
              </a:tblGrid>
              <a:tr h="9800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Operational Elements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Legacy Program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ETCTN</a:t>
                      </a:r>
                      <a:endParaRPr lang="en-US" sz="2800" dirty="0"/>
                    </a:p>
                  </a:txBody>
                  <a:tcPr/>
                </a:tc>
              </a:tr>
              <a:tr h="38465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Organization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 Silos (14 sites)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Integrated Network (10 sites)</a:t>
                      </a:r>
                      <a:endParaRPr lang="en-US" sz="1800" b="1" dirty="0"/>
                    </a:p>
                  </a:txBody>
                  <a:tcPr/>
                </a:tc>
              </a:tr>
              <a:tr h="237113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Centralized Support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dirty="0" smtClean="0"/>
                        <a:t>Limited: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Safety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Auditing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dirty="0" smtClean="0"/>
                        <a:t>Comprehensive: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Safety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Auditing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Data capture/monitoring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Central Institutional Review Board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Registration/Roster/Regulatory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Project management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Pharmacokinetics</a:t>
                      </a:r>
                      <a:endParaRPr lang="en-US" sz="1800" b="1" dirty="0"/>
                    </a:p>
                  </a:txBody>
                  <a:tcPr/>
                </a:tc>
              </a:tr>
              <a:tr h="38465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Timeline-LOI approval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~21 months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~15 months</a:t>
                      </a:r>
                      <a:endParaRPr lang="en-US" sz="1800" b="1" dirty="0"/>
                    </a:p>
                  </a:txBody>
                  <a:tcPr/>
                </a:tc>
              </a:tr>
              <a:tr h="123299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Resources for Molecular Characterization and</a:t>
                      </a:r>
                    </a:p>
                    <a:p>
                      <a:r>
                        <a:rPr lang="en-US" sz="1800" b="1" dirty="0" smtClean="0"/>
                        <a:t>Sample Acquisition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Limited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Fewer sites, fewer trials, more extensive characterization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3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/>
          <a:stretch>
            <a:fillRect/>
          </a:stretch>
        </p:blipFill>
        <p:spPr>
          <a:xfrm>
            <a:off x="344488" y="1425575"/>
            <a:ext cx="8394700" cy="4903788"/>
          </a:xfrm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NCI-Sponsored Infrastructure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for ETCN Trials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2286000" y="3403600"/>
            <a:ext cx="1168400" cy="355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478088" y="4229100"/>
            <a:ext cx="976312" cy="3746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570413" y="4457700"/>
            <a:ext cx="0" cy="774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664200" y="4229100"/>
            <a:ext cx="939800" cy="520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664200" y="3403600"/>
            <a:ext cx="1282700" cy="4794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795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252538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0" rIns="164592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 Black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Arial Black" charset="0"/>
              </a:rPr>
            </a:br>
            <a:r>
              <a:rPr lang="en-US" sz="3200" dirty="0">
                <a:solidFill>
                  <a:srgbClr val="000000"/>
                </a:solidFill>
                <a:latin typeface="Arial Black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Arial Black" charset="0"/>
              </a:rPr>
            </a:br>
            <a:endParaRPr lang="en-US" sz="3200" dirty="0">
              <a:solidFill>
                <a:srgbClr val="00000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" charset="0"/>
              </a:rPr>
            </a:br>
            <a:r>
              <a:rPr lang="en-US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" charset="0"/>
              </a:rPr>
            </a:br>
            <a:r>
              <a:rPr lang="en-US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" charset="0"/>
              </a:rPr>
            </a:br>
            <a:r>
              <a:rPr lang="en-US" sz="2000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" charset="0"/>
              </a:rPr>
            </a:br>
            <a:r>
              <a:rPr lang="en-US" sz="2000" i="1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sz="2000" i="1" dirty="0">
                <a:solidFill>
                  <a:srgbClr val="FFFF7E"/>
                </a:solidFill>
                <a:latin typeface="Times" charset="0"/>
              </a:rPr>
            </a:br>
            <a:r>
              <a:rPr lang="en-US" sz="2000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sz="2000" dirty="0">
                <a:solidFill>
                  <a:srgbClr val="FFFF7E"/>
                </a:solidFill>
                <a:latin typeface="Times" charset="0"/>
              </a:rPr>
            </a:br>
            <a:r>
              <a:rPr lang="en-US" sz="2000" dirty="0">
                <a:solidFill>
                  <a:srgbClr val="FFFF7E"/>
                </a:solidFill>
                <a:latin typeface="Times" charset="0"/>
              </a:rPr>
              <a:t>      </a:t>
            </a:r>
            <a:r>
              <a:rPr lang="en-US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FFFF7E"/>
                </a:solidFill>
                <a:latin typeface="Times" charset="0"/>
              </a:rPr>
            </a:br>
            <a:r>
              <a:rPr lang="en-US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FFFF7E"/>
                </a:solidFill>
                <a:latin typeface="Times" charset="0"/>
              </a:rPr>
            </a:br>
            <a:r>
              <a:rPr lang="en-US" dirty="0">
                <a:solidFill>
                  <a:srgbClr val="FFFF7E"/>
                </a:solidFill>
                <a:latin typeface="Times" charset="0"/>
              </a:rPr>
              <a:t> </a:t>
            </a:r>
            <a:endParaRPr lang="en-US" i="1" dirty="0">
              <a:solidFill>
                <a:srgbClr val="FFFF7E"/>
              </a:solidFill>
              <a:latin typeface="Times" charset="0"/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-92075"/>
            <a:ext cx="1219200" cy="6950075"/>
            <a:chOff x="0" y="-91924"/>
            <a:chExt cx="1371600" cy="6949924"/>
          </a:xfrm>
        </p:grpSpPr>
        <p:grpSp>
          <p:nvGrpSpPr>
            <p:cNvPr id="15364" name="Group 6"/>
            <p:cNvGrpSpPr>
              <a:grpSpLocks/>
            </p:cNvGrpSpPr>
            <p:nvPr/>
          </p:nvGrpSpPr>
          <p:grpSpPr bwMode="auto">
            <a:xfrm>
              <a:off x="0" y="-91924"/>
              <a:ext cx="1371600" cy="6949924"/>
              <a:chOff x="0" y="-91924"/>
              <a:chExt cx="1371600" cy="694992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149"/>
                <a:ext cx="1371600" cy="6857851"/>
              </a:xfrm>
              <a:prstGeom prst="rect">
                <a:avLst/>
              </a:prstGeom>
              <a:solidFill>
                <a:srgbClr val="6A92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7" name="TextBox 9"/>
              <p:cNvSpPr txBox="1">
                <a:spLocks noChangeArrowheads="1"/>
              </p:cNvSpPr>
              <p:nvPr/>
            </p:nvSpPr>
            <p:spPr bwMode="auto">
              <a:xfrm rot="-5400000">
                <a:off x="-1014595" y="1594428"/>
                <a:ext cx="4030576" cy="657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6F6F4"/>
                    </a:solidFill>
                    <a:latin typeface="Arial Narrow" charset="0"/>
                    <a:cs typeface="Microsoft Sans Serif" charset="0"/>
                  </a:rPr>
                  <a:t>National Cancer Institute</a:t>
                </a:r>
              </a:p>
            </p:txBody>
          </p:sp>
        </p:grpSp>
        <p:sp>
          <p:nvSpPr>
            <p:cNvPr id="15365" name="TextBox 7"/>
            <p:cNvSpPr txBox="1">
              <a:spLocks noChangeArrowheads="1"/>
            </p:cNvSpPr>
            <p:nvPr/>
          </p:nvSpPr>
          <p:spPr bwMode="auto">
            <a:xfrm>
              <a:off x="73725" y="5349250"/>
              <a:ext cx="1257300" cy="146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U.S. DEPARTMENT OF HEALTH AND HUMAN SERVICES</a:t>
              </a:r>
            </a:p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National Institutes of Health</a:t>
              </a:r>
            </a:p>
          </p:txBody>
        </p:sp>
      </p:grpSp>
      <p:pic>
        <p:nvPicPr>
          <p:cNvPr id="8" name="Picture 7" descr="C:\Users\ronaldl\Documents\webfocus\201204061525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5149" r="11994"/>
          <a:stretch/>
        </p:blipFill>
        <p:spPr bwMode="auto">
          <a:xfrm rot="4902154">
            <a:off x="2325808" y="948588"/>
            <a:ext cx="1400184" cy="31244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3741" y="1669670"/>
            <a:ext cx="234279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4191000"/>
            <a:ext cx="2245925" cy="234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69" y="4774301"/>
            <a:ext cx="2895600" cy="177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83366"/>
            <a:ext cx="2192144" cy="233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210395"/>
            <a:ext cx="75119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336699"/>
                </a:solidFill>
                <a:latin typeface="+mj-lt"/>
              </a:rPr>
              <a:t>Theradex</a:t>
            </a:r>
            <a:r>
              <a:rPr lang="en-US" sz="3200" b="1" dirty="0" smtClean="0">
                <a:solidFill>
                  <a:srgbClr val="336699"/>
                </a:solidFill>
                <a:latin typeface="+mj-lt"/>
              </a:rPr>
              <a:t> Instance of Medidata Rave: </a:t>
            </a:r>
          </a:p>
          <a:p>
            <a:r>
              <a:rPr lang="en-US" sz="3200" b="1" dirty="0" smtClean="0">
                <a:solidFill>
                  <a:srgbClr val="336699"/>
                </a:solidFill>
                <a:latin typeface="+mj-lt"/>
              </a:rPr>
              <a:t>Web-based Reporting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5008969" y="2201034"/>
            <a:ext cx="1221897" cy="309757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5081802" y="2961684"/>
            <a:ext cx="299404" cy="1229316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0099999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7157" y="3259068"/>
            <a:ext cx="37625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August 1, 2014 NCI/CTEP</a:t>
            </a:r>
          </a:p>
          <a:p>
            <a:r>
              <a:rPr lang="en-US" sz="1400" b="1" dirty="0" smtClean="0"/>
              <a:t>Moved from paper to web-based reporting</a:t>
            </a:r>
          </a:p>
          <a:p>
            <a:r>
              <a:rPr lang="en-US" sz="1400" b="1" dirty="0" smtClean="0"/>
              <a:t>for early clinical trials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9017" y="6505997"/>
            <a:ext cx="7486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* Real time, interactive, web-based, data summaries for monitoring and data mining/analysis</a:t>
            </a:r>
          </a:p>
        </p:txBody>
      </p:sp>
    </p:spTree>
    <p:extLst>
      <p:ext uri="{BB962C8B-B14F-4D97-AF65-F5344CB8AC3E}">
        <p14:creationId xmlns:p14="http://schemas.microsoft.com/office/powerpoint/2010/main" val="18553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5282" y="228600"/>
            <a:ext cx="9144000" cy="1096962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80808"/>
                </a:solidFill>
                <a:latin typeface="Arial" pitchFamily="34" charset="0"/>
              </a:rPr>
              <a:t>Transformed NCI </a:t>
            </a:r>
            <a:br>
              <a:rPr lang="en-US" altLang="en-US" sz="3200" dirty="0" smtClean="0">
                <a:solidFill>
                  <a:srgbClr val="080808"/>
                </a:solidFill>
                <a:latin typeface="Arial" pitchFamily="34" charset="0"/>
              </a:rPr>
            </a:br>
            <a:r>
              <a:rPr lang="en-US" altLang="en-US" sz="3200" dirty="0" smtClean="0">
                <a:solidFill>
                  <a:srgbClr val="080808"/>
                </a:solidFill>
                <a:latin typeface="Arial" pitchFamily="34" charset="0"/>
              </a:rPr>
              <a:t>Experimental Therapeutics </a:t>
            </a:r>
            <a:br>
              <a:rPr lang="en-US" altLang="en-US" sz="3200" dirty="0" smtClean="0">
                <a:solidFill>
                  <a:srgbClr val="080808"/>
                </a:solidFill>
                <a:latin typeface="Arial" pitchFamily="34" charset="0"/>
              </a:rPr>
            </a:br>
            <a:r>
              <a:rPr lang="en-US" altLang="en-US" sz="3200" dirty="0" smtClean="0">
                <a:solidFill>
                  <a:srgbClr val="080808"/>
                </a:solidFill>
                <a:latin typeface="Arial" pitchFamily="34" charset="0"/>
              </a:rPr>
              <a:t>Clinical Trials </a:t>
            </a:r>
            <a:r>
              <a:rPr lang="en-US" altLang="en-US" sz="3200" b="1" dirty="0" smtClean="0">
                <a:solidFill>
                  <a:srgbClr val="080808"/>
                </a:solidFill>
                <a:latin typeface="Arial" pitchFamily="34" charset="0"/>
              </a:rPr>
              <a:t>Program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714625" y="1776413"/>
            <a:ext cx="2324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Basic Resources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534025" y="1757363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Resources /Other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609600" y="1600200"/>
            <a:ext cx="8077200" cy="0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69925" y="2884488"/>
            <a:ext cx="1530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Phase 1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85800" y="3990975"/>
            <a:ext cx="1530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Phase 2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762000" y="5319713"/>
            <a:ext cx="1530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Phase 3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838200" y="3810000"/>
            <a:ext cx="7848600" cy="0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2667000" y="2133600"/>
            <a:ext cx="2057400" cy="6096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Adult Phase 1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en-US" alt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(UM1) 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2667000" y="2895600"/>
            <a:ext cx="2057400" cy="685800"/>
          </a:xfrm>
          <a:prstGeom prst="rect">
            <a:avLst/>
          </a:prstGeom>
          <a:solidFill>
            <a:srgbClr val="66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Pediatric Phase 1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Consortium 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5737225" y="3541164"/>
            <a:ext cx="2315700" cy="847725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Specialty Consortia: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ABTC, CITN, other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2667000" y="3733800"/>
            <a:ext cx="2057400" cy="7620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Adult Phase 2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Program</a:t>
            </a:r>
            <a:r>
              <a:rPr lang="en-US" alt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(N01)</a:t>
            </a: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V="1">
            <a:off x="685800" y="5286374"/>
            <a:ext cx="8001000" cy="4763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762000" y="5291138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2667000" y="4953000"/>
            <a:ext cx="2057400" cy="838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National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Clinical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Trials Network</a:t>
            </a: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5735606" y="4456688"/>
            <a:ext cx="2329194" cy="762000"/>
          </a:xfrm>
          <a:prstGeom prst="rect">
            <a:avLst/>
          </a:prstGeom>
          <a:solidFill>
            <a:srgbClr val="FF996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*Other (Centers,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SPORES,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R21, R01, P01, etc.)</a:t>
            </a: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5741523" y="2822096"/>
            <a:ext cx="2311401" cy="629444"/>
          </a:xfrm>
          <a:prstGeom prst="rect">
            <a:avLst/>
          </a:prstGeom>
          <a:solidFill>
            <a:srgbClr val="66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NCI Cancer Centers,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NCIC CTG</a:t>
            </a:r>
            <a:endParaRPr lang="en-US" alt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38200" y="6012383"/>
            <a:ext cx="278501" cy="242761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9989" y="5988107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ETCTN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844944" y="6334715"/>
            <a:ext cx="278501" cy="242761"/>
          </a:xfrm>
          <a:prstGeom prst="rect">
            <a:avLst/>
          </a:prstGeom>
          <a:solidFill>
            <a:srgbClr val="6699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8215" y="6318532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Other Phase 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738901" y="6017777"/>
            <a:ext cx="278501" cy="24276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3986" y="600429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NCTN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741524" y="2133600"/>
            <a:ext cx="2311400" cy="609600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NCI Developmental Therapeutics Clinic</a:t>
            </a:r>
          </a:p>
        </p:txBody>
      </p:sp>
    </p:spTree>
    <p:extLst>
      <p:ext uri="{BB962C8B-B14F-4D97-AF65-F5344CB8AC3E}">
        <p14:creationId xmlns:p14="http://schemas.microsoft.com/office/powerpoint/2010/main" val="33503830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NCI Drug Development Programs: ETCTN</a:t>
            </a:r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5313" y="1600200"/>
            <a:ext cx="5413375" cy="4525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34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-92075"/>
            <a:ext cx="1219200" cy="6950075"/>
            <a:chOff x="0" y="-91924"/>
            <a:chExt cx="1371600" cy="6949924"/>
          </a:xfrm>
        </p:grpSpPr>
        <p:grpSp>
          <p:nvGrpSpPr>
            <p:cNvPr id="15364" name="Group 6"/>
            <p:cNvGrpSpPr>
              <a:grpSpLocks/>
            </p:cNvGrpSpPr>
            <p:nvPr/>
          </p:nvGrpSpPr>
          <p:grpSpPr bwMode="auto">
            <a:xfrm>
              <a:off x="0" y="-91924"/>
              <a:ext cx="1371600" cy="6949924"/>
              <a:chOff x="0" y="-91924"/>
              <a:chExt cx="1371600" cy="694992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149"/>
                <a:ext cx="1371600" cy="6857851"/>
              </a:xfrm>
              <a:prstGeom prst="rect">
                <a:avLst/>
              </a:prstGeom>
              <a:solidFill>
                <a:srgbClr val="6A92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7" name="TextBox 9"/>
              <p:cNvSpPr txBox="1">
                <a:spLocks noChangeArrowheads="1"/>
              </p:cNvSpPr>
              <p:nvPr/>
            </p:nvSpPr>
            <p:spPr bwMode="auto">
              <a:xfrm rot="-5400000">
                <a:off x="-1014595" y="1594428"/>
                <a:ext cx="4030576" cy="657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6F6F4"/>
                    </a:solidFill>
                    <a:latin typeface="Arial Narrow" charset="0"/>
                    <a:cs typeface="Microsoft Sans Serif" charset="0"/>
                  </a:rPr>
                  <a:t>National Cancer Institute</a:t>
                </a:r>
              </a:p>
            </p:txBody>
          </p:sp>
        </p:grpSp>
        <p:sp>
          <p:nvSpPr>
            <p:cNvPr id="15365" name="TextBox 7"/>
            <p:cNvSpPr txBox="1">
              <a:spLocks noChangeArrowheads="1"/>
            </p:cNvSpPr>
            <p:nvPr/>
          </p:nvSpPr>
          <p:spPr bwMode="auto">
            <a:xfrm>
              <a:off x="73725" y="5349250"/>
              <a:ext cx="1257300" cy="146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U.S. DEPARTMENT OF HEALTH AND HUMAN SERVICES</a:t>
              </a:r>
            </a:p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National Institutes of Health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9200" y="121383"/>
            <a:ext cx="695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ETCTN Education and Training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5834" y="854691"/>
            <a:ext cx="77881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Since program launch, we have held a number of educational webinars for ETCTN members: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0427" y="1808798"/>
            <a:ext cx="37994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rgbClr val="336699"/>
                </a:solidFill>
              </a:rPr>
              <a:t>For  Leadership</a:t>
            </a:r>
            <a:r>
              <a:rPr lang="en-US" sz="2400" dirty="0">
                <a:solidFill>
                  <a:srgbClr val="080808"/>
                </a:solidFill>
              </a:rPr>
              <a:t>:</a:t>
            </a:r>
          </a:p>
          <a:p>
            <a:pPr marL="628650" lvl="1" indent="-285750" defTabSz="9144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80808"/>
                </a:solidFill>
              </a:rPr>
              <a:t>Kick-off and Overview</a:t>
            </a:r>
          </a:p>
          <a:p>
            <a:pPr marL="628650" lvl="1" indent="-285750" defTabSz="9144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80808"/>
                </a:solidFill>
              </a:rPr>
              <a:t>Rosters and Roles</a:t>
            </a:r>
          </a:p>
          <a:p>
            <a:pPr marL="628650" lvl="1" indent="-285750" defTabSz="9144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80808"/>
                </a:solidFill>
              </a:rPr>
              <a:t>Patient Enrollment</a:t>
            </a:r>
          </a:p>
          <a:p>
            <a:pPr marL="628650" lvl="1" indent="-285750" defTabSz="9144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80808"/>
                </a:solidFill>
              </a:rPr>
              <a:t>NCI CIRB</a:t>
            </a:r>
          </a:p>
          <a:p>
            <a:pPr marL="628650" lvl="1" indent="-285750" defTabSz="9144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80808"/>
                </a:solidFill>
              </a:rPr>
              <a:t>PIO Updates</a:t>
            </a:r>
          </a:p>
          <a:p>
            <a:pPr marL="628650" lvl="1" indent="-285750" defTabSz="9144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80808"/>
                </a:solidFill>
              </a:rPr>
              <a:t>Data Management</a:t>
            </a:r>
          </a:p>
          <a:p>
            <a:pPr marL="628650" lvl="1" indent="-285750" defTabSz="9144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80808"/>
                </a:solidFill>
              </a:rPr>
              <a:t>Biomarkers</a:t>
            </a:r>
          </a:p>
          <a:p>
            <a:pPr marL="628650" lvl="1" indent="-285750" defTabSz="9144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80808"/>
                </a:solidFill>
              </a:rPr>
              <a:t>Implementing Drug Project Teams</a:t>
            </a:r>
          </a:p>
          <a:p>
            <a:pPr marL="628650" lvl="1" indent="-285750" defTabSz="9144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80808"/>
                </a:solidFill>
              </a:rPr>
              <a:t>Web </a:t>
            </a:r>
            <a:r>
              <a:rPr lang="en-US" sz="2400" dirty="0" smtClean="0">
                <a:solidFill>
                  <a:srgbClr val="080808"/>
                </a:solidFill>
              </a:rPr>
              <a:t>Reporting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7311" y="1808798"/>
            <a:ext cx="42566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 defTabSz="914400">
              <a:buFont typeface="Wingdings" panose="05000000000000000000" pitchFamily="2" charset="2"/>
              <a:buChar char="§"/>
            </a:pPr>
            <a:r>
              <a:rPr lang="en-US" sz="2400" u="sng" dirty="0" smtClean="0">
                <a:solidFill>
                  <a:srgbClr val="336699"/>
                </a:solidFill>
              </a:rPr>
              <a:t>For </a:t>
            </a:r>
            <a:r>
              <a:rPr lang="en-US" sz="2400" u="sng" dirty="0">
                <a:solidFill>
                  <a:srgbClr val="336699"/>
                </a:solidFill>
              </a:rPr>
              <a:t>Site Staff</a:t>
            </a:r>
            <a:r>
              <a:rPr lang="en-US" sz="2400" dirty="0">
                <a:solidFill>
                  <a:srgbClr val="336699"/>
                </a:solidFill>
              </a:rPr>
              <a:t>:</a:t>
            </a:r>
          </a:p>
          <a:p>
            <a:pPr marL="742950" lvl="2" indent="-285750" defTabSz="9144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80808"/>
                </a:solidFill>
              </a:rPr>
              <a:t>Introduction to the ETCTN, Centralized Services, and the CTSU Website</a:t>
            </a:r>
          </a:p>
          <a:p>
            <a:pPr marL="742950" lvl="2" indent="-285750" defTabSz="9144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80808"/>
                </a:solidFill>
              </a:rPr>
              <a:t>Patient Enrollment</a:t>
            </a:r>
          </a:p>
          <a:p>
            <a:pPr marL="742950" lvl="2" indent="-285750" defTabSz="9144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80808"/>
                </a:solidFill>
              </a:rPr>
              <a:t>Regulatory Processes</a:t>
            </a:r>
          </a:p>
          <a:p>
            <a:pPr marL="742950" lvl="2" indent="-285750" defTabSz="9144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80808"/>
                </a:solidFill>
              </a:rPr>
              <a:t>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17612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-92075"/>
            <a:ext cx="1219200" cy="6950075"/>
            <a:chOff x="0" y="-91924"/>
            <a:chExt cx="1371600" cy="6949924"/>
          </a:xfrm>
        </p:grpSpPr>
        <p:grpSp>
          <p:nvGrpSpPr>
            <p:cNvPr id="15364" name="Group 6"/>
            <p:cNvGrpSpPr>
              <a:grpSpLocks/>
            </p:cNvGrpSpPr>
            <p:nvPr/>
          </p:nvGrpSpPr>
          <p:grpSpPr bwMode="auto">
            <a:xfrm>
              <a:off x="0" y="-91924"/>
              <a:ext cx="1371600" cy="6949924"/>
              <a:chOff x="0" y="-91924"/>
              <a:chExt cx="1371600" cy="694992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149"/>
                <a:ext cx="1371600" cy="6857851"/>
              </a:xfrm>
              <a:prstGeom prst="rect">
                <a:avLst/>
              </a:prstGeom>
              <a:solidFill>
                <a:srgbClr val="6A92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7" name="TextBox 9"/>
              <p:cNvSpPr txBox="1">
                <a:spLocks noChangeArrowheads="1"/>
              </p:cNvSpPr>
              <p:nvPr/>
            </p:nvSpPr>
            <p:spPr bwMode="auto">
              <a:xfrm rot="-5400000">
                <a:off x="-1014595" y="1594428"/>
                <a:ext cx="4030576" cy="657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6F6F4"/>
                    </a:solidFill>
                    <a:latin typeface="Arial Narrow" charset="0"/>
                    <a:cs typeface="Microsoft Sans Serif" charset="0"/>
                  </a:rPr>
                  <a:t>National Cancer Institute</a:t>
                </a:r>
              </a:p>
            </p:txBody>
          </p:sp>
        </p:grpSp>
        <p:sp>
          <p:nvSpPr>
            <p:cNvPr id="15365" name="TextBox 7"/>
            <p:cNvSpPr txBox="1">
              <a:spLocks noChangeArrowheads="1"/>
            </p:cNvSpPr>
            <p:nvPr/>
          </p:nvSpPr>
          <p:spPr bwMode="auto">
            <a:xfrm>
              <a:off x="73725" y="5349250"/>
              <a:ext cx="1257300" cy="146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U.S. DEPARTMENT OF HEALTH AND HUMAN SERVICES</a:t>
              </a:r>
            </a:p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National Institutes of Health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9200" y="121383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Educational Materials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5834" y="1138480"/>
            <a:ext cx="7677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Educational Materials on the ETCTN-CTSU website includes: links </a:t>
            </a:r>
            <a:r>
              <a:rPr lang="en-US" sz="2400" dirty="0"/>
              <a:t>to the webinar recordings, checklists, and information sheets on 14 different topics 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50426" y="2770524"/>
            <a:ext cx="4556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Protocol Development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Protocol Amendments</a:t>
            </a:r>
          </a:p>
          <a:p>
            <a:pPr marL="17145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Person Registration &amp; </a:t>
            </a:r>
            <a:r>
              <a:rPr lang="en-US" sz="2000" dirty="0" smtClean="0">
                <a:solidFill>
                  <a:srgbClr val="080808"/>
                </a:solidFill>
              </a:rPr>
              <a:t>CTEP-IAM</a:t>
            </a:r>
            <a:endParaRPr lang="en-US" sz="2000" dirty="0">
              <a:solidFill>
                <a:srgbClr val="080808"/>
              </a:solidFill>
            </a:endParaRPr>
          </a:p>
          <a:p>
            <a:pPr marL="17145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Rosters &amp; Roles</a:t>
            </a:r>
          </a:p>
          <a:p>
            <a:pPr marL="17145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The CTSU</a:t>
            </a:r>
          </a:p>
          <a:p>
            <a:pPr marL="17145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Protocol Access &amp; Communications</a:t>
            </a:r>
          </a:p>
          <a:p>
            <a:pPr marL="17145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Regulatory Processing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1023" y="2779967"/>
            <a:ext cx="35314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The NCI CIRB</a:t>
            </a:r>
          </a:p>
          <a:p>
            <a:pPr marL="68580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Patient Enrollment</a:t>
            </a:r>
          </a:p>
          <a:p>
            <a:pPr marL="68580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Agent Ordering</a:t>
            </a:r>
          </a:p>
          <a:p>
            <a:pPr marL="68580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Data Management</a:t>
            </a:r>
          </a:p>
          <a:p>
            <a:pPr marL="68580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SAE Reporting</a:t>
            </a:r>
          </a:p>
          <a:p>
            <a:pPr marL="68580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CDUS Reporting</a:t>
            </a:r>
          </a:p>
          <a:p>
            <a:pPr marL="685800" indent="-285750" defTabSz="9144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Auditing and Monitoring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5834" y="5348001"/>
            <a:ext cx="7677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All documents will be posted to the ETCTN pages on the CTEP website once development is complete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73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252538" y="0"/>
            <a:ext cx="23565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0" rIns="164592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endParaRPr lang="en-US" sz="1400" dirty="0"/>
          </a:p>
          <a:p>
            <a:r>
              <a:rPr lang="en-US" sz="2000" b="1" dirty="0"/>
              <a:t>Goals: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Document ETCTN’s implementation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Identify course corrections if needed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Provide data to guide decision making for program’s subsequent funding </a:t>
            </a:r>
            <a:r>
              <a:rPr lang="en-US" sz="2000" dirty="0" smtClean="0"/>
              <a:t>cycle</a:t>
            </a:r>
            <a:endParaRPr lang="en-US" sz="2000" dirty="0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-92075"/>
            <a:ext cx="1219200" cy="6950075"/>
            <a:chOff x="0" y="-91924"/>
            <a:chExt cx="1371600" cy="6949924"/>
          </a:xfrm>
        </p:grpSpPr>
        <p:grpSp>
          <p:nvGrpSpPr>
            <p:cNvPr id="15364" name="Group 6"/>
            <p:cNvGrpSpPr>
              <a:grpSpLocks/>
            </p:cNvGrpSpPr>
            <p:nvPr/>
          </p:nvGrpSpPr>
          <p:grpSpPr bwMode="auto">
            <a:xfrm>
              <a:off x="0" y="-91924"/>
              <a:ext cx="1371600" cy="6949924"/>
              <a:chOff x="0" y="-91924"/>
              <a:chExt cx="1371600" cy="694992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149"/>
                <a:ext cx="1371600" cy="6857851"/>
              </a:xfrm>
              <a:prstGeom prst="rect">
                <a:avLst/>
              </a:prstGeom>
              <a:solidFill>
                <a:srgbClr val="6A92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7" name="TextBox 9"/>
              <p:cNvSpPr txBox="1">
                <a:spLocks noChangeArrowheads="1"/>
              </p:cNvSpPr>
              <p:nvPr/>
            </p:nvSpPr>
            <p:spPr bwMode="auto">
              <a:xfrm rot="-5400000">
                <a:off x="-1014595" y="1594428"/>
                <a:ext cx="4030576" cy="657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6F6F4"/>
                    </a:solidFill>
                    <a:latin typeface="Arial Narrow" charset="0"/>
                    <a:cs typeface="Microsoft Sans Serif" charset="0"/>
                  </a:rPr>
                  <a:t>National Cancer Institute</a:t>
                </a:r>
              </a:p>
            </p:txBody>
          </p:sp>
        </p:grpSp>
        <p:sp>
          <p:nvSpPr>
            <p:cNvPr id="15365" name="TextBox 7"/>
            <p:cNvSpPr txBox="1">
              <a:spLocks noChangeArrowheads="1"/>
            </p:cNvSpPr>
            <p:nvPr/>
          </p:nvSpPr>
          <p:spPr bwMode="auto">
            <a:xfrm>
              <a:off x="73725" y="5349250"/>
              <a:ext cx="1257300" cy="146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U.S. DEPARTMENT OF HEALTH AND HUMAN SERVICES</a:t>
              </a:r>
            </a:p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National Institutes of Health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9200" y="121383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Evaluation of the ETCTN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352800" y="1524000"/>
            <a:ext cx="5562600" cy="4648200"/>
          </a:xfrm>
          <a:prstGeom prst="rect">
            <a:avLst/>
          </a:prstGeom>
          <a:solidFill>
            <a:schemeClr val="accent1">
              <a:alpha val="1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strike="noStrike" cap="none" normalizeH="0" baseline="0" dirty="0" smtClean="0">
                <a:ln>
                  <a:noFill/>
                </a:ln>
                <a:effectLst/>
                <a:cs typeface="Tahoma" pitchFamily="34" charset="0"/>
              </a:rPr>
              <a:t>Assess Four Key ETCTN Domains</a:t>
            </a:r>
          </a:p>
        </p:txBody>
      </p:sp>
      <p:sp>
        <p:nvSpPr>
          <p:cNvPr id="19" name="Flowchart: Magnetic Disk 18"/>
          <p:cNvSpPr/>
          <p:nvPr/>
        </p:nvSpPr>
        <p:spPr bwMode="auto">
          <a:xfrm>
            <a:off x="3810000" y="2286000"/>
            <a:ext cx="2081842" cy="167640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</a:rPr>
              <a:t>Adoption/ Implementation</a:t>
            </a:r>
          </a:p>
        </p:txBody>
      </p:sp>
      <p:sp>
        <p:nvSpPr>
          <p:cNvPr id="20" name="Flowchart: Magnetic Disk 19"/>
          <p:cNvSpPr/>
          <p:nvPr/>
        </p:nvSpPr>
        <p:spPr bwMode="auto">
          <a:xfrm>
            <a:off x="6477000" y="2286000"/>
            <a:ext cx="1981200" cy="1676400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Team Science Approach</a:t>
            </a:r>
          </a:p>
        </p:txBody>
      </p:sp>
      <p:sp>
        <p:nvSpPr>
          <p:cNvPr id="21" name="Flowchart: Magnetic Disk 20"/>
          <p:cNvSpPr/>
          <p:nvPr/>
        </p:nvSpPr>
        <p:spPr bwMode="auto">
          <a:xfrm>
            <a:off x="3810000" y="4267200"/>
            <a:ext cx="1981200" cy="1676400"/>
          </a:xfrm>
          <a:prstGeom prst="flowChartMagneticDisk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</a:rPr>
              <a:t>Clinical Trial Performance</a:t>
            </a:r>
          </a:p>
        </p:txBody>
      </p:sp>
      <p:sp>
        <p:nvSpPr>
          <p:cNvPr id="22" name="Flowchart: Magnetic Disk 21"/>
          <p:cNvSpPr/>
          <p:nvPr/>
        </p:nvSpPr>
        <p:spPr bwMode="auto">
          <a:xfrm>
            <a:off x="6477000" y="4267200"/>
            <a:ext cx="1981200" cy="1676400"/>
          </a:xfrm>
          <a:prstGeom prst="flowChartMagneticDisk">
            <a:avLst/>
          </a:prstGeom>
          <a:solidFill>
            <a:schemeClr val="bg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Network  Synergy</a:t>
            </a:r>
          </a:p>
        </p:txBody>
      </p:sp>
    </p:spTree>
    <p:extLst>
      <p:ext uri="{BB962C8B-B14F-4D97-AF65-F5344CB8AC3E}">
        <p14:creationId xmlns:p14="http://schemas.microsoft.com/office/powerpoint/2010/main" val="1606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19215" y="1371467"/>
            <a:ext cx="9052200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spcBef>
                <a:spcPct val="20000"/>
              </a:spcBef>
              <a:defRPr/>
            </a:pPr>
            <a:r>
              <a:rPr lang="en-US" sz="2600" b="1" kern="0" dirty="0">
                <a:solidFill>
                  <a:srgbClr val="336699"/>
                </a:solidFill>
                <a:latin typeface="Arial" pitchFamily="34" charset="0"/>
                <a:ea typeface="+mn-ea"/>
                <a:cs typeface="Arial" pitchFamily="34" charset="0"/>
              </a:rPr>
              <a:t>Accrual</a:t>
            </a:r>
          </a:p>
          <a:p>
            <a:pPr marL="1200150" lvl="2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rPr>
              <a:t>Smaller patient </a:t>
            </a:r>
            <a:r>
              <a:rPr lang="en-US" sz="1600" b="1" kern="0" dirty="0" smtClean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rPr>
              <a:t>populations due to molecularly-defined diseases</a:t>
            </a:r>
            <a:endParaRPr lang="en-US" sz="1600" b="1" kern="0" dirty="0">
              <a:solidFill>
                <a:srgbClr val="40404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00150" lvl="2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lang="en-US" sz="1600" b="1" kern="0" dirty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rPr>
              <a:t>scalable/flexible program that can rapidly adapt to accrual </a:t>
            </a:r>
            <a:r>
              <a:rPr lang="en-US" sz="1600" b="1" kern="0" dirty="0" smtClean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rPr>
              <a:t>needs</a:t>
            </a:r>
            <a:endParaRPr lang="en-US" sz="1600" b="1" kern="0" dirty="0">
              <a:solidFill>
                <a:srgbClr val="40404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742950" lvl="1" indent="-285750" eaLnBrk="0" hangingPunct="0">
              <a:lnSpc>
                <a:spcPts val="1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b="1" i="1" kern="0" dirty="0">
              <a:solidFill>
                <a:srgbClr val="336699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1" eaLnBrk="0" hangingPunct="0">
              <a:spcBef>
                <a:spcPct val="20000"/>
              </a:spcBef>
              <a:defRPr/>
            </a:pPr>
            <a:r>
              <a:rPr lang="en-US" sz="2600" b="1" kern="0" dirty="0">
                <a:solidFill>
                  <a:srgbClr val="336699"/>
                </a:solidFill>
                <a:latin typeface="Arial" pitchFamily="34" charset="0"/>
                <a:ea typeface="+mn-ea"/>
                <a:cs typeface="Arial" pitchFamily="34" charset="0"/>
              </a:rPr>
              <a:t>Biomarkers</a:t>
            </a:r>
          </a:p>
          <a:p>
            <a:pPr marL="1200150" lvl="2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rPr>
              <a:t>Often requires biopsies</a:t>
            </a:r>
          </a:p>
          <a:p>
            <a:pPr marL="1200150" lvl="2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rPr>
              <a:t>Fit  </a:t>
            </a:r>
            <a:r>
              <a:rPr lang="en-US" sz="1600" b="1" kern="0" dirty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rPr>
              <a:t>for </a:t>
            </a:r>
            <a:r>
              <a:rPr lang="en-US" sz="1600" b="1" kern="0" dirty="0" smtClean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rPr>
              <a:t>purpose, validated assays</a:t>
            </a:r>
            <a:endParaRPr lang="en-US" sz="1600" b="1" kern="0" dirty="0">
              <a:solidFill>
                <a:srgbClr val="40404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00150" lvl="2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rPr>
              <a:t>Functional </a:t>
            </a:r>
            <a:r>
              <a:rPr lang="en-US" sz="1600" b="1" kern="0" dirty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rPr>
              <a:t>imaging</a:t>
            </a:r>
          </a:p>
          <a:p>
            <a:pPr marL="742950" lvl="1" indent="-285750" eaLnBrk="0" hangingPunct="0">
              <a:lnSpc>
                <a:spcPts val="1000"/>
              </a:lnSpc>
              <a:spcBef>
                <a:spcPct val="20000"/>
              </a:spcBef>
              <a:buFontTx/>
              <a:buChar char="–"/>
              <a:defRPr/>
            </a:pPr>
            <a:endParaRPr lang="en-US" sz="2400" b="1" i="1" kern="0" dirty="0">
              <a:solidFill>
                <a:srgbClr val="336699"/>
              </a:solidFill>
              <a:latin typeface="Times" pitchFamily="18" charset="0"/>
              <a:ea typeface="+mn-ea"/>
              <a:cs typeface="Arial" pitchFamily="34" charset="0"/>
            </a:endParaRPr>
          </a:p>
          <a:p>
            <a:pPr lvl="1" eaLnBrk="0" hangingPunct="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600" b="1" kern="0" dirty="0" smtClean="0">
                <a:solidFill>
                  <a:srgbClr val="336699"/>
                </a:solidFill>
                <a:latin typeface="Arial" pitchFamily="34" charset="0"/>
                <a:ea typeface="+mn-ea"/>
                <a:cs typeface="Arial" pitchFamily="34" charset="0"/>
              </a:rPr>
              <a:t>More Facile Mechanisms for Translation</a:t>
            </a:r>
            <a:endParaRPr lang="en-US" sz="2600" b="1" kern="0" dirty="0">
              <a:solidFill>
                <a:srgbClr val="336699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00150" lvl="2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To and From Bench to Bedside </a:t>
            </a:r>
            <a:r>
              <a:rPr lang="en-US" sz="16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Collaborations</a:t>
            </a:r>
          </a:p>
          <a:p>
            <a:pPr marL="1200150" lvl="2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More predictive animal models to evaluate tumor heterogeneity</a:t>
            </a:r>
            <a:endParaRPr 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8843" y="68834"/>
            <a:ext cx="860515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Challenges for </a:t>
            </a:r>
            <a:r>
              <a:rPr lang="en-US" sz="3200" b="1" kern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the Experimental Therapeutics Clinical Trials </a:t>
            </a:r>
            <a:r>
              <a:rPr lang="en-US" sz="3200" b="1" kern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5852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943100" y="701675"/>
            <a:ext cx="6623050" cy="5530850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37891" name="Picture 5" descr="NIH_Logo_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239838"/>
            <a:ext cx="192246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NCI_Logo_Bla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3962400"/>
            <a:ext cx="2616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DHHS_Logo_Blac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163638"/>
            <a:ext cx="211296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3959225"/>
            <a:ext cx="2616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8"/>
          <p:cNvSpPr txBox="1">
            <a:spLocks noChangeArrowheads="1"/>
          </p:cNvSpPr>
          <p:nvPr/>
        </p:nvSpPr>
        <p:spPr bwMode="auto">
          <a:xfrm rot="-5400000">
            <a:off x="-1126332" y="1631157"/>
            <a:ext cx="4030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3200">
                <a:solidFill>
                  <a:srgbClr val="F6F6F4"/>
                </a:solidFill>
                <a:latin typeface="Arial Narrow" pitchFamily="34" charset="0"/>
                <a:cs typeface="Microsoft Sans Serif" pitchFamily="34" charset="0"/>
              </a:rPr>
              <a:t>National Cancer Institute</a:t>
            </a:r>
          </a:p>
        </p:txBody>
      </p:sp>
      <p:grpSp>
        <p:nvGrpSpPr>
          <p:cNvPr id="37896" name="Group 6"/>
          <p:cNvGrpSpPr>
            <a:grpSpLocks/>
          </p:cNvGrpSpPr>
          <p:nvPr/>
        </p:nvGrpSpPr>
        <p:grpSpPr bwMode="auto">
          <a:xfrm>
            <a:off x="0" y="0"/>
            <a:ext cx="1219200" cy="6858000"/>
            <a:chOff x="0" y="0"/>
            <a:chExt cx="13716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371600" cy="6858000"/>
            </a:xfrm>
            <a:prstGeom prst="rect">
              <a:avLst/>
            </a:prstGeom>
            <a:solidFill>
              <a:srgbClr val="6A92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7899" name="TextBox 14"/>
            <p:cNvSpPr txBox="1">
              <a:spLocks noChangeArrowheads="1"/>
            </p:cNvSpPr>
            <p:nvPr/>
          </p:nvSpPr>
          <p:spPr bwMode="auto">
            <a:xfrm rot="-5400000">
              <a:off x="-454968" y="1302414"/>
              <a:ext cx="2971801" cy="51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>
                  <a:solidFill>
                    <a:srgbClr val="F6F6F4"/>
                  </a:solidFill>
                  <a:latin typeface="Arial Narrow" pitchFamily="34" charset="0"/>
                </a:rPr>
                <a:t>National Cancer Institute</a:t>
              </a:r>
            </a:p>
          </p:txBody>
        </p:sp>
      </p:grpSp>
      <p:sp>
        <p:nvSpPr>
          <p:cNvPr id="37897" name="TextBox 7"/>
          <p:cNvSpPr txBox="1">
            <a:spLocks noChangeArrowheads="1"/>
          </p:cNvSpPr>
          <p:nvPr/>
        </p:nvSpPr>
        <p:spPr bwMode="auto">
          <a:xfrm>
            <a:off x="65088" y="5349875"/>
            <a:ext cx="11176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U.S. DEPARTMENT OF HEALTH AND HUMAN SERVICES</a:t>
            </a:r>
          </a:p>
          <a:p>
            <a:pPr>
              <a:lnSpc>
                <a:spcPct val="110000"/>
              </a:lnSpc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National Institutes of Health</a:t>
            </a:r>
          </a:p>
        </p:txBody>
      </p:sp>
    </p:spTree>
    <p:extLst>
      <p:ext uri="{BB962C8B-B14F-4D97-AF65-F5344CB8AC3E}">
        <p14:creationId xmlns:p14="http://schemas.microsoft.com/office/powerpoint/2010/main" val="13449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252538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0" rIns="164592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 Black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Arial Black" charset="0"/>
              </a:rPr>
            </a:br>
            <a:r>
              <a:rPr lang="en-US" sz="3200" dirty="0">
                <a:solidFill>
                  <a:srgbClr val="000000"/>
                </a:solidFill>
                <a:latin typeface="Arial Black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Arial Black" charset="0"/>
              </a:rPr>
            </a:br>
            <a:endParaRPr lang="en-US" sz="3200" dirty="0">
              <a:solidFill>
                <a:srgbClr val="00000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7E"/>
                </a:solidFill>
                <a:latin typeface="Arial Black" charset="0"/>
              </a:rPr>
              <a:t/>
            </a:r>
            <a:br>
              <a:rPr lang="en-US" sz="3200" dirty="0">
                <a:solidFill>
                  <a:srgbClr val="FFFF7E"/>
                </a:solidFill>
                <a:latin typeface="Arial Black" charset="0"/>
              </a:rPr>
            </a:br>
            <a:r>
              <a:rPr lang="en-US" sz="3200" dirty="0" smtClean="0">
                <a:solidFill>
                  <a:srgbClr val="336699"/>
                </a:solidFill>
                <a:latin typeface="Arial Black" charset="0"/>
              </a:rPr>
              <a:t>Backup Slides</a:t>
            </a:r>
            <a:r>
              <a:rPr lang="en-US" sz="3600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" charset="0"/>
              </a:rPr>
            </a:br>
            <a:r>
              <a:rPr lang="en-US" sz="2400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" charset="0"/>
              </a:rPr>
            </a:br>
            <a:r>
              <a:rPr lang="en-US" dirty="0">
                <a:solidFill>
                  <a:srgbClr val="000000"/>
                </a:solidFill>
                <a:latin typeface="Times" charset="0"/>
              </a:rPr>
              <a:t> </a:t>
            </a:r>
            <a:br>
              <a:rPr lang="en-US" dirty="0">
                <a:solidFill>
                  <a:srgbClr val="000000"/>
                </a:solidFill>
                <a:latin typeface="Times" charset="0"/>
              </a:rPr>
            </a:br>
            <a:r>
              <a:rPr lang="en-US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" charset="0"/>
              </a:rPr>
            </a:br>
            <a:r>
              <a:rPr lang="en-US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" charset="0"/>
              </a:rPr>
            </a:br>
            <a:r>
              <a:rPr lang="en-US" sz="2000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" charset="0"/>
              </a:rPr>
            </a:br>
            <a:r>
              <a:rPr lang="en-US" sz="2000" i="1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sz="2000" i="1" dirty="0">
                <a:solidFill>
                  <a:srgbClr val="FFFF7E"/>
                </a:solidFill>
                <a:latin typeface="Times" charset="0"/>
              </a:rPr>
            </a:br>
            <a:r>
              <a:rPr lang="en-US" sz="2000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sz="2000" dirty="0">
                <a:solidFill>
                  <a:srgbClr val="FFFF7E"/>
                </a:solidFill>
                <a:latin typeface="Times" charset="0"/>
              </a:rPr>
            </a:br>
            <a:r>
              <a:rPr lang="en-US" sz="2000" dirty="0">
                <a:solidFill>
                  <a:srgbClr val="FFFF7E"/>
                </a:solidFill>
                <a:latin typeface="Times" charset="0"/>
              </a:rPr>
              <a:t>      </a:t>
            </a:r>
            <a:r>
              <a:rPr lang="en-US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FFFF7E"/>
                </a:solidFill>
                <a:latin typeface="Times" charset="0"/>
              </a:rPr>
            </a:br>
            <a:r>
              <a:rPr lang="en-US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FFFF7E"/>
                </a:solidFill>
                <a:latin typeface="Times" charset="0"/>
              </a:rPr>
            </a:br>
            <a:r>
              <a:rPr lang="en-US" dirty="0">
                <a:solidFill>
                  <a:srgbClr val="FFFF7E"/>
                </a:solidFill>
                <a:latin typeface="Times" charset="0"/>
              </a:rPr>
              <a:t> </a:t>
            </a:r>
            <a:endParaRPr lang="en-US" i="1" dirty="0">
              <a:solidFill>
                <a:srgbClr val="FFFF7E"/>
              </a:solidFill>
              <a:latin typeface="Times" charset="0"/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-92075"/>
            <a:ext cx="1219200" cy="6950075"/>
            <a:chOff x="0" y="-91924"/>
            <a:chExt cx="1371600" cy="6949924"/>
          </a:xfrm>
        </p:grpSpPr>
        <p:grpSp>
          <p:nvGrpSpPr>
            <p:cNvPr id="15364" name="Group 6"/>
            <p:cNvGrpSpPr>
              <a:grpSpLocks/>
            </p:cNvGrpSpPr>
            <p:nvPr/>
          </p:nvGrpSpPr>
          <p:grpSpPr bwMode="auto">
            <a:xfrm>
              <a:off x="0" y="-91924"/>
              <a:ext cx="1371600" cy="6949924"/>
              <a:chOff x="0" y="-91924"/>
              <a:chExt cx="1371600" cy="694992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149"/>
                <a:ext cx="1371600" cy="6857851"/>
              </a:xfrm>
              <a:prstGeom prst="rect">
                <a:avLst/>
              </a:prstGeom>
              <a:solidFill>
                <a:srgbClr val="6A92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7" name="TextBox 9"/>
              <p:cNvSpPr txBox="1">
                <a:spLocks noChangeArrowheads="1"/>
              </p:cNvSpPr>
              <p:nvPr/>
            </p:nvSpPr>
            <p:spPr bwMode="auto">
              <a:xfrm rot="-5400000">
                <a:off x="-1014595" y="1594428"/>
                <a:ext cx="4030576" cy="657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6F6F4"/>
                    </a:solidFill>
                    <a:latin typeface="Arial Narrow" charset="0"/>
                    <a:cs typeface="Microsoft Sans Serif" charset="0"/>
                  </a:rPr>
                  <a:t>National Cancer Institute</a:t>
                </a:r>
              </a:p>
            </p:txBody>
          </p:sp>
        </p:grpSp>
        <p:sp>
          <p:nvSpPr>
            <p:cNvPr id="15365" name="TextBox 7"/>
            <p:cNvSpPr txBox="1">
              <a:spLocks noChangeArrowheads="1"/>
            </p:cNvSpPr>
            <p:nvPr/>
          </p:nvSpPr>
          <p:spPr bwMode="auto">
            <a:xfrm>
              <a:off x="73725" y="5349250"/>
              <a:ext cx="1257300" cy="146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U.S. DEPARTMENT OF HEALTH AND HUMAN SERVICES</a:t>
              </a:r>
            </a:p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National Institutes of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95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ETCTN Principal Investigators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999977"/>
              </p:ext>
            </p:extLst>
          </p:nvPr>
        </p:nvGraphicFramePr>
        <p:xfrm>
          <a:off x="206375" y="1676400"/>
          <a:ext cx="4225925" cy="462713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22759"/>
                <a:gridCol w="2103166"/>
              </a:tblGrid>
              <a:tr h="3706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Institutions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PIs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5485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u="none" strike="noStrike" dirty="0">
                          <a:effectLst/>
                        </a:rPr>
                        <a:t>City of Hope/Beckman </a:t>
                      </a:r>
                      <a:r>
                        <a:rPr lang="en-US" sz="1500" b="0" u="none" strike="noStrike" dirty="0" smtClean="0">
                          <a:effectLst/>
                        </a:rPr>
                        <a:t>Res. Inst.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u="none" strike="noStrike" dirty="0" smtClean="0">
                          <a:effectLst/>
                        </a:rPr>
                        <a:t>Newman, Edward</a:t>
                      </a:r>
                    </a:p>
                    <a:p>
                      <a:pPr algn="l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Lenz, Heinz-Joseph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/>
                </a:tc>
              </a:tr>
              <a:tr h="7771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u="none" strike="noStrike" dirty="0" smtClean="0">
                          <a:effectLst/>
                        </a:rPr>
                        <a:t>Dana-Farber/Harvard</a:t>
                      </a:r>
                      <a:r>
                        <a:rPr lang="en-US" sz="1500" b="0" u="none" strike="noStrike" baseline="0" dirty="0" smtClean="0">
                          <a:effectLst/>
                        </a:rPr>
                        <a:t> Cancer Center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u="none" strike="noStrike" dirty="0" err="1" smtClean="0">
                          <a:effectLst/>
                        </a:rPr>
                        <a:t>Kufe</a:t>
                      </a:r>
                      <a:r>
                        <a:rPr lang="en-US" sz="1500" b="0" u="none" strike="noStrike" dirty="0" smtClean="0">
                          <a:effectLst/>
                        </a:rPr>
                        <a:t>, Donald</a:t>
                      </a:r>
                    </a:p>
                    <a:p>
                      <a:pPr algn="l" rtl="0" fontAlgn="ctr"/>
                      <a:r>
                        <a:rPr lang="en-US" sz="1500" b="0" u="none" strike="noStrike" dirty="0" smtClean="0">
                          <a:effectLst/>
                        </a:rPr>
                        <a:t>Flaherty, Keith</a:t>
                      </a:r>
                    </a:p>
                    <a:p>
                      <a:pPr algn="l" rtl="0" fontAlgn="ctr"/>
                      <a:r>
                        <a:rPr lang="en-US" sz="1500" b="0" u="none" strike="noStrike" dirty="0" smtClean="0">
                          <a:effectLst/>
                        </a:rPr>
                        <a:t>Shapiro, Geoffrey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/>
                </a:tc>
              </a:tr>
              <a:tr h="7771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u="none" strike="noStrike" dirty="0" smtClean="0">
                          <a:effectLst/>
                        </a:rPr>
                        <a:t>Duke</a:t>
                      </a:r>
                    </a:p>
                    <a:p>
                      <a:pPr algn="l" rtl="0" fontAlgn="ctr"/>
                      <a:r>
                        <a:rPr lang="en-US" sz="1500" b="0" u="none" strike="noStrike" dirty="0" smtClean="0">
                          <a:effectLst/>
                        </a:rPr>
                        <a:t>U.</a:t>
                      </a:r>
                      <a:r>
                        <a:rPr lang="en-US" sz="1500" b="0" u="none" strike="noStrike" baseline="0" dirty="0" smtClean="0">
                          <a:effectLst/>
                        </a:rPr>
                        <a:t> North Carolina</a:t>
                      </a:r>
                    </a:p>
                    <a:p>
                      <a:pPr algn="l" rtl="0" fontAlgn="ctr"/>
                      <a:r>
                        <a:rPr lang="en-US" sz="1500" b="0" u="none" strike="noStrike" baseline="0" dirty="0" smtClean="0">
                          <a:effectLst/>
                        </a:rPr>
                        <a:t>Wash. U.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u="none" strike="noStrike" dirty="0" smtClean="0">
                          <a:effectLst/>
                        </a:rPr>
                        <a:t>Hurwitz, Herbert</a:t>
                      </a:r>
                    </a:p>
                    <a:p>
                      <a:pPr algn="l" rtl="0" fontAlgn="ctr"/>
                      <a:r>
                        <a:rPr lang="en-US" sz="1500" b="0" u="none" strike="noStrike" dirty="0" smtClean="0">
                          <a:effectLst/>
                        </a:rPr>
                        <a:t>Dees, Elizabeth</a:t>
                      </a:r>
                    </a:p>
                    <a:p>
                      <a:pPr algn="l" rtl="0" fontAlgn="ctr"/>
                      <a:r>
                        <a:rPr lang="en-US" sz="1500" b="0" u="none" strike="noStrike" dirty="0" smtClean="0">
                          <a:effectLst/>
                        </a:rPr>
                        <a:t>Lockhart,</a:t>
                      </a:r>
                      <a:r>
                        <a:rPr lang="en-US" sz="1500" b="0" u="none" strike="noStrike" baseline="0" dirty="0" smtClean="0">
                          <a:effectLst/>
                        </a:rPr>
                        <a:t> Albert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/>
                </a:tc>
              </a:tr>
              <a:tr h="10056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u="none" strike="noStrike" dirty="0">
                          <a:effectLst/>
                        </a:rPr>
                        <a:t>Johns Hopkins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u="none" strike="noStrike" dirty="0" smtClean="0">
                          <a:effectLst/>
                        </a:rPr>
                        <a:t>Carducci, Michael</a:t>
                      </a:r>
                    </a:p>
                    <a:p>
                      <a:pPr algn="l" rtl="0" fontAlgn="ctr"/>
                      <a:r>
                        <a:rPr lang="en-US" sz="1500" b="0" u="none" strike="noStrike" dirty="0" err="1" smtClean="0">
                          <a:effectLst/>
                        </a:rPr>
                        <a:t>Gocke</a:t>
                      </a:r>
                      <a:r>
                        <a:rPr lang="en-US" sz="1500" b="0" u="none" strike="noStrike" dirty="0" smtClean="0">
                          <a:effectLst/>
                        </a:rPr>
                        <a:t>, Christopher</a:t>
                      </a:r>
                    </a:p>
                    <a:p>
                      <a:pPr algn="l" rtl="0" fontAlgn="ctr"/>
                      <a:r>
                        <a:rPr lang="en-US" sz="1500" b="0" u="none" strike="noStrike" dirty="0" err="1" smtClean="0">
                          <a:effectLst/>
                        </a:rPr>
                        <a:t>Gojo</a:t>
                      </a:r>
                      <a:r>
                        <a:rPr lang="en-US" sz="1500" b="0" u="none" strike="noStrike" dirty="0" smtClean="0">
                          <a:effectLst/>
                        </a:rPr>
                        <a:t>,</a:t>
                      </a:r>
                      <a:r>
                        <a:rPr lang="en-US" sz="1500" b="0" u="none" strike="noStrike" baseline="0" dirty="0" smtClean="0">
                          <a:effectLst/>
                        </a:rPr>
                        <a:t> Ivana</a:t>
                      </a:r>
                    </a:p>
                    <a:p>
                      <a:pPr algn="l" rtl="0" fontAlgn="ctr"/>
                      <a:r>
                        <a:rPr lang="en-US" sz="1500" b="0" u="none" strike="noStrike" baseline="0" dirty="0" err="1" smtClean="0">
                          <a:effectLst/>
                        </a:rPr>
                        <a:t>Rudek</a:t>
                      </a:r>
                      <a:r>
                        <a:rPr lang="en-US" sz="1500" b="0" u="none" strike="noStrike" baseline="0" dirty="0" smtClean="0">
                          <a:effectLst/>
                        </a:rPr>
                        <a:t>, Michelle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/>
                </a:tc>
              </a:tr>
              <a:tr h="3706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u="none" strike="noStrike" dirty="0">
                          <a:effectLst/>
                        </a:rPr>
                        <a:t>Mayo - Rochester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u="none" strike="noStrike" dirty="0" smtClean="0">
                          <a:effectLst/>
                        </a:rPr>
                        <a:t>Erlichman, Charles</a:t>
                      </a:r>
                    </a:p>
                    <a:p>
                      <a:pPr algn="l" rtl="0" fontAlgn="ctr"/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Huluska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Paul</a:t>
                      </a:r>
                    </a:p>
                    <a:p>
                      <a:pPr algn="l" rtl="0" fontAlgn="ctr"/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Sausville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/>
                </a:tc>
              </a:tr>
              <a:tr h="3706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NCI-DTC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Kummar, Shivaani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42" marR="91442" marT="45690" marB="4569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37238"/>
              </p:ext>
            </p:extLst>
          </p:nvPr>
        </p:nvGraphicFramePr>
        <p:xfrm>
          <a:off x="4681538" y="1690906"/>
          <a:ext cx="4224337" cy="478276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21312"/>
                <a:gridCol w="2103025"/>
              </a:tblGrid>
              <a:tr h="3852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Institutions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1436" marR="91436" marT="45721" marB="45721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PIs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1436" marR="91436" marT="45721" marB="45721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852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>
                          <a:effectLst/>
                        </a:rPr>
                        <a:t>Ohio State U.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Grever,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Michael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36" marR="91436" marT="45721" marB="45721"/>
                </a:tc>
              </a:tr>
              <a:tr h="5629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Rutgers-Cancer </a:t>
                      </a:r>
                      <a:r>
                        <a:rPr lang="en-US" sz="1500" u="none" strike="noStrike" dirty="0">
                          <a:effectLst/>
                        </a:rPr>
                        <a:t>Inst. </a:t>
                      </a:r>
                      <a:r>
                        <a:rPr lang="en-US" sz="1500" u="none" strike="noStrike" dirty="0" smtClean="0">
                          <a:effectLst/>
                        </a:rPr>
                        <a:t>NJ</a:t>
                      </a:r>
                    </a:p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U</a:t>
                      </a:r>
                      <a:r>
                        <a:rPr lang="en-US" sz="1500" u="none" strike="noStrike" dirty="0">
                          <a:effectLst/>
                        </a:rPr>
                        <a:t>. Wisconsin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18" marR="45718" marT="45721" marB="45721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 err="1" smtClean="0">
                          <a:effectLst/>
                        </a:rPr>
                        <a:t>DiPaola</a:t>
                      </a:r>
                      <a:r>
                        <a:rPr lang="en-US" sz="1500" u="none" strike="noStrike" dirty="0" smtClean="0">
                          <a:effectLst/>
                        </a:rPr>
                        <a:t>, Robert</a:t>
                      </a:r>
                    </a:p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Liu, Glenn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18" marR="45718" marT="45721" marB="45721"/>
                </a:tc>
              </a:tr>
              <a:tr h="5629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>
                          <a:effectLst/>
                        </a:rPr>
                        <a:t>U. Chicago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18" marR="45718" marT="45721" marB="45721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 err="1" smtClean="0">
                          <a:effectLst/>
                        </a:rPr>
                        <a:t>Ratain</a:t>
                      </a:r>
                      <a:r>
                        <a:rPr lang="en-US" sz="1500" u="none" strike="noStrike" dirty="0" smtClean="0">
                          <a:effectLst/>
                        </a:rPr>
                        <a:t>, Mark</a:t>
                      </a:r>
                    </a:p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Maitland, Michael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18" marR="45718" marT="45721" marB="45721"/>
                </a:tc>
              </a:tr>
              <a:tr h="3852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>
                          <a:effectLst/>
                        </a:rPr>
                        <a:t>U. Health Network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18" marR="45718" marT="45721" marB="45721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Siu, Lillian</a:t>
                      </a:r>
                    </a:p>
                    <a:p>
                      <a:pPr algn="l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Sullivan,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18" marR="45718" marT="45721" marB="45721"/>
                </a:tc>
              </a:tr>
              <a:tr h="3852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u="none" strike="noStrike" dirty="0">
                          <a:effectLst/>
                        </a:rPr>
                        <a:t>U. Pittsburgh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18" marR="45718" marT="45721" marB="45721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u="none" strike="noStrike" dirty="0" smtClean="0">
                          <a:effectLst/>
                        </a:rPr>
                        <a:t>Chu,</a:t>
                      </a:r>
                      <a:r>
                        <a:rPr lang="en-US" sz="1500" b="0" u="none" strike="noStrike" baseline="0" dirty="0" smtClean="0">
                          <a:effectLst/>
                        </a:rPr>
                        <a:t> Edward</a:t>
                      </a:r>
                    </a:p>
                    <a:p>
                      <a:pPr algn="l" rtl="0" fontAlgn="ctr"/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Beumer, Jan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18" marR="45718" marT="45721" marB="45721"/>
                </a:tc>
              </a:tr>
              <a:tr h="797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>
                          <a:effectLst/>
                        </a:rPr>
                        <a:t>U. Texas </a:t>
                      </a:r>
                      <a:r>
                        <a:rPr lang="en-US" sz="1500" u="none" strike="noStrike" dirty="0" smtClean="0">
                          <a:effectLst/>
                        </a:rPr>
                        <a:t>– MDACC</a:t>
                      </a:r>
                    </a:p>
                    <a:p>
                      <a:pPr algn="l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U. Colorado – Denver</a:t>
                      </a:r>
                    </a:p>
                    <a:p>
                      <a:pPr algn="l" rtl="0" fontAlgn="ctr"/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18" marR="45718" marT="45721" marB="45721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Yao, James</a:t>
                      </a:r>
                    </a:p>
                    <a:p>
                      <a:pPr algn="l" rtl="0" fontAlgn="ctr"/>
                      <a:r>
                        <a:rPr lang="en-US" sz="1500" u="none" strike="noStrike" dirty="0" err="1" smtClean="0">
                          <a:effectLst/>
                        </a:rPr>
                        <a:t>Eckhardt</a:t>
                      </a:r>
                      <a:r>
                        <a:rPr lang="en-US" sz="1500" u="none" strike="noStrike" dirty="0" smtClean="0">
                          <a:effectLst/>
                        </a:rPr>
                        <a:t>, Gail</a:t>
                      </a:r>
                    </a:p>
                    <a:p>
                      <a:pPr algn="l" rtl="0" fontAlgn="ctr"/>
                      <a:r>
                        <a:rPr lang="en-US" sz="1500" u="none" strike="noStrike" dirty="0" err="1" smtClean="0">
                          <a:effectLst/>
                        </a:rPr>
                        <a:t>Meric-Bernstam</a:t>
                      </a:r>
                      <a:r>
                        <a:rPr lang="en-US" sz="1500" u="none" strike="noStrike" dirty="0" smtClean="0">
                          <a:effectLst/>
                        </a:rPr>
                        <a:t>,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Funda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18" marR="45718" marT="45721" marB="45721"/>
                </a:tc>
              </a:tr>
              <a:tr h="3852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Yale University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18" marR="45718" marT="45721" marB="45721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Lorusso, Patricia</a:t>
                      </a:r>
                    </a:p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Eder, Paul</a:t>
                      </a:r>
                    </a:p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Berlin, Jordan</a:t>
                      </a:r>
                    </a:p>
                  </a:txBody>
                  <a:tcPr marL="45718" marR="45718" marT="45721" marB="45721"/>
                </a:tc>
              </a:tr>
            </a:tbl>
          </a:graphicData>
        </a:graphic>
      </p:graphicFrame>
      <p:cxnSp>
        <p:nvCxnSpPr>
          <p:cNvPr id="20519" name="Straight Connector 5"/>
          <p:cNvCxnSpPr>
            <a:cxnSpLocks noChangeShapeType="1"/>
          </p:cNvCxnSpPr>
          <p:nvPr/>
        </p:nvCxnSpPr>
        <p:spPr bwMode="auto">
          <a:xfrm>
            <a:off x="4556125" y="1763713"/>
            <a:ext cx="0" cy="45386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556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30D71-555E-4AE8-8099-432FCC68936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/>
          <a:stretch>
            <a:fillRect/>
          </a:stretch>
        </p:blipFill>
        <p:spPr bwMode="auto">
          <a:xfrm>
            <a:off x="190500" y="327025"/>
            <a:ext cx="872490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95463" y="1643063"/>
            <a:ext cx="2971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67263" y="1643063"/>
            <a:ext cx="0" cy="3962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95463" y="5605463"/>
            <a:ext cx="2971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795463" y="1643063"/>
            <a:ext cx="0" cy="3962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7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Agents currently tracked for PTA/PTMA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25411"/>
              </p:ext>
            </p:extLst>
          </p:nvPr>
        </p:nvGraphicFramePr>
        <p:xfrm>
          <a:off x="457200" y="2133602"/>
          <a:ext cx="8229600" cy="38927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400"/>
                <a:gridCol w="1828800"/>
                <a:gridCol w="1813560"/>
                <a:gridCol w="1645920"/>
                <a:gridCol w="1645920"/>
              </a:tblGrid>
              <a:tr h="522514">
                <a:tc>
                  <a:txBody>
                    <a:bodyPr/>
                    <a:lstStyle/>
                    <a:p>
                      <a:r>
                        <a:rPr lang="en-US" dirty="0" smtClean="0"/>
                        <a:t>Agent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NSC/IND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CRADA/CDA*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PTA/PTMA</a:t>
                      </a:r>
                      <a:endParaRPr lang="en-US" dirty="0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r>
                        <a:rPr lang="en-US" dirty="0" smtClean="0"/>
                        <a:t>AT13387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749712/109876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Hsp90i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11/02/2009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IDSC</a:t>
                      </a:r>
                      <a:endParaRPr lang="en-US" dirty="0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r>
                        <a:rPr lang="en-US" dirty="0" smtClean="0"/>
                        <a:t>BMN 673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771561/119558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 </a:t>
                      </a:r>
                      <a:r>
                        <a:rPr lang="en-US" dirty="0" err="1" smtClean="0"/>
                        <a:t>PARPi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06/21/2013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Solicitation</a:t>
                      </a:r>
                      <a:endParaRPr lang="en-US" dirty="0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r>
                        <a:rPr lang="en-US" dirty="0" smtClean="0"/>
                        <a:t>AZD9291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781254/-------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EGFRi</a:t>
                      </a:r>
                      <a:r>
                        <a:rPr lang="en-US" dirty="0" smtClean="0"/>
                        <a:t>,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04/03/2014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prep</a:t>
                      </a:r>
                      <a:endParaRPr lang="en-US" dirty="0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r>
                        <a:rPr lang="en-US" dirty="0" smtClean="0"/>
                        <a:t>VX-970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780162/-------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05/29/2014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prep</a:t>
                      </a:r>
                      <a:endParaRPr lang="en-US" dirty="0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r>
                        <a:rPr lang="en-US" dirty="0" smtClean="0"/>
                        <a:t>SGI-110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780463/-------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DNMTi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11/20/2011*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prep</a:t>
                      </a:r>
                      <a:endParaRPr lang="en-US" dirty="0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r>
                        <a:rPr lang="en-US" dirty="0" smtClean="0"/>
                        <a:t>AMG-337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779337/-------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cMeti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08/09/2013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prep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486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Glossary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IAM</a:t>
            </a:r>
            <a:r>
              <a:rPr lang="en-US" sz="2000" dirty="0" smtClean="0">
                <a:solidFill>
                  <a:schemeClr val="tx1"/>
                </a:solidFill>
              </a:rPr>
              <a:t> – Identity and Access Management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Regulatory Support System (RSS) </a:t>
            </a:r>
            <a:r>
              <a:rPr lang="en-US" sz="2000" dirty="0">
                <a:solidFill>
                  <a:schemeClr val="tx1"/>
                </a:solidFill>
              </a:rPr>
              <a:t>- An application created within the CTSU </a:t>
            </a:r>
            <a:r>
              <a:rPr lang="en-US" sz="2000" dirty="0" smtClean="0">
                <a:solidFill>
                  <a:schemeClr val="tx1"/>
                </a:solidFill>
              </a:rPr>
              <a:t>Enterprise system </a:t>
            </a:r>
            <a:r>
              <a:rPr lang="en-US" sz="2000" dirty="0">
                <a:solidFill>
                  <a:schemeClr val="tx1"/>
                </a:solidFill>
              </a:rPr>
              <a:t>to create and manage institution, person, and regulatory data for </a:t>
            </a:r>
            <a:r>
              <a:rPr lang="en-US" sz="2000" dirty="0" smtClean="0">
                <a:solidFill>
                  <a:schemeClr val="tx1"/>
                </a:solidFill>
              </a:rPr>
              <a:t>CTEP-supported Cooperative </a:t>
            </a:r>
            <a:r>
              <a:rPr lang="en-US" sz="2000" dirty="0">
                <a:solidFill>
                  <a:schemeClr val="tx1"/>
                </a:solidFill>
              </a:rPr>
              <a:t>Groups, contractors, and grantees. It is also used to manage </a:t>
            </a:r>
            <a:r>
              <a:rPr lang="en-US" sz="2000" dirty="0" smtClean="0">
                <a:solidFill>
                  <a:schemeClr val="tx1"/>
                </a:solidFill>
              </a:rPr>
              <a:t>CTSU-specific enrollment </a:t>
            </a:r>
            <a:r>
              <a:rPr lang="en-US" sz="2000" dirty="0">
                <a:solidFill>
                  <a:schemeClr val="tx1"/>
                </a:solidFill>
              </a:rPr>
              <a:t>and delinquency tracking data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Oncology Patient Enrollment Network (OPEN) </a:t>
            </a:r>
            <a:r>
              <a:rPr lang="en-US" sz="2000" dirty="0">
                <a:solidFill>
                  <a:schemeClr val="tx1"/>
                </a:solidFill>
              </a:rPr>
              <a:t>- The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web-based registration </a:t>
            </a:r>
            <a:r>
              <a:rPr lang="en-US" sz="2000" dirty="0" smtClean="0">
                <a:solidFill>
                  <a:schemeClr val="tx1"/>
                </a:solidFill>
              </a:rPr>
              <a:t>system for </a:t>
            </a:r>
            <a:r>
              <a:rPr lang="en-US" sz="2000" dirty="0">
                <a:solidFill>
                  <a:schemeClr val="tx1"/>
                </a:solidFill>
              </a:rPr>
              <a:t>patient enrollments onto NCI-sponsored </a:t>
            </a:r>
            <a:r>
              <a:rPr lang="en-US" sz="2000" dirty="0" smtClean="0">
                <a:solidFill>
                  <a:schemeClr val="tx1"/>
                </a:solidFill>
              </a:rPr>
              <a:t>clinical </a:t>
            </a:r>
            <a:r>
              <a:rPr lang="en-US" sz="2000" dirty="0">
                <a:solidFill>
                  <a:schemeClr val="tx1"/>
                </a:solidFill>
              </a:rPr>
              <a:t>trials. The </a:t>
            </a:r>
            <a:r>
              <a:rPr lang="en-US" sz="2000" dirty="0" smtClean="0">
                <a:solidFill>
                  <a:schemeClr val="tx1"/>
                </a:solidFill>
              </a:rPr>
              <a:t>system is </a:t>
            </a:r>
            <a:r>
              <a:rPr lang="en-US" sz="2000" dirty="0">
                <a:solidFill>
                  <a:schemeClr val="tx1"/>
                </a:solidFill>
              </a:rPr>
              <a:t>integrated with the CTSU Enterprise System for regulatory and roster data, and </a:t>
            </a:r>
            <a:r>
              <a:rPr lang="en-US" sz="2000" dirty="0" smtClean="0">
                <a:solidFill>
                  <a:schemeClr val="tx1"/>
                </a:solidFill>
              </a:rPr>
              <a:t>with each </a:t>
            </a:r>
            <a:r>
              <a:rPr lang="en-US" sz="2000" dirty="0">
                <a:solidFill>
                  <a:schemeClr val="tx1"/>
                </a:solidFill>
              </a:rPr>
              <a:t>of the Cooperative Groups' </a:t>
            </a:r>
            <a:r>
              <a:rPr lang="en-US" sz="2000" dirty="0" smtClean="0">
                <a:solidFill>
                  <a:schemeClr val="tx1"/>
                </a:solidFill>
              </a:rPr>
              <a:t>registration/randomization systems </a:t>
            </a:r>
            <a:r>
              <a:rPr lang="en-US" sz="2000" dirty="0">
                <a:solidFill>
                  <a:schemeClr val="tx1"/>
                </a:solidFill>
              </a:rPr>
              <a:t>for </a:t>
            </a:r>
            <a:r>
              <a:rPr lang="en-US" sz="2000" dirty="0" smtClean="0">
                <a:solidFill>
                  <a:schemeClr val="tx1"/>
                </a:solidFill>
              </a:rPr>
              <a:t>patient registration</a:t>
            </a:r>
            <a:r>
              <a:rPr lang="en-US" sz="2000" dirty="0">
                <a:solidFill>
                  <a:schemeClr val="tx1"/>
                </a:solidFill>
              </a:rPr>
              <a:t>/ </a:t>
            </a:r>
            <a:r>
              <a:rPr lang="en-US" sz="2000" dirty="0" smtClean="0">
                <a:solidFill>
                  <a:schemeClr val="tx1"/>
                </a:solidFill>
              </a:rPr>
              <a:t>randomization. OPEN </a:t>
            </a:r>
            <a:r>
              <a:rPr lang="en-US" sz="2000" dirty="0">
                <a:solidFill>
                  <a:schemeClr val="tx1"/>
                </a:solidFill>
              </a:rPr>
              <a:t>provides the ability to enroll patients on a 24/7 basis.</a:t>
            </a:r>
          </a:p>
        </p:txBody>
      </p:sp>
    </p:spTree>
    <p:extLst>
      <p:ext uri="{BB962C8B-B14F-4D97-AF65-F5344CB8AC3E}">
        <p14:creationId xmlns:p14="http://schemas.microsoft.com/office/powerpoint/2010/main" val="235811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5" y="2050702"/>
            <a:ext cx="8924562" cy="4757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0" y="716065"/>
            <a:ext cx="8699010" cy="5931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271" y="1523602"/>
            <a:ext cx="70403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EGF-R</a:t>
            </a:r>
            <a:endParaRPr lang="en-US" sz="1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9683" y="1523602"/>
            <a:ext cx="81464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VEGF-R</a:t>
            </a:r>
            <a:endParaRPr lang="en-US" sz="1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6730" y="1523602"/>
            <a:ext cx="6591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Notch</a:t>
            </a:r>
            <a:endParaRPr lang="en-US" sz="1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4008" y="1390232"/>
            <a:ext cx="94609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sz="1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other</a:t>
            </a:r>
          </a:p>
          <a:p>
            <a:pPr algn="r">
              <a:lnSpc>
                <a:spcPts val="1300"/>
              </a:lnSpc>
            </a:pPr>
            <a:r>
              <a:rPr lang="en-US" sz="1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receptors</a:t>
            </a:r>
            <a:endParaRPr lang="en-US" sz="1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1930" y="565649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Apoptosis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9295" y="557968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Survival/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Proliferation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7090" y="5656490"/>
            <a:ext cx="11945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Angiogenesis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7091" y="5579680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Protein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turnover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40835" y="6309375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Mitosis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09298" y="5597610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Immuno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modulation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6962" y="6225139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Migration/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invasion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68886" y="6216175"/>
            <a:ext cx="1031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DNA repair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epigenetics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79168" y="1163105"/>
            <a:ext cx="5485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Notch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90045" y="1470345"/>
            <a:ext cx="8114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Hedgehog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66855" y="1616789"/>
            <a:ext cx="894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vismodegib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56241" y="1300016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RO4929097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203200" y="49360"/>
            <a:ext cx="8737600" cy="423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914400" eaLnBrk="0" hangingPunct="0">
              <a:lnSpc>
                <a:spcPct val="90000"/>
              </a:lnSpc>
              <a:spcAft>
                <a:spcPct val="4000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High Priority Targets and </a:t>
            </a: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DCTD/CTEP Agents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2811" y="625435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Surface antigens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82638" y="779055"/>
            <a:ext cx="1087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SGN 35 (CD30)</a:t>
            </a:r>
          </a:p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HA 22 (CD22)</a:t>
            </a:r>
          </a:p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CDX-011</a:t>
            </a:r>
          </a:p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27825" y="839805"/>
            <a:ext cx="1228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bevacizumab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iv-aflibercept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4330" y="1163105"/>
            <a:ext cx="652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VEGF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3830" y="993694"/>
            <a:ext cx="883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cetuximab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1070" y="2507280"/>
            <a:ext cx="883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rlotinib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AZD9291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83650" y="2545685"/>
            <a:ext cx="8833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dasatinib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orafenib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dabrafenib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30765" y="2699305"/>
            <a:ext cx="883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tipifarnib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20585" y="2721382"/>
            <a:ext cx="8833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dasatinib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saracatinib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imatinib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7020" y="3275380"/>
            <a:ext cx="883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MK-2206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22055" y="3681775"/>
            <a:ext cx="998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tramitinib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selumetinib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89420" y="3943678"/>
            <a:ext cx="883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PCI-32765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25969" y="4097253"/>
            <a:ext cx="11905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TORC</a:t>
            </a:r>
          </a:p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MLN0128</a:t>
            </a: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temsirolimus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7020" y="4642169"/>
            <a:ext cx="883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TL32711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7020" y="3928265"/>
            <a:ext cx="9985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AT-101</a:t>
            </a: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obatoclax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navitoclax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7020" y="5026219"/>
            <a:ext cx="883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fenretinide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5855" y="5287426"/>
            <a:ext cx="7296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Ceramide</a:t>
            </a:r>
            <a:r>
              <a:rPr lang="en-US" sz="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2235" y="2852925"/>
            <a:ext cx="5727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spc="-150" dirty="0" smtClean="0">
                <a:latin typeface="Arial" pitchFamily="34" charset="0"/>
                <a:cs typeface="Arial" pitchFamily="34" charset="0"/>
              </a:rPr>
              <a:t>P13 K</a:t>
            </a:r>
            <a:endParaRPr lang="en-US" sz="11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2360" y="3275380"/>
            <a:ext cx="5727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Akt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15550" y="4089110"/>
            <a:ext cx="6912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BCL-2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53955" y="4626780"/>
            <a:ext cx="6912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XIAP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68641" y="4630388"/>
            <a:ext cx="6912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mTOR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74940" y="3321010"/>
            <a:ext cx="499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MEK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81445" y="3321010"/>
            <a:ext cx="4224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Btk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84385" y="2200040"/>
            <a:ext cx="499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Ras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14080" y="2046420"/>
            <a:ext cx="499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Raf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66965" y="2200040"/>
            <a:ext cx="499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SRC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66230" y="2046420"/>
            <a:ext cx="499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Bcr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35065" y="2200040"/>
            <a:ext cx="499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Abl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79975" y="1969610"/>
            <a:ext cx="998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sorafenib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sunitinib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cediranib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pazopanib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34330" y="4043480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CD105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111140" y="4197100"/>
            <a:ext cx="768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TRC105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34330" y="4350720"/>
            <a:ext cx="11159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Angiopoietins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11140" y="4504340"/>
            <a:ext cx="768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AMG386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917645" y="2683514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CDKs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994455" y="2821745"/>
            <a:ext cx="883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dinaciclib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917645" y="2990754"/>
            <a:ext cx="11159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Microtubules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994455" y="3144105"/>
            <a:ext cx="1075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brentuximab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vedotin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994455" y="3597539"/>
            <a:ext cx="11137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SCH 900776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994455" y="3889860"/>
            <a:ext cx="11137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MLN 8237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994455" y="4197100"/>
            <a:ext cx="11137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MK-1775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917645" y="3451614"/>
            <a:ext cx="614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CHK1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917645" y="3736240"/>
            <a:ext cx="17282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Aurora kinase A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917645" y="4043480"/>
            <a:ext cx="10369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Wee1 kinase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108200" y="432919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IGF-1R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185010" y="586664"/>
            <a:ext cx="110626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ganitumab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cixutuzumab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linsitinib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108200" y="1469363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c-Kit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185010" y="1589854"/>
            <a:ext cx="10753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imatinib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sunitinib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sorafenib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108200" y="953779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HER2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185010" y="1088888"/>
            <a:ext cx="10753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Lapatinib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Pertuzumab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trastuzumab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108200" y="2747355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PDGFR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185010" y="2877923"/>
            <a:ext cx="107534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sunitinib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imatinib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pazopanib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cediranib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108200" y="1935484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173477" y="3946412"/>
            <a:ext cx="1075340" cy="22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ibrutinib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108200" y="2527998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ERa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185010" y="2661925"/>
            <a:ext cx="1075340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z-</a:t>
            </a: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endoxifen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108200" y="3373814"/>
            <a:ext cx="921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Flt3,RET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984146" y="3338473"/>
            <a:ext cx="139989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pembrolizumab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nivolumab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108200" y="3520656"/>
            <a:ext cx="921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bFGFR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185010" y="3683278"/>
            <a:ext cx="1075340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cediranib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8105260" y="2591804"/>
            <a:ext cx="100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Stem cell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signaling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990045" y="3024414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PARP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066855" y="3154579"/>
            <a:ext cx="8833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veliparib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BMN673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olaparib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990045" y="3512230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HDAC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066855" y="3681641"/>
            <a:ext cx="8833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belinostat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entinostat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vorinostat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990045" y="4066094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Topoisomerases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8066855" y="4245362"/>
            <a:ext cx="1077145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LMP400/776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990045" y="4389125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Alkylating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066855" y="4552602"/>
            <a:ext cx="107714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Dimethane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sulfonate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990045" y="4834194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Methylation </a:t>
            </a:r>
            <a:r>
              <a:rPr lang="en-US" sz="1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inh</a:t>
            </a:r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979169" y="5003605"/>
            <a:ext cx="116483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FdCyd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/THU</a:t>
            </a:r>
          </a:p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TRC102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6953110" y="4197100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CTLA44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991515" y="4350720"/>
            <a:ext cx="107714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ipilimumab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ticilimumab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953110" y="4677406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IDO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991515" y="4846817"/>
            <a:ext cx="107714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1-Methyl-[D]-</a:t>
            </a:r>
          </a:p>
          <a:p>
            <a:pPr>
              <a:lnSpc>
                <a:spcPts val="11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tryptophan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108200" y="4273910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Hsp90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6183205" y="4427530"/>
            <a:ext cx="107714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AT 13387</a:t>
            </a:r>
          </a:p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PU-H71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108200" y="4811580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Proteasome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183205" y="4965200"/>
            <a:ext cx="1077145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bortezomib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991515" y="3759292"/>
            <a:ext cx="138258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thalidomide</a:t>
            </a:r>
          </a:p>
          <a:p>
            <a:pPr>
              <a:lnSpc>
                <a:spcPts val="11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lenalidomide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pomalidomide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8752" y="3793377"/>
            <a:ext cx="4624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BCR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215937" y="2049448"/>
            <a:ext cx="107534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tivantinib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AMG337</a:t>
            </a:r>
          </a:p>
          <a:p>
            <a:pPr>
              <a:lnSpc>
                <a:spcPts val="1000"/>
              </a:lnSpc>
            </a:pPr>
            <a:r>
              <a:rPr lang="en-US" sz="105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abozantinib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rilotumuab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95380" y="3221591"/>
            <a:ext cx="4331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PD1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0750" y="3605482"/>
            <a:ext cx="4555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iMID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19"/>
          <p:cNvSpPr>
            <a:spLocks/>
          </p:cNvSpPr>
          <p:nvPr/>
        </p:nvSpPr>
        <p:spPr bwMode="auto">
          <a:xfrm>
            <a:off x="2743425" y="5842000"/>
            <a:ext cx="3640138" cy="945662"/>
          </a:xfrm>
          <a:custGeom>
            <a:avLst/>
            <a:gdLst>
              <a:gd name="T0" fmla="*/ 1194 w 1194"/>
              <a:gd name="T1" fmla="*/ 198 h 280"/>
              <a:gd name="T2" fmla="*/ 1153 w 1194"/>
              <a:gd name="T3" fmla="*/ 164 h 280"/>
              <a:gd name="T4" fmla="*/ 1153 w 1194"/>
              <a:gd name="T5" fmla="*/ 183 h 280"/>
              <a:gd name="T6" fmla="*/ 960 w 1194"/>
              <a:gd name="T7" fmla="*/ 183 h 280"/>
              <a:gd name="T8" fmla="*/ 960 w 1194"/>
              <a:gd name="T9" fmla="*/ 24 h 280"/>
              <a:gd name="T10" fmla="*/ 936 w 1194"/>
              <a:gd name="T11" fmla="*/ 0 h 280"/>
              <a:gd name="T12" fmla="*/ 24 w 1194"/>
              <a:gd name="T13" fmla="*/ 0 h 280"/>
              <a:gd name="T14" fmla="*/ 0 w 1194"/>
              <a:gd name="T15" fmla="*/ 24 h 280"/>
              <a:gd name="T16" fmla="*/ 0 w 1194"/>
              <a:gd name="T17" fmla="*/ 256 h 280"/>
              <a:gd name="T18" fmla="*/ 24 w 1194"/>
              <a:gd name="T19" fmla="*/ 280 h 280"/>
              <a:gd name="T20" fmla="*/ 936 w 1194"/>
              <a:gd name="T21" fmla="*/ 280 h 280"/>
              <a:gd name="T22" fmla="*/ 960 w 1194"/>
              <a:gd name="T23" fmla="*/ 256 h 280"/>
              <a:gd name="T24" fmla="*/ 960 w 1194"/>
              <a:gd name="T25" fmla="*/ 213 h 280"/>
              <a:gd name="T26" fmla="*/ 1153 w 1194"/>
              <a:gd name="T27" fmla="*/ 213 h 280"/>
              <a:gd name="T28" fmla="*/ 1153 w 1194"/>
              <a:gd name="T29" fmla="*/ 231 h 280"/>
              <a:gd name="T30" fmla="*/ 1194 w 1194"/>
              <a:gd name="T31" fmla="*/ 19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94" h="280">
                <a:moveTo>
                  <a:pt x="1194" y="198"/>
                </a:moveTo>
                <a:cubicBezTo>
                  <a:pt x="1153" y="164"/>
                  <a:pt x="1153" y="164"/>
                  <a:pt x="1153" y="164"/>
                </a:cubicBezTo>
                <a:cubicBezTo>
                  <a:pt x="1153" y="183"/>
                  <a:pt x="1153" y="183"/>
                  <a:pt x="1153" y="183"/>
                </a:cubicBezTo>
                <a:cubicBezTo>
                  <a:pt x="960" y="183"/>
                  <a:pt x="960" y="183"/>
                  <a:pt x="960" y="183"/>
                </a:cubicBezTo>
                <a:cubicBezTo>
                  <a:pt x="960" y="24"/>
                  <a:pt x="960" y="24"/>
                  <a:pt x="960" y="24"/>
                </a:cubicBezTo>
                <a:cubicBezTo>
                  <a:pt x="960" y="11"/>
                  <a:pt x="949" y="0"/>
                  <a:pt x="93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69"/>
                  <a:pt x="11" y="280"/>
                  <a:pt x="24" y="280"/>
                </a:cubicBezTo>
                <a:cubicBezTo>
                  <a:pt x="936" y="280"/>
                  <a:pt x="936" y="280"/>
                  <a:pt x="936" y="280"/>
                </a:cubicBezTo>
                <a:cubicBezTo>
                  <a:pt x="949" y="280"/>
                  <a:pt x="960" y="269"/>
                  <a:pt x="960" y="256"/>
                </a:cubicBezTo>
                <a:cubicBezTo>
                  <a:pt x="960" y="213"/>
                  <a:pt x="960" y="213"/>
                  <a:pt x="960" y="213"/>
                </a:cubicBezTo>
                <a:cubicBezTo>
                  <a:pt x="1153" y="213"/>
                  <a:pt x="1153" y="213"/>
                  <a:pt x="1153" y="213"/>
                </a:cubicBezTo>
                <a:cubicBezTo>
                  <a:pt x="1153" y="231"/>
                  <a:pt x="1153" y="231"/>
                  <a:pt x="1153" y="231"/>
                </a:cubicBezTo>
                <a:lnTo>
                  <a:pt x="1194" y="198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61" name="Freeform 20"/>
          <p:cNvSpPr>
            <a:spLocks/>
          </p:cNvSpPr>
          <p:nvPr/>
        </p:nvSpPr>
        <p:spPr bwMode="auto">
          <a:xfrm>
            <a:off x="2743425" y="4924198"/>
            <a:ext cx="3630613" cy="850901"/>
          </a:xfrm>
          <a:custGeom>
            <a:avLst/>
            <a:gdLst>
              <a:gd name="T0" fmla="*/ 1193 w 1193"/>
              <a:gd name="T1" fmla="*/ 106 h 280"/>
              <a:gd name="T2" fmla="*/ 1152 w 1193"/>
              <a:gd name="T3" fmla="*/ 72 h 280"/>
              <a:gd name="T4" fmla="*/ 1152 w 1193"/>
              <a:gd name="T5" fmla="*/ 91 h 280"/>
              <a:gd name="T6" fmla="*/ 960 w 1193"/>
              <a:gd name="T7" fmla="*/ 91 h 280"/>
              <a:gd name="T8" fmla="*/ 960 w 1193"/>
              <a:gd name="T9" fmla="*/ 24 h 280"/>
              <a:gd name="T10" fmla="*/ 936 w 1193"/>
              <a:gd name="T11" fmla="*/ 0 h 280"/>
              <a:gd name="T12" fmla="*/ 24 w 1193"/>
              <a:gd name="T13" fmla="*/ 0 h 280"/>
              <a:gd name="T14" fmla="*/ 0 w 1193"/>
              <a:gd name="T15" fmla="*/ 24 h 280"/>
              <a:gd name="T16" fmla="*/ 0 w 1193"/>
              <a:gd name="T17" fmla="*/ 120 h 280"/>
              <a:gd name="T18" fmla="*/ 24 w 1193"/>
              <a:gd name="T19" fmla="*/ 144 h 280"/>
              <a:gd name="T20" fmla="*/ 448 w 1193"/>
              <a:gd name="T21" fmla="*/ 144 h 280"/>
              <a:gd name="T22" fmla="*/ 448 w 1193"/>
              <a:gd name="T23" fmla="*/ 216 h 280"/>
              <a:gd name="T24" fmla="*/ 408 w 1193"/>
              <a:gd name="T25" fmla="*/ 216 h 280"/>
              <a:gd name="T26" fmla="*/ 480 w 1193"/>
              <a:gd name="T27" fmla="*/ 280 h 280"/>
              <a:gd name="T28" fmla="*/ 552 w 1193"/>
              <a:gd name="T29" fmla="*/ 216 h 280"/>
              <a:gd name="T30" fmla="*/ 512 w 1193"/>
              <a:gd name="T31" fmla="*/ 216 h 280"/>
              <a:gd name="T32" fmla="*/ 512 w 1193"/>
              <a:gd name="T33" fmla="*/ 144 h 280"/>
              <a:gd name="T34" fmla="*/ 936 w 1193"/>
              <a:gd name="T35" fmla="*/ 144 h 280"/>
              <a:gd name="T36" fmla="*/ 960 w 1193"/>
              <a:gd name="T37" fmla="*/ 121 h 280"/>
              <a:gd name="T38" fmla="*/ 1152 w 1193"/>
              <a:gd name="T39" fmla="*/ 121 h 280"/>
              <a:gd name="T40" fmla="*/ 1152 w 1193"/>
              <a:gd name="T41" fmla="*/ 139 h 280"/>
              <a:gd name="T42" fmla="*/ 1193 w 1193"/>
              <a:gd name="T43" fmla="*/ 10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93" h="280">
                <a:moveTo>
                  <a:pt x="1193" y="106"/>
                </a:moveTo>
                <a:cubicBezTo>
                  <a:pt x="1152" y="72"/>
                  <a:pt x="1152" y="72"/>
                  <a:pt x="1152" y="72"/>
                </a:cubicBezTo>
                <a:cubicBezTo>
                  <a:pt x="1152" y="91"/>
                  <a:pt x="1152" y="91"/>
                  <a:pt x="1152" y="91"/>
                </a:cubicBezTo>
                <a:cubicBezTo>
                  <a:pt x="960" y="91"/>
                  <a:pt x="960" y="91"/>
                  <a:pt x="960" y="91"/>
                </a:cubicBezTo>
                <a:cubicBezTo>
                  <a:pt x="960" y="24"/>
                  <a:pt x="960" y="24"/>
                  <a:pt x="960" y="24"/>
                </a:cubicBezTo>
                <a:cubicBezTo>
                  <a:pt x="960" y="11"/>
                  <a:pt x="949" y="0"/>
                  <a:pt x="93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448" y="144"/>
                  <a:pt x="448" y="144"/>
                  <a:pt x="448" y="144"/>
                </a:cubicBezTo>
                <a:cubicBezTo>
                  <a:pt x="448" y="216"/>
                  <a:pt x="448" y="216"/>
                  <a:pt x="448" y="216"/>
                </a:cubicBezTo>
                <a:cubicBezTo>
                  <a:pt x="408" y="216"/>
                  <a:pt x="408" y="216"/>
                  <a:pt x="408" y="216"/>
                </a:cubicBezTo>
                <a:cubicBezTo>
                  <a:pt x="480" y="280"/>
                  <a:pt x="480" y="280"/>
                  <a:pt x="480" y="280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12" y="216"/>
                  <a:pt x="512" y="216"/>
                  <a:pt x="512" y="216"/>
                </a:cubicBezTo>
                <a:cubicBezTo>
                  <a:pt x="512" y="144"/>
                  <a:pt x="512" y="144"/>
                  <a:pt x="512" y="144"/>
                </a:cubicBezTo>
                <a:cubicBezTo>
                  <a:pt x="936" y="144"/>
                  <a:pt x="936" y="144"/>
                  <a:pt x="936" y="144"/>
                </a:cubicBezTo>
                <a:cubicBezTo>
                  <a:pt x="949" y="144"/>
                  <a:pt x="959" y="134"/>
                  <a:pt x="960" y="121"/>
                </a:cubicBezTo>
                <a:cubicBezTo>
                  <a:pt x="1152" y="121"/>
                  <a:pt x="1152" y="121"/>
                  <a:pt x="1152" y="121"/>
                </a:cubicBezTo>
                <a:cubicBezTo>
                  <a:pt x="1152" y="139"/>
                  <a:pt x="1152" y="139"/>
                  <a:pt x="1152" y="139"/>
                </a:cubicBezTo>
                <a:lnTo>
                  <a:pt x="1193" y="106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63" name="Freeform 18"/>
          <p:cNvSpPr>
            <a:spLocks/>
          </p:cNvSpPr>
          <p:nvPr/>
        </p:nvSpPr>
        <p:spPr bwMode="auto">
          <a:xfrm>
            <a:off x="2743425" y="2259919"/>
            <a:ext cx="3663950" cy="1347787"/>
          </a:xfrm>
          <a:custGeom>
            <a:avLst/>
            <a:gdLst>
              <a:gd name="T0" fmla="*/ 1194 w 1194"/>
              <a:gd name="T1" fmla="*/ 162 h 400"/>
              <a:gd name="T2" fmla="*/ 1153 w 1194"/>
              <a:gd name="T3" fmla="*/ 128 h 400"/>
              <a:gd name="T4" fmla="*/ 1153 w 1194"/>
              <a:gd name="T5" fmla="*/ 147 h 400"/>
              <a:gd name="T6" fmla="*/ 960 w 1194"/>
              <a:gd name="T7" fmla="*/ 147 h 400"/>
              <a:gd name="T8" fmla="*/ 960 w 1194"/>
              <a:gd name="T9" fmla="*/ 24 h 400"/>
              <a:gd name="T10" fmla="*/ 936 w 1194"/>
              <a:gd name="T11" fmla="*/ 0 h 400"/>
              <a:gd name="T12" fmla="*/ 24 w 1194"/>
              <a:gd name="T13" fmla="*/ 0 h 400"/>
              <a:gd name="T14" fmla="*/ 0 w 1194"/>
              <a:gd name="T15" fmla="*/ 24 h 400"/>
              <a:gd name="T16" fmla="*/ 0 w 1194"/>
              <a:gd name="T17" fmla="*/ 240 h 400"/>
              <a:gd name="T18" fmla="*/ 24 w 1194"/>
              <a:gd name="T19" fmla="*/ 264 h 400"/>
              <a:gd name="T20" fmla="*/ 448 w 1194"/>
              <a:gd name="T21" fmla="*/ 264 h 400"/>
              <a:gd name="T22" fmla="*/ 448 w 1194"/>
              <a:gd name="T23" fmla="*/ 336 h 400"/>
              <a:gd name="T24" fmla="*/ 408 w 1194"/>
              <a:gd name="T25" fmla="*/ 336 h 400"/>
              <a:gd name="T26" fmla="*/ 480 w 1194"/>
              <a:gd name="T27" fmla="*/ 400 h 400"/>
              <a:gd name="T28" fmla="*/ 552 w 1194"/>
              <a:gd name="T29" fmla="*/ 336 h 400"/>
              <a:gd name="T30" fmla="*/ 512 w 1194"/>
              <a:gd name="T31" fmla="*/ 336 h 400"/>
              <a:gd name="T32" fmla="*/ 512 w 1194"/>
              <a:gd name="T33" fmla="*/ 264 h 400"/>
              <a:gd name="T34" fmla="*/ 936 w 1194"/>
              <a:gd name="T35" fmla="*/ 264 h 400"/>
              <a:gd name="T36" fmla="*/ 960 w 1194"/>
              <a:gd name="T37" fmla="*/ 240 h 400"/>
              <a:gd name="T38" fmla="*/ 960 w 1194"/>
              <a:gd name="T39" fmla="*/ 177 h 400"/>
              <a:gd name="T40" fmla="*/ 1153 w 1194"/>
              <a:gd name="T41" fmla="*/ 177 h 400"/>
              <a:gd name="T42" fmla="*/ 1153 w 1194"/>
              <a:gd name="T43" fmla="*/ 195 h 400"/>
              <a:gd name="T44" fmla="*/ 1194 w 1194"/>
              <a:gd name="T45" fmla="*/ 16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94" h="400">
                <a:moveTo>
                  <a:pt x="1194" y="162"/>
                </a:moveTo>
                <a:cubicBezTo>
                  <a:pt x="1153" y="128"/>
                  <a:pt x="1153" y="128"/>
                  <a:pt x="1153" y="128"/>
                </a:cubicBezTo>
                <a:cubicBezTo>
                  <a:pt x="1153" y="147"/>
                  <a:pt x="1153" y="147"/>
                  <a:pt x="1153" y="147"/>
                </a:cubicBezTo>
                <a:cubicBezTo>
                  <a:pt x="960" y="147"/>
                  <a:pt x="960" y="147"/>
                  <a:pt x="960" y="147"/>
                </a:cubicBezTo>
                <a:cubicBezTo>
                  <a:pt x="960" y="24"/>
                  <a:pt x="960" y="24"/>
                  <a:pt x="960" y="24"/>
                </a:cubicBezTo>
                <a:cubicBezTo>
                  <a:pt x="960" y="11"/>
                  <a:pt x="949" y="0"/>
                  <a:pt x="93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53"/>
                  <a:pt x="11" y="264"/>
                  <a:pt x="24" y="264"/>
                </a:cubicBezTo>
                <a:cubicBezTo>
                  <a:pt x="448" y="264"/>
                  <a:pt x="448" y="264"/>
                  <a:pt x="448" y="264"/>
                </a:cubicBezTo>
                <a:cubicBezTo>
                  <a:pt x="448" y="336"/>
                  <a:pt x="448" y="336"/>
                  <a:pt x="448" y="336"/>
                </a:cubicBezTo>
                <a:cubicBezTo>
                  <a:pt x="408" y="336"/>
                  <a:pt x="408" y="336"/>
                  <a:pt x="408" y="336"/>
                </a:cubicBezTo>
                <a:cubicBezTo>
                  <a:pt x="480" y="400"/>
                  <a:pt x="480" y="400"/>
                  <a:pt x="480" y="400"/>
                </a:cubicBezTo>
                <a:cubicBezTo>
                  <a:pt x="552" y="336"/>
                  <a:pt x="552" y="336"/>
                  <a:pt x="552" y="336"/>
                </a:cubicBezTo>
                <a:cubicBezTo>
                  <a:pt x="512" y="336"/>
                  <a:pt x="512" y="336"/>
                  <a:pt x="512" y="336"/>
                </a:cubicBezTo>
                <a:cubicBezTo>
                  <a:pt x="512" y="264"/>
                  <a:pt x="512" y="264"/>
                  <a:pt x="512" y="264"/>
                </a:cubicBezTo>
                <a:cubicBezTo>
                  <a:pt x="936" y="264"/>
                  <a:pt x="936" y="264"/>
                  <a:pt x="936" y="264"/>
                </a:cubicBezTo>
                <a:cubicBezTo>
                  <a:pt x="949" y="264"/>
                  <a:pt x="960" y="253"/>
                  <a:pt x="960" y="240"/>
                </a:cubicBezTo>
                <a:cubicBezTo>
                  <a:pt x="960" y="177"/>
                  <a:pt x="960" y="177"/>
                  <a:pt x="960" y="177"/>
                </a:cubicBezTo>
                <a:cubicBezTo>
                  <a:pt x="1153" y="177"/>
                  <a:pt x="1153" y="177"/>
                  <a:pt x="1153" y="177"/>
                </a:cubicBezTo>
                <a:cubicBezTo>
                  <a:pt x="1153" y="195"/>
                  <a:pt x="1153" y="195"/>
                  <a:pt x="1153" y="195"/>
                </a:cubicBezTo>
                <a:lnTo>
                  <a:pt x="1194" y="16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52" name="Freeform 7"/>
          <p:cNvSpPr>
            <a:spLocks/>
          </p:cNvSpPr>
          <p:nvPr/>
        </p:nvSpPr>
        <p:spPr bwMode="auto">
          <a:xfrm>
            <a:off x="127000" y="1117600"/>
            <a:ext cx="2449513" cy="5570538"/>
          </a:xfrm>
          <a:custGeom>
            <a:avLst/>
            <a:gdLst>
              <a:gd name="T0" fmla="*/ 672 w 672"/>
              <a:gd name="T1" fmla="*/ 1720 h 1744"/>
              <a:gd name="T2" fmla="*/ 648 w 672"/>
              <a:gd name="T3" fmla="*/ 1744 h 1744"/>
              <a:gd name="T4" fmla="*/ 24 w 672"/>
              <a:gd name="T5" fmla="*/ 1744 h 1744"/>
              <a:gd name="T6" fmla="*/ 0 w 672"/>
              <a:gd name="T7" fmla="*/ 1720 h 1744"/>
              <a:gd name="T8" fmla="*/ 0 w 672"/>
              <a:gd name="T9" fmla="*/ 24 h 1744"/>
              <a:gd name="T10" fmla="*/ 24 w 672"/>
              <a:gd name="T11" fmla="*/ 0 h 1744"/>
              <a:gd name="T12" fmla="*/ 648 w 672"/>
              <a:gd name="T13" fmla="*/ 0 h 1744"/>
              <a:gd name="T14" fmla="*/ 672 w 672"/>
              <a:gd name="T15" fmla="*/ 24 h 1744"/>
              <a:gd name="T16" fmla="*/ 672 w 672"/>
              <a:gd name="T17" fmla="*/ 172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2" h="1744">
                <a:moveTo>
                  <a:pt x="672" y="1720"/>
                </a:moveTo>
                <a:cubicBezTo>
                  <a:pt x="672" y="1733"/>
                  <a:pt x="661" y="1744"/>
                  <a:pt x="648" y="1744"/>
                </a:cubicBezTo>
                <a:cubicBezTo>
                  <a:pt x="24" y="1744"/>
                  <a:pt x="24" y="1744"/>
                  <a:pt x="24" y="1744"/>
                </a:cubicBezTo>
                <a:cubicBezTo>
                  <a:pt x="11" y="1744"/>
                  <a:pt x="0" y="1733"/>
                  <a:pt x="0" y="172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648" y="0"/>
                  <a:pt x="648" y="0"/>
                  <a:pt x="648" y="0"/>
                </a:cubicBezTo>
                <a:cubicBezTo>
                  <a:pt x="661" y="0"/>
                  <a:pt x="672" y="11"/>
                  <a:pt x="672" y="24"/>
                </a:cubicBezTo>
                <a:lnTo>
                  <a:pt x="672" y="172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44" name="Freeform 6"/>
          <p:cNvSpPr>
            <a:spLocks/>
          </p:cNvSpPr>
          <p:nvPr/>
        </p:nvSpPr>
        <p:spPr bwMode="auto">
          <a:xfrm>
            <a:off x="5662615" y="1117600"/>
            <a:ext cx="3268662" cy="5581650"/>
          </a:xfrm>
          <a:custGeom>
            <a:avLst/>
            <a:gdLst>
              <a:gd name="T0" fmla="*/ 929 w 953"/>
              <a:gd name="T1" fmla="*/ 0 h 1744"/>
              <a:gd name="T2" fmla="*/ 257 w 953"/>
              <a:gd name="T3" fmla="*/ 0 h 1744"/>
              <a:gd name="T4" fmla="*/ 233 w 953"/>
              <a:gd name="T5" fmla="*/ 24 h 1744"/>
              <a:gd name="T6" fmla="*/ 233 w 953"/>
              <a:gd name="T7" fmla="*/ 123 h 1744"/>
              <a:gd name="T8" fmla="*/ 233 w 953"/>
              <a:gd name="T9" fmla="*/ 439 h 1744"/>
              <a:gd name="T10" fmla="*/ 42 w 953"/>
              <a:gd name="T11" fmla="*/ 439 h 1744"/>
              <a:gd name="T12" fmla="*/ 42 w 953"/>
              <a:gd name="T13" fmla="*/ 421 h 1744"/>
              <a:gd name="T14" fmla="*/ 1 w 953"/>
              <a:gd name="T15" fmla="*/ 454 h 1744"/>
              <a:gd name="T16" fmla="*/ 42 w 953"/>
              <a:gd name="T17" fmla="*/ 488 h 1744"/>
              <a:gd name="T18" fmla="*/ 42 w 953"/>
              <a:gd name="T19" fmla="*/ 469 h 1744"/>
              <a:gd name="T20" fmla="*/ 233 w 953"/>
              <a:gd name="T21" fmla="*/ 469 h 1744"/>
              <a:gd name="T22" fmla="*/ 233 w 953"/>
              <a:gd name="T23" fmla="*/ 1203 h 1744"/>
              <a:gd name="T24" fmla="*/ 42 w 953"/>
              <a:gd name="T25" fmla="*/ 1203 h 1744"/>
              <a:gd name="T26" fmla="*/ 42 w 953"/>
              <a:gd name="T27" fmla="*/ 1184 h 1744"/>
              <a:gd name="T28" fmla="*/ 1 w 953"/>
              <a:gd name="T29" fmla="*/ 1218 h 1744"/>
              <a:gd name="T30" fmla="*/ 42 w 953"/>
              <a:gd name="T31" fmla="*/ 1251 h 1744"/>
              <a:gd name="T32" fmla="*/ 42 w 953"/>
              <a:gd name="T33" fmla="*/ 1233 h 1744"/>
              <a:gd name="T34" fmla="*/ 233 w 953"/>
              <a:gd name="T35" fmla="*/ 1233 h 1744"/>
              <a:gd name="T36" fmla="*/ 233 w 953"/>
              <a:gd name="T37" fmla="*/ 1531 h 1744"/>
              <a:gd name="T38" fmla="*/ 41 w 953"/>
              <a:gd name="T39" fmla="*/ 1531 h 1744"/>
              <a:gd name="T40" fmla="*/ 41 w 953"/>
              <a:gd name="T41" fmla="*/ 1513 h 1744"/>
              <a:gd name="T42" fmla="*/ 0 w 953"/>
              <a:gd name="T43" fmla="*/ 1546 h 1744"/>
              <a:gd name="T44" fmla="*/ 41 w 953"/>
              <a:gd name="T45" fmla="*/ 1580 h 1744"/>
              <a:gd name="T46" fmla="*/ 41 w 953"/>
              <a:gd name="T47" fmla="*/ 1561 h 1744"/>
              <a:gd name="T48" fmla="*/ 233 w 953"/>
              <a:gd name="T49" fmla="*/ 1561 h 1744"/>
              <a:gd name="T50" fmla="*/ 233 w 953"/>
              <a:gd name="T51" fmla="*/ 1720 h 1744"/>
              <a:gd name="T52" fmla="*/ 257 w 953"/>
              <a:gd name="T53" fmla="*/ 1744 h 1744"/>
              <a:gd name="T54" fmla="*/ 929 w 953"/>
              <a:gd name="T55" fmla="*/ 1744 h 1744"/>
              <a:gd name="T56" fmla="*/ 953 w 953"/>
              <a:gd name="T57" fmla="*/ 1720 h 1744"/>
              <a:gd name="T58" fmla="*/ 953 w 953"/>
              <a:gd name="T59" fmla="*/ 24 h 1744"/>
              <a:gd name="T60" fmla="*/ 929 w 953"/>
              <a:gd name="T61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3" h="1744">
                <a:moveTo>
                  <a:pt x="929" y="0"/>
                </a:moveTo>
                <a:cubicBezTo>
                  <a:pt x="257" y="0"/>
                  <a:pt x="257" y="0"/>
                  <a:pt x="257" y="0"/>
                </a:cubicBezTo>
                <a:cubicBezTo>
                  <a:pt x="244" y="0"/>
                  <a:pt x="233" y="11"/>
                  <a:pt x="233" y="24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33" y="439"/>
                  <a:pt x="233" y="439"/>
                  <a:pt x="233" y="439"/>
                </a:cubicBezTo>
                <a:cubicBezTo>
                  <a:pt x="42" y="439"/>
                  <a:pt x="42" y="439"/>
                  <a:pt x="42" y="439"/>
                </a:cubicBezTo>
                <a:cubicBezTo>
                  <a:pt x="42" y="421"/>
                  <a:pt x="42" y="421"/>
                  <a:pt x="42" y="421"/>
                </a:cubicBezTo>
                <a:cubicBezTo>
                  <a:pt x="1" y="454"/>
                  <a:pt x="1" y="454"/>
                  <a:pt x="1" y="454"/>
                </a:cubicBezTo>
                <a:cubicBezTo>
                  <a:pt x="42" y="488"/>
                  <a:pt x="42" y="488"/>
                  <a:pt x="42" y="488"/>
                </a:cubicBezTo>
                <a:cubicBezTo>
                  <a:pt x="42" y="469"/>
                  <a:pt x="42" y="469"/>
                  <a:pt x="42" y="469"/>
                </a:cubicBezTo>
                <a:cubicBezTo>
                  <a:pt x="233" y="469"/>
                  <a:pt x="233" y="469"/>
                  <a:pt x="233" y="469"/>
                </a:cubicBezTo>
                <a:cubicBezTo>
                  <a:pt x="233" y="1203"/>
                  <a:pt x="233" y="1203"/>
                  <a:pt x="233" y="1203"/>
                </a:cubicBezTo>
                <a:cubicBezTo>
                  <a:pt x="42" y="1203"/>
                  <a:pt x="42" y="1203"/>
                  <a:pt x="42" y="1203"/>
                </a:cubicBezTo>
                <a:cubicBezTo>
                  <a:pt x="42" y="1184"/>
                  <a:pt x="42" y="1184"/>
                  <a:pt x="42" y="1184"/>
                </a:cubicBezTo>
                <a:cubicBezTo>
                  <a:pt x="1" y="1218"/>
                  <a:pt x="1" y="1218"/>
                  <a:pt x="1" y="1218"/>
                </a:cubicBezTo>
                <a:cubicBezTo>
                  <a:pt x="42" y="1251"/>
                  <a:pt x="42" y="1251"/>
                  <a:pt x="42" y="1251"/>
                </a:cubicBezTo>
                <a:cubicBezTo>
                  <a:pt x="42" y="1233"/>
                  <a:pt x="42" y="1233"/>
                  <a:pt x="42" y="1233"/>
                </a:cubicBezTo>
                <a:cubicBezTo>
                  <a:pt x="233" y="1233"/>
                  <a:pt x="233" y="1233"/>
                  <a:pt x="233" y="1233"/>
                </a:cubicBezTo>
                <a:cubicBezTo>
                  <a:pt x="233" y="1531"/>
                  <a:pt x="233" y="1531"/>
                  <a:pt x="233" y="1531"/>
                </a:cubicBezTo>
                <a:cubicBezTo>
                  <a:pt x="41" y="1531"/>
                  <a:pt x="41" y="1531"/>
                  <a:pt x="41" y="1531"/>
                </a:cubicBezTo>
                <a:cubicBezTo>
                  <a:pt x="41" y="1513"/>
                  <a:pt x="41" y="1513"/>
                  <a:pt x="41" y="1513"/>
                </a:cubicBezTo>
                <a:cubicBezTo>
                  <a:pt x="0" y="1546"/>
                  <a:pt x="0" y="1546"/>
                  <a:pt x="0" y="1546"/>
                </a:cubicBezTo>
                <a:cubicBezTo>
                  <a:pt x="41" y="1580"/>
                  <a:pt x="41" y="1580"/>
                  <a:pt x="41" y="1580"/>
                </a:cubicBezTo>
                <a:cubicBezTo>
                  <a:pt x="41" y="1561"/>
                  <a:pt x="41" y="1561"/>
                  <a:pt x="41" y="1561"/>
                </a:cubicBezTo>
                <a:cubicBezTo>
                  <a:pt x="233" y="1561"/>
                  <a:pt x="233" y="1561"/>
                  <a:pt x="233" y="1561"/>
                </a:cubicBezTo>
                <a:cubicBezTo>
                  <a:pt x="233" y="1720"/>
                  <a:pt x="233" y="1720"/>
                  <a:pt x="233" y="1720"/>
                </a:cubicBezTo>
                <a:cubicBezTo>
                  <a:pt x="233" y="1733"/>
                  <a:pt x="244" y="1744"/>
                  <a:pt x="257" y="1744"/>
                </a:cubicBezTo>
                <a:cubicBezTo>
                  <a:pt x="929" y="1744"/>
                  <a:pt x="929" y="1744"/>
                  <a:pt x="929" y="1744"/>
                </a:cubicBezTo>
                <a:cubicBezTo>
                  <a:pt x="942" y="1744"/>
                  <a:pt x="953" y="1733"/>
                  <a:pt x="953" y="1720"/>
                </a:cubicBezTo>
                <a:cubicBezTo>
                  <a:pt x="953" y="24"/>
                  <a:pt x="953" y="24"/>
                  <a:pt x="953" y="24"/>
                </a:cubicBezTo>
                <a:cubicBezTo>
                  <a:pt x="953" y="11"/>
                  <a:pt x="942" y="0"/>
                  <a:pt x="929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18439" name="Freeform 13"/>
          <p:cNvSpPr>
            <a:spLocks/>
          </p:cNvSpPr>
          <p:nvPr/>
        </p:nvSpPr>
        <p:spPr bwMode="auto">
          <a:xfrm>
            <a:off x="2743425" y="3648075"/>
            <a:ext cx="2933700" cy="1284288"/>
          </a:xfrm>
          <a:custGeom>
            <a:avLst/>
            <a:gdLst>
              <a:gd name="T0" fmla="*/ 2147483647 w 947"/>
              <a:gd name="T1" fmla="*/ 0 h 384"/>
              <a:gd name="T2" fmla="*/ 2147483647 w 947"/>
              <a:gd name="T3" fmla="*/ 0 h 384"/>
              <a:gd name="T4" fmla="*/ 0 w 947"/>
              <a:gd name="T5" fmla="*/ 2147483647 h 384"/>
              <a:gd name="T6" fmla="*/ 0 w 947"/>
              <a:gd name="T7" fmla="*/ 2147483647 h 384"/>
              <a:gd name="T8" fmla="*/ 2147483647 w 947"/>
              <a:gd name="T9" fmla="*/ 2147483647 h 384"/>
              <a:gd name="T10" fmla="*/ 2147483647 w 947"/>
              <a:gd name="T11" fmla="*/ 2147483647 h 384"/>
              <a:gd name="T12" fmla="*/ 2147483647 w 947"/>
              <a:gd name="T13" fmla="*/ 2147483647 h 384"/>
              <a:gd name="T14" fmla="*/ 2147483647 w 947"/>
              <a:gd name="T15" fmla="*/ 2147483647 h 384"/>
              <a:gd name="T16" fmla="*/ 2147483647 w 947"/>
              <a:gd name="T17" fmla="*/ 2147483647 h 384"/>
              <a:gd name="T18" fmla="*/ 2147483647 w 947"/>
              <a:gd name="T19" fmla="*/ 2147483647 h 384"/>
              <a:gd name="T20" fmla="*/ 2147483647 w 947"/>
              <a:gd name="T21" fmla="*/ 2147483647 h 384"/>
              <a:gd name="T22" fmla="*/ 2147483647 w 947"/>
              <a:gd name="T23" fmla="*/ 2147483647 h 384"/>
              <a:gd name="T24" fmla="*/ 2147483647 w 947"/>
              <a:gd name="T25" fmla="*/ 2147483647 h 384"/>
              <a:gd name="T26" fmla="*/ 2147483647 w 947"/>
              <a:gd name="T27" fmla="*/ 2147483647 h 384"/>
              <a:gd name="T28" fmla="*/ 2147483647 w 947"/>
              <a:gd name="T29" fmla="*/ 2147483647 h 384"/>
              <a:gd name="T30" fmla="*/ 2147483647 w 947"/>
              <a:gd name="T31" fmla="*/ 0 h 3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47" h="384">
                <a:moveTo>
                  <a:pt x="923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36"/>
                  <a:pt x="0" y="226"/>
                  <a:pt x="0" y="226"/>
                </a:cubicBezTo>
                <a:cubicBezTo>
                  <a:pt x="0" y="239"/>
                  <a:pt x="11" y="250"/>
                  <a:pt x="24" y="250"/>
                </a:cubicBezTo>
                <a:cubicBezTo>
                  <a:pt x="442" y="250"/>
                  <a:pt x="442" y="250"/>
                  <a:pt x="442" y="250"/>
                </a:cubicBezTo>
                <a:cubicBezTo>
                  <a:pt x="442" y="321"/>
                  <a:pt x="442" y="321"/>
                  <a:pt x="442" y="321"/>
                </a:cubicBezTo>
                <a:cubicBezTo>
                  <a:pt x="402" y="321"/>
                  <a:pt x="402" y="321"/>
                  <a:pt x="402" y="321"/>
                </a:cubicBezTo>
                <a:cubicBezTo>
                  <a:pt x="473" y="384"/>
                  <a:pt x="473" y="384"/>
                  <a:pt x="473" y="384"/>
                </a:cubicBezTo>
                <a:cubicBezTo>
                  <a:pt x="544" y="321"/>
                  <a:pt x="544" y="321"/>
                  <a:pt x="544" y="321"/>
                </a:cubicBezTo>
                <a:cubicBezTo>
                  <a:pt x="505" y="321"/>
                  <a:pt x="505" y="321"/>
                  <a:pt x="505" y="321"/>
                </a:cubicBezTo>
                <a:cubicBezTo>
                  <a:pt x="505" y="250"/>
                  <a:pt x="505" y="250"/>
                  <a:pt x="505" y="250"/>
                </a:cubicBezTo>
                <a:cubicBezTo>
                  <a:pt x="923" y="250"/>
                  <a:pt x="923" y="250"/>
                  <a:pt x="923" y="250"/>
                </a:cubicBezTo>
                <a:cubicBezTo>
                  <a:pt x="936" y="250"/>
                  <a:pt x="947" y="239"/>
                  <a:pt x="947" y="226"/>
                </a:cubicBezTo>
                <a:cubicBezTo>
                  <a:pt x="947" y="14"/>
                  <a:pt x="947" y="24"/>
                  <a:pt x="947" y="24"/>
                </a:cubicBezTo>
                <a:cubicBezTo>
                  <a:pt x="947" y="11"/>
                  <a:pt x="936" y="0"/>
                  <a:pt x="923" y="0"/>
                </a:cubicBezTo>
              </a:path>
            </a:pathLst>
          </a:custGeom>
          <a:solidFill>
            <a:srgbClr val="FFE78F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8440" name="Freeform 12"/>
          <p:cNvSpPr>
            <a:spLocks/>
          </p:cNvSpPr>
          <p:nvPr/>
        </p:nvSpPr>
        <p:spPr bwMode="auto">
          <a:xfrm>
            <a:off x="2768526" y="964293"/>
            <a:ext cx="2924175" cy="1258887"/>
          </a:xfrm>
          <a:custGeom>
            <a:avLst/>
            <a:gdLst>
              <a:gd name="T0" fmla="*/ 2147483647 w 947"/>
              <a:gd name="T1" fmla="*/ 2147483647 h 371"/>
              <a:gd name="T2" fmla="*/ 2147483647 w 947"/>
              <a:gd name="T3" fmla="*/ 2147483647 h 371"/>
              <a:gd name="T4" fmla="*/ 0 w 947"/>
              <a:gd name="T5" fmla="*/ 2147483647 h 371"/>
              <a:gd name="T6" fmla="*/ 0 w 947"/>
              <a:gd name="T7" fmla="*/ 2147483647 h 371"/>
              <a:gd name="T8" fmla="*/ 2147483647 w 947"/>
              <a:gd name="T9" fmla="*/ 2147483647 h 371"/>
              <a:gd name="T10" fmla="*/ 2147483647 w 947"/>
              <a:gd name="T11" fmla="*/ 2147483647 h 371"/>
              <a:gd name="T12" fmla="*/ 2147483647 w 947"/>
              <a:gd name="T13" fmla="*/ 2147483647 h 371"/>
              <a:gd name="T14" fmla="*/ 2147483647 w 947"/>
              <a:gd name="T15" fmla="*/ 2147483647 h 371"/>
              <a:gd name="T16" fmla="*/ 2147483647 w 947"/>
              <a:gd name="T17" fmla="*/ 2147483647 h 371"/>
              <a:gd name="T18" fmla="*/ 2147483647 w 947"/>
              <a:gd name="T19" fmla="*/ 2147483647 h 371"/>
              <a:gd name="T20" fmla="*/ 2147483647 w 947"/>
              <a:gd name="T21" fmla="*/ 2147483647 h 371"/>
              <a:gd name="T22" fmla="*/ 2147483647 w 947"/>
              <a:gd name="T23" fmla="*/ 2147483647 h 371"/>
              <a:gd name="T24" fmla="*/ 2147483647 w 947"/>
              <a:gd name="T25" fmla="*/ 2147483647 h 371"/>
              <a:gd name="T26" fmla="*/ 2147483647 w 947"/>
              <a:gd name="T27" fmla="*/ 2147483647 h 371"/>
              <a:gd name="T28" fmla="*/ 2147483647 w 947"/>
              <a:gd name="T29" fmla="*/ 2147483647 h 371"/>
              <a:gd name="T30" fmla="*/ 2147483647 w 947"/>
              <a:gd name="T31" fmla="*/ 2147483647 h 3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47" h="371">
                <a:moveTo>
                  <a:pt x="923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11" y="33"/>
                  <a:pt x="0" y="44"/>
                  <a:pt x="0" y="57"/>
                </a:cubicBezTo>
                <a:cubicBezTo>
                  <a:pt x="0" y="269"/>
                  <a:pt x="0" y="213"/>
                  <a:pt x="0" y="213"/>
                </a:cubicBezTo>
                <a:cubicBezTo>
                  <a:pt x="0" y="226"/>
                  <a:pt x="11" y="237"/>
                  <a:pt x="24" y="237"/>
                </a:cubicBezTo>
                <a:cubicBezTo>
                  <a:pt x="442" y="237"/>
                  <a:pt x="442" y="237"/>
                  <a:pt x="442" y="237"/>
                </a:cubicBezTo>
                <a:cubicBezTo>
                  <a:pt x="442" y="308"/>
                  <a:pt x="442" y="308"/>
                  <a:pt x="442" y="308"/>
                </a:cubicBezTo>
                <a:cubicBezTo>
                  <a:pt x="402" y="308"/>
                  <a:pt x="402" y="308"/>
                  <a:pt x="402" y="308"/>
                </a:cubicBezTo>
                <a:cubicBezTo>
                  <a:pt x="473" y="371"/>
                  <a:pt x="473" y="371"/>
                  <a:pt x="473" y="371"/>
                </a:cubicBezTo>
                <a:cubicBezTo>
                  <a:pt x="544" y="308"/>
                  <a:pt x="544" y="308"/>
                  <a:pt x="544" y="308"/>
                </a:cubicBezTo>
                <a:cubicBezTo>
                  <a:pt x="505" y="308"/>
                  <a:pt x="505" y="308"/>
                  <a:pt x="505" y="308"/>
                </a:cubicBezTo>
                <a:cubicBezTo>
                  <a:pt x="505" y="237"/>
                  <a:pt x="505" y="237"/>
                  <a:pt x="505" y="237"/>
                </a:cubicBezTo>
                <a:cubicBezTo>
                  <a:pt x="923" y="237"/>
                  <a:pt x="923" y="237"/>
                  <a:pt x="923" y="237"/>
                </a:cubicBezTo>
                <a:cubicBezTo>
                  <a:pt x="936" y="237"/>
                  <a:pt x="947" y="226"/>
                  <a:pt x="947" y="213"/>
                </a:cubicBezTo>
                <a:cubicBezTo>
                  <a:pt x="947" y="0"/>
                  <a:pt x="947" y="57"/>
                  <a:pt x="947" y="57"/>
                </a:cubicBezTo>
                <a:cubicBezTo>
                  <a:pt x="947" y="44"/>
                  <a:pt x="936" y="33"/>
                  <a:pt x="923" y="33"/>
                </a:cubicBezTo>
              </a:path>
            </a:pathLst>
          </a:custGeom>
          <a:solidFill>
            <a:srgbClr val="FF9966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8441" name="Rectangle 45"/>
          <p:cNvSpPr>
            <a:spLocks noChangeArrowheads="1"/>
          </p:cNvSpPr>
          <p:nvPr/>
        </p:nvSpPr>
        <p:spPr bwMode="auto">
          <a:xfrm>
            <a:off x="2863850" y="2306638"/>
            <a:ext cx="28654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Analysis of tumor and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Other tissues for pathway activation or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biomarker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84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1762125"/>
            <a:ext cx="10953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3154363"/>
            <a:ext cx="822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3744913"/>
            <a:ext cx="8159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4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4468813"/>
            <a:ext cx="806450" cy="568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260975"/>
            <a:ext cx="806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5989638"/>
            <a:ext cx="7302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48" name="Picture 10" descr="C:\Users\Mrinal\AppData\Local\Microsoft\Windows\Temporary Internet Files\Low\Content.IE5\FTCF33DU\00041714_-__11-25-08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892980"/>
            <a:ext cx="1108075" cy="65722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1" descr="C:\Users\Mrinal\AppData\Local\Microsoft\Windows\Temporary Internet Files\Low\Content.IE5\LQFFD0M5\00041714_-__7-19-10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92980"/>
            <a:ext cx="1111250" cy="660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06006"/>
            <a:ext cx="1584325" cy="75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3551238"/>
            <a:ext cx="984250" cy="14684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567363"/>
            <a:ext cx="1103312" cy="6683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055904" y="278492"/>
            <a:ext cx="7010401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Clinical Translational Research and Cancer </a:t>
            </a:r>
            <a:r>
              <a:rPr lang="en-US" sz="2600" b="1" kern="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Biology: Bedside </a:t>
            </a:r>
            <a:r>
              <a:rPr lang="en-US" sz="2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to Bench and Back</a:t>
            </a:r>
          </a:p>
        </p:txBody>
      </p:sp>
      <p:sp>
        <p:nvSpPr>
          <p:cNvPr id="18454" name="Rectangle 26"/>
          <p:cNvSpPr>
            <a:spLocks noChangeArrowheads="1"/>
          </p:cNvSpPr>
          <p:nvPr/>
        </p:nvSpPr>
        <p:spPr bwMode="auto">
          <a:xfrm>
            <a:off x="149225" y="1561192"/>
            <a:ext cx="2711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Clinical 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response</a:t>
            </a:r>
          </a:p>
        </p:txBody>
      </p:sp>
      <p:sp>
        <p:nvSpPr>
          <p:cNvPr id="18455" name="Rectangle 27"/>
          <p:cNvSpPr>
            <a:spLocks noChangeArrowheads="1"/>
          </p:cNvSpPr>
          <p:nvPr/>
        </p:nvSpPr>
        <p:spPr bwMode="auto">
          <a:xfrm>
            <a:off x="149225" y="2966356"/>
            <a:ext cx="647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PK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56" name="Rectangle 28"/>
          <p:cNvSpPr>
            <a:spLocks noChangeArrowheads="1"/>
          </p:cNvSpPr>
          <p:nvPr/>
        </p:nvSpPr>
        <p:spPr bwMode="auto">
          <a:xfrm>
            <a:off x="128588" y="4995863"/>
            <a:ext cx="223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Tumor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and normal</a:t>
            </a: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 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tissue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PD markers</a:t>
            </a:r>
          </a:p>
        </p:txBody>
      </p:sp>
      <p:sp>
        <p:nvSpPr>
          <p:cNvPr id="18457" name="Rectangle 29"/>
          <p:cNvSpPr>
            <a:spLocks noChangeArrowheads="1"/>
          </p:cNvSpPr>
          <p:nvPr/>
        </p:nvSpPr>
        <p:spPr bwMode="auto">
          <a:xfrm>
            <a:off x="139700" y="4071938"/>
            <a:ext cx="2100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Functional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  imaging</a:t>
            </a:r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158750" y="6208713"/>
            <a:ext cx="2447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Tumor-initiating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cells</a:t>
            </a:r>
          </a:p>
        </p:txBody>
      </p:sp>
      <p:sp>
        <p:nvSpPr>
          <p:cNvPr id="18459" name="Freeform 19"/>
          <p:cNvSpPr>
            <a:spLocks/>
          </p:cNvSpPr>
          <p:nvPr/>
        </p:nvSpPr>
        <p:spPr bwMode="auto">
          <a:xfrm>
            <a:off x="9953625" y="1928813"/>
            <a:ext cx="0" cy="569912"/>
          </a:xfrm>
          <a:custGeom>
            <a:avLst/>
            <a:gdLst>
              <a:gd name="T0" fmla="*/ 0 h 359"/>
              <a:gd name="T1" fmla="*/ 2147483647 h 359"/>
              <a:gd name="T2" fmla="*/ 0 h 35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359">
                <a:moveTo>
                  <a:pt x="0" y="0"/>
                </a:moveTo>
                <a:lnTo>
                  <a:pt x="0" y="359"/>
                </a:lnTo>
                <a:lnTo>
                  <a:pt x="0" y="0"/>
                </a:lnTo>
                <a:close/>
              </a:path>
            </a:pathLst>
          </a:custGeom>
          <a:solidFill>
            <a:srgbClr val="E7F2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8460" name="Rectangle 40"/>
          <p:cNvSpPr>
            <a:spLocks noChangeArrowheads="1"/>
          </p:cNvSpPr>
          <p:nvPr/>
        </p:nvSpPr>
        <p:spPr bwMode="auto">
          <a:xfrm>
            <a:off x="2863850" y="1208088"/>
            <a:ext cx="27543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Patients eligible for early phase clinical trials</a:t>
            </a:r>
          </a:p>
        </p:txBody>
      </p:sp>
      <p:sp>
        <p:nvSpPr>
          <p:cNvPr id="18461" name="Rectangle 42"/>
          <p:cNvSpPr>
            <a:spLocks noChangeArrowheads="1"/>
          </p:cNvSpPr>
          <p:nvPr/>
        </p:nvSpPr>
        <p:spPr bwMode="auto">
          <a:xfrm>
            <a:off x="149225" y="5628820"/>
            <a:ext cx="2101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CTCs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</a:t>
            </a: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CECs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62" name="Rectangle 41"/>
          <p:cNvSpPr>
            <a:spLocks noChangeArrowheads="1"/>
          </p:cNvSpPr>
          <p:nvPr/>
        </p:nvSpPr>
        <p:spPr bwMode="auto">
          <a:xfrm>
            <a:off x="6546850" y="1149350"/>
            <a:ext cx="23828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Non-clinical models</a:t>
            </a: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for targets</a:t>
            </a:r>
          </a:p>
        </p:txBody>
      </p:sp>
      <p:sp>
        <p:nvSpPr>
          <p:cNvPr id="18463" name="Rectangle 46"/>
          <p:cNvSpPr>
            <a:spLocks noChangeArrowheads="1"/>
          </p:cNvSpPr>
          <p:nvPr/>
        </p:nvSpPr>
        <p:spPr bwMode="auto">
          <a:xfrm>
            <a:off x="2863850" y="3698875"/>
            <a:ext cx="266541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Patient assigned to trial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Based on molecular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characterization of tumor</a:t>
            </a:r>
          </a:p>
        </p:txBody>
      </p:sp>
      <p:sp>
        <p:nvSpPr>
          <p:cNvPr id="18464" name="Rectangle 44"/>
          <p:cNvSpPr>
            <a:spLocks noChangeArrowheads="1"/>
          </p:cNvSpPr>
          <p:nvPr/>
        </p:nvSpPr>
        <p:spPr bwMode="auto">
          <a:xfrm>
            <a:off x="6556375" y="2535238"/>
            <a:ext cx="2382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Translational research</a:t>
            </a: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with clinical models</a:t>
            </a:r>
          </a:p>
        </p:txBody>
      </p:sp>
      <p:sp>
        <p:nvSpPr>
          <p:cNvPr id="18465" name="Rectangle 47"/>
          <p:cNvSpPr>
            <a:spLocks noChangeArrowheads="1"/>
          </p:cNvSpPr>
          <p:nvPr/>
        </p:nvSpPr>
        <p:spPr bwMode="auto">
          <a:xfrm>
            <a:off x="3175000" y="4984522"/>
            <a:ext cx="2038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Patient monitoring</a:t>
            </a:r>
          </a:p>
        </p:txBody>
      </p:sp>
      <p:sp>
        <p:nvSpPr>
          <p:cNvPr id="18466" name="Rectangle 49"/>
          <p:cNvSpPr>
            <a:spLocks noChangeArrowheads="1"/>
          </p:cNvSpPr>
          <p:nvPr/>
        </p:nvSpPr>
        <p:spPr bwMode="auto">
          <a:xfrm>
            <a:off x="2776538" y="5855814"/>
            <a:ext cx="2943225" cy="9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Patient monitoring: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Post-treatment molecular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re-analysis for response/ resistance</a:t>
            </a:r>
            <a:endParaRPr lang="en-US" sz="15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67" name="TextBox 53"/>
          <p:cNvSpPr txBox="1">
            <a:spLocks noChangeArrowheads="1"/>
          </p:cNvSpPr>
          <p:nvPr/>
        </p:nvSpPr>
        <p:spPr bwMode="auto">
          <a:xfrm>
            <a:off x="127000" y="1054098"/>
            <a:ext cx="247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226E10"/>
                </a:solidFill>
                <a:latin typeface="Arial" charset="0"/>
              </a:rPr>
              <a:t>*</a:t>
            </a:r>
            <a:r>
              <a:rPr lang="en-US" sz="1600" b="1" dirty="0">
                <a:solidFill>
                  <a:srgbClr val="003366"/>
                </a:solidFill>
                <a:latin typeface="Arial" charset="0"/>
              </a:rPr>
              <a:t>Clinical observations:</a:t>
            </a:r>
          </a:p>
        </p:txBody>
      </p:sp>
      <p:sp>
        <p:nvSpPr>
          <p:cNvPr id="18468" name="TextBox 48"/>
          <p:cNvSpPr txBox="1">
            <a:spLocks noChangeArrowheads="1"/>
          </p:cNvSpPr>
          <p:nvPr/>
        </p:nvSpPr>
        <p:spPr bwMode="auto">
          <a:xfrm>
            <a:off x="5302250" y="2173288"/>
            <a:ext cx="36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226E10"/>
                </a:solidFill>
                <a:latin typeface="Arial" charset="0"/>
              </a:rPr>
              <a:t>*</a:t>
            </a:r>
          </a:p>
        </p:txBody>
      </p:sp>
      <p:sp>
        <p:nvSpPr>
          <p:cNvPr id="18469" name="Rectangle 54"/>
          <p:cNvSpPr>
            <a:spLocks noChangeArrowheads="1"/>
          </p:cNvSpPr>
          <p:nvPr/>
        </p:nvSpPr>
        <p:spPr bwMode="auto">
          <a:xfrm>
            <a:off x="6454775" y="3235325"/>
            <a:ext cx="2100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Sequencing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70" name="Rectangle 55"/>
          <p:cNvSpPr>
            <a:spLocks noChangeArrowheads="1"/>
          </p:cNvSpPr>
          <p:nvPr/>
        </p:nvSpPr>
        <p:spPr bwMode="auto">
          <a:xfrm>
            <a:off x="6454775" y="3881438"/>
            <a:ext cx="2100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Methylation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71" name="Rectangle 56"/>
          <p:cNvSpPr>
            <a:spLocks noChangeArrowheads="1"/>
          </p:cNvSpPr>
          <p:nvPr/>
        </p:nvSpPr>
        <p:spPr bwMode="auto">
          <a:xfrm>
            <a:off x="6470650" y="4629150"/>
            <a:ext cx="210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FISH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72" name="Rectangle 57"/>
          <p:cNvSpPr>
            <a:spLocks noChangeArrowheads="1"/>
          </p:cNvSpPr>
          <p:nvPr/>
        </p:nvSpPr>
        <p:spPr bwMode="auto">
          <a:xfrm>
            <a:off x="6445250" y="5397500"/>
            <a:ext cx="210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IHC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73" name="Rectangle 58"/>
          <p:cNvSpPr>
            <a:spLocks noChangeArrowheads="1"/>
          </p:cNvSpPr>
          <p:nvPr/>
        </p:nvSpPr>
        <p:spPr bwMode="auto">
          <a:xfrm>
            <a:off x="6445250" y="5973763"/>
            <a:ext cx="21018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Expression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91440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array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75" name="TextBox 64"/>
          <p:cNvSpPr txBox="1">
            <a:spLocks noChangeArrowheads="1"/>
          </p:cNvSpPr>
          <p:nvPr/>
        </p:nvSpPr>
        <p:spPr bwMode="auto">
          <a:xfrm>
            <a:off x="5302250" y="4844417"/>
            <a:ext cx="36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226E10"/>
                </a:solidFill>
                <a:latin typeface="Arial" charset="0"/>
              </a:rPr>
              <a:t>*</a:t>
            </a:r>
          </a:p>
        </p:txBody>
      </p:sp>
      <p:sp>
        <p:nvSpPr>
          <p:cNvPr id="18476" name="TextBox 65"/>
          <p:cNvSpPr txBox="1">
            <a:spLocks noChangeArrowheads="1"/>
          </p:cNvSpPr>
          <p:nvPr/>
        </p:nvSpPr>
        <p:spPr bwMode="auto">
          <a:xfrm>
            <a:off x="5302250" y="5761038"/>
            <a:ext cx="36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226E10"/>
                </a:solidFill>
                <a:latin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53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232"/>
            <a:ext cx="8229600" cy="73148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charset="0"/>
              </a:rPr>
              <a:t>NCI </a:t>
            </a:r>
            <a:r>
              <a:rPr lang="en-US" sz="3200" b="1" dirty="0" smtClean="0">
                <a:latin typeface="Arial" charset="0"/>
              </a:rPr>
              <a:t>ETCTN: </a:t>
            </a:r>
            <a:br>
              <a:rPr lang="en-US" sz="3200" b="1" dirty="0" smtClean="0">
                <a:latin typeface="Arial" charset="0"/>
              </a:rPr>
            </a:br>
            <a:r>
              <a:rPr lang="en-US" sz="3200" b="1" dirty="0" smtClean="0">
                <a:latin typeface="Arial" charset="0"/>
              </a:rPr>
              <a:t>Scientific Changes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693334"/>
              </p:ext>
            </p:extLst>
          </p:nvPr>
        </p:nvGraphicFramePr>
        <p:xfrm>
          <a:off x="133562" y="1191801"/>
          <a:ext cx="8856325" cy="5471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108"/>
                <a:gridCol w="2520647"/>
                <a:gridCol w="3383570"/>
              </a:tblGrid>
              <a:tr h="1134904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800" dirty="0" smtClean="0"/>
                        <a:t>Scientific Elements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Legacy</a:t>
                      </a:r>
                    </a:p>
                    <a:p>
                      <a:r>
                        <a:rPr lang="en-US" sz="2800" dirty="0" smtClean="0"/>
                        <a:t>Program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ETCTN</a:t>
                      </a:r>
                      <a:endParaRPr lang="en-US" sz="2800" dirty="0"/>
                    </a:p>
                  </a:txBody>
                  <a:tcPr/>
                </a:tc>
              </a:tr>
              <a:tr h="18671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Molecular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Occasional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Expected</a:t>
                      </a:r>
                      <a:endParaRPr lang="en-US" sz="2400" b="1" dirty="0"/>
                    </a:p>
                  </a:txBody>
                  <a:tcPr/>
                </a:tc>
              </a:tr>
              <a:tr h="54914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Team</a:t>
                      </a:r>
                      <a:r>
                        <a:rPr lang="en-US" sz="2400" b="1" baseline="0" dirty="0" smtClean="0"/>
                        <a:t> Science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Infrequent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Required</a:t>
                      </a:r>
                      <a:endParaRPr lang="en-US" sz="2400" b="1" dirty="0"/>
                    </a:p>
                  </a:txBody>
                  <a:tcPr/>
                </a:tc>
              </a:tr>
              <a:tr h="183247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Drug Development Plan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trike="noStrike" dirty="0" smtClean="0">
                          <a:solidFill>
                            <a:schemeClr val="tx1"/>
                          </a:solidFill>
                        </a:rPr>
                        <a:t>Trials</a:t>
                      </a:r>
                      <a:r>
                        <a:rPr lang="en-US" sz="2400" b="1" strike="noStrike" baseline="0" dirty="0" smtClean="0">
                          <a:solidFill>
                            <a:schemeClr val="tx1"/>
                          </a:solidFill>
                        </a:rPr>
                        <a:t> not on industry’s development plan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Tackle critical unanswered questions: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Disease-based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Biomarker-based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Drug</a:t>
                      </a:r>
                      <a:r>
                        <a:rPr lang="en-US" sz="2400" b="1" baseline="0" dirty="0" smtClean="0"/>
                        <a:t> combinations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178"/>
          <p:cNvSpPr txBox="1">
            <a:spLocks noChangeArrowheads="1"/>
          </p:cNvSpPr>
          <p:nvPr/>
        </p:nvSpPr>
        <p:spPr bwMode="auto">
          <a:xfrm>
            <a:off x="163513" y="273050"/>
            <a:ext cx="8707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5829300" y="3922713"/>
            <a:ext cx="360363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2946400" y="3910013"/>
            <a:ext cx="363538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4552950" y="4618038"/>
            <a:ext cx="7938" cy="303212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4560888" y="2773363"/>
            <a:ext cx="0" cy="36195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117475" y="3028950"/>
            <a:ext cx="2946400" cy="1762125"/>
          </a:xfrm>
          <a:custGeom>
            <a:avLst/>
            <a:gdLst>
              <a:gd name="T0" fmla="*/ 2947480 w 496"/>
              <a:gd name="T1" fmla="*/ 1465552 h 255"/>
              <a:gd name="T2" fmla="*/ 2697895 w 496"/>
              <a:gd name="T3" fmla="*/ 1762810 h 255"/>
              <a:gd name="T4" fmla="*/ 255528 w 496"/>
              <a:gd name="T5" fmla="*/ 1762810 h 255"/>
              <a:gd name="T6" fmla="*/ 0 w 496"/>
              <a:gd name="T7" fmla="*/ 1465552 h 255"/>
              <a:gd name="T8" fmla="*/ 0 w 496"/>
              <a:gd name="T9" fmla="*/ 290345 h 255"/>
              <a:gd name="T10" fmla="*/ 255528 w 496"/>
              <a:gd name="T11" fmla="*/ 0 h 255"/>
              <a:gd name="T12" fmla="*/ 2697895 w 496"/>
              <a:gd name="T13" fmla="*/ 0 h 255"/>
              <a:gd name="T14" fmla="*/ 2947480 w 496"/>
              <a:gd name="T15" fmla="*/ 290345 h 255"/>
              <a:gd name="T16" fmla="*/ 2947480 w 496"/>
              <a:gd name="T17" fmla="*/ 1465552 h 2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6" h="255">
                <a:moveTo>
                  <a:pt x="496" y="212"/>
                </a:moveTo>
                <a:cubicBezTo>
                  <a:pt x="496" y="236"/>
                  <a:pt x="477" y="255"/>
                  <a:pt x="454" y="255"/>
                </a:cubicBezTo>
                <a:cubicBezTo>
                  <a:pt x="43" y="255"/>
                  <a:pt x="43" y="255"/>
                  <a:pt x="43" y="255"/>
                </a:cubicBezTo>
                <a:cubicBezTo>
                  <a:pt x="19" y="255"/>
                  <a:pt x="0" y="236"/>
                  <a:pt x="0" y="21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77" y="0"/>
                  <a:pt x="496" y="19"/>
                  <a:pt x="496" y="42"/>
                </a:cubicBezTo>
                <a:lnTo>
                  <a:pt x="496" y="212"/>
                </a:lnTo>
                <a:close/>
              </a:path>
            </a:pathLst>
          </a:custGeom>
          <a:solidFill>
            <a:srgbClr val="FEFC9E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3036888" y="4921250"/>
            <a:ext cx="3065462" cy="1789113"/>
          </a:xfrm>
          <a:custGeom>
            <a:avLst/>
            <a:gdLst>
              <a:gd name="T0" fmla="*/ 567 w 567"/>
              <a:gd name="T1" fmla="*/ 212 h 255"/>
              <a:gd name="T2" fmla="*/ 524 w 567"/>
              <a:gd name="T3" fmla="*/ 255 h 255"/>
              <a:gd name="T4" fmla="*/ 42 w 567"/>
              <a:gd name="T5" fmla="*/ 255 h 255"/>
              <a:gd name="T6" fmla="*/ 0 w 567"/>
              <a:gd name="T7" fmla="*/ 212 h 255"/>
              <a:gd name="T8" fmla="*/ 0 w 567"/>
              <a:gd name="T9" fmla="*/ 42 h 255"/>
              <a:gd name="T10" fmla="*/ 42 w 567"/>
              <a:gd name="T11" fmla="*/ 0 h 255"/>
              <a:gd name="T12" fmla="*/ 524 w 567"/>
              <a:gd name="T13" fmla="*/ 0 h 255"/>
              <a:gd name="T14" fmla="*/ 567 w 567"/>
              <a:gd name="T15" fmla="*/ 42 h 255"/>
              <a:gd name="T16" fmla="*/ 567 w 567"/>
              <a:gd name="T17" fmla="*/ 212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7" h="255">
                <a:moveTo>
                  <a:pt x="567" y="212"/>
                </a:moveTo>
                <a:cubicBezTo>
                  <a:pt x="567" y="236"/>
                  <a:pt x="548" y="255"/>
                  <a:pt x="524" y="255"/>
                </a:cubicBezTo>
                <a:cubicBezTo>
                  <a:pt x="42" y="255"/>
                  <a:pt x="42" y="255"/>
                  <a:pt x="42" y="255"/>
                </a:cubicBezTo>
                <a:cubicBezTo>
                  <a:pt x="19" y="255"/>
                  <a:pt x="0" y="236"/>
                  <a:pt x="0" y="21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548" y="0"/>
                  <a:pt x="567" y="19"/>
                  <a:pt x="567" y="42"/>
                </a:cubicBezTo>
                <a:lnTo>
                  <a:pt x="567" y="212"/>
                </a:lnTo>
                <a:close/>
              </a:path>
            </a:pathLst>
          </a:custGeom>
          <a:solidFill>
            <a:srgbClr val="6699FF">
              <a:alpha val="75000"/>
            </a:srgbClr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l">
              <a:defRPr/>
            </a:pPr>
            <a:endParaRPr lang="en-US">
              <a:cs typeface="+mn-cs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3017838" y="1092200"/>
            <a:ext cx="3103562" cy="1795463"/>
          </a:xfrm>
          <a:custGeom>
            <a:avLst/>
            <a:gdLst>
              <a:gd name="T0" fmla="*/ 3103123 w 567"/>
              <a:gd name="T1" fmla="*/ 1499533 h 255"/>
              <a:gd name="T2" fmla="*/ 2867789 w 567"/>
              <a:gd name="T3" fmla="*/ 1795215 h 255"/>
              <a:gd name="T4" fmla="*/ 229861 w 567"/>
              <a:gd name="T5" fmla="*/ 1795215 h 255"/>
              <a:gd name="T6" fmla="*/ 0 w 567"/>
              <a:gd name="T7" fmla="*/ 1499533 h 255"/>
              <a:gd name="T8" fmla="*/ 0 w 567"/>
              <a:gd name="T9" fmla="*/ 302723 h 255"/>
              <a:gd name="T10" fmla="*/ 229861 w 567"/>
              <a:gd name="T11" fmla="*/ 0 h 255"/>
              <a:gd name="T12" fmla="*/ 2867789 w 567"/>
              <a:gd name="T13" fmla="*/ 0 h 255"/>
              <a:gd name="T14" fmla="*/ 3103123 w 567"/>
              <a:gd name="T15" fmla="*/ 302723 h 255"/>
              <a:gd name="T16" fmla="*/ 3103123 w 567"/>
              <a:gd name="T17" fmla="*/ 1499533 h 2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67" h="255">
                <a:moveTo>
                  <a:pt x="567" y="213"/>
                </a:moveTo>
                <a:cubicBezTo>
                  <a:pt x="567" y="236"/>
                  <a:pt x="548" y="255"/>
                  <a:pt x="524" y="255"/>
                </a:cubicBezTo>
                <a:cubicBezTo>
                  <a:pt x="42" y="255"/>
                  <a:pt x="42" y="255"/>
                  <a:pt x="42" y="255"/>
                </a:cubicBezTo>
                <a:cubicBezTo>
                  <a:pt x="19" y="255"/>
                  <a:pt x="0" y="236"/>
                  <a:pt x="0" y="21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548" y="0"/>
                  <a:pt x="567" y="19"/>
                  <a:pt x="567" y="43"/>
                </a:cubicBezTo>
                <a:lnTo>
                  <a:pt x="567" y="213"/>
                </a:lnTo>
                <a:close/>
              </a:path>
            </a:pathLst>
          </a:custGeom>
          <a:solidFill>
            <a:srgbClr val="CCFF99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US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>
            <a:off x="6070600" y="3035300"/>
            <a:ext cx="2943225" cy="1762125"/>
          </a:xfrm>
          <a:custGeom>
            <a:avLst/>
            <a:gdLst>
              <a:gd name="T0" fmla="*/ 2943570 w 496"/>
              <a:gd name="T1" fmla="*/ 1465552 h 255"/>
              <a:gd name="T2" fmla="*/ 2694316 w 496"/>
              <a:gd name="T3" fmla="*/ 1762810 h 255"/>
              <a:gd name="T4" fmla="*/ 255189 w 496"/>
              <a:gd name="T5" fmla="*/ 1762810 h 255"/>
              <a:gd name="T6" fmla="*/ 0 w 496"/>
              <a:gd name="T7" fmla="*/ 1465552 h 255"/>
              <a:gd name="T8" fmla="*/ 0 w 496"/>
              <a:gd name="T9" fmla="*/ 290345 h 255"/>
              <a:gd name="T10" fmla="*/ 255189 w 496"/>
              <a:gd name="T11" fmla="*/ 0 h 255"/>
              <a:gd name="T12" fmla="*/ 2694316 w 496"/>
              <a:gd name="T13" fmla="*/ 0 h 255"/>
              <a:gd name="T14" fmla="*/ 2943570 w 496"/>
              <a:gd name="T15" fmla="*/ 290345 h 255"/>
              <a:gd name="T16" fmla="*/ 2943570 w 496"/>
              <a:gd name="T17" fmla="*/ 1465552 h 2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6" h="255">
                <a:moveTo>
                  <a:pt x="496" y="212"/>
                </a:moveTo>
                <a:cubicBezTo>
                  <a:pt x="496" y="236"/>
                  <a:pt x="477" y="255"/>
                  <a:pt x="454" y="255"/>
                </a:cubicBezTo>
                <a:cubicBezTo>
                  <a:pt x="43" y="255"/>
                  <a:pt x="43" y="255"/>
                  <a:pt x="43" y="255"/>
                </a:cubicBezTo>
                <a:cubicBezTo>
                  <a:pt x="19" y="255"/>
                  <a:pt x="0" y="236"/>
                  <a:pt x="0" y="21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77" y="0"/>
                  <a:pt x="496" y="19"/>
                  <a:pt x="496" y="42"/>
                </a:cubicBezTo>
                <a:lnTo>
                  <a:pt x="496" y="212"/>
                </a:lnTo>
                <a:close/>
              </a:path>
            </a:pathLst>
          </a:custGeom>
          <a:solidFill>
            <a:srgbClr val="CCECFF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US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217863" y="3051175"/>
            <a:ext cx="2703512" cy="1719263"/>
          </a:xfrm>
          <a:prstGeom prst="rect">
            <a:avLst/>
          </a:prstGeom>
          <a:solidFill>
            <a:srgbClr val="E7F2E7"/>
          </a:solidFill>
          <a:ln w="317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US"/>
          </a:p>
        </p:txBody>
      </p:sp>
      <p:sp>
        <p:nvSpPr>
          <p:cNvPr id="52235" name="Rectangle 40"/>
          <p:cNvSpPr>
            <a:spLocks noChangeArrowheads="1"/>
          </p:cNvSpPr>
          <p:nvPr/>
        </p:nvSpPr>
        <p:spPr bwMode="auto">
          <a:xfrm>
            <a:off x="6208054" y="3494504"/>
            <a:ext cx="2651125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 smtClean="0">
                <a:latin typeface="Arial" charset="0"/>
              </a:rPr>
              <a:t>Centralized </a:t>
            </a:r>
          </a:p>
          <a:p>
            <a:pPr algn="ctr">
              <a:lnSpc>
                <a:spcPts val="3000"/>
              </a:lnSpc>
            </a:pPr>
            <a:r>
              <a:rPr lang="en-US" sz="2700" b="1" dirty="0" smtClean="0">
                <a:latin typeface="Arial" charset="0"/>
              </a:rPr>
              <a:t>Support</a:t>
            </a:r>
            <a:endParaRPr lang="en-US" sz="2700" b="1" dirty="0">
              <a:latin typeface="Arial" charset="0"/>
            </a:endParaRPr>
          </a:p>
        </p:txBody>
      </p:sp>
      <p:sp>
        <p:nvSpPr>
          <p:cNvPr id="52236" name="Rectangle 41"/>
          <p:cNvSpPr>
            <a:spLocks noChangeArrowheads="1"/>
          </p:cNvSpPr>
          <p:nvPr/>
        </p:nvSpPr>
        <p:spPr bwMode="auto">
          <a:xfrm>
            <a:off x="3853926" y="5316885"/>
            <a:ext cx="1867547" cy="9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363"/>
              </a:lnSpc>
            </a:pPr>
            <a:r>
              <a:rPr lang="en-US" sz="2700" b="1" dirty="0" smtClean="0">
                <a:latin typeface="Arial" charset="0"/>
              </a:rPr>
              <a:t>Cancer</a:t>
            </a:r>
          </a:p>
          <a:p>
            <a:pPr>
              <a:lnSpc>
                <a:spcPts val="3363"/>
              </a:lnSpc>
            </a:pPr>
            <a:r>
              <a:rPr lang="en-US" sz="2700" b="1" dirty="0" smtClean="0">
                <a:latin typeface="Arial" charset="0"/>
              </a:rPr>
              <a:t>Biology</a:t>
            </a:r>
            <a:endParaRPr lang="en-US" sz="2700" b="1" dirty="0">
              <a:latin typeface="Arial" charset="0"/>
            </a:endParaRPr>
          </a:p>
        </p:txBody>
      </p:sp>
      <p:sp>
        <p:nvSpPr>
          <p:cNvPr id="52237" name="Rectangle 42"/>
          <p:cNvSpPr>
            <a:spLocks noChangeArrowheads="1"/>
          </p:cNvSpPr>
          <p:nvPr/>
        </p:nvSpPr>
        <p:spPr bwMode="auto">
          <a:xfrm>
            <a:off x="398733" y="3681689"/>
            <a:ext cx="245586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700" b="1" dirty="0" smtClean="0">
                <a:latin typeface="Arial" charset="0"/>
              </a:rPr>
              <a:t>Translational</a:t>
            </a:r>
          </a:p>
        </p:txBody>
      </p:sp>
      <p:sp>
        <p:nvSpPr>
          <p:cNvPr id="52238" name="Rectangle 45"/>
          <p:cNvSpPr>
            <a:spLocks noChangeArrowheads="1"/>
          </p:cNvSpPr>
          <p:nvPr/>
        </p:nvSpPr>
        <p:spPr bwMode="auto">
          <a:xfrm>
            <a:off x="2799784" y="1314450"/>
            <a:ext cx="353770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latin typeface="Arial" charset="0"/>
              </a:rPr>
              <a:t>Clinical</a:t>
            </a:r>
          </a:p>
          <a:p>
            <a:pPr algn="ctr"/>
            <a:r>
              <a:rPr lang="en-US" sz="1800" b="1" dirty="0" smtClean="0">
                <a:latin typeface="Arial" charset="0"/>
              </a:rPr>
              <a:t>(Experimental </a:t>
            </a:r>
          </a:p>
          <a:p>
            <a:pPr algn="ctr"/>
            <a:r>
              <a:rPr lang="en-US" sz="1800" b="1" dirty="0" smtClean="0">
                <a:latin typeface="Arial" charset="0"/>
              </a:rPr>
              <a:t>Therapeutics</a:t>
            </a:r>
            <a:r>
              <a:rPr lang="en-US" b="1" dirty="0">
                <a:latin typeface="Arial" charset="0"/>
              </a:rPr>
              <a:t> </a:t>
            </a:r>
            <a:r>
              <a:rPr lang="en-US" sz="1800" b="1" dirty="0" smtClean="0">
                <a:latin typeface="Arial" charset="0"/>
              </a:rPr>
              <a:t>Clinical</a:t>
            </a:r>
            <a:r>
              <a:rPr lang="en-US" b="1" dirty="0" smtClean="0">
                <a:latin typeface="Arial" charset="0"/>
              </a:rPr>
              <a:t> </a:t>
            </a:r>
          </a:p>
          <a:p>
            <a:pPr algn="ctr"/>
            <a:r>
              <a:rPr lang="en-US" sz="1800" b="1" dirty="0" smtClean="0">
                <a:latin typeface="Arial" charset="0"/>
              </a:rPr>
              <a:t>Trial Network) 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52242" name="Rectangle 29"/>
          <p:cNvSpPr>
            <a:spLocks noChangeArrowheads="1"/>
          </p:cNvSpPr>
          <p:nvPr/>
        </p:nvSpPr>
        <p:spPr bwMode="auto">
          <a:xfrm>
            <a:off x="3449867" y="3068561"/>
            <a:ext cx="2353061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latin typeface="Arial" charset="0"/>
              </a:rPr>
              <a:t>NCI Team</a:t>
            </a:r>
          </a:p>
          <a:p>
            <a:pPr algn="ctr"/>
            <a:r>
              <a:rPr lang="en-US" sz="2700" b="1" dirty="0" smtClean="0">
                <a:latin typeface="Arial" charset="0"/>
              </a:rPr>
              <a:t>Science -</a:t>
            </a:r>
          </a:p>
          <a:p>
            <a:pPr algn="ctr"/>
            <a:r>
              <a:rPr lang="en-US" sz="2000" b="1" dirty="0" smtClean="0">
                <a:latin typeface="Arial" charset="0"/>
              </a:rPr>
              <a:t>Drug Project Teams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52243" name="Rectangle 2"/>
          <p:cNvSpPr txBox="1">
            <a:spLocks noChangeArrowheads="1"/>
          </p:cNvSpPr>
          <p:nvPr/>
        </p:nvSpPr>
        <p:spPr bwMode="auto">
          <a:xfrm>
            <a:off x="0" y="284842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ts val="2900"/>
              </a:lnSpc>
            </a:pPr>
            <a:r>
              <a:rPr lang="en-US" sz="2600" b="1" dirty="0" smtClean="0">
                <a:latin typeface="Arial" charset="0"/>
              </a:rPr>
              <a:t>NCI </a:t>
            </a:r>
            <a:r>
              <a:rPr lang="en-US" sz="2600" b="1" dirty="0">
                <a:latin typeface="Arial" charset="0"/>
              </a:rPr>
              <a:t>Team </a:t>
            </a:r>
            <a:r>
              <a:rPr lang="en-US" sz="2600" b="1" dirty="0" smtClean="0">
                <a:latin typeface="Arial" charset="0"/>
              </a:rPr>
              <a:t>Science-</a:t>
            </a:r>
          </a:p>
          <a:p>
            <a:pPr algn="ctr">
              <a:lnSpc>
                <a:spcPts val="2900"/>
              </a:lnSpc>
            </a:pPr>
            <a:r>
              <a:rPr lang="en-US" sz="2600" b="1" dirty="0" smtClean="0">
                <a:latin typeface="Arial" charset="0"/>
              </a:rPr>
              <a:t>Drug Development Project Teams</a:t>
            </a:r>
            <a:endParaRPr lang="en-US" sz="2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0638" y="180430"/>
            <a:ext cx="9144001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Extramural Project Team</a:t>
            </a:r>
            <a:endParaRPr lang="en-US" sz="3600" b="1" kern="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162582"/>
            <a:ext cx="9160778" cy="421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 smtClean="0">
                <a:ln>
                  <a:prstDash val="solid"/>
                </a:ln>
                <a:solidFill>
                  <a:srgbClr val="336699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Team members</a:t>
            </a:r>
            <a:endParaRPr lang="en-US" sz="2600" b="1" kern="0" dirty="0">
              <a:ln>
                <a:prstDash val="solid"/>
              </a:ln>
              <a:solidFill>
                <a:srgbClr val="336699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Clinical scientists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Translational scientists with biomarker and imaging expertise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Cancer biologists</a:t>
            </a:r>
            <a:endParaRPr lang="en-US" sz="1600" b="1" kern="0" dirty="0">
              <a:ln>
                <a:prstDash val="solid"/>
              </a:ln>
              <a:solidFill>
                <a:srgbClr val="40404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 smtClean="0">
                <a:ln>
                  <a:prstDash val="solid"/>
                </a:ln>
                <a:solidFill>
                  <a:srgbClr val="336699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Tasks</a:t>
            </a:r>
            <a:endParaRPr lang="en-US" sz="2600" b="1" kern="0" dirty="0">
              <a:ln>
                <a:prstDash val="solid"/>
              </a:ln>
              <a:solidFill>
                <a:srgbClr val="336699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Initial NCI agent drug development plan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Description of clinical projects/protocols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Biomarkers appropriate for agent development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Outline of preclinical studies- preliminary or concurrent</a:t>
            </a:r>
            <a:endParaRPr lang="en-US" sz="1600" b="1" kern="0" dirty="0">
              <a:ln>
                <a:prstDash val="solid"/>
              </a:ln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 smtClean="0">
                <a:ln>
                  <a:prstDash val="solid"/>
                </a:ln>
                <a:solidFill>
                  <a:srgbClr val="336699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Presentation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Initial NCI agent drug development plan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 smtClean="0">
                <a:ln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Input from the Investigational Drug Steering Committee</a:t>
            </a:r>
            <a:endParaRPr lang="en-US" sz="1600" b="1" kern="0" dirty="0">
              <a:ln>
                <a:prstDash val="solid"/>
              </a:ln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600" b="1" kern="0" dirty="0">
              <a:ln>
                <a:prstDash val="solid"/>
              </a:ln>
              <a:solidFill>
                <a:srgbClr val="336699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lang="en-US" sz="1600" b="1" kern="0" dirty="0">
              <a:ln>
                <a:prstDash val="solid"/>
              </a:ln>
              <a:gradFill rotWithShape="1">
                <a:gsLst>
                  <a:gs pos="0">
                    <a:srgbClr val="000000">
                      <a:tint val="70000"/>
                      <a:satMod val="200000"/>
                    </a:srgbClr>
                  </a:gs>
                  <a:gs pos="40000">
                    <a:srgbClr val="000000">
                      <a:tint val="90000"/>
                      <a:satMod val="130000"/>
                    </a:srgbClr>
                  </a:gs>
                  <a:gs pos="50000">
                    <a:srgbClr val="000000">
                      <a:tint val="90000"/>
                      <a:satMod val="130000"/>
                    </a:srgbClr>
                  </a:gs>
                  <a:gs pos="68000">
                    <a:srgbClr val="000000">
                      <a:tint val="90000"/>
                      <a:satMod val="130000"/>
                    </a:srgbClr>
                  </a:gs>
                  <a:gs pos="100000">
                    <a:srgbClr val="000000">
                      <a:tint val="70000"/>
                      <a:satMod val="200000"/>
                    </a:srgbClr>
                  </a:gs>
                </a:gsLst>
                <a:lin ang="5400000"/>
              </a:gra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0638" y="369622"/>
            <a:ext cx="9144001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/>
              <a:t>Project Team Announcement and the</a:t>
            </a:r>
            <a:br>
              <a:rPr lang="en-US" sz="3600" b="1" dirty="0"/>
            </a:br>
            <a:r>
              <a:rPr lang="en-US" sz="3600" b="1" dirty="0"/>
              <a:t>Project Team Member Application</a:t>
            </a:r>
            <a:endParaRPr lang="en-US" sz="3600" b="1" kern="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77" y="1403128"/>
            <a:ext cx="9015786" cy="484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6699"/>
                </a:solidFill>
                <a:latin typeface="+mj-lt"/>
              </a:rPr>
              <a:t>Project Team Announcement (</a:t>
            </a:r>
            <a:r>
              <a:rPr lang="en-US" sz="2600" dirty="0" smtClean="0">
                <a:solidFill>
                  <a:srgbClr val="336699"/>
                </a:solidFill>
                <a:latin typeface="+mj-lt"/>
              </a:rPr>
              <a:t>PTA)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</a:t>
            </a:r>
            <a:r>
              <a:rPr lang="en-US" sz="2000" dirty="0" smtClean="0">
                <a:latin typeface="+mj-lt"/>
              </a:rPr>
              <a:t>eplaced </a:t>
            </a:r>
            <a:r>
              <a:rPr lang="en-US" sz="2000" dirty="0">
                <a:latin typeface="+mj-lt"/>
              </a:rPr>
              <a:t>the Mass </a:t>
            </a:r>
            <a:r>
              <a:rPr lang="en-US" sz="2000" dirty="0" smtClean="0">
                <a:latin typeface="+mj-lt"/>
              </a:rPr>
              <a:t>Solicitation</a:t>
            </a:r>
          </a:p>
          <a:p>
            <a:pPr marL="800100" lvl="1" indent="-342900"/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6699"/>
                </a:solidFill>
                <a:latin typeface="+mj-lt"/>
              </a:rPr>
              <a:t>Project Team Member Application (PTMA</a:t>
            </a:r>
            <a:r>
              <a:rPr lang="en-US" sz="2600" dirty="0" smtClean="0">
                <a:solidFill>
                  <a:srgbClr val="336699"/>
                </a:solidFill>
                <a:latin typeface="+mj-lt"/>
              </a:rPr>
              <a:t>)</a:t>
            </a:r>
            <a:r>
              <a:rPr lang="en-US" sz="2600" dirty="0" smtClean="0">
                <a:latin typeface="+mj-lt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Investigator </a:t>
            </a:r>
            <a:r>
              <a:rPr lang="en-US" sz="2000" dirty="0">
                <a:latin typeface="+mj-lt"/>
              </a:rPr>
              <a:t>applies as a clinical or translational project team </a:t>
            </a:r>
            <a:r>
              <a:rPr lang="en-US" sz="2000" dirty="0" smtClean="0">
                <a:latin typeface="+mj-lt"/>
              </a:rPr>
              <a:t>member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NIH </a:t>
            </a:r>
            <a:r>
              <a:rPr lang="en-US" sz="2000" dirty="0">
                <a:latin typeface="+mj-lt"/>
              </a:rPr>
              <a:t>biosketch with statement indicating pertinent </a:t>
            </a:r>
            <a:r>
              <a:rPr lang="en-US" sz="2000" dirty="0" smtClean="0">
                <a:latin typeface="+mj-lt"/>
              </a:rPr>
              <a:t>expertise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Specify </a:t>
            </a:r>
            <a:r>
              <a:rPr lang="en-US" sz="2000" dirty="0">
                <a:latin typeface="+mj-lt"/>
              </a:rPr>
              <a:t>affiliation (UM1, </a:t>
            </a:r>
            <a:r>
              <a:rPr lang="en-US" sz="2000" dirty="0" smtClean="0">
                <a:latin typeface="+mj-lt"/>
              </a:rPr>
              <a:t>U01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NCTN, Consortium)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PRC </a:t>
            </a:r>
            <a:r>
              <a:rPr lang="en-US" sz="2000" dirty="0">
                <a:latin typeface="+mj-lt"/>
              </a:rPr>
              <a:t>review to select PT </a:t>
            </a:r>
            <a:r>
              <a:rPr lang="en-US" sz="2000" dirty="0" smtClean="0">
                <a:latin typeface="+mj-lt"/>
              </a:rPr>
              <a:t>members</a:t>
            </a:r>
          </a:p>
          <a:p>
            <a:pPr marL="800100" lvl="1" indent="-342900"/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336699"/>
                </a:solidFill>
                <a:latin typeface="+mj-lt"/>
              </a:rPr>
              <a:t>Clinician Project Team (PT) members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Principal Investigators </a:t>
            </a:r>
            <a:r>
              <a:rPr lang="en-US" sz="2000" dirty="0">
                <a:latin typeface="+mj-lt"/>
              </a:rPr>
              <a:t>on the trials </a:t>
            </a:r>
            <a:endParaRPr lang="en-US" sz="2000" dirty="0" smtClean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Identified </a:t>
            </a:r>
            <a:r>
              <a:rPr lang="en-US" sz="2000" dirty="0">
                <a:latin typeface="+mj-lt"/>
              </a:rPr>
              <a:t>by the PT for the agent development plan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lang="en-US" sz="1600" b="1" kern="0" dirty="0">
              <a:ln>
                <a:prstDash val="solid"/>
              </a:ln>
              <a:gradFill rotWithShape="1">
                <a:gsLst>
                  <a:gs pos="0">
                    <a:srgbClr val="000000">
                      <a:tint val="70000"/>
                      <a:satMod val="200000"/>
                    </a:srgbClr>
                  </a:gs>
                  <a:gs pos="40000">
                    <a:srgbClr val="000000">
                      <a:tint val="90000"/>
                      <a:satMod val="130000"/>
                    </a:srgbClr>
                  </a:gs>
                  <a:gs pos="50000">
                    <a:srgbClr val="000000">
                      <a:tint val="90000"/>
                      <a:satMod val="130000"/>
                    </a:srgbClr>
                  </a:gs>
                  <a:gs pos="68000">
                    <a:srgbClr val="000000">
                      <a:tint val="90000"/>
                      <a:satMod val="130000"/>
                    </a:srgbClr>
                  </a:gs>
                  <a:gs pos="100000">
                    <a:srgbClr val="000000">
                      <a:tint val="70000"/>
                      <a:satMod val="200000"/>
                    </a:srgbClr>
                  </a:gs>
                </a:gsLst>
                <a:lin ang="5400000"/>
              </a:gra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u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u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TCTN_PPT_Template">
  <a:themeElements>
    <a:clrScheme name="ETCTN">
      <a:dk1>
        <a:srgbClr val="000514"/>
      </a:dk1>
      <a:lt1>
        <a:srgbClr val="FFFFFF"/>
      </a:lt1>
      <a:dk2>
        <a:srgbClr val="600000"/>
      </a:dk2>
      <a:lt2>
        <a:srgbClr val="D8D8D8"/>
      </a:lt2>
      <a:accent1>
        <a:srgbClr val="FFC000"/>
      </a:accent1>
      <a:accent2>
        <a:srgbClr val="FF6600"/>
      </a:accent2>
      <a:accent3>
        <a:srgbClr val="FF0000"/>
      </a:accent3>
      <a:accent4>
        <a:srgbClr val="4C248E"/>
      </a:accent4>
      <a:accent5>
        <a:srgbClr val="0000F2"/>
      </a:accent5>
      <a:accent6>
        <a:srgbClr val="9879CB"/>
      </a:accent6>
      <a:hlink>
        <a:srgbClr val="0947FF"/>
      </a:hlink>
      <a:folHlink>
        <a:srgbClr val="0947FF"/>
      </a:folHlink>
    </a:clrScheme>
    <a:fontScheme name="Strea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0808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1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000000"/>
        </a:hlink>
        <a:folHlink>
          <a:srgbClr val="08080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3785</TotalTime>
  <Words>2694</Words>
  <Application>Microsoft Office PowerPoint</Application>
  <PresentationFormat>On-screen Show (4:3)</PresentationFormat>
  <Paragraphs>829</Paragraphs>
  <Slides>35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1_Blue</vt:lpstr>
      <vt:lpstr>ETCTN_PPT_Template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NCI ETCTN:  Scientific Changes</vt:lpstr>
      <vt:lpstr>PowerPoint Presentation</vt:lpstr>
      <vt:lpstr>PowerPoint Presentation</vt:lpstr>
      <vt:lpstr>PowerPoint Presentation</vt:lpstr>
      <vt:lpstr>Team Formation for Drug-Specific Project </vt:lpstr>
      <vt:lpstr>First Drug-Specific Project Team:  HSP90 inhibitor AT13387</vt:lpstr>
      <vt:lpstr>AT13387 Project Team </vt:lpstr>
      <vt:lpstr>Work Conducted by the  AT13387 Project Team </vt:lpstr>
      <vt:lpstr>Biomarkers in ETCTN Trials</vt:lpstr>
      <vt:lpstr>Biomarker Prioritization</vt:lpstr>
      <vt:lpstr>Additional Preclinical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NCI ETCTN:  Operational Changes</vt:lpstr>
      <vt:lpstr>NCI-Sponsored Infrastructure for ETCN Trials</vt:lpstr>
      <vt:lpstr>PowerPoint Presentation</vt:lpstr>
      <vt:lpstr>Transformed NCI  Experimental Therapeutics  Clinical Trials Program</vt:lpstr>
      <vt:lpstr>NCI Drug Development Programs: ETCTN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ETCTN Principal Investigators</vt:lpstr>
      <vt:lpstr>PowerPoint Presentation</vt:lpstr>
      <vt:lpstr>Agents currently tracked for PTA/PTMA</vt:lpstr>
      <vt:lpstr>Glossary </vt:lpstr>
    </vt:vector>
  </TitlesOfParts>
  <Company>National Cancer Institute (NCI)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NCI User</dc:creator>
  <cp:lastModifiedBy>Tim Schulz</cp:lastModifiedBy>
  <cp:revision>237</cp:revision>
  <cp:lastPrinted>2014-09-04T14:37:42Z</cp:lastPrinted>
  <dcterms:created xsi:type="dcterms:W3CDTF">2012-07-13T14:46:21Z</dcterms:created>
  <dcterms:modified xsi:type="dcterms:W3CDTF">2015-12-07T21:20:16Z</dcterms:modified>
</cp:coreProperties>
</file>