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40" r:id="rId2"/>
    <p:sldId id="339" r:id="rId3"/>
    <p:sldId id="302" r:id="rId4"/>
    <p:sldId id="342" r:id="rId5"/>
    <p:sldId id="345" r:id="rId6"/>
    <p:sldId id="343" r:id="rId7"/>
    <p:sldId id="344" r:id="rId8"/>
    <p:sldId id="353" r:id="rId9"/>
    <p:sldId id="351" r:id="rId10"/>
    <p:sldId id="348" r:id="rId11"/>
    <p:sldId id="341" r:id="rId12"/>
    <p:sldId id="349" r:id="rId13"/>
    <p:sldId id="352" r:id="rId14"/>
    <p:sldId id="350" r:id="rId15"/>
    <p:sldId id="301" r:id="rId16"/>
    <p:sldId id="34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CI JA" initials="NU" lastIdx="1" clrIdx="0"/>
  <p:cmAuthor id="1" name="NCI User" initials="NU" lastIdx="2" clrIdx="1"/>
  <p:cmAuthor id="2" name="Jeff Moscow" initials="" lastIdx="2" clrIdx="2"/>
  <p:cmAuthor id="3" name="Ivy, Percy (NIH/NCI) [E]" initials="IP" lastIdx="1" clrIdx="3"/>
  <p:cmAuthor id="4" name="Abrams, Jeff (NIH/NCI) [E]" initials="AJ" lastIdx="5"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DDDDD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32"/>
    <p:restoredTop sz="89197" autoAdjust="0"/>
  </p:normalViewPr>
  <p:slideViewPr>
    <p:cSldViewPr>
      <p:cViewPr varScale="1">
        <p:scale>
          <a:sx n="85" d="100"/>
          <a:sy n="85" d="100"/>
        </p:scale>
        <p:origin x="1122" y="84"/>
      </p:cViewPr>
      <p:guideLst>
        <p:guide orient="horz" pos="2160"/>
        <p:guide pos="2880"/>
      </p:guideLst>
    </p:cSldViewPr>
  </p:slideViewPr>
  <p:notesTextViewPr>
    <p:cViewPr>
      <p:scale>
        <a:sx n="1" d="1"/>
        <a:sy n="1" d="1"/>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4-10-06T13:05:08.265" idx="2">
    <p:pos x="3629" y="4107"/>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137E66-0AD0-2F44-A231-CC4E7A6C632E}" type="datetimeFigureOut">
              <a:rPr lang="en-US" smtClean="0"/>
              <a:pPr/>
              <a:t>9/24/2018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483ACC-62F7-B24D-928D-4EFFFC0C94DA}" type="slidenum">
              <a:rPr lang="en-US" smtClean="0"/>
              <a:pPr/>
              <a:t>‹#›</a:t>
            </a:fld>
            <a:endParaRPr lang="en-US"/>
          </a:p>
        </p:txBody>
      </p:sp>
    </p:spTree>
    <p:extLst>
      <p:ext uri="{BB962C8B-B14F-4D97-AF65-F5344CB8AC3E}">
        <p14:creationId xmlns:p14="http://schemas.microsoft.com/office/powerpoint/2010/main" val="37775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65140B-A5EA-9A46-B92C-B042998540E5}" type="datetimeFigureOut">
              <a:rPr lang="en-US" smtClean="0"/>
              <a:pPr/>
              <a:t>9/24/2018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FEA8C-240E-FB4B-A32F-48FC6508A8AB}" type="slidenum">
              <a:rPr lang="en-US" smtClean="0"/>
              <a:pPr/>
              <a:t>‹#›</a:t>
            </a:fld>
            <a:endParaRPr lang="en-US"/>
          </a:p>
        </p:txBody>
      </p:sp>
    </p:spTree>
    <p:extLst>
      <p:ext uri="{BB962C8B-B14F-4D97-AF65-F5344CB8AC3E}">
        <p14:creationId xmlns:p14="http://schemas.microsoft.com/office/powerpoint/2010/main" val="1741837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FEA8C-240E-FB4B-A32F-48FC6508A8AB}" type="slidenum">
              <a:rPr lang="en-US" smtClean="0"/>
              <a:pPr/>
              <a:t>2</a:t>
            </a:fld>
            <a:endParaRPr lang="en-US"/>
          </a:p>
        </p:txBody>
      </p:sp>
    </p:spTree>
    <p:extLst>
      <p:ext uri="{BB962C8B-B14F-4D97-AF65-F5344CB8AC3E}">
        <p14:creationId xmlns:p14="http://schemas.microsoft.com/office/powerpoint/2010/main" val="111169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2FEA8C-240E-FB4B-A32F-48FC6508A8AB}" type="slidenum">
              <a:rPr lang="en-US" smtClean="0"/>
              <a:pPr/>
              <a:t>3</a:t>
            </a:fld>
            <a:endParaRPr lang="en-US"/>
          </a:p>
        </p:txBody>
      </p:sp>
    </p:spTree>
    <p:extLst>
      <p:ext uri="{BB962C8B-B14F-4D97-AF65-F5344CB8AC3E}">
        <p14:creationId xmlns:p14="http://schemas.microsoft.com/office/powerpoint/2010/main" val="1967616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2FEA8C-240E-FB4B-A32F-48FC6508A8AB}" type="slidenum">
              <a:rPr lang="en-US" smtClean="0"/>
              <a:pPr/>
              <a:t>15</a:t>
            </a:fld>
            <a:endParaRPr lang="en-US"/>
          </a:p>
        </p:txBody>
      </p:sp>
    </p:spTree>
    <p:extLst>
      <p:ext uri="{BB962C8B-B14F-4D97-AF65-F5344CB8AC3E}">
        <p14:creationId xmlns:p14="http://schemas.microsoft.com/office/powerpoint/2010/main" val="564193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gradFill>
            <a:gsLst>
              <a:gs pos="0">
                <a:srgbClr val="DDDDDD"/>
              </a:gs>
              <a:gs pos="100000">
                <a:schemeClr val="tx1"/>
              </a:gs>
            </a:gsLst>
            <a:lin ang="14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aramond" pitchFamily="18" charset="0"/>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328440"/>
            <a:ext cx="8279380" cy="7491240"/>
          </a:xfrm>
          <a:prstGeom prst="rect">
            <a:avLst/>
          </a:prstGeom>
        </p:spPr>
      </p:pic>
      <p:sp>
        <p:nvSpPr>
          <p:cNvPr id="52235" name="Rectangle 11"/>
          <p:cNvSpPr>
            <a:spLocks noGrp="1" noChangeArrowheads="1"/>
          </p:cNvSpPr>
          <p:nvPr>
            <p:ph type="ctrTitle" sz="quarter"/>
          </p:nvPr>
        </p:nvSpPr>
        <p:spPr>
          <a:xfrm>
            <a:off x="558800" y="2819401"/>
            <a:ext cx="8229600" cy="1219200"/>
          </a:xfrm>
          <a:noFill/>
        </p:spPr>
        <p:txBody>
          <a:bodyPr lIns="91440"/>
          <a:lstStyle>
            <a:lvl1pPr algn="ctr">
              <a:defRPr sz="3600" b="1">
                <a:solidFill>
                  <a:srgbClr val="08080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2236" name="Rectangle 12"/>
          <p:cNvSpPr>
            <a:spLocks noGrp="1" noChangeArrowheads="1"/>
          </p:cNvSpPr>
          <p:nvPr>
            <p:ph type="subTitle" sz="quarter" idx="1"/>
          </p:nvPr>
        </p:nvSpPr>
        <p:spPr>
          <a:xfrm>
            <a:off x="558802" y="4038600"/>
            <a:ext cx="8216900" cy="990600"/>
          </a:xfrm>
        </p:spPr>
        <p:txBody>
          <a:bodyPr/>
          <a:lstStyle>
            <a:lvl1pPr marL="0" indent="0" algn="ctr">
              <a:buFont typeface="Wingdings" pitchFamily="2" charset="2"/>
              <a:buNone/>
              <a:defRPr sz="3200">
                <a:solidFill>
                  <a:srgbClr val="C0000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subtitle style</a:t>
            </a:r>
            <a:endParaRPr lang="en-US" dirty="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b="12350"/>
          <a:stretch/>
        </p:blipFill>
        <p:spPr>
          <a:xfrm>
            <a:off x="1814056" y="533400"/>
            <a:ext cx="5515889" cy="2028825"/>
          </a:xfrm>
          <a:prstGeom prst="rect">
            <a:avLst/>
          </a:prstGeom>
        </p:spPr>
      </p:pic>
      <p:sp>
        <p:nvSpPr>
          <p:cNvPr id="12" name="Rectangle 16"/>
          <p:cNvSpPr>
            <a:spLocks noChangeArrowheads="1"/>
          </p:cNvSpPr>
          <p:nvPr userDrawn="1"/>
        </p:nvSpPr>
        <p:spPr bwMode="auto">
          <a:xfrm>
            <a:off x="0" y="0"/>
            <a:ext cx="9144000" cy="228600"/>
          </a:xfrm>
          <a:prstGeom prst="rect">
            <a:avLst/>
          </a:prstGeom>
          <a:solidFill>
            <a:srgbClr val="A50021"/>
          </a:solidFill>
          <a:ln w="9525">
            <a:noFill/>
            <a:miter lim="800000"/>
            <a:headEnd/>
            <a:tailEnd/>
          </a:ln>
          <a:effectLst/>
        </p:spPr>
        <p:txBody>
          <a:bodyPr wrap="none" anchor="ctr"/>
          <a:lstStyle/>
          <a:p>
            <a:pPr eaLnBrk="0" hangingPunct="0">
              <a:defRPr/>
            </a:pPr>
            <a:endParaRPr lang="en-US">
              <a:latin typeface="Arial" charset="0"/>
            </a:endParaRPr>
          </a:p>
        </p:txBody>
      </p:sp>
      <p:sp>
        <p:nvSpPr>
          <p:cNvPr id="13" name="Rectangle 16"/>
          <p:cNvSpPr>
            <a:spLocks noChangeArrowheads="1"/>
          </p:cNvSpPr>
          <p:nvPr userDrawn="1"/>
        </p:nvSpPr>
        <p:spPr bwMode="auto">
          <a:xfrm>
            <a:off x="0" y="6477000"/>
            <a:ext cx="9144000" cy="381000"/>
          </a:xfrm>
          <a:prstGeom prst="rect">
            <a:avLst/>
          </a:prstGeom>
          <a:solidFill>
            <a:srgbClr val="A50021"/>
          </a:solidFill>
          <a:ln w="9525">
            <a:noFill/>
            <a:miter lim="800000"/>
            <a:headEnd/>
            <a:tailEnd/>
          </a:ln>
          <a:effectLst/>
        </p:spPr>
        <p:txBody>
          <a:bodyPr wrap="none" anchor="ctr"/>
          <a:lstStyle/>
          <a:p>
            <a:pPr eaLnBrk="0" hangingPunct="0">
              <a:defRPr/>
            </a:pPr>
            <a:endParaRPr lang="en-US">
              <a:latin typeface="Arial" charset="0"/>
            </a:endParaRP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55106" y="5267325"/>
            <a:ext cx="3601181" cy="1051968"/>
          </a:xfrm>
          <a:prstGeom prst="rect">
            <a:avLst/>
          </a:prstGeom>
        </p:spPr>
      </p:pic>
    </p:spTree>
    <p:custDataLst>
      <p:tags r:id="rId1"/>
    </p:custDataLst>
    <p:extLst>
      <p:ext uri="{BB962C8B-B14F-4D97-AF65-F5344CB8AC3E}">
        <p14:creationId xmlns:p14="http://schemas.microsoft.com/office/powerpoint/2010/main" val="3508109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Title Slide">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gradFill>
            <a:gsLst>
              <a:gs pos="0">
                <a:srgbClr val="DDDDDD"/>
              </a:gs>
              <a:gs pos="100000">
                <a:schemeClr val="tx1"/>
              </a:gs>
            </a:gsLst>
            <a:lin ang="14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aramond" pitchFamily="18" charset="0"/>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328440"/>
            <a:ext cx="8279380" cy="7491240"/>
          </a:xfrm>
          <a:prstGeom prst="rect">
            <a:avLst/>
          </a:prstGeom>
        </p:spPr>
      </p:pic>
      <p:sp>
        <p:nvSpPr>
          <p:cNvPr id="52235" name="Rectangle 11"/>
          <p:cNvSpPr>
            <a:spLocks noGrp="1" noChangeArrowheads="1"/>
          </p:cNvSpPr>
          <p:nvPr>
            <p:ph type="ctrTitle" sz="quarter"/>
          </p:nvPr>
        </p:nvSpPr>
        <p:spPr>
          <a:xfrm>
            <a:off x="558800" y="2362200"/>
            <a:ext cx="8229600" cy="1219200"/>
          </a:xfrm>
          <a:noFill/>
        </p:spPr>
        <p:txBody>
          <a:bodyPr lIns="91440"/>
          <a:lstStyle>
            <a:lvl1pPr algn="ctr">
              <a:defRPr sz="3600" b="1">
                <a:solidFill>
                  <a:srgbClr val="C0000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69713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056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6238"/>
            <a:ext cx="4038600" cy="4525962"/>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6238"/>
            <a:ext cx="4038600" cy="4525962"/>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bwMode="auto">
          <a:xfrm>
            <a:off x="4572000" y="1600200"/>
            <a:ext cx="0" cy="464820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386874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xContentArea">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52400" y="304800"/>
            <a:ext cx="87630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336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12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33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2879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132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050" name="Rectangle 13"/>
          <p:cNvSpPr>
            <a:spLocks noGrp="1" noRot="1" noChangeArrowheads="1"/>
          </p:cNvSpPr>
          <p:nvPr>
            <p:ph type="title"/>
          </p:nvPr>
        </p:nvSpPr>
        <p:spPr bwMode="auto">
          <a:xfrm>
            <a:off x="0" y="228601"/>
            <a:ext cx="9144000" cy="1147763"/>
          </a:xfrm>
          <a:prstGeom prst="rect">
            <a:avLst/>
          </a:prstGeom>
          <a:solidFill>
            <a:srgbClr val="EAEAE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2051" name="Rectangle 15"/>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51216" name="Rectangle 16"/>
          <p:cNvSpPr>
            <a:spLocks noChangeArrowheads="1"/>
          </p:cNvSpPr>
          <p:nvPr/>
        </p:nvSpPr>
        <p:spPr bwMode="auto">
          <a:xfrm>
            <a:off x="0" y="0"/>
            <a:ext cx="9144000" cy="228600"/>
          </a:xfrm>
          <a:prstGeom prst="rect">
            <a:avLst/>
          </a:prstGeom>
          <a:solidFill>
            <a:srgbClr val="A50021"/>
          </a:solidFill>
          <a:ln w="9525">
            <a:noFill/>
            <a:miter lim="800000"/>
            <a:headEnd/>
            <a:tailEnd/>
          </a:ln>
          <a:effectLst/>
        </p:spPr>
        <p:txBody>
          <a:bodyPr wrap="none" anchor="ctr"/>
          <a:lstStyle/>
          <a:p>
            <a:pPr eaLnBrk="0" hangingPunct="0">
              <a:defRPr/>
            </a:pPr>
            <a:endParaRPr lang="en-US">
              <a:latin typeface="Arial" charset="0"/>
            </a:endParaRPr>
          </a:p>
        </p:txBody>
      </p:sp>
      <p:sp>
        <p:nvSpPr>
          <p:cNvPr id="51220" name="Line 20"/>
          <p:cNvSpPr>
            <a:spLocks noChangeShapeType="1"/>
          </p:cNvSpPr>
          <p:nvPr/>
        </p:nvSpPr>
        <p:spPr bwMode="auto">
          <a:xfrm>
            <a:off x="266701" y="6400800"/>
            <a:ext cx="8610600" cy="0"/>
          </a:xfrm>
          <a:prstGeom prst="line">
            <a:avLst/>
          </a:prstGeom>
          <a:noFill/>
          <a:ln w="12700">
            <a:solidFill>
              <a:srgbClr val="C80026"/>
            </a:solidFill>
            <a:round/>
            <a:headEnd/>
            <a:tailEnd/>
          </a:ln>
          <a:effectLst/>
        </p:spPr>
        <p:txBody>
          <a:bodyPr/>
          <a:lstStyle/>
          <a:p>
            <a:pPr eaLnBrk="0" hangingPunct="0">
              <a:defRPr/>
            </a:pPr>
            <a:endParaRPr lang="en-US">
              <a:latin typeface="Arial" charset="0"/>
            </a:endParaRPr>
          </a:p>
        </p:txBody>
      </p:sp>
      <p:sp>
        <p:nvSpPr>
          <p:cNvPr id="51221" name="Text Box 21"/>
          <p:cNvSpPr txBox="1">
            <a:spLocks noChangeArrowheads="1"/>
          </p:cNvSpPr>
          <p:nvPr/>
        </p:nvSpPr>
        <p:spPr bwMode="auto">
          <a:xfrm>
            <a:off x="7500056" y="6430963"/>
            <a:ext cx="1360311" cy="261610"/>
          </a:xfrm>
          <a:prstGeom prst="rect">
            <a:avLst/>
          </a:prstGeom>
          <a:noFill/>
          <a:ln w="9525">
            <a:noFill/>
            <a:miter lim="800000"/>
            <a:headEnd/>
            <a:tailEnd/>
          </a:ln>
          <a:effectLst/>
        </p:spPr>
        <p:txBody>
          <a:bodyPr rIns="0">
            <a:spAutoFit/>
          </a:bodyPr>
          <a:lstStyle/>
          <a:p>
            <a:pPr algn="r" eaLnBrk="0" hangingPunct="0">
              <a:spcBef>
                <a:spcPct val="50000"/>
              </a:spcBef>
              <a:defRPr/>
            </a:pPr>
            <a:fld id="{81FCAE4C-8C53-4635-950E-B73D9A5FFAB4}" type="slidenum">
              <a:rPr lang="en-US" sz="1100">
                <a:solidFill>
                  <a:srgbClr val="000000"/>
                </a:solidFill>
                <a:latin typeface="Tahoma" panose="020B0604030504040204" pitchFamily="34" charset="0"/>
                <a:ea typeface="Tahoma" panose="020B0604030504040204" pitchFamily="34" charset="0"/>
                <a:cs typeface="Tahoma" panose="020B0604030504040204" pitchFamily="34" charset="0"/>
              </a:rPr>
              <a:pPr algn="r" eaLnBrk="0" hangingPunct="0">
                <a:spcBef>
                  <a:spcPct val="50000"/>
                </a:spcBef>
                <a:defRPr/>
              </a:pPr>
              <a:t>‹#›</a:t>
            </a:fld>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b="49086"/>
          <a:stretch/>
        </p:blipFill>
        <p:spPr>
          <a:xfrm>
            <a:off x="228600" y="6437924"/>
            <a:ext cx="1219200" cy="260714"/>
          </a:xfrm>
          <a:prstGeom prst="rect">
            <a:avLst/>
          </a:prstGeom>
        </p:spPr>
      </p:pic>
      <p:pic>
        <p:nvPicPr>
          <p:cNvPr id="13" name="Picture 12"/>
          <p:cNvPicPr>
            <a:picLocks noChangeAspect="1"/>
          </p:cNvPicPr>
          <p:nvPr/>
        </p:nvPicPr>
        <p:blipFill rotWithShape="1">
          <a:blip cstate="print">
            <a:extLst>
              <a:ext uri="{28A0092B-C50C-407E-A947-70E740481C1C}">
                <a14:useLocalDpi xmlns:a14="http://schemas.microsoft.com/office/drawing/2010/main" val="0"/>
              </a:ext>
            </a:extLst>
          </a:blip>
          <a:srcRect t="67177" b="16558"/>
          <a:stretch/>
        </p:blipFill>
        <p:spPr>
          <a:xfrm>
            <a:off x="6366635" y="6496844"/>
            <a:ext cx="2091565" cy="142875"/>
          </a:xfrm>
          <a:prstGeom prst="rect">
            <a:avLst/>
          </a:prstGeom>
        </p:spPr>
      </p:pic>
      <p:cxnSp>
        <p:nvCxnSpPr>
          <p:cNvPr id="6" name="Straight Connector 5"/>
          <p:cNvCxnSpPr/>
          <p:nvPr/>
        </p:nvCxnSpPr>
        <p:spPr bwMode="auto">
          <a:xfrm>
            <a:off x="8534400" y="6400800"/>
            <a:ext cx="0" cy="30480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Tree>
    <p:custDataLst>
      <p:tags r:id="rId8"/>
    </p:custDataLst>
    <p:extLst>
      <p:ext uri="{BB962C8B-B14F-4D97-AF65-F5344CB8AC3E}">
        <p14:creationId xmlns:p14="http://schemas.microsoft.com/office/powerpoint/2010/main" val="1594514337"/>
      </p:ext>
    </p:extLst>
  </p:cSld>
  <p:clrMap bg1="dk2" tx1="lt1" bg2="dk1" tx2="lt2" accent1="accent1" accent2="accent2" accent3="accent3" accent4="accent4" accent5="accent5" accent6="accent6" hlink="hlink" folHlink="folHlink"/>
  <p:sldLayoutIdLst>
    <p:sldLayoutId id="2147483661" r:id="rId1"/>
    <p:sldLayoutId id="2147483670" r:id="rId2"/>
    <p:sldLayoutId id="2147483662" r:id="rId3"/>
    <p:sldLayoutId id="2147483664" r:id="rId4"/>
    <p:sldLayoutId id="2147483667" r:id="rId5"/>
    <p:sldLayoutId id="2147483669" r:id="rId6"/>
  </p:sldLayoutIdLst>
  <p:txStyles>
    <p:titleStyle>
      <a:lvl1pPr algn="l" rtl="0" eaLnBrk="1" fontAlgn="base" hangingPunct="1">
        <a:spcBef>
          <a:spcPct val="0"/>
        </a:spcBef>
        <a:spcAft>
          <a:spcPct val="0"/>
        </a:spcAft>
        <a:defRPr sz="3200" b="1">
          <a:solidFill>
            <a:schemeClr val="bg2"/>
          </a:solidFill>
          <a:latin typeface="Tahoma" panose="020B0604030504040204" pitchFamily="34" charset="0"/>
          <a:ea typeface="Tahoma" panose="020B0604030504040204" pitchFamily="34" charset="0"/>
          <a:cs typeface="Tahoma" panose="020B0604030504040204" pitchFamily="34" charset="0"/>
        </a:defRPr>
      </a:lvl1pPr>
      <a:lvl2pPr algn="l" rtl="0" eaLnBrk="1" fontAlgn="base" hangingPunct="1">
        <a:spcBef>
          <a:spcPct val="0"/>
        </a:spcBef>
        <a:spcAft>
          <a:spcPct val="0"/>
        </a:spcAft>
        <a:defRPr sz="4000" b="1">
          <a:solidFill>
            <a:schemeClr val="bg2"/>
          </a:solidFill>
          <a:latin typeface="Trebuchet MS" pitchFamily="34" charset="0"/>
        </a:defRPr>
      </a:lvl2pPr>
      <a:lvl3pPr algn="l" rtl="0" eaLnBrk="1" fontAlgn="base" hangingPunct="1">
        <a:spcBef>
          <a:spcPct val="0"/>
        </a:spcBef>
        <a:spcAft>
          <a:spcPct val="0"/>
        </a:spcAft>
        <a:defRPr sz="4000" b="1">
          <a:solidFill>
            <a:schemeClr val="bg2"/>
          </a:solidFill>
          <a:latin typeface="Trebuchet MS" pitchFamily="34" charset="0"/>
        </a:defRPr>
      </a:lvl3pPr>
      <a:lvl4pPr algn="l" rtl="0" eaLnBrk="1" fontAlgn="base" hangingPunct="1">
        <a:spcBef>
          <a:spcPct val="0"/>
        </a:spcBef>
        <a:spcAft>
          <a:spcPct val="0"/>
        </a:spcAft>
        <a:defRPr sz="4000" b="1">
          <a:solidFill>
            <a:schemeClr val="bg2"/>
          </a:solidFill>
          <a:latin typeface="Trebuchet MS" pitchFamily="34" charset="0"/>
        </a:defRPr>
      </a:lvl4pPr>
      <a:lvl5pPr algn="l" rtl="0" eaLnBrk="1" fontAlgn="base" hangingPunct="1">
        <a:spcBef>
          <a:spcPct val="0"/>
        </a:spcBef>
        <a:spcAft>
          <a:spcPct val="0"/>
        </a:spcAft>
        <a:defRPr sz="4000" b="1">
          <a:solidFill>
            <a:schemeClr val="bg2"/>
          </a:solidFill>
          <a:latin typeface="Trebuchet MS" pitchFamily="34" charset="0"/>
        </a:defRPr>
      </a:lvl5pPr>
      <a:lvl6pPr marL="457200" algn="l" rtl="0" eaLnBrk="1" fontAlgn="base" hangingPunct="1">
        <a:spcBef>
          <a:spcPct val="0"/>
        </a:spcBef>
        <a:spcAft>
          <a:spcPct val="0"/>
        </a:spcAft>
        <a:defRPr sz="4400">
          <a:solidFill>
            <a:schemeClr val="bg2"/>
          </a:solidFill>
          <a:latin typeface="Trebuchet MS" pitchFamily="34" charset="0"/>
        </a:defRPr>
      </a:lvl6pPr>
      <a:lvl7pPr marL="914400" algn="l" rtl="0" eaLnBrk="1" fontAlgn="base" hangingPunct="1">
        <a:spcBef>
          <a:spcPct val="0"/>
        </a:spcBef>
        <a:spcAft>
          <a:spcPct val="0"/>
        </a:spcAft>
        <a:defRPr sz="4400">
          <a:solidFill>
            <a:schemeClr val="bg2"/>
          </a:solidFill>
          <a:latin typeface="Trebuchet MS" pitchFamily="34" charset="0"/>
        </a:defRPr>
      </a:lvl7pPr>
      <a:lvl8pPr marL="1371600" algn="l" rtl="0" eaLnBrk="1" fontAlgn="base" hangingPunct="1">
        <a:spcBef>
          <a:spcPct val="0"/>
        </a:spcBef>
        <a:spcAft>
          <a:spcPct val="0"/>
        </a:spcAft>
        <a:defRPr sz="4400">
          <a:solidFill>
            <a:schemeClr val="bg2"/>
          </a:solidFill>
          <a:latin typeface="Trebuchet MS" pitchFamily="34" charset="0"/>
        </a:defRPr>
      </a:lvl8pPr>
      <a:lvl9pPr marL="1828800" algn="l" rtl="0" eaLnBrk="1" fontAlgn="base" hangingPunct="1">
        <a:spcBef>
          <a:spcPct val="0"/>
        </a:spcBef>
        <a:spcAft>
          <a:spcPct val="0"/>
        </a:spcAft>
        <a:defRPr sz="4400">
          <a:solidFill>
            <a:schemeClr val="bg2"/>
          </a:solidFill>
          <a:latin typeface="Trebuchet MS" pitchFamily="34" charset="0"/>
        </a:defRPr>
      </a:lvl9pPr>
    </p:titleStyle>
    <p:bodyStyle>
      <a:lvl1pPr marL="342900" indent="-342900" algn="l" rtl="0" eaLnBrk="1" fontAlgn="base" hangingPunct="1">
        <a:spcBef>
          <a:spcPct val="20000"/>
        </a:spcBef>
        <a:spcAft>
          <a:spcPct val="30000"/>
        </a:spcAft>
        <a:buClr>
          <a:srgbClr val="C80026"/>
        </a:buClr>
        <a:buFont typeface="Wingdings" pitchFamily="2" charset="2"/>
        <a:buChar char="§"/>
        <a:defRPr sz="2400">
          <a:solidFill>
            <a:srgbClr val="080808"/>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30000"/>
        </a:spcAft>
        <a:buClr>
          <a:srgbClr val="C80026"/>
        </a:buClr>
        <a:buFont typeface="Wingdings" pitchFamily="2" charset="2"/>
        <a:buChar char="§"/>
        <a:defRPr sz="2000">
          <a:solidFill>
            <a:srgbClr val="333333"/>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30000"/>
        </a:spcAft>
        <a:buClr>
          <a:srgbClr val="C80026"/>
        </a:buClr>
        <a:buFont typeface="Wingdings" pitchFamily="2" charset="2"/>
        <a:buChar char="§"/>
        <a:defRPr sz="2000">
          <a:solidFill>
            <a:srgbClr val="333333"/>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30000"/>
        </a:spcAft>
        <a:buClr>
          <a:srgbClr val="C80026"/>
        </a:buClr>
        <a:buFont typeface="Wingdings" pitchFamily="2" charset="2"/>
        <a:buChar char="§"/>
        <a:defRPr sz="2000">
          <a:solidFill>
            <a:srgbClr val="333333"/>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30000"/>
        </a:spcAft>
        <a:buClr>
          <a:srgbClr val="C80026"/>
        </a:buClr>
        <a:buFont typeface="Wingdings" pitchFamily="2" charset="2"/>
        <a:buChar char="§"/>
        <a:defRPr sz="2000">
          <a:solidFill>
            <a:srgbClr val="333333"/>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eaLnBrk="1" fontAlgn="base" hangingPunct="1">
        <a:spcBef>
          <a:spcPct val="20000"/>
        </a:spcBef>
        <a:spcAft>
          <a:spcPct val="30000"/>
        </a:spcAft>
        <a:buClr>
          <a:srgbClr val="C80026"/>
        </a:buClr>
        <a:buFont typeface="Wingdings" pitchFamily="2" charset="2"/>
        <a:buChar char="§"/>
        <a:defRPr sz="2000">
          <a:solidFill>
            <a:srgbClr val="292929"/>
          </a:solidFill>
          <a:latin typeface="+mn-lt"/>
        </a:defRPr>
      </a:lvl6pPr>
      <a:lvl7pPr marL="2971800" indent="-228600" algn="l" rtl="0" eaLnBrk="1" fontAlgn="base" hangingPunct="1">
        <a:spcBef>
          <a:spcPct val="20000"/>
        </a:spcBef>
        <a:spcAft>
          <a:spcPct val="30000"/>
        </a:spcAft>
        <a:buClr>
          <a:srgbClr val="C80026"/>
        </a:buClr>
        <a:buFont typeface="Wingdings" pitchFamily="2" charset="2"/>
        <a:buChar char="§"/>
        <a:defRPr sz="2000">
          <a:solidFill>
            <a:srgbClr val="292929"/>
          </a:solidFill>
          <a:latin typeface="+mn-lt"/>
        </a:defRPr>
      </a:lvl7pPr>
      <a:lvl8pPr marL="3429000" indent="-228600" algn="l" rtl="0" eaLnBrk="1" fontAlgn="base" hangingPunct="1">
        <a:spcBef>
          <a:spcPct val="20000"/>
        </a:spcBef>
        <a:spcAft>
          <a:spcPct val="30000"/>
        </a:spcAft>
        <a:buClr>
          <a:srgbClr val="C80026"/>
        </a:buClr>
        <a:buFont typeface="Wingdings" pitchFamily="2" charset="2"/>
        <a:buChar char="§"/>
        <a:defRPr sz="2000">
          <a:solidFill>
            <a:srgbClr val="292929"/>
          </a:solidFill>
          <a:latin typeface="+mn-lt"/>
        </a:defRPr>
      </a:lvl8pPr>
      <a:lvl9pPr marL="3886200" indent="-228600" algn="l" rtl="0" eaLnBrk="1" fontAlgn="base" hangingPunct="1">
        <a:spcBef>
          <a:spcPct val="20000"/>
        </a:spcBef>
        <a:spcAft>
          <a:spcPct val="30000"/>
        </a:spcAft>
        <a:buClr>
          <a:srgbClr val="C80026"/>
        </a:buClr>
        <a:buFont typeface="Wingdings" pitchFamily="2" charset="2"/>
        <a:buChar char="§"/>
        <a:defRPr sz="20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joseph.w.kim@yale.edu" TargetMode="External"/><Relationship Id="rId2" Type="http://schemas.openxmlformats.org/officeDocument/2006/relationships/hyperlink" Target="mailto:pmohindra@som.umaryland.edu" TargetMode="External"/><Relationship Id="rId1" Type="http://schemas.openxmlformats.org/officeDocument/2006/relationships/slideLayout" Target="../slideLayouts/slideLayout3.xml"/><Relationship Id="rId5" Type="http://schemas.openxmlformats.org/officeDocument/2006/relationships/hyperlink" Target="mailto:kunle.odunsi@roswellpark.org" TargetMode="External"/><Relationship Id="rId4" Type="http://schemas.openxmlformats.org/officeDocument/2006/relationships/hyperlink" Target="mailto:matthew.piscatelli@yale.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Jennifer_Maattala@dfci.harvard.edu" TargetMode="External"/><Relationship Id="rId2" Type="http://schemas.openxmlformats.org/officeDocument/2006/relationships/hyperlink" Target="mailto:patrick_ott@dfci.harvard.edu" TargetMode="External"/><Relationship Id="rId1" Type="http://schemas.openxmlformats.org/officeDocument/2006/relationships/slideLayout" Target="../slideLayouts/slideLayout3.xml"/><Relationship Id="rId5" Type="http://schemas.openxmlformats.org/officeDocument/2006/relationships/hyperlink" Target="mailto:obrienke@nhgri.nih.gov" TargetMode="External"/><Relationship Id="rId4" Type="http://schemas.openxmlformats.org/officeDocument/2006/relationships/hyperlink" Target="mailto:gahlw@mail.nih.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jiayi.huang@wustl.edu" TargetMode="External"/><Relationship Id="rId2" Type="http://schemas.openxmlformats.org/officeDocument/2006/relationships/hyperlink" Target="mailto:andrew.poklepovic@vcuhealth.or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558802" y="2667000"/>
            <a:ext cx="8229600" cy="1219200"/>
          </a:xfrm>
        </p:spPr>
        <p:txBody>
          <a:bodyPr/>
          <a:lstStyle/>
          <a:p>
            <a:r>
              <a:rPr lang="en-US" sz="3200" dirty="0"/>
              <a:t>EDDOP Program Update with EDDOP Accrual P30 Supplement Awardees</a:t>
            </a:r>
          </a:p>
        </p:txBody>
      </p:sp>
      <p:sp>
        <p:nvSpPr>
          <p:cNvPr id="5" name="Subtitle 4"/>
          <p:cNvSpPr>
            <a:spLocks noGrp="1"/>
          </p:cNvSpPr>
          <p:nvPr>
            <p:ph type="subTitle" sz="quarter" idx="1"/>
          </p:nvPr>
        </p:nvSpPr>
        <p:spPr>
          <a:xfrm>
            <a:off x="558804" y="4114800"/>
            <a:ext cx="8229598" cy="1097280"/>
          </a:xfrm>
        </p:spPr>
        <p:txBody>
          <a:bodyPr/>
          <a:lstStyle/>
          <a:p>
            <a:pPr>
              <a:spcBef>
                <a:spcPts val="72"/>
              </a:spcBef>
              <a:spcAft>
                <a:spcPts val="408"/>
              </a:spcAft>
            </a:pPr>
            <a:r>
              <a:rPr lang="en-US" sz="2400" b="1" dirty="0">
                <a:solidFill>
                  <a:srgbClr val="080808"/>
                </a:solidFill>
              </a:rPr>
              <a:t>Jeff Moscow, M.D</a:t>
            </a:r>
          </a:p>
          <a:p>
            <a:pPr>
              <a:spcBef>
                <a:spcPts val="72"/>
              </a:spcBef>
              <a:spcAft>
                <a:spcPts val="408"/>
              </a:spcAft>
            </a:pPr>
            <a:r>
              <a:rPr lang="en-US" sz="2400" b="1" dirty="0">
                <a:solidFill>
                  <a:srgbClr val="080808"/>
                </a:solidFill>
              </a:rPr>
              <a:t>Investigational Drug Branch, CTEP/DCTD/NCI</a:t>
            </a:r>
          </a:p>
        </p:txBody>
      </p:sp>
    </p:spTree>
    <p:extLst>
      <p:ext uri="{BB962C8B-B14F-4D97-AF65-F5344CB8AC3E}">
        <p14:creationId xmlns:p14="http://schemas.microsoft.com/office/powerpoint/2010/main" val="131829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EDDOP accrual program award requirements - Starting NOW</a:t>
            </a:r>
          </a:p>
        </p:txBody>
      </p:sp>
      <p:sp>
        <p:nvSpPr>
          <p:cNvPr id="3" name="Content Placeholder 2"/>
          <p:cNvSpPr>
            <a:spLocks noGrp="1"/>
          </p:cNvSpPr>
          <p:nvPr>
            <p:ph idx="1"/>
          </p:nvPr>
        </p:nvSpPr>
        <p:spPr>
          <a:xfrm>
            <a:off x="304800" y="1752600"/>
            <a:ext cx="8534400" cy="4419599"/>
          </a:xfrm>
        </p:spPr>
        <p:txBody>
          <a:bodyPr/>
          <a:lstStyle/>
          <a:p>
            <a:r>
              <a:rPr lang="en-US" dirty="0"/>
              <a:t>Progress reports will have to show either</a:t>
            </a:r>
          </a:p>
          <a:p>
            <a:pPr lvl="1"/>
            <a:r>
              <a:rPr lang="en-US" sz="2200" dirty="0"/>
              <a:t>A minimum of 3 accruals to EDDOP studies have been achieved</a:t>
            </a:r>
            <a:br>
              <a:rPr lang="en-US" sz="2200" dirty="0"/>
            </a:br>
            <a:r>
              <a:rPr lang="en-US" sz="2200" dirty="0"/>
              <a:t/>
            </a:r>
            <a:br>
              <a:rPr lang="en-US" sz="2200" dirty="0"/>
            </a:br>
            <a:r>
              <a:rPr lang="en-US" sz="2200" dirty="0"/>
              <a:t>OR</a:t>
            </a:r>
          </a:p>
          <a:p>
            <a:pPr lvl="1"/>
            <a:r>
              <a:rPr lang="en-US" sz="2200" dirty="0"/>
              <a:t>A minimum of 75% of available EDDOP studies are open (at the time of submission of your annual progress report) at your institution</a:t>
            </a:r>
          </a:p>
          <a:p>
            <a:r>
              <a:rPr lang="en-US" dirty="0"/>
              <a:t>Studies that collect 2 or more research biopsies will be given 1.5 accrual credits</a:t>
            </a:r>
          </a:p>
        </p:txBody>
      </p:sp>
    </p:spTree>
    <p:extLst>
      <p:ext uri="{BB962C8B-B14F-4D97-AF65-F5344CB8AC3E}">
        <p14:creationId xmlns:p14="http://schemas.microsoft.com/office/powerpoint/2010/main" val="839662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EDDOP accrual program award requirements -Starting in 10/18</a:t>
            </a:r>
          </a:p>
        </p:txBody>
      </p:sp>
      <p:sp>
        <p:nvSpPr>
          <p:cNvPr id="3" name="Content Placeholder 2"/>
          <p:cNvSpPr>
            <a:spLocks noGrp="1"/>
          </p:cNvSpPr>
          <p:nvPr>
            <p:ph idx="1"/>
          </p:nvPr>
        </p:nvSpPr>
        <p:spPr>
          <a:xfrm>
            <a:off x="304800" y="1524000"/>
            <a:ext cx="8534400" cy="4648199"/>
          </a:xfrm>
        </p:spPr>
        <p:txBody>
          <a:bodyPr/>
          <a:lstStyle/>
          <a:p>
            <a:r>
              <a:rPr lang="en-US" dirty="0"/>
              <a:t>Progress reports will have to show either</a:t>
            </a:r>
          </a:p>
          <a:p>
            <a:pPr marL="457200" lvl="1" indent="0">
              <a:buNone/>
            </a:pPr>
            <a:r>
              <a:rPr lang="en-US" sz="2200" dirty="0"/>
              <a:t>A minimum of 3 accruals to EDDOP studies have been achieved</a:t>
            </a:r>
            <a:br>
              <a:rPr lang="en-US" sz="2200" dirty="0"/>
            </a:br>
            <a:r>
              <a:rPr lang="en-US" sz="2200" dirty="0"/>
              <a:t/>
            </a:r>
            <a:br>
              <a:rPr lang="en-US" sz="2200" dirty="0"/>
            </a:br>
            <a:r>
              <a:rPr lang="en-US" sz="2200" dirty="0"/>
              <a:t>OR</a:t>
            </a:r>
            <a:br>
              <a:rPr lang="en-US" sz="2200" dirty="0"/>
            </a:br>
            <a:r>
              <a:rPr lang="en-US" sz="2200" dirty="0"/>
              <a:t/>
            </a:r>
            <a:br>
              <a:rPr lang="en-US" sz="2200" dirty="0"/>
            </a:br>
            <a:r>
              <a:rPr lang="en-US" sz="2200" dirty="0"/>
              <a:t>A minimum of 75% of available EDDOP studies are open (at the time of submission of your annual progress report) at your institutions, AND convincing evidence that patients have been screened for EDDOP studies </a:t>
            </a:r>
          </a:p>
        </p:txBody>
      </p:sp>
    </p:spTree>
    <p:extLst>
      <p:ext uri="{BB962C8B-B14F-4D97-AF65-F5344CB8AC3E}">
        <p14:creationId xmlns:p14="http://schemas.microsoft.com/office/powerpoint/2010/main" val="188570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EDDOP accrual awards not meeting progress goals</a:t>
            </a:r>
          </a:p>
        </p:txBody>
      </p:sp>
      <p:sp>
        <p:nvSpPr>
          <p:cNvPr id="3" name="Content Placeholder 2"/>
          <p:cNvSpPr>
            <a:spLocks noGrp="1"/>
          </p:cNvSpPr>
          <p:nvPr>
            <p:ph idx="1"/>
          </p:nvPr>
        </p:nvSpPr>
        <p:spPr/>
        <p:txBody>
          <a:bodyPr/>
          <a:lstStyle/>
          <a:p>
            <a:r>
              <a:rPr lang="en-US" dirty="0"/>
              <a:t>First time </a:t>
            </a:r>
            <a:r>
              <a:rPr lang="mr-IN" dirty="0"/>
              <a:t>–</a:t>
            </a:r>
            <a:r>
              <a:rPr lang="en-US" dirty="0"/>
              <a:t> the award will be placed on a No Cost Extension</a:t>
            </a:r>
          </a:p>
          <a:p>
            <a:r>
              <a:rPr lang="en-US" dirty="0"/>
              <a:t>Second time </a:t>
            </a:r>
            <a:r>
              <a:rPr lang="mr-IN" dirty="0"/>
              <a:t>–</a:t>
            </a:r>
            <a:r>
              <a:rPr lang="en-US" dirty="0"/>
              <a:t> the award will be ended, and the amount awarded will be used as an offset against the parent P30 grant in the next funded year of the grant</a:t>
            </a:r>
          </a:p>
        </p:txBody>
      </p:sp>
    </p:spTree>
    <p:extLst>
      <p:ext uri="{BB962C8B-B14F-4D97-AF65-F5344CB8AC3E}">
        <p14:creationId xmlns:p14="http://schemas.microsoft.com/office/powerpoint/2010/main" val="1783912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take to open ETCTN studies</a:t>
            </a:r>
          </a:p>
        </p:txBody>
      </p:sp>
      <p:sp>
        <p:nvSpPr>
          <p:cNvPr id="3" name="Content Placeholder 2"/>
          <p:cNvSpPr>
            <a:spLocks noGrp="1"/>
          </p:cNvSpPr>
          <p:nvPr>
            <p:ph idx="1"/>
          </p:nvPr>
        </p:nvSpPr>
        <p:spPr/>
        <p:txBody>
          <a:bodyPr/>
          <a:lstStyle/>
          <a:p>
            <a:r>
              <a:rPr lang="en-US" dirty="0"/>
              <a:t>Share ETCTN studies that are open to EDDOP sites with your disease specific clinics</a:t>
            </a:r>
          </a:p>
          <a:p>
            <a:r>
              <a:rPr lang="en-US" dirty="0"/>
              <a:t>Emphasize the importance of participation in the EDDOP program for your CCSG grant</a:t>
            </a:r>
          </a:p>
          <a:p>
            <a:r>
              <a:rPr lang="en-US" dirty="0"/>
              <a:t>Recognize that many of these studies have been chosen because they are open for rare populations, so they should not be rejected because of limited accrual potential</a:t>
            </a:r>
          </a:p>
        </p:txBody>
      </p:sp>
    </p:spTree>
    <p:extLst>
      <p:ext uri="{BB962C8B-B14F-4D97-AF65-F5344CB8AC3E}">
        <p14:creationId xmlns:p14="http://schemas.microsoft.com/office/powerpoint/2010/main" val="668056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for activating EDDOP studies</a:t>
            </a:r>
          </a:p>
        </p:txBody>
      </p:sp>
      <p:sp>
        <p:nvSpPr>
          <p:cNvPr id="3" name="Content Placeholder 2"/>
          <p:cNvSpPr>
            <a:spLocks noGrp="1"/>
          </p:cNvSpPr>
          <p:nvPr>
            <p:ph idx="1"/>
          </p:nvPr>
        </p:nvSpPr>
        <p:spPr/>
        <p:txBody>
          <a:bodyPr/>
          <a:lstStyle/>
          <a:p>
            <a:r>
              <a:rPr lang="en-US" dirty="0"/>
              <a:t>For ETCTN studies:</a:t>
            </a:r>
          </a:p>
          <a:p>
            <a:pPr lvl="1"/>
            <a:r>
              <a:rPr lang="en-US" dirty="0"/>
              <a:t>Listed on CTSU website </a:t>
            </a:r>
            <a:r>
              <a:rPr lang="mr-IN" dirty="0"/>
              <a:t>–</a:t>
            </a:r>
            <a:r>
              <a:rPr lang="en-US" dirty="0"/>
              <a:t> see PDF</a:t>
            </a:r>
          </a:p>
          <a:p>
            <a:endParaRPr lang="en-US" dirty="0"/>
          </a:p>
          <a:p>
            <a:r>
              <a:rPr lang="en-US" dirty="0"/>
              <a:t>For Legacy Studies:</a:t>
            </a:r>
          </a:p>
          <a:p>
            <a:pPr lvl="1"/>
            <a:r>
              <a:rPr lang="en-US" dirty="0"/>
              <a:t>Directly contact the PI of the study and ask for your institution to join the study </a:t>
            </a:r>
            <a:r>
              <a:rPr lang="mr-IN" dirty="0"/>
              <a:t>–</a:t>
            </a:r>
            <a:r>
              <a:rPr lang="en-US" dirty="0"/>
              <a:t> requires an amendment to the face page</a:t>
            </a:r>
          </a:p>
        </p:txBody>
      </p:sp>
    </p:spTree>
    <p:extLst>
      <p:ext uri="{BB962C8B-B14F-4D97-AF65-F5344CB8AC3E}">
        <p14:creationId xmlns:p14="http://schemas.microsoft.com/office/powerpoint/2010/main" val="1190430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9144000" cy="914399"/>
          </a:xfrm>
        </p:spPr>
        <p:txBody>
          <a:bodyPr/>
          <a:lstStyle/>
          <a:p>
            <a:r>
              <a:rPr lang="en-US" sz="2800" dirty="0"/>
              <a:t>EDDOP: ETCTN Phase 2 study leadership initiative</a:t>
            </a:r>
          </a:p>
        </p:txBody>
      </p:sp>
      <p:sp>
        <p:nvSpPr>
          <p:cNvPr id="3" name="Content Placeholder 2"/>
          <p:cNvSpPr>
            <a:spLocks noGrp="1"/>
          </p:cNvSpPr>
          <p:nvPr>
            <p:ph idx="1"/>
          </p:nvPr>
        </p:nvSpPr>
        <p:spPr>
          <a:xfrm>
            <a:off x="381000" y="1371600"/>
            <a:ext cx="8534400" cy="4876800"/>
          </a:xfrm>
        </p:spPr>
        <p:txBody>
          <a:bodyPr/>
          <a:lstStyle/>
          <a:p>
            <a:r>
              <a:rPr lang="en-US" sz="2000" dirty="0"/>
              <a:t>Any investigator from any </a:t>
            </a:r>
            <a:r>
              <a:rPr lang="en-US" sz="2000"/>
              <a:t>clinical NCI-CC NOT </a:t>
            </a:r>
            <a:r>
              <a:rPr lang="en-US" sz="2000" dirty="0"/>
              <a:t>in the ETCTN could submit an Letter of Intent (LOI) to CTEP and, if approved by the Protocol Review Committee (PRC), the PI could receive: </a:t>
            </a:r>
          </a:p>
          <a:p>
            <a:pPr lvl="1"/>
            <a:r>
              <a:rPr lang="en-US" dirty="0"/>
              <a:t>Full ETCTN clinical trial support for the study – including CIRB, registration and data management support, and accrual from ETCTN sites</a:t>
            </a:r>
          </a:p>
          <a:p>
            <a:pPr lvl="1"/>
            <a:r>
              <a:rPr lang="en-US" dirty="0"/>
              <a:t>Funds for salary reimbursement (% effort)</a:t>
            </a:r>
          </a:p>
          <a:p>
            <a:pPr lvl="1"/>
            <a:r>
              <a:rPr lang="en-US" dirty="0"/>
              <a:t>Funds for accrual to the study at the PI’s home institution</a:t>
            </a:r>
          </a:p>
          <a:p>
            <a:r>
              <a:rPr lang="en-US" sz="2000" dirty="0"/>
              <a:t>LOIs must be approved and submitted by cancer center</a:t>
            </a:r>
          </a:p>
          <a:p>
            <a:r>
              <a:rPr lang="en-US" sz="2000" dirty="0"/>
              <a:t>Administered as a P30 administrative supplement after LOI approved by PRC</a:t>
            </a:r>
          </a:p>
          <a:p>
            <a:r>
              <a:rPr lang="en-US" sz="1800" b="1" dirty="0"/>
              <a:t>Funding doubled for FY18 </a:t>
            </a:r>
            <a:r>
              <a:rPr lang="mr-IN" sz="1800" b="1" dirty="0"/>
              <a:t>–</a:t>
            </a:r>
            <a:r>
              <a:rPr lang="en-US" sz="1800" b="1" dirty="0"/>
              <a:t> from $62,500 over two years to $125,000 over two years.</a:t>
            </a:r>
          </a:p>
          <a:p>
            <a:endParaRPr lang="en-US" sz="2200" dirty="0"/>
          </a:p>
          <a:p>
            <a:pPr marL="0" indent="0">
              <a:buNone/>
            </a:pPr>
            <a:endParaRPr lang="en-US" dirty="0"/>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2259126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Discussion</a:t>
            </a:r>
          </a:p>
        </p:txBody>
      </p:sp>
    </p:spTree>
    <p:extLst>
      <p:ext uri="{BB962C8B-B14F-4D97-AF65-F5344CB8AC3E}">
        <p14:creationId xmlns:p14="http://schemas.microsoft.com/office/powerpoint/2010/main" val="27639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EDDOP: A P30 supplement program for NCI-CCs NOT in the ETCTN UM1 program</a:t>
            </a:r>
          </a:p>
        </p:txBody>
      </p:sp>
      <p:sp>
        <p:nvSpPr>
          <p:cNvPr id="3" name="Content Placeholder 2"/>
          <p:cNvSpPr>
            <a:spLocks noGrp="1"/>
          </p:cNvSpPr>
          <p:nvPr>
            <p:ph idx="1"/>
          </p:nvPr>
        </p:nvSpPr>
        <p:spPr>
          <a:xfrm>
            <a:off x="457200" y="1524000"/>
            <a:ext cx="8229600" cy="4724400"/>
          </a:xfrm>
        </p:spPr>
        <p:txBody>
          <a:bodyPr/>
          <a:lstStyle/>
          <a:p>
            <a:pPr>
              <a:spcBef>
                <a:spcPts val="480"/>
              </a:spcBef>
              <a:spcAft>
                <a:spcPts val="720"/>
              </a:spcAft>
            </a:pPr>
            <a:r>
              <a:rPr lang="en-US" sz="2200" dirty="0">
                <a:solidFill>
                  <a:srgbClr val="080808"/>
                </a:solidFill>
              </a:rPr>
              <a:t>NCI CCs that are not affiliated with the CTEP ETCTN UM1 program could apply for administrative supplements in the </a:t>
            </a:r>
            <a:r>
              <a:rPr lang="en-US" sz="2200" dirty="0"/>
              <a:t>NCI Early Drug Development Opportunity Program (EDDOP)</a:t>
            </a:r>
            <a:endParaRPr lang="en-US" sz="2200" dirty="0">
              <a:solidFill>
                <a:srgbClr val="080808"/>
              </a:solidFill>
            </a:endParaRPr>
          </a:p>
          <a:p>
            <a:pPr lvl="1">
              <a:spcBef>
                <a:spcPts val="480"/>
              </a:spcBef>
              <a:spcAft>
                <a:spcPts val="720"/>
              </a:spcAft>
            </a:pPr>
            <a:r>
              <a:rPr lang="en-US" dirty="0"/>
              <a:t>ETCTN study leadership supplements </a:t>
            </a:r>
            <a:r>
              <a:rPr lang="mr-IN" dirty="0"/>
              <a:t>–</a:t>
            </a:r>
            <a:r>
              <a:rPr lang="en-US" dirty="0"/>
              <a:t> require CTEP PRC approved LOI</a:t>
            </a:r>
          </a:p>
          <a:p>
            <a:pPr lvl="1">
              <a:spcBef>
                <a:spcPts val="480"/>
              </a:spcBef>
              <a:spcAft>
                <a:spcPts val="720"/>
              </a:spcAft>
            </a:pPr>
            <a:r>
              <a:rPr lang="en-US" dirty="0"/>
              <a:t>Competitive administrative supplements to fund participation in select ETCTN studies</a:t>
            </a:r>
            <a:endParaRPr lang="en-US" sz="2200" dirty="0"/>
          </a:p>
          <a:p>
            <a:pPr>
              <a:spcBef>
                <a:spcPts val="480"/>
              </a:spcBef>
              <a:spcAft>
                <a:spcPts val="720"/>
              </a:spcAft>
            </a:pPr>
            <a:r>
              <a:rPr lang="en-US" sz="2200" dirty="0"/>
              <a:t>Together, </a:t>
            </a:r>
            <a:r>
              <a:rPr lang="en-US" sz="2200"/>
              <a:t>these initiatives: </a:t>
            </a:r>
            <a:endParaRPr lang="en-US" sz="2200" dirty="0"/>
          </a:p>
          <a:p>
            <a:pPr lvl="1">
              <a:spcBef>
                <a:spcPts val="480"/>
              </a:spcBef>
              <a:spcAft>
                <a:spcPts val="720"/>
              </a:spcAft>
            </a:pPr>
            <a:r>
              <a:rPr lang="en-US" dirty="0"/>
              <a:t>Provide CTEP with more proposals for studies, with the goal of having more studies open in the ETCTN</a:t>
            </a:r>
          </a:p>
          <a:p>
            <a:pPr lvl="1">
              <a:spcBef>
                <a:spcPts val="480"/>
              </a:spcBef>
              <a:spcAft>
                <a:spcPts val="720"/>
              </a:spcAft>
            </a:pPr>
            <a:r>
              <a:rPr lang="en-US" dirty="0"/>
              <a:t>Provides UM1 site investigators a wider net for rare patient populations</a:t>
            </a:r>
          </a:p>
          <a:p>
            <a:endParaRPr lang="en-US" dirty="0"/>
          </a:p>
        </p:txBody>
      </p:sp>
    </p:spTree>
    <p:extLst>
      <p:ext uri="{BB962C8B-B14F-4D97-AF65-F5344CB8AC3E}">
        <p14:creationId xmlns:p14="http://schemas.microsoft.com/office/powerpoint/2010/main" val="224039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ETCTN’s P30 EDDOP accrual supplements</a:t>
            </a:r>
          </a:p>
        </p:txBody>
      </p:sp>
      <p:sp>
        <p:nvSpPr>
          <p:cNvPr id="3" name="Content Placeholder 2"/>
          <p:cNvSpPr>
            <a:spLocks noGrp="1"/>
          </p:cNvSpPr>
          <p:nvPr>
            <p:ph idx="1"/>
          </p:nvPr>
        </p:nvSpPr>
        <p:spPr>
          <a:xfrm>
            <a:off x="457200" y="1600201"/>
            <a:ext cx="8305800" cy="4648199"/>
          </a:xfrm>
        </p:spPr>
        <p:txBody>
          <a:bodyPr/>
          <a:lstStyle/>
          <a:p>
            <a:pPr>
              <a:spcBef>
                <a:spcPts val="480"/>
              </a:spcBef>
              <a:spcAft>
                <a:spcPts val="720"/>
              </a:spcAft>
            </a:pPr>
            <a:r>
              <a:rPr lang="en-US" dirty="0"/>
              <a:t>NCI-CC’s selected for EDDOP funding:</a:t>
            </a:r>
          </a:p>
          <a:p>
            <a:pPr lvl="1">
              <a:spcBef>
                <a:spcPts val="480"/>
              </a:spcBef>
              <a:spcAft>
                <a:spcPts val="720"/>
              </a:spcAft>
            </a:pPr>
            <a:r>
              <a:rPr lang="en-US" dirty="0"/>
              <a:t>Receive a P30 administrative supplement of $50,000 per year</a:t>
            </a:r>
          </a:p>
          <a:p>
            <a:pPr lvl="1">
              <a:spcBef>
                <a:spcPts val="480"/>
              </a:spcBef>
              <a:spcAft>
                <a:spcPts val="720"/>
              </a:spcAft>
            </a:pPr>
            <a:r>
              <a:rPr lang="en-US" dirty="0"/>
              <a:t>15 EDDOP accrual supplements have been awarded to NCI-CC’s</a:t>
            </a:r>
          </a:p>
          <a:p>
            <a:pPr lvl="1">
              <a:spcBef>
                <a:spcPts val="480"/>
              </a:spcBef>
              <a:spcAft>
                <a:spcPts val="720"/>
              </a:spcAft>
            </a:pPr>
            <a:r>
              <a:rPr lang="en-US" dirty="0"/>
              <a:t>EDDOP P30 administrative supplements intended to offset per-patient research study costs, not screening costs.</a:t>
            </a:r>
          </a:p>
          <a:p>
            <a:pPr lvl="1">
              <a:spcBef>
                <a:spcPts val="480"/>
              </a:spcBef>
              <a:spcAft>
                <a:spcPts val="720"/>
              </a:spcAft>
            </a:pPr>
            <a:r>
              <a:rPr lang="en-US" b="1" dirty="0"/>
              <a:t>Announced supplement goal was a minimum of 3-5 accruals to ETCTN studies per site per year</a:t>
            </a:r>
          </a:p>
          <a:p>
            <a:pPr>
              <a:spcBef>
                <a:spcPts val="480"/>
              </a:spcBef>
              <a:spcAft>
                <a:spcPts val="720"/>
              </a:spcAft>
            </a:pPr>
            <a:endParaRPr lang="en-US" sz="1800" dirty="0"/>
          </a:p>
          <a:p>
            <a:pPr marL="0" indent="0">
              <a:buNone/>
            </a:pPr>
            <a:endParaRPr lang="en-US" dirty="0"/>
          </a:p>
        </p:txBody>
      </p:sp>
    </p:spTree>
    <p:extLst>
      <p:ext uri="{BB962C8B-B14F-4D97-AF65-F5344CB8AC3E}">
        <p14:creationId xmlns:p14="http://schemas.microsoft.com/office/powerpoint/2010/main" val="3834136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EDDOP:ETCTN Phase 2 study accrual initiative - challenges</a:t>
            </a:r>
          </a:p>
        </p:txBody>
      </p:sp>
      <p:sp>
        <p:nvSpPr>
          <p:cNvPr id="3" name="Content Placeholder 2"/>
          <p:cNvSpPr>
            <a:spLocks noGrp="1"/>
          </p:cNvSpPr>
          <p:nvPr>
            <p:ph idx="1"/>
          </p:nvPr>
        </p:nvSpPr>
        <p:spPr>
          <a:xfrm>
            <a:off x="457200" y="1600201"/>
            <a:ext cx="8229600" cy="4648199"/>
          </a:xfrm>
        </p:spPr>
        <p:txBody>
          <a:bodyPr/>
          <a:lstStyle/>
          <a:p>
            <a:r>
              <a:rPr lang="en-US" sz="2000" dirty="0"/>
              <a:t>Very few EDDOP awardees have made significant progress toward the goals of the award</a:t>
            </a:r>
          </a:p>
          <a:p>
            <a:r>
              <a:rPr lang="en-US" sz="2000" dirty="0"/>
              <a:t>Program start-up challenges:</a:t>
            </a:r>
          </a:p>
          <a:p>
            <a:pPr lvl="1"/>
            <a:r>
              <a:rPr lang="en-US" dirty="0"/>
              <a:t>In the first year there were few ETCTN studies transitioned into the EDDOP accrual program</a:t>
            </a:r>
          </a:p>
          <a:p>
            <a:pPr lvl="1"/>
            <a:r>
              <a:rPr lang="en-US" dirty="0"/>
              <a:t>Since parent grants had different dates for annual reports, there were challenges in assessing progress, as different awardees had different time periods to make progress toward the goals of the award.</a:t>
            </a:r>
          </a:p>
          <a:p>
            <a:r>
              <a:rPr lang="en-US" sz="2000" dirty="0"/>
              <a:t>However, now the awards have been in effect for a significant duration, and many ETCTN studies have been transitioned into the EDDOP program</a:t>
            </a:r>
          </a:p>
        </p:txBody>
      </p:sp>
    </p:spTree>
    <p:extLst>
      <p:ext uri="{BB962C8B-B14F-4D97-AF65-F5344CB8AC3E}">
        <p14:creationId xmlns:p14="http://schemas.microsoft.com/office/powerpoint/2010/main" val="1612653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EDDOP site participation in EDDOP studies as of 9/26/2017</a:t>
            </a:r>
          </a:p>
        </p:txBody>
      </p:sp>
      <p:graphicFrame>
        <p:nvGraphicFramePr>
          <p:cNvPr id="4" name="Table 3"/>
          <p:cNvGraphicFramePr>
            <a:graphicFrameLocks noGrp="1"/>
          </p:cNvGraphicFramePr>
          <p:nvPr>
            <p:extLst>
              <p:ext uri="{D42A27DB-BD31-4B8C-83A1-F6EECF244321}">
                <p14:modId xmlns:p14="http://schemas.microsoft.com/office/powerpoint/2010/main" val="541379791"/>
              </p:ext>
            </p:extLst>
          </p:nvPr>
        </p:nvGraphicFramePr>
        <p:xfrm>
          <a:off x="152400" y="1752600"/>
          <a:ext cx="8686806" cy="4336248"/>
        </p:xfrm>
        <a:graphic>
          <a:graphicData uri="http://schemas.openxmlformats.org/drawingml/2006/table">
            <a:tbl>
              <a:tblPr>
                <a:tableStyleId>{5C22544A-7EE6-4342-B048-85BDC9FD1C3A}</a:tableStyleId>
              </a:tblPr>
              <a:tblGrid>
                <a:gridCol w="2347645">
                  <a:extLst>
                    <a:ext uri="{9D8B030D-6E8A-4147-A177-3AD203B41FA5}">
                      <a16:colId xmlns:a16="http://schemas.microsoft.com/office/drawing/2014/main" xmlns="" val="20000"/>
                    </a:ext>
                  </a:extLst>
                </a:gridCol>
                <a:gridCol w="385281">
                  <a:extLst>
                    <a:ext uri="{9D8B030D-6E8A-4147-A177-3AD203B41FA5}">
                      <a16:colId xmlns:a16="http://schemas.microsoft.com/office/drawing/2014/main" xmlns="" val="20001"/>
                    </a:ext>
                  </a:extLst>
                </a:gridCol>
                <a:gridCol w="364733">
                  <a:extLst>
                    <a:ext uri="{9D8B030D-6E8A-4147-A177-3AD203B41FA5}">
                      <a16:colId xmlns:a16="http://schemas.microsoft.com/office/drawing/2014/main" xmlns="" val="20002"/>
                    </a:ext>
                  </a:extLst>
                </a:gridCol>
                <a:gridCol w="364733">
                  <a:extLst>
                    <a:ext uri="{9D8B030D-6E8A-4147-A177-3AD203B41FA5}">
                      <a16:colId xmlns:a16="http://schemas.microsoft.com/office/drawing/2014/main" xmlns="" val="20003"/>
                    </a:ext>
                  </a:extLst>
                </a:gridCol>
                <a:gridCol w="364733">
                  <a:extLst>
                    <a:ext uri="{9D8B030D-6E8A-4147-A177-3AD203B41FA5}">
                      <a16:colId xmlns:a16="http://schemas.microsoft.com/office/drawing/2014/main" xmlns="" val="20004"/>
                    </a:ext>
                  </a:extLst>
                </a:gridCol>
                <a:gridCol w="364733">
                  <a:extLst>
                    <a:ext uri="{9D8B030D-6E8A-4147-A177-3AD203B41FA5}">
                      <a16:colId xmlns:a16="http://schemas.microsoft.com/office/drawing/2014/main" xmlns="" val="20005"/>
                    </a:ext>
                  </a:extLst>
                </a:gridCol>
                <a:gridCol w="364733">
                  <a:extLst>
                    <a:ext uri="{9D8B030D-6E8A-4147-A177-3AD203B41FA5}">
                      <a16:colId xmlns:a16="http://schemas.microsoft.com/office/drawing/2014/main" xmlns="" val="20006"/>
                    </a:ext>
                  </a:extLst>
                </a:gridCol>
                <a:gridCol w="364733">
                  <a:extLst>
                    <a:ext uri="{9D8B030D-6E8A-4147-A177-3AD203B41FA5}">
                      <a16:colId xmlns:a16="http://schemas.microsoft.com/office/drawing/2014/main" xmlns="" val="20007"/>
                    </a:ext>
                  </a:extLst>
                </a:gridCol>
                <a:gridCol w="364733">
                  <a:extLst>
                    <a:ext uri="{9D8B030D-6E8A-4147-A177-3AD203B41FA5}">
                      <a16:colId xmlns:a16="http://schemas.microsoft.com/office/drawing/2014/main" xmlns="" val="20008"/>
                    </a:ext>
                  </a:extLst>
                </a:gridCol>
                <a:gridCol w="323636">
                  <a:extLst>
                    <a:ext uri="{9D8B030D-6E8A-4147-A177-3AD203B41FA5}">
                      <a16:colId xmlns:a16="http://schemas.microsoft.com/office/drawing/2014/main" xmlns="" val="20009"/>
                    </a:ext>
                  </a:extLst>
                </a:gridCol>
                <a:gridCol w="323636">
                  <a:extLst>
                    <a:ext uri="{9D8B030D-6E8A-4147-A177-3AD203B41FA5}">
                      <a16:colId xmlns:a16="http://schemas.microsoft.com/office/drawing/2014/main" xmlns="" val="20010"/>
                    </a:ext>
                  </a:extLst>
                </a:gridCol>
                <a:gridCol w="287677">
                  <a:extLst>
                    <a:ext uri="{9D8B030D-6E8A-4147-A177-3AD203B41FA5}">
                      <a16:colId xmlns:a16="http://schemas.microsoft.com/office/drawing/2014/main" xmlns="" val="20011"/>
                    </a:ext>
                  </a:extLst>
                </a:gridCol>
                <a:gridCol w="308225">
                  <a:extLst>
                    <a:ext uri="{9D8B030D-6E8A-4147-A177-3AD203B41FA5}">
                      <a16:colId xmlns:a16="http://schemas.microsoft.com/office/drawing/2014/main" xmlns="" val="20012"/>
                    </a:ext>
                  </a:extLst>
                </a:gridCol>
                <a:gridCol w="272265">
                  <a:extLst>
                    <a:ext uri="{9D8B030D-6E8A-4147-A177-3AD203B41FA5}">
                      <a16:colId xmlns:a16="http://schemas.microsoft.com/office/drawing/2014/main" xmlns="" val="20013"/>
                    </a:ext>
                  </a:extLst>
                </a:gridCol>
                <a:gridCol w="323636">
                  <a:extLst>
                    <a:ext uri="{9D8B030D-6E8A-4147-A177-3AD203B41FA5}">
                      <a16:colId xmlns:a16="http://schemas.microsoft.com/office/drawing/2014/main" xmlns="" val="20014"/>
                    </a:ext>
                  </a:extLst>
                </a:gridCol>
                <a:gridCol w="364733">
                  <a:extLst>
                    <a:ext uri="{9D8B030D-6E8A-4147-A177-3AD203B41FA5}">
                      <a16:colId xmlns:a16="http://schemas.microsoft.com/office/drawing/2014/main" xmlns="" val="20015"/>
                    </a:ext>
                  </a:extLst>
                </a:gridCol>
                <a:gridCol w="364733">
                  <a:extLst>
                    <a:ext uri="{9D8B030D-6E8A-4147-A177-3AD203B41FA5}">
                      <a16:colId xmlns:a16="http://schemas.microsoft.com/office/drawing/2014/main" xmlns="" val="20016"/>
                    </a:ext>
                  </a:extLst>
                </a:gridCol>
                <a:gridCol w="467475">
                  <a:extLst>
                    <a:ext uri="{9D8B030D-6E8A-4147-A177-3AD203B41FA5}">
                      <a16:colId xmlns:a16="http://schemas.microsoft.com/office/drawing/2014/main" xmlns="" val="20017"/>
                    </a:ext>
                  </a:extLst>
                </a:gridCol>
                <a:gridCol w="364733">
                  <a:extLst>
                    <a:ext uri="{9D8B030D-6E8A-4147-A177-3AD203B41FA5}">
                      <a16:colId xmlns:a16="http://schemas.microsoft.com/office/drawing/2014/main" xmlns="" val="20018"/>
                    </a:ext>
                  </a:extLst>
                </a:gridCol>
              </a:tblGrid>
              <a:tr h="434836">
                <a:tc>
                  <a:txBody>
                    <a:bodyPr/>
                    <a:lstStyle/>
                    <a:p>
                      <a:pPr algn="l" fontAlgn="b"/>
                      <a:r>
                        <a:rPr lang="en-US" sz="900" u="none" strike="noStrike">
                          <a:effectLst/>
                        </a:rPr>
                        <a:t>CTEP Organization Name</a:t>
                      </a:r>
                      <a:endParaRPr lang="en-US" sz="900" b="1" i="1" u="none" strike="noStrike">
                        <a:solidFill>
                          <a:srgbClr val="000000"/>
                        </a:solidFill>
                        <a:effectLst/>
                        <a:latin typeface="Calibri" charset="0"/>
                      </a:endParaRPr>
                    </a:p>
                  </a:txBody>
                  <a:tcPr marL="6244" marR="6244" marT="6244" marB="0" anchor="b"/>
                </a:tc>
                <a:tc>
                  <a:txBody>
                    <a:bodyPr/>
                    <a:lstStyle/>
                    <a:p>
                      <a:pPr algn="l" fontAlgn="b"/>
                      <a:r>
                        <a:rPr lang="en-US" sz="900" u="none" strike="noStrike">
                          <a:effectLst/>
                        </a:rPr>
                        <a:t>CTEP ID</a:t>
                      </a:r>
                      <a:endParaRPr lang="en-US" sz="900" b="1" i="1" u="none" strike="noStrike">
                        <a:solidFill>
                          <a:srgbClr val="000000"/>
                        </a:solidFill>
                        <a:effectLst/>
                        <a:latin typeface="Calibri" charset="0"/>
                      </a:endParaRPr>
                    </a:p>
                  </a:txBody>
                  <a:tcPr marL="6244" marR="6244" marT="6244" marB="0" anchor="b"/>
                </a:tc>
                <a:tc>
                  <a:txBody>
                    <a:bodyPr/>
                    <a:lstStyle/>
                    <a:p>
                      <a:pPr algn="l" fontAlgn="b"/>
                      <a:r>
                        <a:rPr lang="en-US" sz="900" u="none" strike="noStrike">
                          <a:effectLst/>
                        </a:rPr>
                        <a:t>Protocols --&gt;</a:t>
                      </a:r>
                      <a:endParaRPr lang="en-US" sz="900" b="1" i="0" u="none" strike="noStrike">
                        <a:solidFill>
                          <a:srgbClr val="FFFFFF"/>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extLst>
                  <a:ext uri="{0D108BD9-81ED-4DB2-BD59-A6C34878D82A}">
                    <a16:rowId xmlns:a16="http://schemas.microsoft.com/office/drawing/2014/main" xmlns="" val="10000"/>
                  </a:ext>
                </a:extLst>
              </a:tr>
              <a:tr h="292057">
                <a:tc>
                  <a:txBody>
                    <a:bodyPr/>
                    <a:lstStyle/>
                    <a:p>
                      <a:pPr algn="l" fontAlgn="b"/>
                      <a:r>
                        <a:rPr lang="sk-SK" sz="900" u="none" strike="noStrike">
                          <a:effectLst/>
                        </a:rPr>
                        <a:t> </a:t>
                      </a:r>
                      <a:endParaRPr lang="sk-SK" sz="900" b="1"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1"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9855</a:t>
                      </a:r>
                      <a:endParaRPr lang="en-US" sz="900" b="1" i="1" u="none" strike="noStrike">
                        <a:solidFill>
                          <a:srgbClr val="000000"/>
                        </a:solidFill>
                        <a:effectLst/>
                        <a:latin typeface="Calibri" charset="0"/>
                      </a:endParaRPr>
                    </a:p>
                  </a:txBody>
                  <a:tcPr marL="6244" marR="6244" marT="6244" marB="0" anchor="b"/>
                </a:tc>
                <a:tc>
                  <a:txBody>
                    <a:bodyPr/>
                    <a:lstStyle/>
                    <a:p>
                      <a:pPr algn="ctr" fontAlgn="b"/>
                      <a:r>
                        <a:rPr lang="is-IS" sz="900" u="none" strike="noStrike">
                          <a:effectLst/>
                        </a:rPr>
                        <a:t>9706</a:t>
                      </a:r>
                      <a:endParaRPr lang="is-IS" sz="900" b="1" i="0" u="none" strike="noStrike">
                        <a:solidFill>
                          <a:srgbClr val="000000"/>
                        </a:solidFill>
                        <a:effectLst/>
                        <a:latin typeface="Calibri" charset="0"/>
                      </a:endParaRPr>
                    </a:p>
                  </a:txBody>
                  <a:tcPr marL="6244" marR="6244" marT="6244" marB="0" anchor="b"/>
                </a:tc>
                <a:tc>
                  <a:txBody>
                    <a:bodyPr/>
                    <a:lstStyle/>
                    <a:p>
                      <a:pPr algn="ctr" fontAlgn="b"/>
                      <a:r>
                        <a:rPr lang="is-IS" sz="900" u="none" strike="noStrike">
                          <a:effectLst/>
                        </a:rPr>
                        <a:t>9930</a:t>
                      </a:r>
                      <a:endParaRPr lang="is-IS" sz="900" b="1" i="0" u="none" strike="noStrike">
                        <a:solidFill>
                          <a:srgbClr val="000000"/>
                        </a:solidFill>
                        <a:effectLst/>
                        <a:latin typeface="Calibri" charset="0"/>
                      </a:endParaRPr>
                    </a:p>
                  </a:txBody>
                  <a:tcPr marL="6244" marR="6244" marT="6244" marB="0" anchor="b"/>
                </a:tc>
                <a:tc>
                  <a:txBody>
                    <a:bodyPr/>
                    <a:lstStyle/>
                    <a:p>
                      <a:pPr algn="ctr" fontAlgn="b"/>
                      <a:r>
                        <a:rPr lang="is-IS" sz="900" u="none" strike="noStrike">
                          <a:effectLst/>
                        </a:rPr>
                        <a:t>10020</a:t>
                      </a:r>
                      <a:endParaRPr lang="is-IS" sz="900" b="1" i="0" u="none" strike="noStrike">
                        <a:solidFill>
                          <a:srgbClr val="000000"/>
                        </a:solidFill>
                        <a:effectLst/>
                        <a:latin typeface="Calibri" charset="0"/>
                      </a:endParaRPr>
                    </a:p>
                  </a:txBody>
                  <a:tcPr marL="6244" marR="6244" marT="6244" marB="0" anchor="b"/>
                </a:tc>
                <a:tc>
                  <a:txBody>
                    <a:bodyPr/>
                    <a:lstStyle/>
                    <a:p>
                      <a:pPr algn="ctr" fontAlgn="b"/>
                      <a:r>
                        <a:rPr lang="is-IS" sz="900" u="none" strike="noStrike">
                          <a:effectLst/>
                        </a:rPr>
                        <a:t>10015</a:t>
                      </a:r>
                      <a:endParaRPr lang="is-IS" sz="900" b="1" i="0" u="none" strike="noStrike">
                        <a:solidFill>
                          <a:srgbClr val="000000"/>
                        </a:solidFill>
                        <a:effectLst/>
                        <a:latin typeface="Calibri" charset="0"/>
                      </a:endParaRPr>
                    </a:p>
                  </a:txBody>
                  <a:tcPr marL="6244" marR="6244" marT="6244" marB="0" anchor="b"/>
                </a:tc>
                <a:tc>
                  <a:txBody>
                    <a:bodyPr/>
                    <a:lstStyle/>
                    <a:p>
                      <a:pPr algn="ctr" fontAlgn="b"/>
                      <a:r>
                        <a:rPr lang="cs-CZ" sz="900" u="none" strike="noStrike">
                          <a:effectLst/>
                        </a:rPr>
                        <a:t>8329</a:t>
                      </a:r>
                      <a:endParaRPr lang="cs-CZ" sz="900" b="1" i="0" u="none" strike="noStrike">
                        <a:solidFill>
                          <a:srgbClr val="000000"/>
                        </a:solidFill>
                        <a:effectLst/>
                        <a:latin typeface="Calibri" charset="0"/>
                      </a:endParaRPr>
                    </a:p>
                  </a:txBody>
                  <a:tcPr marL="6244" marR="6244" marT="6244" marB="0" anchor="b"/>
                </a:tc>
                <a:tc>
                  <a:txBody>
                    <a:bodyPr/>
                    <a:lstStyle/>
                    <a:p>
                      <a:pPr algn="ctr" fontAlgn="b"/>
                      <a:r>
                        <a:rPr lang="is-IS" sz="900" u="none" strike="noStrike">
                          <a:effectLst/>
                        </a:rPr>
                        <a:t>9925</a:t>
                      </a:r>
                      <a:endParaRPr lang="is-IS" sz="900" b="1" i="0" u="none" strike="noStrike">
                        <a:solidFill>
                          <a:srgbClr val="000000"/>
                        </a:solidFill>
                        <a:effectLst/>
                        <a:latin typeface="Calibri" charset="0"/>
                      </a:endParaRPr>
                    </a:p>
                  </a:txBody>
                  <a:tcPr marL="6244" marR="6244" marT="6244" marB="0" anchor="b"/>
                </a:tc>
                <a:tc>
                  <a:txBody>
                    <a:bodyPr/>
                    <a:lstStyle/>
                    <a:p>
                      <a:pPr algn="ctr" fontAlgn="b"/>
                      <a:r>
                        <a:rPr lang="is-IS" sz="900" u="none" strike="noStrike">
                          <a:effectLst/>
                        </a:rPr>
                        <a:t>10057</a:t>
                      </a:r>
                      <a:endParaRPr lang="is-IS" sz="900" b="1" i="0" u="none" strike="noStrike">
                        <a:solidFill>
                          <a:srgbClr val="000000"/>
                        </a:solidFill>
                        <a:effectLst/>
                        <a:latin typeface="Calibri" charset="0"/>
                      </a:endParaRPr>
                    </a:p>
                  </a:txBody>
                  <a:tcPr marL="6244" marR="6244" marT="6244" marB="0" anchor="b"/>
                </a:tc>
                <a:tc>
                  <a:txBody>
                    <a:bodyPr/>
                    <a:lstStyle/>
                    <a:p>
                      <a:pPr algn="ctr" fontAlgn="b"/>
                      <a:r>
                        <a:rPr lang="is-IS" sz="900" u="none" strike="noStrike">
                          <a:effectLst/>
                        </a:rPr>
                        <a:t>10017</a:t>
                      </a:r>
                      <a:endParaRPr lang="is-IS" sz="900" b="1" i="0" u="none" strike="noStrike">
                        <a:solidFill>
                          <a:srgbClr val="000000"/>
                        </a:solidFill>
                        <a:effectLst/>
                        <a:latin typeface="Calibri" charset="0"/>
                      </a:endParaRPr>
                    </a:p>
                  </a:txBody>
                  <a:tcPr marL="6244" marR="6244" marT="6244" marB="0" anchor="b"/>
                </a:tc>
                <a:tc>
                  <a:txBody>
                    <a:bodyPr/>
                    <a:lstStyle/>
                    <a:p>
                      <a:pPr algn="ctr" fontAlgn="b"/>
                      <a:r>
                        <a:rPr lang="cs-CZ" sz="900" u="none" strike="noStrike">
                          <a:effectLst/>
                        </a:rPr>
                        <a:t>9767</a:t>
                      </a:r>
                      <a:endParaRPr lang="cs-CZ" sz="900" b="1" i="0" u="none" strike="noStrike">
                        <a:solidFill>
                          <a:srgbClr val="000000"/>
                        </a:solidFill>
                        <a:effectLst/>
                        <a:latin typeface="Calibri" charset="0"/>
                      </a:endParaRPr>
                    </a:p>
                  </a:txBody>
                  <a:tcPr marL="6244" marR="6244" marT="6244" marB="0" anchor="b"/>
                </a:tc>
                <a:tc>
                  <a:txBody>
                    <a:bodyPr/>
                    <a:lstStyle/>
                    <a:p>
                      <a:pPr algn="ctr" fontAlgn="b"/>
                      <a:r>
                        <a:rPr lang="fi-FI" sz="900" u="none" strike="noStrike">
                          <a:effectLst/>
                        </a:rPr>
                        <a:t>9979</a:t>
                      </a:r>
                      <a:endParaRPr lang="fi-FI" sz="900" b="1" i="0" u="none" strike="noStrike">
                        <a:solidFill>
                          <a:srgbClr val="000000"/>
                        </a:solidFill>
                        <a:effectLst/>
                        <a:latin typeface="Calibri" charset="0"/>
                      </a:endParaRPr>
                    </a:p>
                  </a:txBody>
                  <a:tcPr marL="6244" marR="6244" marT="6244" marB="0" anchor="b"/>
                </a:tc>
                <a:tc>
                  <a:txBody>
                    <a:bodyPr/>
                    <a:lstStyle/>
                    <a:p>
                      <a:pPr algn="ctr" fontAlgn="b"/>
                      <a:r>
                        <a:rPr lang="fi-FI" sz="900" u="none" strike="noStrike">
                          <a:effectLst/>
                        </a:rPr>
                        <a:t>9875</a:t>
                      </a:r>
                      <a:endParaRPr lang="fi-FI" sz="900" b="1" i="0" u="none" strike="noStrike">
                        <a:solidFill>
                          <a:srgbClr val="000000"/>
                        </a:solidFill>
                        <a:effectLst/>
                        <a:latin typeface="Calibri" charset="0"/>
                      </a:endParaRPr>
                    </a:p>
                  </a:txBody>
                  <a:tcPr marL="6244" marR="6244" marT="6244" marB="0" anchor="b"/>
                </a:tc>
                <a:tc>
                  <a:txBody>
                    <a:bodyPr/>
                    <a:lstStyle/>
                    <a:p>
                      <a:pPr algn="ctr" fontAlgn="b"/>
                      <a:r>
                        <a:rPr lang="cs-CZ" sz="900" u="none" strike="noStrike">
                          <a:effectLst/>
                        </a:rPr>
                        <a:t>9775</a:t>
                      </a:r>
                      <a:endParaRPr lang="cs-CZ" sz="900" b="1" i="0" u="none" strike="noStrike">
                        <a:solidFill>
                          <a:srgbClr val="000000"/>
                        </a:solidFill>
                        <a:effectLst/>
                        <a:latin typeface="Calibri" charset="0"/>
                      </a:endParaRPr>
                    </a:p>
                  </a:txBody>
                  <a:tcPr marL="6244" marR="6244" marT="6244" marB="0" anchor="b"/>
                </a:tc>
                <a:tc>
                  <a:txBody>
                    <a:bodyPr/>
                    <a:lstStyle/>
                    <a:p>
                      <a:pPr algn="l" fontAlgn="b"/>
                      <a:r>
                        <a:rPr lang="en-US" sz="900" u="none" strike="noStrike">
                          <a:effectLst/>
                        </a:rPr>
                        <a:t>Active</a:t>
                      </a:r>
                      <a:endParaRPr lang="en-US" sz="900" b="1" i="0" u="none" strike="noStrike">
                        <a:solidFill>
                          <a:srgbClr val="000000"/>
                        </a:solidFill>
                        <a:effectLst/>
                        <a:latin typeface="Calibri" charset="0"/>
                      </a:endParaRPr>
                    </a:p>
                  </a:txBody>
                  <a:tcPr marL="6244" marR="6244" marT="6244" marB="0" anchor="b"/>
                </a:tc>
                <a:tc>
                  <a:txBody>
                    <a:bodyPr/>
                    <a:lstStyle/>
                    <a:p>
                      <a:pPr algn="l" fontAlgn="b"/>
                      <a:r>
                        <a:rPr lang="en-US" sz="900" u="none" strike="noStrike" dirty="0">
                          <a:effectLst/>
                        </a:rPr>
                        <a:t>Pend-</a:t>
                      </a:r>
                      <a:r>
                        <a:rPr lang="en-US" sz="900" u="none" strike="noStrike" dirty="0" err="1">
                          <a:effectLst/>
                        </a:rPr>
                        <a:t>ing</a:t>
                      </a:r>
                      <a:endParaRPr lang="en-US" sz="900" b="1" i="0" u="none" strike="noStrike" dirty="0">
                        <a:solidFill>
                          <a:srgbClr val="000000"/>
                        </a:solidFill>
                        <a:effectLst/>
                        <a:latin typeface="Calibri" charset="0"/>
                      </a:endParaRPr>
                    </a:p>
                  </a:txBody>
                  <a:tcPr marL="6244" marR="6244" marT="6244" marB="0" anchor="b"/>
                </a:tc>
                <a:tc>
                  <a:txBody>
                    <a:bodyPr/>
                    <a:lstStyle/>
                    <a:p>
                      <a:pPr algn="l" fontAlgn="b"/>
                      <a:r>
                        <a:rPr lang="en-US" sz="900" u="none" strike="noStrike" dirty="0">
                          <a:effectLst/>
                        </a:rPr>
                        <a:t>With-drawn</a:t>
                      </a:r>
                      <a:endParaRPr lang="en-US" sz="900" b="1" i="0" u="none" strike="noStrike" dirty="0">
                        <a:solidFill>
                          <a:srgbClr val="000000"/>
                        </a:solidFill>
                        <a:effectLst/>
                        <a:latin typeface="Calibri" charset="0"/>
                      </a:endParaRPr>
                    </a:p>
                  </a:txBody>
                  <a:tcPr marL="6244" marR="6244" marT="6244" marB="0" anchor="b"/>
                </a:tc>
                <a:tc>
                  <a:txBody>
                    <a:bodyPr/>
                    <a:lstStyle/>
                    <a:p>
                      <a:pPr algn="ctr" fontAlgn="b"/>
                      <a:r>
                        <a:rPr lang="en-US" sz="900" b="1" u="none" strike="noStrike" dirty="0">
                          <a:solidFill>
                            <a:srgbClr val="FF0000"/>
                          </a:solidFill>
                          <a:effectLst/>
                        </a:rPr>
                        <a:t>Total</a:t>
                      </a:r>
                      <a:endParaRPr lang="en-US" sz="900" b="1" i="0" u="none" strike="noStrike" dirty="0">
                        <a:solidFill>
                          <a:srgbClr val="FF0000"/>
                        </a:solidFill>
                        <a:effectLst/>
                        <a:latin typeface="Calibri" charset="0"/>
                      </a:endParaRPr>
                    </a:p>
                  </a:txBody>
                  <a:tcPr marL="6244" marR="6244" marT="6244" marB="0" anchor="b"/>
                </a:tc>
                <a:extLst>
                  <a:ext uri="{0D108BD9-81ED-4DB2-BD59-A6C34878D82A}">
                    <a16:rowId xmlns:a16="http://schemas.microsoft.com/office/drawing/2014/main" xmlns="" val="10001"/>
                  </a:ext>
                </a:extLst>
              </a:tr>
              <a:tr h="292057">
                <a:tc>
                  <a:txBody>
                    <a:bodyPr/>
                    <a:lstStyle/>
                    <a:p>
                      <a:pPr algn="l" fontAlgn="b"/>
                      <a:r>
                        <a:rPr lang="en-US" sz="900" u="none" strike="noStrike">
                          <a:effectLst/>
                        </a:rPr>
                        <a:t>University of Alabama at Birmingham Cancer Center</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fi-FI" sz="900" u="none" strike="noStrike">
                          <a:effectLst/>
                        </a:rPr>
                        <a:t>AL002</a:t>
                      </a:r>
                      <a:endParaRPr lang="fi-FI"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1"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charset="0"/>
                      </a:endParaRPr>
                    </a:p>
                  </a:txBody>
                  <a:tcPr marL="6244" marR="6244" marT="6244"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ctr" fontAlgn="b"/>
                      <a:r>
                        <a:rPr lang="en-US" sz="1100" b="1" u="none" strike="noStrike" dirty="0">
                          <a:solidFill>
                            <a:srgbClr val="FF0000"/>
                          </a:solidFill>
                          <a:effectLst/>
                        </a:rPr>
                        <a:t>1</a:t>
                      </a:r>
                      <a:endParaRPr lang="en-US" sz="1100" b="1" i="0" u="none" strike="noStrike" dirty="0">
                        <a:solidFill>
                          <a:srgbClr val="FF0000"/>
                        </a:solidFill>
                        <a:effectLst/>
                        <a:latin typeface="Calibri" charset="0"/>
                      </a:endParaRPr>
                    </a:p>
                  </a:txBody>
                  <a:tcPr marL="6244" marR="6244" marT="6244" marB="0" anchor="b"/>
                </a:tc>
                <a:extLst>
                  <a:ext uri="{0D108BD9-81ED-4DB2-BD59-A6C34878D82A}">
                    <a16:rowId xmlns:a16="http://schemas.microsoft.com/office/drawing/2014/main" xmlns="" val="10002"/>
                  </a:ext>
                </a:extLst>
              </a:tr>
              <a:tr h="149278">
                <a:tc>
                  <a:txBody>
                    <a:bodyPr/>
                    <a:lstStyle/>
                    <a:p>
                      <a:pPr algn="l" fontAlgn="b"/>
                      <a:r>
                        <a:rPr lang="en-US" sz="900" u="none" strike="noStrike">
                          <a:effectLst/>
                        </a:rPr>
                        <a:t>University of Arizona Medical Center</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de-DE" sz="900" u="none" strike="noStrike">
                          <a:effectLst/>
                        </a:rPr>
                        <a:t>AZ017</a:t>
                      </a:r>
                      <a:endParaRPr lang="de-DE"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1"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P</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ctr" fontAlgn="b"/>
                      <a:r>
                        <a:rPr lang="en-US" sz="1100" b="1" u="none" strike="noStrike" dirty="0">
                          <a:solidFill>
                            <a:srgbClr val="FF0000"/>
                          </a:solidFill>
                          <a:effectLst/>
                        </a:rPr>
                        <a:t>1</a:t>
                      </a:r>
                      <a:endParaRPr lang="en-US" sz="1100" b="1" i="0" u="none" strike="noStrike" dirty="0">
                        <a:solidFill>
                          <a:srgbClr val="FF0000"/>
                        </a:solidFill>
                        <a:effectLst/>
                        <a:latin typeface="Calibri" charset="0"/>
                      </a:endParaRPr>
                    </a:p>
                  </a:txBody>
                  <a:tcPr marL="6244" marR="6244" marT="6244" marB="0" anchor="b"/>
                </a:tc>
                <a:extLst>
                  <a:ext uri="{0D108BD9-81ED-4DB2-BD59-A6C34878D82A}">
                    <a16:rowId xmlns:a16="http://schemas.microsoft.com/office/drawing/2014/main" xmlns="" val="10003"/>
                  </a:ext>
                </a:extLst>
              </a:tr>
              <a:tr h="149278">
                <a:tc>
                  <a:txBody>
                    <a:bodyPr/>
                    <a:lstStyle/>
                    <a:p>
                      <a:pPr algn="l" fontAlgn="b"/>
                      <a:r>
                        <a:rPr lang="en-US" sz="900" u="none" strike="noStrike">
                          <a:effectLst/>
                        </a:rPr>
                        <a:t>Northwestern University</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da-DK" sz="900" u="none" strike="noStrike">
                          <a:effectLst/>
                        </a:rPr>
                        <a:t>IL036</a:t>
                      </a:r>
                      <a:endParaRPr lang="da-DK"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1"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1</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ctr" fontAlgn="b"/>
                      <a:r>
                        <a:rPr lang="en-US" sz="1100" b="1" u="none" strike="noStrike" dirty="0">
                          <a:solidFill>
                            <a:srgbClr val="FF0000"/>
                          </a:solidFill>
                          <a:effectLst/>
                        </a:rPr>
                        <a:t>1</a:t>
                      </a:r>
                      <a:endParaRPr lang="en-US" sz="1100" b="1" i="0" u="none" strike="noStrike" dirty="0">
                        <a:solidFill>
                          <a:srgbClr val="FF0000"/>
                        </a:solidFill>
                        <a:effectLst/>
                        <a:latin typeface="Calibri" charset="0"/>
                      </a:endParaRPr>
                    </a:p>
                  </a:txBody>
                  <a:tcPr marL="6244" marR="6244" marT="6244" marB="0" anchor="b"/>
                </a:tc>
                <a:extLst>
                  <a:ext uri="{0D108BD9-81ED-4DB2-BD59-A6C34878D82A}">
                    <a16:rowId xmlns:a16="http://schemas.microsoft.com/office/drawing/2014/main" xmlns="" val="10004"/>
                  </a:ext>
                </a:extLst>
              </a:tr>
              <a:tr h="292057">
                <a:tc>
                  <a:txBody>
                    <a:bodyPr/>
                    <a:lstStyle/>
                    <a:p>
                      <a:pPr algn="l" fontAlgn="b"/>
                      <a:r>
                        <a:rPr lang="en-US" sz="900" u="none" strike="noStrike">
                          <a:effectLst/>
                        </a:rPr>
                        <a:t>University of Chicago Comprehensive Cancer Center</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de-DE" sz="900" u="none" strike="noStrike">
                          <a:effectLst/>
                        </a:rPr>
                        <a:t>IL057</a:t>
                      </a:r>
                      <a:endParaRPr lang="de-DE"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W</a:t>
                      </a:r>
                      <a:endParaRPr lang="en-US" sz="900" b="0" i="1"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P</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r" fontAlgn="b"/>
                      <a:r>
                        <a:rPr lang="is-IS" sz="1100" u="none" strike="noStrike">
                          <a:effectLst/>
                        </a:rPr>
                        <a:t>2</a:t>
                      </a:r>
                      <a:endParaRPr lang="is-I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charset="0"/>
                      </a:endParaRPr>
                    </a:p>
                  </a:txBody>
                  <a:tcPr marL="6244" marR="6244" marT="6244" marB="0" anchor="b"/>
                </a:tc>
                <a:tc>
                  <a:txBody>
                    <a:bodyPr/>
                    <a:lstStyle/>
                    <a:p>
                      <a:pPr algn="r" fontAlgn="b"/>
                      <a:r>
                        <a:rPr lang="en-US" sz="1100" u="none" strike="noStrike">
                          <a:effectLst/>
                        </a:rPr>
                        <a:t>1</a:t>
                      </a:r>
                      <a:endParaRPr lang="en-US" sz="1100" b="0" i="0" u="none" strike="noStrike">
                        <a:solidFill>
                          <a:srgbClr val="000000"/>
                        </a:solidFill>
                        <a:effectLst/>
                        <a:latin typeface="Calibri" charset="0"/>
                      </a:endParaRPr>
                    </a:p>
                  </a:txBody>
                  <a:tcPr marL="6244" marR="6244" marT="6244" marB="0" anchor="b"/>
                </a:tc>
                <a:tc>
                  <a:txBody>
                    <a:bodyPr/>
                    <a:lstStyle/>
                    <a:p>
                      <a:pPr algn="ctr" fontAlgn="b"/>
                      <a:r>
                        <a:rPr lang="en-US" sz="1100" b="1" u="none" strike="noStrike" dirty="0">
                          <a:solidFill>
                            <a:srgbClr val="FF0000"/>
                          </a:solidFill>
                          <a:effectLst/>
                        </a:rPr>
                        <a:t>4</a:t>
                      </a:r>
                      <a:endParaRPr lang="en-US" sz="1100" b="1" i="0" u="none" strike="noStrike" dirty="0">
                        <a:solidFill>
                          <a:srgbClr val="FF0000"/>
                        </a:solidFill>
                        <a:effectLst/>
                        <a:latin typeface="Calibri" charset="0"/>
                      </a:endParaRPr>
                    </a:p>
                  </a:txBody>
                  <a:tcPr marL="6244" marR="6244" marT="6244" marB="0" anchor="b"/>
                </a:tc>
                <a:extLst>
                  <a:ext uri="{0D108BD9-81ED-4DB2-BD59-A6C34878D82A}">
                    <a16:rowId xmlns:a16="http://schemas.microsoft.com/office/drawing/2014/main" xmlns="" val="10005"/>
                  </a:ext>
                </a:extLst>
              </a:tr>
              <a:tr h="149278">
                <a:tc>
                  <a:txBody>
                    <a:bodyPr/>
                    <a:lstStyle/>
                    <a:p>
                      <a:pPr algn="l" fontAlgn="b"/>
                      <a:r>
                        <a:rPr lang="en-US" sz="900" u="none" strike="noStrike">
                          <a:effectLst/>
                        </a:rPr>
                        <a:t>University of Kansas Cancer Center</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is-IS" sz="900" u="none" strike="noStrike">
                          <a:effectLst/>
                        </a:rPr>
                        <a:t>KS004</a:t>
                      </a:r>
                      <a:endParaRPr lang="is-IS"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1"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4</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charset="0"/>
                      </a:endParaRPr>
                    </a:p>
                  </a:txBody>
                  <a:tcPr marL="6244" marR="6244" marT="6244"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charset="0"/>
                      </a:endParaRPr>
                    </a:p>
                  </a:txBody>
                  <a:tcPr marL="6244" marR="6244" marT="6244" marB="0" anchor="b"/>
                </a:tc>
                <a:tc>
                  <a:txBody>
                    <a:bodyPr/>
                    <a:lstStyle/>
                    <a:p>
                      <a:pPr algn="ctr" fontAlgn="b"/>
                      <a:r>
                        <a:rPr lang="en-US" sz="1100" b="1" u="none" strike="noStrike" dirty="0">
                          <a:solidFill>
                            <a:srgbClr val="FF0000"/>
                          </a:solidFill>
                          <a:effectLst/>
                        </a:rPr>
                        <a:t>4</a:t>
                      </a:r>
                      <a:endParaRPr lang="en-US" sz="1100" b="1" i="0" u="none" strike="noStrike" dirty="0">
                        <a:solidFill>
                          <a:srgbClr val="FF0000"/>
                        </a:solidFill>
                        <a:effectLst/>
                        <a:latin typeface="Calibri" charset="0"/>
                      </a:endParaRPr>
                    </a:p>
                  </a:txBody>
                  <a:tcPr marL="6244" marR="6244" marT="6244" marB="0" anchor="b"/>
                </a:tc>
                <a:extLst>
                  <a:ext uri="{0D108BD9-81ED-4DB2-BD59-A6C34878D82A}">
                    <a16:rowId xmlns:a16="http://schemas.microsoft.com/office/drawing/2014/main" xmlns="" val="10006"/>
                  </a:ext>
                </a:extLst>
              </a:tr>
              <a:tr h="292057">
                <a:tc>
                  <a:txBody>
                    <a:bodyPr/>
                    <a:lstStyle/>
                    <a:p>
                      <a:pPr algn="l" fontAlgn="b"/>
                      <a:r>
                        <a:rPr lang="en-US" sz="900" u="none" strike="noStrike">
                          <a:effectLst/>
                        </a:rPr>
                        <a:t>University of Michigan Comprehensive Cancer Center</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is-IS" sz="900" u="none" strike="noStrike">
                          <a:effectLst/>
                        </a:rPr>
                        <a:t>MI014</a:t>
                      </a:r>
                      <a:endParaRPr lang="is-IS"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1"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1</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charset="0"/>
                      </a:endParaRPr>
                    </a:p>
                  </a:txBody>
                  <a:tcPr marL="6244" marR="6244" marT="6244" marB="0" anchor="b"/>
                </a:tc>
                <a:tc>
                  <a:txBody>
                    <a:bodyPr/>
                    <a:lstStyle/>
                    <a:p>
                      <a:pPr algn="ctr" fontAlgn="b"/>
                      <a:r>
                        <a:rPr lang="en-US" sz="1100" b="1" u="none" strike="noStrike" dirty="0">
                          <a:solidFill>
                            <a:srgbClr val="FF0000"/>
                          </a:solidFill>
                          <a:effectLst/>
                        </a:rPr>
                        <a:t>1</a:t>
                      </a:r>
                      <a:endParaRPr lang="en-US" sz="1100" b="1" i="0" u="none" strike="noStrike" dirty="0">
                        <a:solidFill>
                          <a:srgbClr val="FF0000"/>
                        </a:solidFill>
                        <a:effectLst/>
                        <a:latin typeface="Calibri" charset="0"/>
                      </a:endParaRPr>
                    </a:p>
                  </a:txBody>
                  <a:tcPr marL="6244" marR="6244" marT="6244" marB="0" anchor="b"/>
                </a:tc>
                <a:extLst>
                  <a:ext uri="{0D108BD9-81ED-4DB2-BD59-A6C34878D82A}">
                    <a16:rowId xmlns:a16="http://schemas.microsoft.com/office/drawing/2014/main" xmlns="" val="10007"/>
                  </a:ext>
                </a:extLst>
              </a:tr>
              <a:tr h="149278">
                <a:tc>
                  <a:txBody>
                    <a:bodyPr/>
                    <a:lstStyle/>
                    <a:p>
                      <a:pPr algn="l" fontAlgn="b"/>
                      <a:r>
                        <a:rPr lang="en-US" sz="900" u="none" strike="noStrike">
                          <a:effectLst/>
                        </a:rPr>
                        <a:t>University of Nebraska Medical Center</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de-DE" sz="900" u="none" strike="noStrike">
                          <a:effectLst/>
                        </a:rPr>
                        <a:t>NE003</a:t>
                      </a:r>
                      <a:endParaRPr lang="de-DE"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1"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charset="0"/>
                      </a:endParaRPr>
                    </a:p>
                  </a:txBody>
                  <a:tcPr marL="6244" marR="6244" marT="6244" marB="0" anchor="b"/>
                </a:tc>
                <a:tc>
                  <a:txBody>
                    <a:bodyPr/>
                    <a:lstStyle/>
                    <a:p>
                      <a:pPr algn="ctr" fontAlgn="b"/>
                      <a:r>
                        <a:rPr lang="en-US" sz="1100" b="1" u="none" strike="noStrike">
                          <a:solidFill>
                            <a:srgbClr val="FF0000"/>
                          </a:solidFill>
                          <a:effectLst/>
                        </a:rPr>
                        <a:t>0</a:t>
                      </a:r>
                      <a:endParaRPr lang="en-US" sz="1100" b="1" i="0" u="none" strike="noStrike">
                        <a:solidFill>
                          <a:srgbClr val="FF0000"/>
                        </a:solidFill>
                        <a:effectLst/>
                        <a:latin typeface="Calibri" charset="0"/>
                      </a:endParaRPr>
                    </a:p>
                  </a:txBody>
                  <a:tcPr marL="6244" marR="6244" marT="6244" marB="0" anchor="b"/>
                </a:tc>
                <a:extLst>
                  <a:ext uri="{0D108BD9-81ED-4DB2-BD59-A6C34878D82A}">
                    <a16:rowId xmlns:a16="http://schemas.microsoft.com/office/drawing/2014/main" xmlns="" val="10008"/>
                  </a:ext>
                </a:extLst>
              </a:tr>
              <a:tr h="292057">
                <a:tc>
                  <a:txBody>
                    <a:bodyPr/>
                    <a:lstStyle/>
                    <a:p>
                      <a:pPr algn="l" fontAlgn="b"/>
                      <a:r>
                        <a:rPr lang="en-US" sz="900" u="none" strike="noStrike">
                          <a:effectLst/>
                        </a:rPr>
                        <a:t>Dartmouth-Hitchcock Medical Center/Norris Cotton Cancer Center</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nb-NO" sz="900" u="none" strike="noStrike">
                          <a:effectLst/>
                        </a:rPr>
                        <a:t>NH012</a:t>
                      </a:r>
                      <a:endParaRPr lang="nb-NO"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1"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r" fontAlgn="b"/>
                      <a:r>
                        <a:rPr lang="is-IS" sz="1100" u="none" strike="noStrike">
                          <a:effectLst/>
                        </a:rPr>
                        <a:t>2</a:t>
                      </a:r>
                      <a:endParaRPr lang="is-I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charset="0"/>
                      </a:endParaRPr>
                    </a:p>
                  </a:txBody>
                  <a:tcPr marL="6244" marR="6244" marT="6244" marB="0" anchor="b"/>
                </a:tc>
                <a:tc>
                  <a:txBody>
                    <a:bodyPr/>
                    <a:lstStyle/>
                    <a:p>
                      <a:pPr algn="ctr" fontAlgn="b"/>
                      <a:r>
                        <a:rPr lang="is-IS" sz="1100" b="1" u="none" strike="noStrike" dirty="0">
                          <a:solidFill>
                            <a:srgbClr val="FF0000"/>
                          </a:solidFill>
                          <a:effectLst/>
                        </a:rPr>
                        <a:t>2</a:t>
                      </a:r>
                      <a:endParaRPr lang="is-IS" sz="1100" b="1" i="0" u="none" strike="noStrike" dirty="0">
                        <a:solidFill>
                          <a:srgbClr val="FF0000"/>
                        </a:solidFill>
                        <a:effectLst/>
                        <a:latin typeface="Calibri" charset="0"/>
                      </a:endParaRPr>
                    </a:p>
                  </a:txBody>
                  <a:tcPr marL="6244" marR="6244" marT="6244" marB="0" anchor="b"/>
                </a:tc>
                <a:extLst>
                  <a:ext uri="{0D108BD9-81ED-4DB2-BD59-A6C34878D82A}">
                    <a16:rowId xmlns:a16="http://schemas.microsoft.com/office/drawing/2014/main" xmlns="" val="10009"/>
                  </a:ext>
                </a:extLst>
              </a:tr>
              <a:tr h="292057">
                <a:tc>
                  <a:txBody>
                    <a:bodyPr/>
                    <a:lstStyle/>
                    <a:p>
                      <a:pPr algn="l" fontAlgn="b"/>
                      <a:r>
                        <a:rPr lang="en-US" sz="900" u="none" strike="noStrike">
                          <a:effectLst/>
                        </a:rPr>
                        <a:t>Laura and Isaac Perlmutter Cancer Center at NYU Langone</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is-IS" sz="900" u="none" strike="noStrike">
                          <a:effectLst/>
                        </a:rPr>
                        <a:t>NY011</a:t>
                      </a:r>
                      <a:endParaRPr lang="is-IS"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1"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P</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1</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ctr" fontAlgn="b"/>
                      <a:r>
                        <a:rPr lang="en-US" sz="1100" b="1" u="none" strike="noStrike" dirty="0">
                          <a:solidFill>
                            <a:srgbClr val="FF0000"/>
                          </a:solidFill>
                          <a:effectLst/>
                        </a:rPr>
                        <a:t>1</a:t>
                      </a:r>
                      <a:endParaRPr lang="en-US" sz="1100" b="1" i="0" u="none" strike="noStrike" dirty="0">
                        <a:solidFill>
                          <a:srgbClr val="FF0000"/>
                        </a:solidFill>
                        <a:effectLst/>
                        <a:latin typeface="Calibri" charset="0"/>
                      </a:endParaRPr>
                    </a:p>
                  </a:txBody>
                  <a:tcPr marL="6244" marR="6244" marT="6244" marB="0" anchor="b"/>
                </a:tc>
                <a:extLst>
                  <a:ext uri="{0D108BD9-81ED-4DB2-BD59-A6C34878D82A}">
                    <a16:rowId xmlns:a16="http://schemas.microsoft.com/office/drawing/2014/main" xmlns="" val="10010"/>
                  </a:ext>
                </a:extLst>
              </a:tr>
              <a:tr h="149278">
                <a:tc>
                  <a:txBody>
                    <a:bodyPr/>
                    <a:lstStyle/>
                    <a:p>
                      <a:pPr algn="l" fontAlgn="b"/>
                      <a:r>
                        <a:rPr lang="en-US" sz="900" u="none" strike="noStrike">
                          <a:effectLst/>
                        </a:rPr>
                        <a:t>Montefiore Medical Center - Moses Campus</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is-IS" sz="900" u="none" strike="noStrike">
                          <a:effectLst/>
                        </a:rPr>
                        <a:t>NY045</a:t>
                      </a:r>
                      <a:endParaRPr lang="is-IS"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1"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P</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4</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1</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ctr" fontAlgn="b"/>
                      <a:r>
                        <a:rPr lang="en-US" sz="1100" b="1" u="none" strike="noStrike" dirty="0">
                          <a:solidFill>
                            <a:srgbClr val="FF0000"/>
                          </a:solidFill>
                          <a:effectLst/>
                        </a:rPr>
                        <a:t>5</a:t>
                      </a:r>
                      <a:endParaRPr lang="en-US" sz="1100" b="1" i="0" u="none" strike="noStrike" dirty="0">
                        <a:solidFill>
                          <a:srgbClr val="FF0000"/>
                        </a:solidFill>
                        <a:effectLst/>
                        <a:latin typeface="Calibri" charset="0"/>
                      </a:endParaRPr>
                    </a:p>
                  </a:txBody>
                  <a:tcPr marL="6244" marR="6244" marT="6244" marB="0" anchor="b"/>
                </a:tc>
                <a:extLst>
                  <a:ext uri="{0D108BD9-81ED-4DB2-BD59-A6C34878D82A}">
                    <a16:rowId xmlns:a16="http://schemas.microsoft.com/office/drawing/2014/main" xmlns="" val="10011"/>
                  </a:ext>
                </a:extLst>
              </a:tr>
              <a:tr h="149278">
                <a:tc>
                  <a:txBody>
                    <a:bodyPr/>
                    <a:lstStyle/>
                    <a:p>
                      <a:pPr algn="l" fontAlgn="b"/>
                      <a:r>
                        <a:rPr lang="en-US" sz="900" u="none" strike="noStrike">
                          <a:effectLst/>
                        </a:rPr>
                        <a:t>Roswell Park Cancer Institute</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en-US" sz="900" u="none" strike="noStrike">
                          <a:effectLst/>
                        </a:rPr>
                        <a:t>NY158</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1"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3</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ctr" fontAlgn="b"/>
                      <a:r>
                        <a:rPr lang="en-US" sz="1100" b="1" u="none" strike="noStrike">
                          <a:solidFill>
                            <a:srgbClr val="FF0000"/>
                          </a:solidFill>
                          <a:effectLst/>
                        </a:rPr>
                        <a:t>3</a:t>
                      </a:r>
                      <a:endParaRPr lang="en-US" sz="1100" b="1" i="0" u="none" strike="noStrike">
                        <a:solidFill>
                          <a:srgbClr val="FF0000"/>
                        </a:solidFill>
                        <a:effectLst/>
                        <a:latin typeface="Calibri" charset="0"/>
                      </a:endParaRPr>
                    </a:p>
                  </a:txBody>
                  <a:tcPr marL="6244" marR="6244" marT="6244" marB="0" anchor="b"/>
                </a:tc>
                <a:extLst>
                  <a:ext uri="{0D108BD9-81ED-4DB2-BD59-A6C34878D82A}">
                    <a16:rowId xmlns:a16="http://schemas.microsoft.com/office/drawing/2014/main" xmlns="" val="10012"/>
                  </a:ext>
                </a:extLst>
              </a:tr>
              <a:tr h="149278">
                <a:tc>
                  <a:txBody>
                    <a:bodyPr/>
                    <a:lstStyle/>
                    <a:p>
                      <a:pPr algn="l" fontAlgn="b"/>
                      <a:r>
                        <a:rPr lang="en-US" sz="900" u="none" strike="noStrike">
                          <a:effectLst/>
                        </a:rPr>
                        <a:t>Fox Chase Cancer Center</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is-IS" sz="900" u="none" strike="noStrike">
                          <a:effectLst/>
                        </a:rPr>
                        <a:t>PA086</a:t>
                      </a:r>
                      <a:endParaRPr lang="is-IS"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1"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ctr" fontAlgn="b"/>
                      <a:r>
                        <a:rPr lang="en-US" sz="1100" b="1" u="none" strike="noStrike" dirty="0">
                          <a:solidFill>
                            <a:srgbClr val="FF0000"/>
                          </a:solidFill>
                          <a:effectLst/>
                        </a:rPr>
                        <a:t>0</a:t>
                      </a:r>
                      <a:endParaRPr lang="en-US" sz="1100" b="1" i="0" u="none" strike="noStrike" dirty="0">
                        <a:solidFill>
                          <a:srgbClr val="FF0000"/>
                        </a:solidFill>
                        <a:effectLst/>
                        <a:latin typeface="Calibri" charset="0"/>
                      </a:endParaRPr>
                    </a:p>
                  </a:txBody>
                  <a:tcPr marL="6244" marR="6244" marT="6244" marB="0" anchor="b"/>
                </a:tc>
                <a:extLst>
                  <a:ext uri="{0D108BD9-81ED-4DB2-BD59-A6C34878D82A}">
                    <a16:rowId xmlns:a16="http://schemas.microsoft.com/office/drawing/2014/main" xmlns="" val="10013"/>
                  </a:ext>
                </a:extLst>
              </a:tr>
              <a:tr h="149278">
                <a:tc>
                  <a:txBody>
                    <a:bodyPr/>
                    <a:lstStyle/>
                    <a:p>
                      <a:pPr algn="l" fontAlgn="b"/>
                      <a:r>
                        <a:rPr lang="en-US" sz="900" u="none" strike="noStrike">
                          <a:effectLst/>
                        </a:rPr>
                        <a:t>UT Southwestern/Simmons Cancer Center</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is-IS" sz="900" u="none" strike="noStrike">
                          <a:effectLst/>
                        </a:rPr>
                        <a:t>TX011</a:t>
                      </a:r>
                      <a:endParaRPr lang="is-IS"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W</a:t>
                      </a:r>
                      <a:endParaRPr lang="en-US" sz="900" b="0" i="1"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P</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1</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1</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1</a:t>
                      </a:r>
                      <a:endParaRPr lang="en-US" sz="1100" b="0" i="0" u="none" strike="noStrike">
                        <a:solidFill>
                          <a:srgbClr val="000000"/>
                        </a:solidFill>
                        <a:effectLst/>
                        <a:latin typeface="Calibri" charset="0"/>
                      </a:endParaRPr>
                    </a:p>
                  </a:txBody>
                  <a:tcPr marL="6244" marR="6244" marT="6244" marB="0" anchor="b"/>
                </a:tc>
                <a:tc>
                  <a:txBody>
                    <a:bodyPr/>
                    <a:lstStyle/>
                    <a:p>
                      <a:pPr algn="ctr" fontAlgn="b"/>
                      <a:r>
                        <a:rPr lang="en-US" sz="1100" b="1" u="none" strike="noStrike" dirty="0">
                          <a:solidFill>
                            <a:srgbClr val="FF0000"/>
                          </a:solidFill>
                          <a:effectLst/>
                        </a:rPr>
                        <a:t>3</a:t>
                      </a:r>
                      <a:endParaRPr lang="en-US" sz="1100" b="1" i="0" u="none" strike="noStrike" dirty="0">
                        <a:solidFill>
                          <a:srgbClr val="FF0000"/>
                        </a:solidFill>
                        <a:effectLst/>
                        <a:latin typeface="Calibri" charset="0"/>
                      </a:endParaRPr>
                    </a:p>
                  </a:txBody>
                  <a:tcPr marL="6244" marR="6244" marT="6244" marB="0" anchor="b"/>
                </a:tc>
                <a:extLst>
                  <a:ext uri="{0D108BD9-81ED-4DB2-BD59-A6C34878D82A}">
                    <a16:rowId xmlns:a16="http://schemas.microsoft.com/office/drawing/2014/main" xmlns="" val="10014"/>
                  </a:ext>
                </a:extLst>
              </a:tr>
              <a:tr h="292057">
                <a:tc>
                  <a:txBody>
                    <a:bodyPr/>
                    <a:lstStyle/>
                    <a:p>
                      <a:pPr algn="l" fontAlgn="b"/>
                      <a:r>
                        <a:rPr lang="en-US" sz="900" u="none" strike="noStrike">
                          <a:effectLst/>
                        </a:rPr>
                        <a:t>Baylor College of Medicine/Dan L Duncan Comprehensive Cancer Center</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is-IS" sz="900" u="none" strike="noStrike">
                          <a:effectLst/>
                        </a:rPr>
                        <a:t>TX041</a:t>
                      </a:r>
                      <a:endParaRPr lang="is-IS"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1"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1</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ctr" fontAlgn="b"/>
                      <a:r>
                        <a:rPr lang="en-US" sz="1100" b="1" u="none" strike="noStrike" dirty="0">
                          <a:solidFill>
                            <a:srgbClr val="FF0000"/>
                          </a:solidFill>
                          <a:effectLst/>
                        </a:rPr>
                        <a:t>1</a:t>
                      </a:r>
                      <a:endParaRPr lang="en-US" sz="1100" b="1" i="0" u="none" strike="noStrike" dirty="0">
                        <a:solidFill>
                          <a:srgbClr val="FF0000"/>
                        </a:solidFill>
                        <a:effectLst/>
                        <a:latin typeface="Calibri" charset="0"/>
                      </a:endParaRPr>
                    </a:p>
                  </a:txBody>
                  <a:tcPr marL="6244" marR="6244" marT="6244" marB="0" anchor="b"/>
                </a:tc>
                <a:extLst>
                  <a:ext uri="{0D108BD9-81ED-4DB2-BD59-A6C34878D82A}">
                    <a16:rowId xmlns:a16="http://schemas.microsoft.com/office/drawing/2014/main" xmlns="" val="10015"/>
                  </a:ext>
                </a:extLst>
              </a:tr>
              <a:tr h="292057">
                <a:tc>
                  <a:txBody>
                    <a:bodyPr/>
                    <a:lstStyle/>
                    <a:p>
                      <a:pPr algn="l" fontAlgn="b"/>
                      <a:r>
                        <a:rPr lang="en-US" sz="900" u="none" strike="noStrike">
                          <a:effectLst/>
                        </a:rPr>
                        <a:t>Huntsman Cancer Institute/University of Utah</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is-IS" sz="900" u="none" strike="noStrike">
                          <a:effectLst/>
                        </a:rPr>
                        <a:t>UT003</a:t>
                      </a:r>
                      <a:endParaRPr lang="is-IS"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1"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P</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A</a:t>
                      </a:r>
                      <a:endParaRPr lang="en-US" sz="900" b="0" i="0" u="none" strike="noStrike">
                        <a:solidFill>
                          <a:srgbClr val="000000"/>
                        </a:solidFill>
                        <a:effectLst/>
                        <a:latin typeface="Calibri" charset="0"/>
                      </a:endParaRPr>
                    </a:p>
                  </a:txBody>
                  <a:tcPr marL="6244" marR="6244" marT="6244" marB="0" anchor="b"/>
                </a:tc>
                <a:tc>
                  <a:txBody>
                    <a:bodyPr/>
                    <a:lstStyle/>
                    <a:p>
                      <a:pPr algn="ctr" fontAlgn="b"/>
                      <a:r>
                        <a:rPr lang="en-US" sz="900" u="none" strike="noStrike">
                          <a:effectLst/>
                        </a:rPr>
                        <a:t>P</a:t>
                      </a:r>
                      <a:endParaRPr lang="en-US"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3</a:t>
                      </a:r>
                      <a:endParaRPr lang="en-US" sz="1100" b="0" i="0" u="none" strike="noStrike">
                        <a:solidFill>
                          <a:srgbClr val="000000"/>
                        </a:solidFill>
                        <a:effectLst/>
                        <a:latin typeface="Calibri" charset="0"/>
                      </a:endParaRPr>
                    </a:p>
                  </a:txBody>
                  <a:tcPr marL="6244" marR="6244" marT="6244" marB="0" anchor="b"/>
                </a:tc>
                <a:tc>
                  <a:txBody>
                    <a:bodyPr/>
                    <a:lstStyle/>
                    <a:p>
                      <a:pPr algn="r" fontAlgn="b"/>
                      <a:r>
                        <a:rPr lang="is-IS" sz="1100" u="none" strike="noStrike">
                          <a:effectLst/>
                        </a:rPr>
                        <a:t>2</a:t>
                      </a:r>
                      <a:endParaRPr lang="is-IS" sz="1100" b="0" i="0" u="none" strike="noStrike">
                        <a:solidFill>
                          <a:srgbClr val="000000"/>
                        </a:solidFill>
                        <a:effectLst/>
                        <a:latin typeface="Calibri" charset="0"/>
                      </a:endParaRPr>
                    </a:p>
                  </a:txBody>
                  <a:tcPr marL="6244" marR="6244" marT="6244" marB="0" anchor="b"/>
                </a:tc>
                <a:tc>
                  <a:txBody>
                    <a:bodyPr/>
                    <a:lstStyle/>
                    <a:p>
                      <a:pPr algn="r" fontAlgn="b"/>
                      <a:r>
                        <a:rPr lang="en-US" sz="1100" u="none" strike="noStrike">
                          <a:effectLst/>
                        </a:rPr>
                        <a:t>0</a:t>
                      </a:r>
                      <a:endParaRPr lang="en-US" sz="1100" b="0" i="0" u="none" strike="noStrike">
                        <a:solidFill>
                          <a:srgbClr val="000000"/>
                        </a:solidFill>
                        <a:effectLst/>
                        <a:latin typeface="Calibri" charset="0"/>
                      </a:endParaRPr>
                    </a:p>
                  </a:txBody>
                  <a:tcPr marL="6244" marR="6244" marT="6244" marB="0" anchor="b"/>
                </a:tc>
                <a:tc>
                  <a:txBody>
                    <a:bodyPr/>
                    <a:lstStyle/>
                    <a:p>
                      <a:pPr algn="ctr" fontAlgn="b"/>
                      <a:r>
                        <a:rPr lang="en-US" sz="1100" b="1" u="none" strike="noStrike" dirty="0">
                          <a:solidFill>
                            <a:srgbClr val="FF0000"/>
                          </a:solidFill>
                          <a:effectLst/>
                        </a:rPr>
                        <a:t>5</a:t>
                      </a:r>
                      <a:endParaRPr lang="en-US" sz="1100" b="1" i="0" u="none" strike="noStrike" dirty="0">
                        <a:solidFill>
                          <a:srgbClr val="FF0000"/>
                        </a:solidFill>
                        <a:effectLst/>
                        <a:latin typeface="Calibri" charset="0"/>
                      </a:endParaRPr>
                    </a:p>
                  </a:txBody>
                  <a:tcPr marL="6244" marR="6244" marT="6244" marB="0" anchor="b"/>
                </a:tc>
                <a:extLst>
                  <a:ext uri="{0D108BD9-81ED-4DB2-BD59-A6C34878D82A}">
                    <a16:rowId xmlns:a16="http://schemas.microsoft.com/office/drawing/2014/main" xmlns="" val="10016"/>
                  </a:ext>
                </a:extLst>
              </a:tr>
              <a:tr h="149278">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1"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ctr"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900" u="none" strike="noStrike">
                          <a:effectLst/>
                        </a:rPr>
                        <a:t> </a:t>
                      </a:r>
                      <a:endParaRPr lang="sk-SK" sz="900" b="0" i="0" u="none" strike="noStrike">
                        <a:solidFill>
                          <a:srgbClr val="000000"/>
                        </a:solidFill>
                        <a:effectLst/>
                        <a:latin typeface="Calibri" charset="0"/>
                      </a:endParaRPr>
                    </a:p>
                  </a:txBody>
                  <a:tcPr marL="6244" marR="6244" marT="6244" marB="0" anchor="b"/>
                </a:tc>
                <a:tc>
                  <a:txBody>
                    <a:bodyPr/>
                    <a:lstStyle/>
                    <a:p>
                      <a:pPr algn="l" fontAlgn="b"/>
                      <a:r>
                        <a:rPr lang="sk-SK" sz="1100" u="none" strike="noStrike">
                          <a:effectLst/>
                        </a:rPr>
                        <a:t> </a:t>
                      </a:r>
                      <a:endParaRPr lang="sk-SK" sz="1100" b="0" i="0" u="none" strike="noStrike">
                        <a:solidFill>
                          <a:srgbClr val="000000"/>
                        </a:solidFill>
                        <a:effectLst/>
                        <a:latin typeface="Calibri" charset="0"/>
                      </a:endParaRPr>
                    </a:p>
                  </a:txBody>
                  <a:tcPr marL="6244" marR="6244" marT="6244" marB="0" anchor="b"/>
                </a:tc>
                <a:tc>
                  <a:txBody>
                    <a:bodyPr/>
                    <a:lstStyle/>
                    <a:p>
                      <a:pPr algn="l" fontAlgn="b"/>
                      <a:r>
                        <a:rPr lang="sk-SK" sz="1100" u="none" strike="noStrike">
                          <a:effectLst/>
                        </a:rPr>
                        <a:t> </a:t>
                      </a:r>
                      <a:endParaRPr lang="sk-SK" sz="1100" b="0" i="0" u="none" strike="noStrike">
                        <a:solidFill>
                          <a:srgbClr val="000000"/>
                        </a:solidFill>
                        <a:effectLst/>
                        <a:latin typeface="Calibri" charset="0"/>
                      </a:endParaRPr>
                    </a:p>
                  </a:txBody>
                  <a:tcPr marL="6244" marR="6244" marT="6244" marB="0" anchor="b"/>
                </a:tc>
                <a:tc>
                  <a:txBody>
                    <a:bodyPr/>
                    <a:lstStyle/>
                    <a:p>
                      <a:pPr algn="l" fontAlgn="b"/>
                      <a:r>
                        <a:rPr lang="sk-SK" sz="1100" u="none" strike="noStrike">
                          <a:effectLst/>
                        </a:rPr>
                        <a:t> </a:t>
                      </a:r>
                      <a:endParaRPr lang="sk-SK" sz="1100" b="0" i="0" u="none" strike="noStrike">
                        <a:solidFill>
                          <a:srgbClr val="000000"/>
                        </a:solidFill>
                        <a:effectLst/>
                        <a:latin typeface="Calibri" charset="0"/>
                      </a:endParaRPr>
                    </a:p>
                  </a:txBody>
                  <a:tcPr marL="6244" marR="6244" marT="6244" marB="0" anchor="b"/>
                </a:tc>
                <a:tc>
                  <a:txBody>
                    <a:bodyPr/>
                    <a:lstStyle/>
                    <a:p>
                      <a:pPr algn="l" fontAlgn="b"/>
                      <a:r>
                        <a:rPr lang="sk-SK" sz="1100" u="none" strike="noStrike" dirty="0">
                          <a:effectLst/>
                        </a:rPr>
                        <a:t> </a:t>
                      </a:r>
                      <a:endParaRPr lang="sk-SK" sz="1100" b="0" i="0" u="none" strike="noStrike" dirty="0">
                        <a:solidFill>
                          <a:srgbClr val="000000"/>
                        </a:solidFill>
                        <a:effectLst/>
                        <a:latin typeface="Calibri" charset="0"/>
                      </a:endParaRPr>
                    </a:p>
                  </a:txBody>
                  <a:tcPr marL="6244" marR="6244" marT="6244" marB="0" anchor="b"/>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1189362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9144000" cy="609599"/>
          </a:xfrm>
        </p:spPr>
        <p:txBody>
          <a:bodyPr/>
          <a:lstStyle/>
          <a:p>
            <a:pPr algn="ctr"/>
            <a:r>
              <a:rPr lang="en-US" sz="2800" dirty="0"/>
              <a:t>Active EDDOP studies (n=12)</a:t>
            </a:r>
          </a:p>
        </p:txBody>
      </p:sp>
      <p:graphicFrame>
        <p:nvGraphicFramePr>
          <p:cNvPr id="5" name="Table 4"/>
          <p:cNvGraphicFramePr>
            <a:graphicFrameLocks noGrp="1"/>
          </p:cNvGraphicFramePr>
          <p:nvPr>
            <p:extLst>
              <p:ext uri="{D42A27DB-BD31-4B8C-83A1-F6EECF244321}">
                <p14:modId xmlns:p14="http://schemas.microsoft.com/office/powerpoint/2010/main" val="1926138127"/>
              </p:ext>
            </p:extLst>
          </p:nvPr>
        </p:nvGraphicFramePr>
        <p:xfrm>
          <a:off x="76200" y="936066"/>
          <a:ext cx="8686801" cy="5784774"/>
        </p:xfrm>
        <a:graphic>
          <a:graphicData uri="http://schemas.openxmlformats.org/drawingml/2006/table">
            <a:tbl>
              <a:tblPr>
                <a:tableStyleId>{5C22544A-7EE6-4342-B048-85BDC9FD1C3A}</a:tableStyleId>
              </a:tblPr>
              <a:tblGrid>
                <a:gridCol w="365445">
                  <a:extLst>
                    <a:ext uri="{9D8B030D-6E8A-4147-A177-3AD203B41FA5}">
                      <a16:colId xmlns:a16="http://schemas.microsoft.com/office/drawing/2014/main" xmlns="" val="20000"/>
                    </a:ext>
                  </a:extLst>
                </a:gridCol>
                <a:gridCol w="3181166">
                  <a:extLst>
                    <a:ext uri="{9D8B030D-6E8A-4147-A177-3AD203B41FA5}">
                      <a16:colId xmlns:a16="http://schemas.microsoft.com/office/drawing/2014/main" xmlns="" val="20001"/>
                    </a:ext>
                  </a:extLst>
                </a:gridCol>
                <a:gridCol w="521208">
                  <a:extLst>
                    <a:ext uri="{9D8B030D-6E8A-4147-A177-3AD203B41FA5}">
                      <a16:colId xmlns:a16="http://schemas.microsoft.com/office/drawing/2014/main" xmlns="" val="20002"/>
                    </a:ext>
                  </a:extLst>
                </a:gridCol>
                <a:gridCol w="1120298">
                  <a:extLst>
                    <a:ext uri="{9D8B030D-6E8A-4147-A177-3AD203B41FA5}">
                      <a16:colId xmlns:a16="http://schemas.microsoft.com/office/drawing/2014/main" xmlns="" val="20003"/>
                    </a:ext>
                  </a:extLst>
                </a:gridCol>
                <a:gridCol w="772826">
                  <a:extLst>
                    <a:ext uri="{9D8B030D-6E8A-4147-A177-3AD203B41FA5}">
                      <a16:colId xmlns:a16="http://schemas.microsoft.com/office/drawing/2014/main" xmlns="" val="20004"/>
                    </a:ext>
                  </a:extLst>
                </a:gridCol>
                <a:gridCol w="844716">
                  <a:extLst>
                    <a:ext uri="{9D8B030D-6E8A-4147-A177-3AD203B41FA5}">
                      <a16:colId xmlns:a16="http://schemas.microsoft.com/office/drawing/2014/main" xmlns="" val="20005"/>
                    </a:ext>
                  </a:extLst>
                </a:gridCol>
                <a:gridCol w="772826">
                  <a:extLst>
                    <a:ext uri="{9D8B030D-6E8A-4147-A177-3AD203B41FA5}">
                      <a16:colId xmlns:a16="http://schemas.microsoft.com/office/drawing/2014/main" xmlns="" val="20006"/>
                    </a:ext>
                  </a:extLst>
                </a:gridCol>
                <a:gridCol w="1108316">
                  <a:extLst>
                    <a:ext uri="{9D8B030D-6E8A-4147-A177-3AD203B41FA5}">
                      <a16:colId xmlns:a16="http://schemas.microsoft.com/office/drawing/2014/main" xmlns="" val="20007"/>
                    </a:ext>
                  </a:extLst>
                </a:gridCol>
              </a:tblGrid>
              <a:tr h="412151">
                <a:tc>
                  <a:txBody>
                    <a:bodyPr/>
                    <a:lstStyle/>
                    <a:p>
                      <a:pPr algn="l" fontAlgn="b"/>
                      <a:r>
                        <a:rPr lang="en-US" sz="900" b="1" u="none" strike="noStrike">
                          <a:effectLst/>
                        </a:rPr>
                        <a:t>Study #</a:t>
                      </a:r>
                      <a:endParaRPr lang="en-US" sz="900" b="1" i="0" u="none" strike="noStrike">
                        <a:solidFill>
                          <a:srgbClr val="000000"/>
                        </a:solidFill>
                        <a:effectLst/>
                        <a:latin typeface="Arial" charset="0"/>
                      </a:endParaRPr>
                    </a:p>
                  </a:txBody>
                  <a:tcPr marL="7327" marR="7327" marT="7327" marB="0" anchor="ctr"/>
                </a:tc>
                <a:tc>
                  <a:txBody>
                    <a:bodyPr/>
                    <a:lstStyle/>
                    <a:p>
                      <a:pPr algn="l" fontAlgn="b"/>
                      <a:r>
                        <a:rPr lang="en-US" sz="900" b="1" u="none" strike="noStrike">
                          <a:effectLst/>
                        </a:rPr>
                        <a:t>Document Title</a:t>
                      </a:r>
                      <a:endParaRPr lang="en-US" sz="900" b="1" i="0" u="none" strike="noStrike">
                        <a:solidFill>
                          <a:srgbClr val="000000"/>
                        </a:solidFill>
                        <a:effectLst/>
                        <a:latin typeface="Arial" charset="0"/>
                      </a:endParaRPr>
                    </a:p>
                  </a:txBody>
                  <a:tcPr marL="7327" marR="7327" marT="7327" marB="0" anchor="ctr"/>
                </a:tc>
                <a:tc>
                  <a:txBody>
                    <a:bodyPr/>
                    <a:lstStyle/>
                    <a:p>
                      <a:pPr algn="l" fontAlgn="b"/>
                      <a:r>
                        <a:rPr lang="en-US" sz="900" b="1" u="none" strike="noStrike">
                          <a:effectLst/>
                        </a:rPr>
                        <a:t>ETCTN / Legacy </a:t>
                      </a:r>
                      <a:endParaRPr lang="en-US" sz="900" b="1" i="0" u="none" strike="noStrike">
                        <a:solidFill>
                          <a:srgbClr val="000000"/>
                        </a:solidFill>
                        <a:effectLst/>
                        <a:latin typeface="Arial" charset="0"/>
                      </a:endParaRPr>
                    </a:p>
                  </a:txBody>
                  <a:tcPr marL="7327" marR="7327" marT="7327" marB="0" anchor="ctr"/>
                </a:tc>
                <a:tc>
                  <a:txBody>
                    <a:bodyPr/>
                    <a:lstStyle/>
                    <a:p>
                      <a:pPr algn="l" fontAlgn="b"/>
                      <a:r>
                        <a:rPr lang="en-US" sz="900" b="1" u="none" strike="noStrike">
                          <a:effectLst/>
                        </a:rPr>
                        <a:t>Agent Name(s) (NSC) (IND agents in bold)</a:t>
                      </a:r>
                      <a:endParaRPr lang="en-US" sz="900" b="1" i="0" u="none" strike="noStrike">
                        <a:solidFill>
                          <a:srgbClr val="000000"/>
                        </a:solidFill>
                        <a:effectLst/>
                        <a:latin typeface="Arial" charset="0"/>
                      </a:endParaRPr>
                    </a:p>
                  </a:txBody>
                  <a:tcPr marL="7327" marR="7327" marT="7327" marB="0" anchor="ctr"/>
                </a:tc>
                <a:tc>
                  <a:txBody>
                    <a:bodyPr/>
                    <a:lstStyle/>
                    <a:p>
                      <a:pPr algn="l" fontAlgn="b"/>
                      <a:r>
                        <a:rPr lang="en-US" sz="900" b="1" u="none" strike="noStrike">
                          <a:effectLst/>
                        </a:rPr>
                        <a:t>Principal Investigator (CTEP ID)</a:t>
                      </a:r>
                      <a:endParaRPr lang="en-US" sz="900" b="1" i="0" u="none" strike="noStrike">
                        <a:solidFill>
                          <a:srgbClr val="000000"/>
                        </a:solidFill>
                        <a:effectLst/>
                        <a:latin typeface="Arial" charset="0"/>
                      </a:endParaRPr>
                    </a:p>
                  </a:txBody>
                  <a:tcPr marL="7327" marR="7327" marT="7327" marB="0" anchor="ctr"/>
                </a:tc>
                <a:tc>
                  <a:txBody>
                    <a:bodyPr/>
                    <a:lstStyle/>
                    <a:p>
                      <a:pPr algn="l" fontAlgn="b"/>
                      <a:r>
                        <a:rPr lang="en-US" sz="900" b="1" u="none" strike="noStrike">
                          <a:effectLst/>
                        </a:rPr>
                        <a:t>Principal Investigator Email</a:t>
                      </a:r>
                      <a:endParaRPr lang="en-US" sz="900" b="1" i="0" u="none" strike="noStrike">
                        <a:solidFill>
                          <a:srgbClr val="000000"/>
                        </a:solidFill>
                        <a:effectLst/>
                        <a:latin typeface="Arial" charset="0"/>
                      </a:endParaRPr>
                    </a:p>
                  </a:txBody>
                  <a:tcPr marL="7327" marR="7327" marT="7327" marB="0" anchor="ctr"/>
                </a:tc>
                <a:tc>
                  <a:txBody>
                    <a:bodyPr/>
                    <a:lstStyle/>
                    <a:p>
                      <a:pPr algn="l" fontAlgn="b"/>
                      <a:r>
                        <a:rPr lang="en-US" sz="900" b="1" u="none" strike="noStrike">
                          <a:effectLst/>
                        </a:rPr>
                        <a:t>Study Coordinators</a:t>
                      </a:r>
                      <a:endParaRPr lang="en-US" sz="900" b="1" i="0" u="none" strike="noStrike">
                        <a:solidFill>
                          <a:srgbClr val="000000"/>
                        </a:solidFill>
                        <a:effectLst/>
                        <a:latin typeface="Arial" charset="0"/>
                      </a:endParaRPr>
                    </a:p>
                  </a:txBody>
                  <a:tcPr marL="7327" marR="7327" marT="7327" marB="0" anchor="ctr"/>
                </a:tc>
                <a:tc>
                  <a:txBody>
                    <a:bodyPr/>
                    <a:lstStyle/>
                    <a:p>
                      <a:pPr algn="l" fontAlgn="b"/>
                      <a:r>
                        <a:rPr lang="en-US" sz="900" b="1" u="none" strike="noStrike" dirty="0">
                          <a:effectLst/>
                        </a:rPr>
                        <a:t>Study Coordinators (Email)</a:t>
                      </a:r>
                      <a:endParaRPr lang="en-US" sz="900" b="1" i="0" u="none" strike="noStrike" dirty="0">
                        <a:solidFill>
                          <a:srgbClr val="000000"/>
                        </a:solidFill>
                        <a:effectLst/>
                        <a:latin typeface="Arial" charset="0"/>
                      </a:endParaRPr>
                    </a:p>
                  </a:txBody>
                  <a:tcPr marL="7327" marR="7327" marT="7327" marB="0" anchor="ctr"/>
                </a:tc>
                <a:extLst>
                  <a:ext uri="{0D108BD9-81ED-4DB2-BD59-A6C34878D82A}">
                    <a16:rowId xmlns:a16="http://schemas.microsoft.com/office/drawing/2014/main" xmlns="" val="10000"/>
                  </a:ext>
                </a:extLst>
              </a:tr>
              <a:tr h="135552">
                <a:tc gridSpan="2">
                  <a:txBody>
                    <a:bodyPr/>
                    <a:lstStyle/>
                    <a:p>
                      <a:pPr algn="l" fontAlgn="b"/>
                      <a:r>
                        <a:rPr lang="en-US" sz="900" u="none" strike="noStrike">
                          <a:effectLst/>
                        </a:rPr>
                        <a:t>Active Studies</a:t>
                      </a:r>
                      <a:endParaRPr lang="en-US" sz="900" b="1" i="0" u="none" strike="noStrike">
                        <a:solidFill>
                          <a:srgbClr val="000000"/>
                        </a:solidFill>
                        <a:effectLst/>
                        <a:latin typeface="Arial" charset="0"/>
                      </a:endParaRPr>
                    </a:p>
                  </a:txBody>
                  <a:tcPr marL="7327" marR="7327" marT="7327" marB="0" anchor="ctr"/>
                </a:tc>
                <a:tc hMerge="1">
                  <a:txBody>
                    <a:bodyPr/>
                    <a:lstStyle/>
                    <a:p>
                      <a:endParaRPr lang="en-US"/>
                    </a:p>
                  </a:txBody>
                  <a:tcPr/>
                </a:tc>
                <a:tc>
                  <a:txBody>
                    <a:bodyPr/>
                    <a:lstStyle/>
                    <a:p>
                      <a:pPr algn="l" fontAlgn="b"/>
                      <a:r>
                        <a:rPr lang="sk-SK" sz="900" u="none" strike="noStrike">
                          <a:effectLst/>
                        </a:rPr>
                        <a:t> </a:t>
                      </a:r>
                      <a:endParaRPr lang="sk-SK" sz="900" b="1" i="0" u="none" strike="noStrike">
                        <a:solidFill>
                          <a:srgbClr val="000000"/>
                        </a:solidFill>
                        <a:effectLst/>
                        <a:latin typeface="Arial" charset="0"/>
                      </a:endParaRPr>
                    </a:p>
                  </a:txBody>
                  <a:tcPr marL="7327" marR="7327" marT="7327" marB="0" anchor="ctr"/>
                </a:tc>
                <a:tc>
                  <a:txBody>
                    <a:bodyPr/>
                    <a:lstStyle/>
                    <a:p>
                      <a:pPr algn="l" fontAlgn="b"/>
                      <a:r>
                        <a:rPr lang="sk-SK" sz="900" u="none" strike="noStrike">
                          <a:effectLst/>
                        </a:rPr>
                        <a:t> </a:t>
                      </a:r>
                      <a:endParaRPr lang="sk-SK" sz="900" b="1" i="0" u="none" strike="noStrike">
                        <a:solidFill>
                          <a:srgbClr val="000000"/>
                        </a:solidFill>
                        <a:effectLst/>
                        <a:latin typeface="Arial" charset="0"/>
                      </a:endParaRPr>
                    </a:p>
                  </a:txBody>
                  <a:tcPr marL="7327" marR="7327" marT="7327" marB="0" anchor="ctr"/>
                </a:tc>
                <a:tc>
                  <a:txBody>
                    <a:bodyPr/>
                    <a:lstStyle/>
                    <a:p>
                      <a:pPr algn="l" fontAlgn="b"/>
                      <a:r>
                        <a:rPr lang="sk-SK" sz="900" u="none" strike="noStrike">
                          <a:effectLst/>
                        </a:rPr>
                        <a:t> </a:t>
                      </a:r>
                      <a:endParaRPr lang="sk-SK" sz="900" b="1" i="0" u="none" strike="noStrike">
                        <a:solidFill>
                          <a:srgbClr val="000000"/>
                        </a:solidFill>
                        <a:effectLst/>
                        <a:latin typeface="Arial" charset="0"/>
                      </a:endParaRPr>
                    </a:p>
                  </a:txBody>
                  <a:tcPr marL="7327" marR="7327" marT="7327" marB="0" anchor="ctr"/>
                </a:tc>
                <a:tc>
                  <a:txBody>
                    <a:bodyPr/>
                    <a:lstStyle/>
                    <a:p>
                      <a:pPr algn="l" fontAlgn="b"/>
                      <a:r>
                        <a:rPr lang="sk-SK" sz="900" u="none" strike="noStrike">
                          <a:effectLst/>
                        </a:rPr>
                        <a:t> </a:t>
                      </a:r>
                      <a:endParaRPr lang="sk-SK" sz="900" b="1" i="0" u="none" strike="noStrike">
                        <a:solidFill>
                          <a:srgbClr val="000000"/>
                        </a:solidFill>
                        <a:effectLst/>
                        <a:latin typeface="Arial" charset="0"/>
                      </a:endParaRPr>
                    </a:p>
                  </a:txBody>
                  <a:tcPr marL="7327" marR="7327" marT="7327" marB="0" anchor="ctr"/>
                </a:tc>
                <a:tc>
                  <a:txBody>
                    <a:bodyPr/>
                    <a:lstStyle/>
                    <a:p>
                      <a:pPr algn="l" fontAlgn="b"/>
                      <a:r>
                        <a:rPr lang="sk-SK" sz="900" u="none" strike="noStrike">
                          <a:effectLst/>
                        </a:rPr>
                        <a:t> </a:t>
                      </a:r>
                      <a:endParaRPr lang="sk-SK" sz="900" b="1" i="0" u="none" strike="noStrike">
                        <a:solidFill>
                          <a:srgbClr val="000000"/>
                        </a:solidFill>
                        <a:effectLst/>
                        <a:latin typeface="Arial" charset="0"/>
                      </a:endParaRPr>
                    </a:p>
                  </a:txBody>
                  <a:tcPr marL="7327" marR="7327" marT="7327" marB="0" anchor="ctr"/>
                </a:tc>
                <a:tc>
                  <a:txBody>
                    <a:bodyPr/>
                    <a:lstStyle/>
                    <a:p>
                      <a:pPr algn="l" fontAlgn="b"/>
                      <a:r>
                        <a:rPr lang="sk-SK" sz="900" u="none" strike="noStrike">
                          <a:effectLst/>
                        </a:rPr>
                        <a:t> </a:t>
                      </a:r>
                      <a:endParaRPr lang="sk-SK" sz="900" b="1" i="0" u="none" strike="noStrike">
                        <a:solidFill>
                          <a:srgbClr val="000000"/>
                        </a:solidFill>
                        <a:effectLst/>
                        <a:latin typeface="Arial" charset="0"/>
                      </a:endParaRPr>
                    </a:p>
                  </a:txBody>
                  <a:tcPr marL="7327" marR="7327" marT="7327" marB="0" anchor="ctr"/>
                </a:tc>
                <a:extLst>
                  <a:ext uri="{0D108BD9-81ED-4DB2-BD59-A6C34878D82A}">
                    <a16:rowId xmlns:a16="http://schemas.microsoft.com/office/drawing/2014/main" xmlns="" val="10001"/>
                  </a:ext>
                </a:extLst>
              </a:tr>
              <a:tr h="410319">
                <a:tc>
                  <a:txBody>
                    <a:bodyPr/>
                    <a:lstStyle/>
                    <a:p>
                      <a:pPr algn="l" fontAlgn="t"/>
                      <a:r>
                        <a:rPr lang="is-IS" sz="900" u="none" strike="noStrike">
                          <a:effectLst/>
                        </a:rPr>
                        <a:t>9706</a:t>
                      </a:r>
                      <a:endParaRPr lang="is-I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Randomized Phase II Study to Assess the Role of Nivolumab as Single Agent to Eliminate Minimal Residual Disease and Maintain Remission in Acute Myelogenous Leukemia Patients After Chemotherapy</a:t>
                      </a:r>
                      <a:endParaRPr lang="en-US" sz="900" b="0" i="0" u="none" strike="noStrike">
                        <a:solidFill>
                          <a:srgbClr val="000000"/>
                        </a:solidFill>
                        <a:effectLst/>
                        <a:latin typeface="Calibri" charset="0"/>
                      </a:endParaRPr>
                    </a:p>
                  </a:txBody>
                  <a:tcPr marL="7327" marR="7327" marT="7327" marB="0" anchor="ctr"/>
                </a:tc>
                <a:tc>
                  <a:txBody>
                    <a:bodyPr/>
                    <a:lstStyle/>
                    <a:p>
                      <a:pPr algn="l" fontAlgn="b"/>
                      <a:r>
                        <a:rPr lang="en-US" sz="900" u="none" strike="noStrike">
                          <a:effectLst/>
                        </a:rPr>
                        <a:t>ETCTN</a:t>
                      </a:r>
                      <a:endParaRPr lang="en-US" sz="900" b="0" i="0" u="none" strike="noStrike">
                        <a:solidFill>
                          <a:srgbClr val="000000"/>
                        </a:solidFill>
                        <a:effectLst/>
                        <a:latin typeface="Arial" charset="0"/>
                      </a:endParaRPr>
                    </a:p>
                  </a:txBody>
                  <a:tcPr marL="7327" marR="7327" marT="7327" marB="0" anchor="ctr"/>
                </a:tc>
                <a:tc>
                  <a:txBody>
                    <a:bodyPr/>
                    <a:lstStyle/>
                    <a:p>
                      <a:pPr algn="l" fontAlgn="b"/>
                      <a:r>
                        <a:rPr lang="is-IS" sz="900" u="none" strike="noStrike">
                          <a:effectLst/>
                        </a:rPr>
                        <a:t>BMS-936558</a:t>
                      </a:r>
                      <a:br>
                        <a:rPr lang="is-IS" sz="900" u="none" strike="noStrike">
                          <a:effectLst/>
                        </a:rPr>
                      </a:br>
                      <a:r>
                        <a:rPr lang="is-IS" sz="900" u="none" strike="noStrike">
                          <a:effectLst/>
                        </a:rPr>
                        <a:t>(Nivolumab, MDX-</a:t>
                      </a:r>
                      <a:br>
                        <a:rPr lang="is-IS" sz="900" u="none" strike="noStrike">
                          <a:effectLst/>
                        </a:rPr>
                      </a:br>
                      <a:r>
                        <a:rPr lang="is-IS" sz="900" u="none" strike="noStrike">
                          <a:effectLst/>
                        </a:rPr>
                        <a:t>1106) (748726) (125462)</a:t>
                      </a:r>
                      <a:endParaRPr lang="is-IS" sz="900" b="1" i="0" u="none" strike="noStrike">
                        <a:solidFill>
                          <a:srgbClr val="000000"/>
                        </a:solidFill>
                        <a:effectLst/>
                        <a:latin typeface="Arial" charset="0"/>
                      </a:endParaRPr>
                    </a:p>
                  </a:txBody>
                  <a:tcPr marL="7327" marR="7327" marT="7327" marB="0" anchor="ctr"/>
                </a:tc>
                <a:tc>
                  <a:txBody>
                    <a:bodyPr/>
                    <a:lstStyle/>
                    <a:p>
                      <a:pPr algn="l" fontAlgn="t"/>
                      <a:r>
                        <a:rPr lang="hr-HR" sz="900" u="none" strike="noStrike">
                          <a:effectLst/>
                        </a:rPr>
                        <a:t>Liu, Hongtao  (42318)</a:t>
                      </a:r>
                      <a:endParaRPr lang="hr-HR"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hliu2@medicine.bsd.uchicago.edu</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Gabriel Robert Pugel; Supriya Perambakam</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gpugel@bsd.uchicago.edu; </a:t>
                      </a:r>
                      <a:br>
                        <a:rPr lang="en-US" sz="900" u="none" strike="noStrike">
                          <a:effectLst/>
                        </a:rPr>
                      </a:br>
                      <a:r>
                        <a:rPr lang="en-US" sz="900" u="none" strike="noStrike">
                          <a:effectLst/>
                        </a:rPr>
                        <a:t>speramb@bsd.uchicago.edu</a:t>
                      </a:r>
                      <a:endParaRPr lang="en-US" sz="900" b="0" i="0" u="none" strike="noStrike">
                        <a:solidFill>
                          <a:srgbClr val="000000"/>
                        </a:solidFill>
                        <a:effectLst/>
                        <a:latin typeface="Calibri" charset="0"/>
                      </a:endParaRPr>
                    </a:p>
                  </a:txBody>
                  <a:tcPr marL="7327" marR="7327" marT="7327" marB="0" anchor="ctr"/>
                </a:tc>
                <a:extLst>
                  <a:ext uri="{0D108BD9-81ED-4DB2-BD59-A6C34878D82A}">
                    <a16:rowId xmlns:a16="http://schemas.microsoft.com/office/drawing/2014/main" xmlns="" val="10002"/>
                  </a:ext>
                </a:extLst>
              </a:tr>
              <a:tr h="474431">
                <a:tc>
                  <a:txBody>
                    <a:bodyPr/>
                    <a:lstStyle/>
                    <a:p>
                      <a:pPr algn="l" fontAlgn="t"/>
                      <a:r>
                        <a:rPr lang="en-US" sz="900" u="none" strike="noStrike">
                          <a:effectLst/>
                        </a:rPr>
                        <a:t>9855</a:t>
                      </a:r>
                      <a:endParaRPr lang="en-US" sz="900" b="0" i="0" u="none" strike="noStrike">
                        <a:solidFill>
                          <a:srgbClr val="000000"/>
                        </a:solidFill>
                        <a:effectLst/>
                        <a:latin typeface="Calibri" charset="0"/>
                      </a:endParaRPr>
                    </a:p>
                  </a:txBody>
                  <a:tcPr marL="7327" marR="7327" marT="7327" marB="0" anchor="ctr">
                    <a:solidFill>
                      <a:schemeClr val="tx1">
                        <a:lumMod val="75000"/>
                      </a:schemeClr>
                    </a:solidFill>
                  </a:tcPr>
                </a:tc>
                <a:tc>
                  <a:txBody>
                    <a:bodyPr/>
                    <a:lstStyle/>
                    <a:p>
                      <a:pPr algn="l" fontAlgn="t"/>
                      <a:r>
                        <a:rPr lang="en-US" sz="900" u="none" strike="noStrike">
                          <a:effectLst/>
                        </a:rPr>
                        <a:t>A Phase 2 Study of Glembatumumab Vedotin for Metastatic Uveal Melanoma**Re-opened to accrual** </a:t>
                      </a:r>
                      <a:endParaRPr lang="en-US" sz="900" b="0" i="0" u="none" strike="noStrike">
                        <a:solidFill>
                          <a:srgbClr val="000000"/>
                        </a:solidFill>
                        <a:effectLst/>
                        <a:latin typeface="Calibri" charset="0"/>
                      </a:endParaRPr>
                    </a:p>
                  </a:txBody>
                  <a:tcPr marL="7327" marR="7327" marT="7327" marB="0" anchor="ctr">
                    <a:solidFill>
                      <a:schemeClr val="tx1">
                        <a:lumMod val="75000"/>
                      </a:schemeClr>
                    </a:solidFill>
                  </a:tcPr>
                </a:tc>
                <a:tc>
                  <a:txBody>
                    <a:bodyPr/>
                    <a:lstStyle/>
                    <a:p>
                      <a:pPr algn="l" fontAlgn="b"/>
                      <a:r>
                        <a:rPr lang="en-US" sz="900" u="none" strike="noStrike">
                          <a:effectLst/>
                        </a:rPr>
                        <a:t>ETCTN</a:t>
                      </a:r>
                      <a:endParaRPr lang="en-US" sz="900" b="0" i="0" u="none" strike="noStrike">
                        <a:solidFill>
                          <a:srgbClr val="000000"/>
                        </a:solidFill>
                        <a:effectLst/>
                        <a:latin typeface="Arial" charset="0"/>
                      </a:endParaRPr>
                    </a:p>
                  </a:txBody>
                  <a:tcPr marL="7327" marR="7327" marT="7327" marB="0" anchor="ctr">
                    <a:solidFill>
                      <a:schemeClr val="tx1">
                        <a:lumMod val="75000"/>
                      </a:schemeClr>
                    </a:solidFill>
                  </a:tcPr>
                </a:tc>
                <a:tc>
                  <a:txBody>
                    <a:bodyPr/>
                    <a:lstStyle/>
                    <a:p>
                      <a:pPr algn="l" fontAlgn="b"/>
                      <a:r>
                        <a:rPr lang="is-IS" sz="900" u="none" strike="noStrike">
                          <a:effectLst/>
                        </a:rPr>
                        <a:t>CDX-011</a:t>
                      </a:r>
                      <a:br>
                        <a:rPr lang="is-IS" sz="900" u="none" strike="noStrike">
                          <a:effectLst/>
                        </a:rPr>
                      </a:br>
                      <a:r>
                        <a:rPr lang="is-IS" sz="900" u="none" strike="noStrike">
                          <a:effectLst/>
                        </a:rPr>
                        <a:t>(glembatumumab</a:t>
                      </a:r>
                      <a:br>
                        <a:rPr lang="is-IS" sz="900" u="none" strike="noStrike">
                          <a:effectLst/>
                        </a:rPr>
                      </a:br>
                      <a:r>
                        <a:rPr lang="is-IS" sz="900" u="none" strike="noStrike">
                          <a:effectLst/>
                        </a:rPr>
                        <a:t>vedotin) (763737) (126619)</a:t>
                      </a:r>
                      <a:endParaRPr lang="is-IS" sz="900" b="1" i="0" u="none" strike="noStrike">
                        <a:solidFill>
                          <a:srgbClr val="000000"/>
                        </a:solidFill>
                        <a:effectLst/>
                        <a:latin typeface="Arial" charset="0"/>
                      </a:endParaRPr>
                    </a:p>
                  </a:txBody>
                  <a:tcPr marL="7327" marR="7327" marT="7327" marB="0" anchor="ctr">
                    <a:solidFill>
                      <a:schemeClr val="tx1">
                        <a:lumMod val="75000"/>
                      </a:schemeClr>
                    </a:solidFill>
                  </a:tcPr>
                </a:tc>
                <a:tc>
                  <a:txBody>
                    <a:bodyPr/>
                    <a:lstStyle/>
                    <a:p>
                      <a:pPr algn="l" fontAlgn="t"/>
                      <a:r>
                        <a:rPr lang="en-US" sz="900" u="none" strike="noStrike">
                          <a:effectLst/>
                        </a:rPr>
                        <a:t>Patel, Sapna Pradyuman (46800)</a:t>
                      </a:r>
                      <a:endParaRPr lang="en-US" sz="900" b="0" i="0" u="none" strike="noStrike">
                        <a:solidFill>
                          <a:srgbClr val="000000"/>
                        </a:solidFill>
                        <a:effectLst/>
                        <a:latin typeface="Calibri" charset="0"/>
                      </a:endParaRPr>
                    </a:p>
                  </a:txBody>
                  <a:tcPr marL="7327" marR="7327" marT="7327" marB="0" anchor="ctr">
                    <a:solidFill>
                      <a:schemeClr val="tx1">
                        <a:lumMod val="75000"/>
                      </a:schemeClr>
                    </a:solidFill>
                  </a:tcPr>
                </a:tc>
                <a:tc>
                  <a:txBody>
                    <a:bodyPr/>
                    <a:lstStyle/>
                    <a:p>
                      <a:pPr algn="l" fontAlgn="t"/>
                      <a:r>
                        <a:rPr lang="en-US" sz="900" u="none" strike="noStrike">
                          <a:effectLst/>
                        </a:rPr>
                        <a:t>sppatel@mdanderson.org</a:t>
                      </a:r>
                      <a:endParaRPr lang="en-US" sz="900" b="0" i="0" u="none" strike="noStrike">
                        <a:solidFill>
                          <a:srgbClr val="000000"/>
                        </a:solidFill>
                        <a:effectLst/>
                        <a:latin typeface="Calibri" charset="0"/>
                      </a:endParaRPr>
                    </a:p>
                  </a:txBody>
                  <a:tcPr marL="7327" marR="7327" marT="7327" marB="0" anchor="ctr">
                    <a:solidFill>
                      <a:schemeClr val="tx1">
                        <a:lumMod val="75000"/>
                      </a:schemeClr>
                    </a:solidFill>
                  </a:tcPr>
                </a:tc>
                <a:tc>
                  <a:txBody>
                    <a:bodyPr/>
                    <a:lstStyle/>
                    <a:p>
                      <a:pPr algn="l" fontAlgn="t"/>
                      <a:r>
                        <a:rPr lang="en-US" sz="900" u="none" strike="noStrike">
                          <a:effectLst/>
                        </a:rPr>
                        <a:t>Larae Eng</a:t>
                      </a:r>
                      <a:endParaRPr lang="en-US" sz="900" b="0" i="0" u="none" strike="noStrike">
                        <a:solidFill>
                          <a:srgbClr val="000000"/>
                        </a:solidFill>
                        <a:effectLst/>
                        <a:latin typeface="Calibri" charset="0"/>
                      </a:endParaRPr>
                    </a:p>
                  </a:txBody>
                  <a:tcPr marL="7327" marR="7327" marT="7327" marB="0" anchor="ctr">
                    <a:solidFill>
                      <a:schemeClr val="tx1">
                        <a:lumMod val="75000"/>
                      </a:schemeClr>
                    </a:solidFill>
                  </a:tcPr>
                </a:tc>
                <a:tc>
                  <a:txBody>
                    <a:bodyPr/>
                    <a:lstStyle/>
                    <a:p>
                      <a:pPr algn="l" fontAlgn="t"/>
                      <a:r>
                        <a:rPr lang="en-US" sz="900" u="none" strike="noStrike" dirty="0" err="1">
                          <a:effectLst/>
                        </a:rPr>
                        <a:t>LMEng@mdanderson.org</a:t>
                      </a:r>
                      <a:endParaRPr lang="en-US" sz="900" b="0" i="0" u="none" strike="noStrike" dirty="0">
                        <a:solidFill>
                          <a:srgbClr val="000000"/>
                        </a:solidFill>
                        <a:effectLst/>
                        <a:latin typeface="Calibri" charset="0"/>
                      </a:endParaRPr>
                    </a:p>
                  </a:txBody>
                  <a:tcPr marL="7327" marR="7327" marT="7327" marB="0" anchor="ctr">
                    <a:solidFill>
                      <a:schemeClr val="tx1">
                        <a:lumMod val="75000"/>
                      </a:schemeClr>
                    </a:solidFill>
                  </a:tcPr>
                </a:tc>
                <a:extLst>
                  <a:ext uri="{0D108BD9-81ED-4DB2-BD59-A6C34878D82A}">
                    <a16:rowId xmlns:a16="http://schemas.microsoft.com/office/drawing/2014/main" xmlns="" val="10003"/>
                  </a:ext>
                </a:extLst>
              </a:tr>
              <a:tr h="402992">
                <a:tc>
                  <a:txBody>
                    <a:bodyPr/>
                    <a:lstStyle/>
                    <a:p>
                      <a:pPr algn="l" fontAlgn="t"/>
                      <a:r>
                        <a:rPr lang="is-IS" sz="900" u="none" strike="noStrike">
                          <a:effectLst/>
                        </a:rPr>
                        <a:t>9930</a:t>
                      </a:r>
                      <a:endParaRPr lang="is-I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A Phase I Evaluation/Dose Escalation of MEDI-570 in Patients with Relapsed/Refractory Peripheral T-Cell Lymphoma (PTCL) Follicular Variant and Angioimmunoblastic T-Cell Lymphoma (AITL)</a:t>
                      </a:r>
                      <a:endParaRPr lang="en-US" sz="900" b="0" i="0" u="none" strike="noStrike">
                        <a:solidFill>
                          <a:srgbClr val="000000"/>
                        </a:solidFill>
                        <a:effectLst/>
                        <a:latin typeface="Calibri" charset="0"/>
                      </a:endParaRPr>
                    </a:p>
                  </a:txBody>
                  <a:tcPr marL="7327" marR="7327" marT="7327" marB="0" anchor="ctr"/>
                </a:tc>
                <a:tc>
                  <a:txBody>
                    <a:bodyPr/>
                    <a:lstStyle/>
                    <a:p>
                      <a:pPr algn="l" fontAlgn="b"/>
                      <a:r>
                        <a:rPr lang="en-US" sz="900" u="none" strike="noStrike">
                          <a:effectLst/>
                        </a:rPr>
                        <a:t>ETCTN</a:t>
                      </a:r>
                      <a:endParaRPr lang="en-US" sz="900" b="0" i="0" u="none" strike="noStrike">
                        <a:solidFill>
                          <a:srgbClr val="000000"/>
                        </a:solidFill>
                        <a:effectLst/>
                        <a:latin typeface="Arial" charset="0"/>
                      </a:endParaRPr>
                    </a:p>
                  </a:txBody>
                  <a:tcPr marL="7327" marR="7327" marT="7327" marB="0" anchor="ctr"/>
                </a:tc>
                <a:tc>
                  <a:txBody>
                    <a:bodyPr/>
                    <a:lstStyle/>
                    <a:p>
                      <a:pPr algn="l" fontAlgn="b"/>
                      <a:r>
                        <a:rPr lang="is-IS" sz="900" u="none" strike="noStrike">
                          <a:effectLst/>
                        </a:rPr>
                        <a:t>MEDI-570 (783606) (128911)</a:t>
                      </a:r>
                      <a:endParaRPr lang="is-IS" sz="900" b="1" i="0" u="none" strike="noStrike">
                        <a:solidFill>
                          <a:srgbClr val="000000"/>
                        </a:solidFill>
                        <a:effectLst/>
                        <a:latin typeface="Arial" charset="0"/>
                      </a:endParaRPr>
                    </a:p>
                  </a:txBody>
                  <a:tcPr marL="7327" marR="7327" marT="7327" marB="0" anchor="ctr"/>
                </a:tc>
                <a:tc>
                  <a:txBody>
                    <a:bodyPr/>
                    <a:lstStyle/>
                    <a:p>
                      <a:pPr algn="l" fontAlgn="t"/>
                      <a:r>
                        <a:rPr lang="pt-BR" sz="900" u="none" strike="noStrike">
                          <a:effectLst/>
                        </a:rPr>
                        <a:t>Chavez, Julio C. (51649)</a:t>
                      </a:r>
                      <a:endParaRPr lang="pt-BR"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julio.c.chavez@moffitt.org</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Tracy Wong</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Tracy.Wong@uhn.ca </a:t>
                      </a:r>
                      <a:endParaRPr lang="en-US" sz="900" b="0" i="0" u="none" strike="noStrike">
                        <a:solidFill>
                          <a:srgbClr val="000000"/>
                        </a:solidFill>
                        <a:effectLst/>
                        <a:latin typeface="Calibri" charset="0"/>
                      </a:endParaRPr>
                    </a:p>
                  </a:txBody>
                  <a:tcPr marL="7327" marR="7327" marT="7327" marB="0" anchor="ctr"/>
                </a:tc>
                <a:extLst>
                  <a:ext uri="{0D108BD9-81ED-4DB2-BD59-A6C34878D82A}">
                    <a16:rowId xmlns:a16="http://schemas.microsoft.com/office/drawing/2014/main" xmlns="" val="10004"/>
                  </a:ext>
                </a:extLst>
              </a:tr>
              <a:tr h="498244">
                <a:tc>
                  <a:txBody>
                    <a:bodyPr/>
                    <a:lstStyle/>
                    <a:p>
                      <a:pPr algn="l" fontAlgn="t"/>
                      <a:r>
                        <a:rPr lang="is-IS" sz="900" u="none" strike="noStrike">
                          <a:effectLst/>
                        </a:rPr>
                        <a:t>10020</a:t>
                      </a:r>
                      <a:endParaRPr lang="is-I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A Phase II Multiple-Arm, Open-Label, Randomized Study of PARP Inhibition (Veliparib; ABT-888) and Anti-PD-L1 Therapy (Atezolizumab; MPDL3280A) Either Alone or in Combination in Homologous DNA Repair (HDR) Deficient Triple Negative Breast Cancer (TNBC)</a:t>
                      </a:r>
                      <a:endParaRPr lang="en-US" sz="900" b="0" i="0" u="none" strike="noStrike">
                        <a:solidFill>
                          <a:srgbClr val="000000"/>
                        </a:solidFill>
                        <a:effectLst/>
                        <a:latin typeface="Calibri" charset="0"/>
                      </a:endParaRPr>
                    </a:p>
                  </a:txBody>
                  <a:tcPr marL="7327" marR="7327" marT="7327" marB="0" anchor="ctr"/>
                </a:tc>
                <a:tc>
                  <a:txBody>
                    <a:bodyPr/>
                    <a:lstStyle/>
                    <a:p>
                      <a:pPr algn="l" fontAlgn="b"/>
                      <a:r>
                        <a:rPr lang="en-US" sz="900" u="none" strike="noStrike">
                          <a:effectLst/>
                        </a:rPr>
                        <a:t>ETCTN</a:t>
                      </a:r>
                      <a:endParaRPr lang="en-US" sz="900" b="0" i="0" u="none" strike="noStrike">
                        <a:solidFill>
                          <a:srgbClr val="000000"/>
                        </a:solidFill>
                        <a:effectLst/>
                        <a:latin typeface="Arial" charset="0"/>
                      </a:endParaRPr>
                    </a:p>
                  </a:txBody>
                  <a:tcPr marL="7327" marR="7327" marT="7327" marB="0" anchor="ctr"/>
                </a:tc>
                <a:tc>
                  <a:txBody>
                    <a:bodyPr/>
                    <a:lstStyle/>
                    <a:p>
                      <a:pPr algn="l" fontAlgn="b"/>
                      <a:r>
                        <a:rPr lang="mr-IN" sz="900" u="none" strike="noStrike">
                          <a:effectLst/>
                        </a:rPr>
                        <a:t>Atezolizumab</a:t>
                      </a:r>
                      <a:br>
                        <a:rPr lang="mr-IN" sz="900" u="none" strike="noStrike">
                          <a:effectLst/>
                        </a:rPr>
                      </a:br>
                      <a:r>
                        <a:rPr lang="mr-IN" sz="900" u="none" strike="noStrike">
                          <a:effectLst/>
                        </a:rPr>
                        <a:t>(MPDL3280A) (783608) (77840); ABT-888</a:t>
                      </a:r>
                      <a:br>
                        <a:rPr lang="mr-IN" sz="900" u="none" strike="noStrike">
                          <a:effectLst/>
                        </a:rPr>
                      </a:br>
                      <a:r>
                        <a:rPr lang="mr-IN" sz="900" u="none" strike="noStrike">
                          <a:effectLst/>
                        </a:rPr>
                        <a:t>(Veliparib) (737664) (77840)</a:t>
                      </a:r>
                      <a:endParaRPr lang="mr-IN" sz="900" b="1" i="0" u="none" strike="noStrike">
                        <a:solidFill>
                          <a:srgbClr val="000000"/>
                        </a:solidFill>
                        <a:effectLst/>
                        <a:latin typeface="Arial" charset="0"/>
                      </a:endParaRPr>
                    </a:p>
                  </a:txBody>
                  <a:tcPr marL="7327" marR="7327" marT="7327" marB="0" anchor="ctr"/>
                </a:tc>
                <a:tc>
                  <a:txBody>
                    <a:bodyPr/>
                    <a:lstStyle/>
                    <a:p>
                      <a:pPr algn="l" fontAlgn="t"/>
                      <a:r>
                        <a:rPr lang="en-US" sz="900" u="none" strike="noStrike">
                          <a:effectLst/>
                        </a:rPr>
                        <a:t>LoRusso, Patricia Mucci (18994)</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patricia.lorusso@yale.edu</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Jacqueline Rollin; </a:t>
                      </a:r>
                      <a:br>
                        <a:rPr lang="en-US" sz="900" u="none" strike="noStrike">
                          <a:effectLst/>
                        </a:rPr>
                      </a:br>
                      <a:r>
                        <a:rPr lang="en-US" sz="900" u="none" strike="noStrike">
                          <a:effectLst/>
                        </a:rPr>
                        <a:t>Scott Anthony Boerner</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jacqueline.rollin@yale.edu; </a:t>
                      </a:r>
                      <a:br>
                        <a:rPr lang="en-US" sz="900" u="none" strike="noStrike">
                          <a:effectLst/>
                        </a:rPr>
                      </a:br>
                      <a:r>
                        <a:rPr lang="en-US" sz="900" u="none" strike="noStrike">
                          <a:effectLst/>
                        </a:rPr>
                        <a:t>scott.boerner@yale.edu</a:t>
                      </a:r>
                      <a:endParaRPr lang="en-US" sz="900" b="0" i="0" u="none" strike="noStrike">
                        <a:solidFill>
                          <a:srgbClr val="000000"/>
                        </a:solidFill>
                        <a:effectLst/>
                        <a:latin typeface="Calibri" charset="0"/>
                      </a:endParaRPr>
                    </a:p>
                  </a:txBody>
                  <a:tcPr marL="7327" marR="7327" marT="7327" marB="0" anchor="ctr"/>
                </a:tc>
                <a:extLst>
                  <a:ext uri="{0D108BD9-81ED-4DB2-BD59-A6C34878D82A}">
                    <a16:rowId xmlns:a16="http://schemas.microsoft.com/office/drawing/2014/main" xmlns="" val="10005"/>
                  </a:ext>
                </a:extLst>
              </a:tr>
              <a:tr h="297481">
                <a:tc>
                  <a:txBody>
                    <a:bodyPr/>
                    <a:lstStyle/>
                    <a:p>
                      <a:pPr algn="l" fontAlgn="t"/>
                      <a:r>
                        <a:rPr lang="is-IS" sz="900" u="none" strike="noStrike">
                          <a:effectLst/>
                        </a:rPr>
                        <a:t>10015</a:t>
                      </a:r>
                      <a:endParaRPr lang="is-I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A Non-Randomized, Open-Label, Phase 2 Study of Trametinib in Patients with Unresectable or Metastatic Epithelioid Hemangioendothelioma</a:t>
                      </a:r>
                      <a:endParaRPr lang="en-US" sz="900" b="0" i="0" u="none" strike="noStrike">
                        <a:solidFill>
                          <a:srgbClr val="000000"/>
                        </a:solidFill>
                        <a:effectLst/>
                        <a:latin typeface="Calibri" charset="0"/>
                      </a:endParaRPr>
                    </a:p>
                  </a:txBody>
                  <a:tcPr marL="7327" marR="7327" marT="7327" marB="0" anchor="ctr"/>
                </a:tc>
                <a:tc>
                  <a:txBody>
                    <a:bodyPr/>
                    <a:lstStyle/>
                    <a:p>
                      <a:pPr algn="l" fontAlgn="b"/>
                      <a:r>
                        <a:rPr lang="en-US" sz="900" u="none" strike="noStrike">
                          <a:effectLst/>
                        </a:rPr>
                        <a:t>ETCTN</a:t>
                      </a:r>
                      <a:endParaRPr lang="en-US" sz="900" b="0" i="0" u="none" strike="noStrike">
                        <a:solidFill>
                          <a:srgbClr val="000000"/>
                        </a:solidFill>
                        <a:effectLst/>
                        <a:latin typeface="Arial" charset="0"/>
                      </a:endParaRPr>
                    </a:p>
                  </a:txBody>
                  <a:tcPr marL="7327" marR="7327" marT="7327" marB="0" anchor="ctr"/>
                </a:tc>
                <a:tc>
                  <a:txBody>
                    <a:bodyPr/>
                    <a:lstStyle/>
                    <a:p>
                      <a:pPr algn="l" fontAlgn="b"/>
                      <a:r>
                        <a:rPr lang="is-IS" sz="900" u="none" strike="noStrike">
                          <a:effectLst/>
                        </a:rPr>
                        <a:t>Trametinib</a:t>
                      </a:r>
                      <a:br>
                        <a:rPr lang="is-IS" sz="900" u="none" strike="noStrike">
                          <a:effectLst/>
                        </a:rPr>
                      </a:br>
                      <a:r>
                        <a:rPr lang="is-IS" sz="900" u="none" strike="noStrike">
                          <a:effectLst/>
                        </a:rPr>
                        <a:t>(GSK1120212B) (763093) (120372)</a:t>
                      </a:r>
                      <a:endParaRPr lang="is-IS" sz="900" b="1" i="0" u="none" strike="noStrike">
                        <a:solidFill>
                          <a:srgbClr val="000000"/>
                        </a:solidFill>
                        <a:effectLst/>
                        <a:latin typeface="Arial" charset="0"/>
                      </a:endParaRPr>
                    </a:p>
                  </a:txBody>
                  <a:tcPr marL="7327" marR="7327" marT="7327" marB="0" anchor="ctr"/>
                </a:tc>
                <a:tc>
                  <a:txBody>
                    <a:bodyPr/>
                    <a:lstStyle/>
                    <a:p>
                      <a:pPr algn="l" fontAlgn="t"/>
                      <a:r>
                        <a:rPr lang="en-US" sz="900" u="none" strike="noStrike">
                          <a:effectLst/>
                        </a:rPr>
                        <a:t>Schuetze, Scott Michael (33818)</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scotschu@med.umich.edu</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Rachel Luchs</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SARC033@sarctrials.org; RLuchs@sarctrials.org</a:t>
                      </a:r>
                      <a:endParaRPr lang="en-US" sz="900" b="0" i="0" u="none" strike="noStrike">
                        <a:solidFill>
                          <a:srgbClr val="000000"/>
                        </a:solidFill>
                        <a:effectLst/>
                        <a:latin typeface="Calibri" charset="0"/>
                      </a:endParaRPr>
                    </a:p>
                  </a:txBody>
                  <a:tcPr marL="7327" marR="7327" marT="7327" marB="0" anchor="ctr"/>
                </a:tc>
                <a:extLst>
                  <a:ext uri="{0D108BD9-81ED-4DB2-BD59-A6C34878D82A}">
                    <a16:rowId xmlns:a16="http://schemas.microsoft.com/office/drawing/2014/main" xmlns="" val="10006"/>
                  </a:ext>
                </a:extLst>
              </a:tr>
              <a:tr h="556861">
                <a:tc>
                  <a:txBody>
                    <a:bodyPr/>
                    <a:lstStyle/>
                    <a:p>
                      <a:pPr algn="l" fontAlgn="t"/>
                      <a:r>
                        <a:rPr lang="cs-CZ" sz="900" u="none" strike="noStrike">
                          <a:effectLst/>
                        </a:rPr>
                        <a:t>8329</a:t>
                      </a:r>
                      <a:endParaRPr lang="cs-CZ"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A Phase I/II Trial of ABT-888, an Inhibitor of Poly(ADP-ribose) Polymerase (PARP), and Topotecan (TPT) in Patients with Solid Tumors (Phase I) and Relapsed Ovarian Cancer or Primary Peritoneal Cancer (Phase II) After Prior Platinum Containing First-Line Chemotherapy</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ETCTN</a:t>
                      </a:r>
                      <a:endParaRPr lang="en-US" sz="900" b="0" i="0" u="none" strike="noStrike">
                        <a:solidFill>
                          <a:srgbClr val="000000"/>
                        </a:solidFill>
                        <a:effectLst/>
                        <a:latin typeface="Arial" charset="0"/>
                      </a:endParaRPr>
                    </a:p>
                  </a:txBody>
                  <a:tcPr marL="7327" marR="7327" marT="7327" marB="0" anchor="ctr"/>
                </a:tc>
                <a:tc>
                  <a:txBody>
                    <a:bodyPr/>
                    <a:lstStyle/>
                    <a:p>
                      <a:pPr algn="l" fontAlgn="t"/>
                      <a:r>
                        <a:rPr lang="mr-IN" sz="900" u="none" strike="noStrike" dirty="0">
                          <a:effectLst/>
                        </a:rPr>
                        <a:t>ABT-888</a:t>
                      </a:r>
                      <a:br>
                        <a:rPr lang="mr-IN" sz="900" u="none" strike="noStrike" dirty="0">
                          <a:effectLst/>
                        </a:rPr>
                      </a:br>
                      <a:r>
                        <a:rPr lang="mr-IN" sz="900" u="none" strike="noStrike" dirty="0">
                          <a:effectLst/>
                        </a:rPr>
                        <a:t>(</a:t>
                      </a:r>
                      <a:r>
                        <a:rPr lang="mr-IN" sz="900" u="none" strike="noStrike" dirty="0" err="1">
                          <a:effectLst/>
                        </a:rPr>
                        <a:t>Veliparib</a:t>
                      </a:r>
                      <a:r>
                        <a:rPr lang="mr-IN" sz="900" u="none" strike="noStrike" dirty="0">
                          <a:effectLst/>
                        </a:rPr>
                        <a:t>) (7376Topotecan (664) (77840); 09699)</a:t>
                      </a:r>
                      <a:endParaRPr lang="mr-IN" sz="900" b="1" i="0" u="none" strike="noStrike" dirty="0">
                        <a:solidFill>
                          <a:srgbClr val="000000"/>
                        </a:solidFill>
                        <a:effectLst/>
                        <a:latin typeface="Arial" charset="0"/>
                      </a:endParaRPr>
                    </a:p>
                  </a:txBody>
                  <a:tcPr marL="7327" marR="7327" marT="7327" marB="0" anchor="ctr"/>
                </a:tc>
                <a:tc>
                  <a:txBody>
                    <a:bodyPr/>
                    <a:lstStyle/>
                    <a:p>
                      <a:pPr algn="l" fontAlgn="t"/>
                      <a:r>
                        <a:rPr lang="en-US" sz="900" u="none" strike="noStrike">
                          <a:effectLst/>
                        </a:rPr>
                        <a:t>Wahner Hendrickson, Andrea E. (49842)</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wahnerhendrickson.andrea@mayo.edu</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Sanna McKinzie</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mckinzie.sanna@mayo.edu</a:t>
                      </a:r>
                      <a:endParaRPr lang="en-US" sz="900" b="0" i="0" u="none" strike="noStrike">
                        <a:solidFill>
                          <a:srgbClr val="000000"/>
                        </a:solidFill>
                        <a:effectLst/>
                        <a:latin typeface="Calibri" charset="0"/>
                      </a:endParaRPr>
                    </a:p>
                  </a:txBody>
                  <a:tcPr marL="7327" marR="7327" marT="7327" marB="0" anchor="ctr"/>
                </a:tc>
                <a:extLst>
                  <a:ext uri="{0D108BD9-81ED-4DB2-BD59-A6C34878D82A}">
                    <a16:rowId xmlns:a16="http://schemas.microsoft.com/office/drawing/2014/main" xmlns="" val="10007"/>
                  </a:ext>
                </a:extLst>
              </a:tr>
              <a:tr h="556861">
                <a:tc>
                  <a:txBody>
                    <a:bodyPr/>
                    <a:lstStyle/>
                    <a:p>
                      <a:pPr algn="l" fontAlgn="t"/>
                      <a:r>
                        <a:rPr lang="is-IS" sz="900" u="none" strike="noStrike">
                          <a:effectLst/>
                        </a:rPr>
                        <a:t>9925</a:t>
                      </a:r>
                      <a:endParaRPr lang="is-I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Phase II Trial of Nivolumab for HTLV-Associated Adult T Cell Leukemia/Lymphoma </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ETCTN</a:t>
                      </a:r>
                      <a:endParaRPr lang="en-US" sz="900" b="0" i="0" u="none" strike="noStrike">
                        <a:solidFill>
                          <a:srgbClr val="000000"/>
                        </a:solidFill>
                        <a:effectLst/>
                        <a:latin typeface="Arial" charset="0"/>
                      </a:endParaRPr>
                    </a:p>
                  </a:txBody>
                  <a:tcPr marL="7327" marR="7327" marT="7327" marB="0" anchor="ctr"/>
                </a:tc>
                <a:tc>
                  <a:txBody>
                    <a:bodyPr/>
                    <a:lstStyle/>
                    <a:p>
                      <a:pPr algn="l" fontAlgn="t"/>
                      <a:r>
                        <a:rPr lang="is-IS" sz="900" u="none" strike="noStrike" dirty="0">
                          <a:effectLst/>
                        </a:rPr>
                        <a:t>BMS-936558</a:t>
                      </a:r>
                      <a:br>
                        <a:rPr lang="is-IS" sz="900" u="none" strike="noStrike" dirty="0">
                          <a:effectLst/>
                        </a:rPr>
                      </a:br>
                      <a:r>
                        <a:rPr lang="is-IS" sz="900" u="none" strike="noStrike" dirty="0">
                          <a:effectLst/>
                        </a:rPr>
                        <a:t>(Nivolumab</a:t>
                      </a:r>
                      <a:endParaRPr lang="is-IS" sz="900" b="1" i="0" u="none" strike="noStrike" dirty="0">
                        <a:solidFill>
                          <a:srgbClr val="000000"/>
                        </a:solidFill>
                        <a:effectLst/>
                        <a:latin typeface="Calibri" charset="0"/>
                      </a:endParaRPr>
                    </a:p>
                  </a:txBody>
                  <a:tcPr marL="7327" marR="7327" marT="7327" marB="0" anchor="ctr"/>
                </a:tc>
                <a:tc>
                  <a:txBody>
                    <a:bodyPr/>
                    <a:lstStyle/>
                    <a:p>
                      <a:pPr algn="l" fontAlgn="t"/>
                      <a:r>
                        <a:rPr lang="hr-HR" sz="900" u="none" strike="noStrike">
                          <a:effectLst/>
                        </a:rPr>
                        <a:t>Ratner, Lee  (25383)</a:t>
                      </a:r>
                      <a:endParaRPr lang="hr-HR"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lratner@dom.wustl.edu</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Christy Arrowood; Nancy Garrett-Mead</a:t>
                      </a:r>
                      <a:br>
                        <a:rPr lang="en-US" sz="900" u="none" strike="noStrike">
                          <a:effectLst/>
                        </a:rPr>
                      </a:br>
                      <a:r>
                        <a:rPr lang="en-US" sz="900" u="none" strike="noStrike">
                          <a:effectLst/>
                        </a:rPr>
                        <a:t>Sarah Larson</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dirty="0" err="1">
                          <a:effectLst/>
                        </a:rPr>
                        <a:t>christy.arrowood@duke.edu</a:t>
                      </a:r>
                      <a:r>
                        <a:rPr lang="en-US" sz="900" u="none" strike="noStrike" dirty="0">
                          <a:effectLst/>
                        </a:rPr>
                        <a:t>; </a:t>
                      </a:r>
                      <a:r>
                        <a:rPr lang="en-US" sz="900" u="none" strike="noStrike" dirty="0" err="1">
                          <a:effectLst/>
                        </a:rPr>
                        <a:t>nancy.garrett-mead@duke.edu</a:t>
                      </a:r>
                      <a:r>
                        <a:rPr lang="en-US" sz="900" u="none" strike="noStrike" dirty="0">
                          <a:effectLst/>
                        </a:rPr>
                        <a:t/>
                      </a:r>
                      <a:br>
                        <a:rPr lang="en-US" sz="900" u="none" strike="noStrike" dirty="0">
                          <a:effectLst/>
                        </a:rPr>
                      </a:br>
                      <a:endParaRPr lang="en-US" sz="900" b="0" i="0" u="none" strike="noStrike" dirty="0">
                        <a:solidFill>
                          <a:srgbClr val="000000"/>
                        </a:solidFill>
                        <a:effectLst/>
                        <a:latin typeface="Calibri" charset="0"/>
                      </a:endParaRPr>
                    </a:p>
                  </a:txBody>
                  <a:tcPr marL="7327" marR="7327" marT="7327" marB="0" anchor="ctr"/>
                </a:tc>
                <a:extLst>
                  <a:ext uri="{0D108BD9-81ED-4DB2-BD59-A6C34878D82A}">
                    <a16:rowId xmlns:a16="http://schemas.microsoft.com/office/drawing/2014/main" xmlns="" val="10008"/>
                  </a:ext>
                </a:extLst>
              </a:tr>
              <a:tr h="781071">
                <a:tc>
                  <a:txBody>
                    <a:bodyPr/>
                    <a:lstStyle/>
                    <a:p>
                      <a:pPr algn="l" fontAlgn="t"/>
                      <a:r>
                        <a:rPr lang="is-IS" sz="900" u="none" strike="noStrike">
                          <a:effectLst/>
                        </a:rPr>
                        <a:t>10057</a:t>
                      </a:r>
                      <a:endParaRPr lang="is-I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A Phase II Study of Talimogene laherparepvec Followed by Talimogene laherparepvec + Nivolumab in Refractory T Cell and NK Cell Lymphomas, Cutaneous Squamous Cell Carcinoma, Merkel Cell Carcinoma, and Other Rare Skin Tumors</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ETCTN</a:t>
                      </a:r>
                      <a:endParaRPr lang="en-US" sz="900" b="0" i="0" u="none" strike="noStrike">
                        <a:solidFill>
                          <a:srgbClr val="000000"/>
                        </a:solidFill>
                        <a:effectLst/>
                        <a:latin typeface="Arial" charset="0"/>
                      </a:endParaRPr>
                    </a:p>
                  </a:txBody>
                  <a:tcPr marL="7327" marR="7327" marT="7327" marB="0" anchor="ctr"/>
                </a:tc>
                <a:tc>
                  <a:txBody>
                    <a:bodyPr/>
                    <a:lstStyle/>
                    <a:p>
                      <a:pPr algn="l" fontAlgn="t"/>
                      <a:r>
                        <a:rPr lang="mr-IN" sz="900" u="none" strike="noStrike" dirty="0">
                          <a:effectLst/>
                        </a:rPr>
                        <a:t>TVEC,</a:t>
                      </a:r>
                      <a:br>
                        <a:rPr lang="mr-IN" sz="900" u="none" strike="noStrike" dirty="0">
                          <a:effectLst/>
                        </a:rPr>
                      </a:br>
                      <a:r>
                        <a:rPr lang="mr-IN" sz="900" u="none" strike="noStrike" dirty="0" err="1">
                          <a:effectLst/>
                        </a:rPr>
                        <a:t>Nivolumab</a:t>
                      </a:r>
                      <a:endParaRPr lang="mr-IN" sz="900" b="1" i="0" u="none" strike="noStrike" dirty="0">
                        <a:solidFill>
                          <a:srgbClr val="000000"/>
                        </a:solidFill>
                        <a:effectLst/>
                        <a:latin typeface="Calibri" charset="0"/>
                      </a:endParaRPr>
                    </a:p>
                  </a:txBody>
                  <a:tcPr marL="7327" marR="7327" marT="7327" marB="0" anchor="ctr"/>
                </a:tc>
                <a:tc>
                  <a:txBody>
                    <a:bodyPr/>
                    <a:lstStyle/>
                    <a:p>
                      <a:pPr algn="l" fontAlgn="t"/>
                      <a:r>
                        <a:rPr lang="en-US" sz="900" u="none" strike="noStrike">
                          <a:effectLst/>
                        </a:rPr>
                        <a:t>Silk, Ann (Annie) Willman (54210)</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ann.w.silk@rutgers.edu</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a:effectLst/>
                        </a:rPr>
                        <a:t>Joanne Onyschak</a:t>
                      </a:r>
                      <a:endParaRPr lang="en-US" sz="900" b="0" i="0" u="none" strike="noStrike">
                        <a:solidFill>
                          <a:srgbClr val="000000"/>
                        </a:solidFill>
                        <a:effectLst/>
                        <a:latin typeface="Calibri" charset="0"/>
                      </a:endParaRPr>
                    </a:p>
                  </a:txBody>
                  <a:tcPr marL="7327" marR="7327" marT="7327" marB="0" anchor="ctr"/>
                </a:tc>
                <a:tc>
                  <a:txBody>
                    <a:bodyPr/>
                    <a:lstStyle/>
                    <a:p>
                      <a:pPr algn="l" fontAlgn="t"/>
                      <a:r>
                        <a:rPr lang="en-US" sz="900" u="none" strike="noStrike" dirty="0" err="1">
                          <a:effectLst/>
                        </a:rPr>
                        <a:t>joanne.onyschak@rutgers.edu</a:t>
                      </a:r>
                      <a:endParaRPr lang="en-US" sz="900" b="0" i="0" u="none" strike="noStrike" dirty="0">
                        <a:solidFill>
                          <a:srgbClr val="000000"/>
                        </a:solidFill>
                        <a:effectLst/>
                        <a:latin typeface="Calibri" charset="0"/>
                      </a:endParaRPr>
                    </a:p>
                  </a:txBody>
                  <a:tcPr marL="7327" marR="7327" marT="7327" marB="0"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91077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9144000" cy="761999"/>
          </a:xfrm>
        </p:spPr>
        <p:txBody>
          <a:bodyPr/>
          <a:lstStyle/>
          <a:p>
            <a:pPr algn="ctr"/>
            <a:r>
              <a:rPr lang="en-US" sz="2800" dirty="0"/>
              <a:t>Active EDDOP studies (n=12)</a:t>
            </a:r>
          </a:p>
        </p:txBody>
      </p:sp>
      <p:graphicFrame>
        <p:nvGraphicFramePr>
          <p:cNvPr id="3" name="Table 2"/>
          <p:cNvGraphicFramePr>
            <a:graphicFrameLocks noGrp="1"/>
          </p:cNvGraphicFramePr>
          <p:nvPr>
            <p:extLst>
              <p:ext uri="{D42A27DB-BD31-4B8C-83A1-F6EECF244321}">
                <p14:modId xmlns:p14="http://schemas.microsoft.com/office/powerpoint/2010/main" val="682723384"/>
              </p:ext>
            </p:extLst>
          </p:nvPr>
        </p:nvGraphicFramePr>
        <p:xfrm>
          <a:off x="76200" y="1143000"/>
          <a:ext cx="8839201" cy="2920559"/>
        </p:xfrm>
        <a:graphic>
          <a:graphicData uri="http://schemas.openxmlformats.org/drawingml/2006/table">
            <a:tbl>
              <a:tblPr>
                <a:tableStyleId>{5C22544A-7EE6-4342-B048-85BDC9FD1C3A}</a:tableStyleId>
              </a:tblPr>
              <a:tblGrid>
                <a:gridCol w="371856">
                  <a:extLst>
                    <a:ext uri="{9D8B030D-6E8A-4147-A177-3AD203B41FA5}">
                      <a16:colId xmlns:a16="http://schemas.microsoft.com/office/drawing/2014/main" xmlns="" val="20000"/>
                    </a:ext>
                  </a:extLst>
                </a:gridCol>
                <a:gridCol w="3236976">
                  <a:extLst>
                    <a:ext uri="{9D8B030D-6E8A-4147-A177-3AD203B41FA5}">
                      <a16:colId xmlns:a16="http://schemas.microsoft.com/office/drawing/2014/main" xmlns="" val="20001"/>
                    </a:ext>
                  </a:extLst>
                </a:gridCol>
                <a:gridCol w="530352">
                  <a:extLst>
                    <a:ext uri="{9D8B030D-6E8A-4147-A177-3AD203B41FA5}">
                      <a16:colId xmlns:a16="http://schemas.microsoft.com/office/drawing/2014/main" xmlns="" val="20002"/>
                    </a:ext>
                  </a:extLst>
                </a:gridCol>
                <a:gridCol w="1139953">
                  <a:extLst>
                    <a:ext uri="{9D8B030D-6E8A-4147-A177-3AD203B41FA5}">
                      <a16:colId xmlns:a16="http://schemas.microsoft.com/office/drawing/2014/main" xmlns="" val="20003"/>
                    </a:ext>
                  </a:extLst>
                </a:gridCol>
                <a:gridCol w="786385">
                  <a:extLst>
                    <a:ext uri="{9D8B030D-6E8A-4147-A177-3AD203B41FA5}">
                      <a16:colId xmlns:a16="http://schemas.microsoft.com/office/drawing/2014/main" xmlns="" val="20004"/>
                    </a:ext>
                  </a:extLst>
                </a:gridCol>
                <a:gridCol w="859535">
                  <a:extLst>
                    <a:ext uri="{9D8B030D-6E8A-4147-A177-3AD203B41FA5}">
                      <a16:colId xmlns:a16="http://schemas.microsoft.com/office/drawing/2014/main" xmlns="" val="20005"/>
                    </a:ext>
                  </a:extLst>
                </a:gridCol>
                <a:gridCol w="786385">
                  <a:extLst>
                    <a:ext uri="{9D8B030D-6E8A-4147-A177-3AD203B41FA5}">
                      <a16:colId xmlns:a16="http://schemas.microsoft.com/office/drawing/2014/main" xmlns="" val="20006"/>
                    </a:ext>
                  </a:extLst>
                </a:gridCol>
                <a:gridCol w="1127759">
                  <a:extLst>
                    <a:ext uri="{9D8B030D-6E8A-4147-A177-3AD203B41FA5}">
                      <a16:colId xmlns:a16="http://schemas.microsoft.com/office/drawing/2014/main" xmlns="" val="20007"/>
                    </a:ext>
                  </a:extLst>
                </a:gridCol>
              </a:tblGrid>
              <a:tr h="443914">
                <a:tc>
                  <a:txBody>
                    <a:bodyPr/>
                    <a:lstStyle/>
                    <a:p>
                      <a:pPr algn="l" fontAlgn="t"/>
                      <a:r>
                        <a:rPr lang="fi-FI" sz="900" u="none" strike="noStrike">
                          <a:solidFill>
                            <a:schemeClr val="bg2"/>
                          </a:solidFill>
                          <a:effectLst/>
                        </a:rPr>
                        <a:t>9979</a:t>
                      </a:r>
                      <a:endParaRPr lang="fi-FI" sz="900" b="0" i="0" u="none" strike="noStrike">
                        <a:solidFill>
                          <a:schemeClr val="bg2"/>
                        </a:solidFill>
                        <a:effectLst/>
                        <a:latin typeface="Calibri" charset="0"/>
                      </a:endParaRPr>
                    </a:p>
                  </a:txBody>
                  <a:tcPr marL="7564" marR="7564" marT="7564" marB="0" anchor="ctr"/>
                </a:tc>
                <a:tc>
                  <a:txBody>
                    <a:bodyPr/>
                    <a:lstStyle/>
                    <a:p>
                      <a:pPr algn="l" fontAlgn="t"/>
                      <a:r>
                        <a:rPr lang="en-US" sz="900" u="none" strike="noStrike">
                          <a:solidFill>
                            <a:schemeClr val="bg2"/>
                          </a:solidFill>
                          <a:effectLst/>
                        </a:rPr>
                        <a:t>Phase 1 and Pharmacology Study of Oral 5-Iodo-2-Pyrimidinone-2-Deoxyribose (IPdR) as a Prodrug for IUdR-Mediated Tumor Radiosensitization in Brain Metastases </a:t>
                      </a:r>
                      <a:endParaRPr lang="en-US" sz="900" b="0" i="0" u="none" strike="noStrike">
                        <a:solidFill>
                          <a:schemeClr val="bg2"/>
                        </a:solidFill>
                        <a:effectLst/>
                        <a:latin typeface="Calibri" charset="0"/>
                      </a:endParaRPr>
                    </a:p>
                  </a:txBody>
                  <a:tcPr marL="7564" marR="7564" marT="7564" marB="0" anchor="ctr"/>
                </a:tc>
                <a:tc>
                  <a:txBody>
                    <a:bodyPr/>
                    <a:lstStyle/>
                    <a:p>
                      <a:pPr algn="l" fontAlgn="t"/>
                      <a:r>
                        <a:rPr lang="en-US" sz="900" u="none" strike="noStrike" dirty="0">
                          <a:solidFill>
                            <a:schemeClr val="bg2"/>
                          </a:solidFill>
                          <a:effectLst/>
                        </a:rPr>
                        <a:t>ETCTN</a:t>
                      </a:r>
                      <a:endParaRPr lang="en-US" sz="900" b="0" i="0" u="none" strike="noStrike" dirty="0">
                        <a:solidFill>
                          <a:schemeClr val="bg2"/>
                        </a:solidFill>
                        <a:effectLst/>
                        <a:latin typeface="Arial" charset="0"/>
                      </a:endParaRPr>
                    </a:p>
                  </a:txBody>
                  <a:tcPr marL="7564" marR="7564" marT="7564" marB="0" anchor="ctr"/>
                </a:tc>
                <a:tc>
                  <a:txBody>
                    <a:bodyPr/>
                    <a:lstStyle/>
                    <a:p>
                      <a:pPr algn="l" fontAlgn="t"/>
                      <a:r>
                        <a:rPr lang="is-IS" sz="900" u="none" strike="noStrike" dirty="0">
                          <a:solidFill>
                            <a:schemeClr val="bg2"/>
                          </a:solidFill>
                          <a:effectLst/>
                        </a:rPr>
                        <a:t>IPdR</a:t>
                      </a:r>
                      <a:endParaRPr lang="is-IS" sz="900" b="1" i="0" u="none" strike="noStrike" dirty="0">
                        <a:solidFill>
                          <a:schemeClr val="bg2"/>
                        </a:solidFill>
                        <a:effectLst/>
                        <a:latin typeface="Calibri" charset="0"/>
                      </a:endParaRPr>
                    </a:p>
                  </a:txBody>
                  <a:tcPr marL="7564" marR="7564" marT="7564" marB="0" anchor="ctr"/>
                </a:tc>
                <a:tc>
                  <a:txBody>
                    <a:bodyPr/>
                    <a:lstStyle/>
                    <a:p>
                      <a:pPr algn="l" fontAlgn="t"/>
                      <a:r>
                        <a:rPr lang="en-US" sz="900" u="none" strike="noStrike">
                          <a:solidFill>
                            <a:schemeClr val="bg2"/>
                          </a:solidFill>
                          <a:effectLst/>
                        </a:rPr>
                        <a:t>Mohindra, Pranshu (54074)</a:t>
                      </a:r>
                      <a:endParaRPr lang="en-US" sz="900" b="0" i="0" u="none" strike="noStrike">
                        <a:solidFill>
                          <a:schemeClr val="bg2"/>
                        </a:solidFill>
                        <a:effectLst/>
                        <a:latin typeface="Calibri" charset="0"/>
                      </a:endParaRPr>
                    </a:p>
                  </a:txBody>
                  <a:tcPr marL="7564" marR="7564" marT="7564" marB="0" anchor="ctr"/>
                </a:tc>
                <a:tc>
                  <a:txBody>
                    <a:bodyPr/>
                    <a:lstStyle/>
                    <a:p>
                      <a:pPr algn="l" fontAlgn="t"/>
                      <a:r>
                        <a:rPr lang="en-US" sz="900" u="sng" strike="noStrike">
                          <a:solidFill>
                            <a:schemeClr val="bg2"/>
                          </a:solidFill>
                          <a:effectLst/>
                          <a:hlinkClick r:id="rId2"/>
                        </a:rPr>
                        <a:t>pmohindra@som.umaryland.edu</a:t>
                      </a:r>
                      <a:endParaRPr lang="en-US" sz="900" b="0" i="0" u="sng" strike="noStrike">
                        <a:solidFill>
                          <a:schemeClr val="bg2"/>
                        </a:solidFill>
                        <a:effectLst/>
                        <a:latin typeface="Calibri" charset="0"/>
                      </a:endParaRPr>
                    </a:p>
                  </a:txBody>
                  <a:tcPr marL="7564" marR="7564" marT="7564" marB="0" anchor="ctr"/>
                </a:tc>
                <a:tc>
                  <a:txBody>
                    <a:bodyPr/>
                    <a:lstStyle/>
                    <a:p>
                      <a:pPr algn="l" fontAlgn="t"/>
                      <a:r>
                        <a:rPr lang="en-US" sz="900" u="none" strike="noStrike">
                          <a:solidFill>
                            <a:schemeClr val="bg2"/>
                          </a:solidFill>
                          <a:effectLst/>
                        </a:rPr>
                        <a:t>Sanna McKinzie</a:t>
                      </a:r>
                      <a:endParaRPr lang="en-US" sz="900" b="0" i="0" u="none" strike="noStrike">
                        <a:solidFill>
                          <a:schemeClr val="bg2"/>
                        </a:solidFill>
                        <a:effectLst/>
                        <a:latin typeface="Calibri" charset="0"/>
                      </a:endParaRPr>
                    </a:p>
                  </a:txBody>
                  <a:tcPr marL="7564" marR="7564" marT="7564" marB="0" anchor="ctr"/>
                </a:tc>
                <a:tc>
                  <a:txBody>
                    <a:bodyPr/>
                    <a:lstStyle/>
                    <a:p>
                      <a:pPr algn="l" fontAlgn="t"/>
                      <a:r>
                        <a:rPr lang="en-US" sz="900" u="none" strike="noStrike" dirty="0" err="1">
                          <a:solidFill>
                            <a:schemeClr val="bg2"/>
                          </a:solidFill>
                          <a:effectLst/>
                        </a:rPr>
                        <a:t>mckinzie.sanna@mayo.edu</a:t>
                      </a:r>
                      <a:endParaRPr lang="en-US" sz="900" b="0" i="0" u="none" strike="noStrike" dirty="0">
                        <a:solidFill>
                          <a:schemeClr val="bg2"/>
                        </a:solidFill>
                        <a:effectLst/>
                        <a:latin typeface="Calibri" charset="0"/>
                      </a:endParaRPr>
                    </a:p>
                  </a:txBody>
                  <a:tcPr marL="7564" marR="7564" marT="7564" marB="0" anchor="ctr"/>
                </a:tc>
                <a:extLst>
                  <a:ext uri="{0D108BD9-81ED-4DB2-BD59-A6C34878D82A}">
                    <a16:rowId xmlns:a16="http://schemas.microsoft.com/office/drawing/2014/main" xmlns="" val="10000"/>
                  </a:ext>
                </a:extLst>
              </a:tr>
              <a:tr h="400392">
                <a:tc>
                  <a:txBody>
                    <a:bodyPr/>
                    <a:lstStyle/>
                    <a:p>
                      <a:pPr algn="l" fontAlgn="t"/>
                      <a:r>
                        <a:rPr lang="fi-FI" sz="900" u="none" strike="noStrike">
                          <a:solidFill>
                            <a:schemeClr val="bg2"/>
                          </a:solidFill>
                          <a:effectLst/>
                        </a:rPr>
                        <a:t>9875</a:t>
                      </a:r>
                      <a:endParaRPr lang="fi-FI" sz="900" b="0" i="0" u="none" strike="noStrike">
                        <a:solidFill>
                          <a:schemeClr val="bg2"/>
                        </a:solidFill>
                        <a:effectLst/>
                        <a:latin typeface="Calibri" charset="0"/>
                      </a:endParaRPr>
                    </a:p>
                  </a:txBody>
                  <a:tcPr marL="7564" marR="7564" marT="7564" marB="0" anchor="ctr"/>
                </a:tc>
                <a:tc>
                  <a:txBody>
                    <a:bodyPr/>
                    <a:lstStyle/>
                    <a:p>
                      <a:pPr algn="l" fontAlgn="t"/>
                      <a:r>
                        <a:rPr lang="en-US" sz="900" u="none" strike="noStrike">
                          <a:solidFill>
                            <a:schemeClr val="bg2"/>
                          </a:solidFill>
                          <a:effectLst/>
                        </a:rPr>
                        <a:t>Phase 2 Study of AT13387 (onalespib) in ALK+ ALCL, MCL, and BCL-6+ DLBCL </a:t>
                      </a:r>
                      <a:endParaRPr lang="en-US" sz="900" b="0" i="0" u="none" strike="noStrike">
                        <a:solidFill>
                          <a:schemeClr val="bg2"/>
                        </a:solidFill>
                        <a:effectLst/>
                        <a:latin typeface="Calibri" charset="0"/>
                      </a:endParaRPr>
                    </a:p>
                  </a:txBody>
                  <a:tcPr marL="7564" marR="7564" marT="7564" marB="0" anchor="ctr"/>
                </a:tc>
                <a:tc>
                  <a:txBody>
                    <a:bodyPr/>
                    <a:lstStyle/>
                    <a:p>
                      <a:pPr algn="l" fontAlgn="t"/>
                      <a:r>
                        <a:rPr lang="en-US" sz="900" u="none" strike="noStrike">
                          <a:solidFill>
                            <a:schemeClr val="bg2"/>
                          </a:solidFill>
                          <a:effectLst/>
                        </a:rPr>
                        <a:t>ETCTN</a:t>
                      </a:r>
                      <a:endParaRPr lang="en-US" sz="900" b="0" i="0" u="none" strike="noStrike">
                        <a:solidFill>
                          <a:schemeClr val="bg2"/>
                        </a:solidFill>
                        <a:effectLst/>
                        <a:latin typeface="Arial" charset="0"/>
                      </a:endParaRPr>
                    </a:p>
                  </a:txBody>
                  <a:tcPr marL="7564" marR="7564" marT="7564" marB="0" anchor="ctr"/>
                </a:tc>
                <a:tc>
                  <a:txBody>
                    <a:bodyPr/>
                    <a:lstStyle/>
                    <a:p>
                      <a:pPr algn="l" fontAlgn="t"/>
                      <a:r>
                        <a:rPr lang="mr-IN" sz="900" u="none" strike="noStrike" dirty="0">
                          <a:solidFill>
                            <a:schemeClr val="bg2"/>
                          </a:solidFill>
                          <a:effectLst/>
                        </a:rPr>
                        <a:t>AT13387 (</a:t>
                      </a:r>
                      <a:r>
                        <a:rPr lang="mr-IN" sz="900" u="none" strike="noStrike" dirty="0" err="1">
                          <a:solidFill>
                            <a:schemeClr val="bg2"/>
                          </a:solidFill>
                          <a:effectLst/>
                        </a:rPr>
                        <a:t>Onalespib</a:t>
                      </a:r>
                      <a:r>
                        <a:rPr lang="mr-IN" sz="900" u="none" strike="noStrike" dirty="0">
                          <a:solidFill>
                            <a:schemeClr val="bg2"/>
                          </a:solidFill>
                          <a:effectLst/>
                        </a:rPr>
                        <a:t>) </a:t>
                      </a:r>
                      <a:endParaRPr lang="mr-IN" sz="900" b="0" i="0" u="none" strike="noStrike" dirty="0">
                        <a:solidFill>
                          <a:schemeClr val="bg2"/>
                        </a:solidFill>
                        <a:effectLst/>
                        <a:latin typeface="Calibri" charset="0"/>
                      </a:endParaRPr>
                    </a:p>
                  </a:txBody>
                  <a:tcPr marL="7564" marR="7564" marT="7564" marB="0" anchor="ctr"/>
                </a:tc>
                <a:tc>
                  <a:txBody>
                    <a:bodyPr/>
                    <a:lstStyle/>
                    <a:p>
                      <a:pPr algn="l" fontAlgn="t"/>
                      <a:r>
                        <a:rPr lang="en-US" sz="900" u="none" strike="noStrike">
                          <a:solidFill>
                            <a:schemeClr val="bg2"/>
                          </a:solidFill>
                          <a:effectLst/>
                        </a:rPr>
                        <a:t>Jacobson, Caron Alyce (50042)</a:t>
                      </a:r>
                      <a:endParaRPr lang="en-US" sz="900" b="0" i="0" u="none" strike="noStrike">
                        <a:solidFill>
                          <a:schemeClr val="bg2"/>
                        </a:solidFill>
                        <a:effectLst/>
                        <a:latin typeface="Calibri" charset="0"/>
                      </a:endParaRPr>
                    </a:p>
                  </a:txBody>
                  <a:tcPr marL="7564" marR="7564" marT="7564" marB="0" anchor="ctr"/>
                </a:tc>
                <a:tc>
                  <a:txBody>
                    <a:bodyPr/>
                    <a:lstStyle/>
                    <a:p>
                      <a:pPr algn="l" fontAlgn="t"/>
                      <a:r>
                        <a:rPr lang="en-US" sz="900" u="none" strike="noStrike">
                          <a:solidFill>
                            <a:schemeClr val="bg2"/>
                          </a:solidFill>
                          <a:effectLst/>
                        </a:rPr>
                        <a:t>cajacobson@partners.org</a:t>
                      </a:r>
                      <a:endParaRPr lang="en-US" sz="900" b="0" i="0" u="none" strike="noStrike">
                        <a:solidFill>
                          <a:schemeClr val="bg2"/>
                        </a:solidFill>
                        <a:effectLst/>
                        <a:latin typeface="Calibri" charset="0"/>
                      </a:endParaRPr>
                    </a:p>
                  </a:txBody>
                  <a:tcPr marL="7564" marR="7564" marT="7564" marB="0" anchor="ctr"/>
                </a:tc>
                <a:tc>
                  <a:txBody>
                    <a:bodyPr/>
                    <a:lstStyle/>
                    <a:p>
                      <a:pPr algn="l" fontAlgn="t"/>
                      <a:r>
                        <a:rPr lang="en-US" sz="900" u="none" strike="noStrike">
                          <a:solidFill>
                            <a:schemeClr val="bg2"/>
                          </a:solidFill>
                          <a:effectLst/>
                        </a:rPr>
                        <a:t>Grace Fairchild</a:t>
                      </a:r>
                      <a:endParaRPr lang="en-US" sz="900" b="0" i="0" u="none" strike="noStrike">
                        <a:solidFill>
                          <a:schemeClr val="bg2"/>
                        </a:solidFill>
                        <a:effectLst/>
                        <a:latin typeface="Calibri" charset="0"/>
                      </a:endParaRPr>
                    </a:p>
                  </a:txBody>
                  <a:tcPr marL="7564" marR="7564" marT="7564" marB="0" anchor="ctr"/>
                </a:tc>
                <a:tc>
                  <a:txBody>
                    <a:bodyPr/>
                    <a:lstStyle/>
                    <a:p>
                      <a:pPr algn="l" fontAlgn="t"/>
                      <a:r>
                        <a:rPr lang="en-US" sz="900" u="none" strike="noStrike" dirty="0" err="1">
                          <a:solidFill>
                            <a:schemeClr val="bg2"/>
                          </a:solidFill>
                          <a:effectLst/>
                        </a:rPr>
                        <a:t>Grace_Fairchild@DFCI.HARVARD.EDU</a:t>
                      </a:r>
                      <a:endParaRPr lang="en-US" sz="900" b="0" i="0" u="none" strike="noStrike" dirty="0">
                        <a:solidFill>
                          <a:schemeClr val="bg2"/>
                        </a:solidFill>
                        <a:effectLst/>
                        <a:latin typeface="Calibri" charset="0"/>
                      </a:endParaRPr>
                    </a:p>
                  </a:txBody>
                  <a:tcPr marL="7564" marR="7564" marT="7564" marB="0" anchor="ctr"/>
                </a:tc>
                <a:extLst>
                  <a:ext uri="{0D108BD9-81ED-4DB2-BD59-A6C34878D82A}">
                    <a16:rowId xmlns:a16="http://schemas.microsoft.com/office/drawing/2014/main" xmlns="" val="10001"/>
                  </a:ext>
                </a:extLst>
              </a:tr>
              <a:tr h="339463">
                <a:tc>
                  <a:txBody>
                    <a:bodyPr/>
                    <a:lstStyle/>
                    <a:p>
                      <a:pPr algn="l" fontAlgn="t"/>
                      <a:r>
                        <a:rPr lang="cs-CZ" sz="900" u="none" strike="noStrike">
                          <a:solidFill>
                            <a:schemeClr val="bg2"/>
                          </a:solidFill>
                          <a:effectLst/>
                        </a:rPr>
                        <a:t>9775</a:t>
                      </a:r>
                      <a:endParaRPr lang="cs-CZ" sz="900" b="0" i="0" u="none" strike="noStrike">
                        <a:solidFill>
                          <a:schemeClr val="bg2"/>
                        </a:solidFill>
                        <a:effectLst/>
                        <a:latin typeface="Calibri" charset="0"/>
                      </a:endParaRPr>
                    </a:p>
                  </a:txBody>
                  <a:tcPr marL="7564" marR="7564" marT="7564" marB="0" anchor="ctr"/>
                </a:tc>
                <a:tc>
                  <a:txBody>
                    <a:bodyPr/>
                    <a:lstStyle/>
                    <a:p>
                      <a:pPr algn="l" fontAlgn="t"/>
                      <a:r>
                        <a:rPr lang="en-US" sz="900" u="none" strike="noStrike">
                          <a:solidFill>
                            <a:schemeClr val="bg2"/>
                          </a:solidFill>
                          <a:effectLst/>
                        </a:rPr>
                        <a:t>A Phase 2 Study of MLN0128 (TAK-228) in Relapsed and/or Refractory Acute Lymphoblastic Leukemia (ALL) </a:t>
                      </a:r>
                      <a:endParaRPr lang="en-US" sz="900" b="0" i="0" u="none" strike="noStrike">
                        <a:solidFill>
                          <a:schemeClr val="bg2"/>
                        </a:solidFill>
                        <a:effectLst/>
                        <a:latin typeface="Calibri" charset="0"/>
                      </a:endParaRPr>
                    </a:p>
                  </a:txBody>
                  <a:tcPr marL="7564" marR="7564" marT="7564" marB="0" anchor="ctr"/>
                </a:tc>
                <a:tc>
                  <a:txBody>
                    <a:bodyPr/>
                    <a:lstStyle/>
                    <a:p>
                      <a:pPr algn="l" fontAlgn="t"/>
                      <a:r>
                        <a:rPr lang="en-US" sz="900" u="none" strike="noStrike">
                          <a:solidFill>
                            <a:schemeClr val="bg2"/>
                          </a:solidFill>
                          <a:effectLst/>
                        </a:rPr>
                        <a:t>ETCTN</a:t>
                      </a:r>
                      <a:endParaRPr lang="en-US" sz="900" b="0" i="0" u="none" strike="noStrike">
                        <a:solidFill>
                          <a:schemeClr val="bg2"/>
                        </a:solidFill>
                        <a:effectLst/>
                        <a:latin typeface="Arial" charset="0"/>
                      </a:endParaRPr>
                    </a:p>
                  </a:txBody>
                  <a:tcPr marL="7564" marR="7564" marT="7564" marB="0" anchor="ctr"/>
                </a:tc>
                <a:tc>
                  <a:txBody>
                    <a:bodyPr/>
                    <a:lstStyle/>
                    <a:p>
                      <a:pPr algn="l" fontAlgn="t"/>
                      <a:r>
                        <a:rPr lang="is-IS" sz="900" u="none" strike="noStrike" dirty="0">
                          <a:solidFill>
                            <a:schemeClr val="bg2"/>
                          </a:solidFill>
                          <a:effectLst/>
                        </a:rPr>
                        <a:t>MLN0128 (TAK-228) </a:t>
                      </a:r>
                      <a:endParaRPr lang="is-IS" sz="900" b="0" i="0" u="none" strike="noStrike" dirty="0">
                        <a:solidFill>
                          <a:schemeClr val="bg2"/>
                        </a:solidFill>
                        <a:effectLst/>
                        <a:latin typeface="Calibri" charset="0"/>
                      </a:endParaRPr>
                    </a:p>
                  </a:txBody>
                  <a:tcPr marL="7564" marR="7564" marT="7564" marB="0" anchor="ctr"/>
                </a:tc>
                <a:tc>
                  <a:txBody>
                    <a:bodyPr/>
                    <a:lstStyle/>
                    <a:p>
                      <a:pPr algn="l" fontAlgn="t"/>
                      <a:r>
                        <a:rPr lang="mr-IN" sz="900" u="none" strike="noStrike">
                          <a:solidFill>
                            <a:schemeClr val="bg2"/>
                          </a:solidFill>
                          <a:effectLst/>
                        </a:rPr>
                        <a:t>Al-Kali, Aref  (46829)</a:t>
                      </a:r>
                      <a:endParaRPr lang="mr-IN" sz="900" b="0" i="0" u="none" strike="noStrike">
                        <a:solidFill>
                          <a:schemeClr val="bg2"/>
                        </a:solidFill>
                        <a:effectLst/>
                        <a:latin typeface="Calibri" charset="0"/>
                      </a:endParaRPr>
                    </a:p>
                  </a:txBody>
                  <a:tcPr marL="7564" marR="7564" marT="7564" marB="0" anchor="ctr"/>
                </a:tc>
                <a:tc>
                  <a:txBody>
                    <a:bodyPr/>
                    <a:lstStyle/>
                    <a:p>
                      <a:pPr algn="l" fontAlgn="t"/>
                      <a:r>
                        <a:rPr lang="en-US" sz="900" u="none" strike="noStrike">
                          <a:solidFill>
                            <a:schemeClr val="bg2"/>
                          </a:solidFill>
                          <a:effectLst/>
                        </a:rPr>
                        <a:t>alkali.aref@mayo.edu</a:t>
                      </a:r>
                      <a:endParaRPr lang="en-US" sz="900" b="0" i="0" u="none" strike="noStrike">
                        <a:solidFill>
                          <a:schemeClr val="bg2"/>
                        </a:solidFill>
                        <a:effectLst/>
                        <a:latin typeface="Calibri" charset="0"/>
                      </a:endParaRPr>
                    </a:p>
                  </a:txBody>
                  <a:tcPr marL="7564" marR="7564" marT="7564" marB="0" anchor="ctr"/>
                </a:tc>
                <a:tc>
                  <a:txBody>
                    <a:bodyPr/>
                    <a:lstStyle/>
                    <a:p>
                      <a:pPr algn="l" fontAlgn="t"/>
                      <a:r>
                        <a:rPr lang="en-US" sz="900" u="none" strike="noStrike">
                          <a:solidFill>
                            <a:schemeClr val="bg2"/>
                          </a:solidFill>
                          <a:effectLst/>
                        </a:rPr>
                        <a:t>Sanna McKinzie</a:t>
                      </a:r>
                      <a:endParaRPr lang="en-US" sz="900" b="0" i="0" u="none" strike="noStrike">
                        <a:solidFill>
                          <a:schemeClr val="bg2"/>
                        </a:solidFill>
                        <a:effectLst/>
                        <a:latin typeface="Calibri" charset="0"/>
                      </a:endParaRPr>
                    </a:p>
                  </a:txBody>
                  <a:tcPr marL="7564" marR="7564" marT="7564" marB="0" anchor="ctr"/>
                </a:tc>
                <a:tc>
                  <a:txBody>
                    <a:bodyPr/>
                    <a:lstStyle/>
                    <a:p>
                      <a:pPr algn="l" fontAlgn="t"/>
                      <a:r>
                        <a:rPr lang="en-US" sz="900" u="none" strike="noStrike">
                          <a:solidFill>
                            <a:schemeClr val="bg2"/>
                          </a:solidFill>
                          <a:effectLst/>
                        </a:rPr>
                        <a:t>mckinzie.sanna@mayo.edu</a:t>
                      </a:r>
                      <a:endParaRPr lang="en-US" sz="900" b="0" i="0" u="none" strike="noStrike">
                        <a:solidFill>
                          <a:schemeClr val="bg2"/>
                        </a:solidFill>
                        <a:effectLst/>
                        <a:latin typeface="Calibri" charset="0"/>
                      </a:endParaRPr>
                    </a:p>
                  </a:txBody>
                  <a:tcPr marL="7564" marR="7564" marT="7564" marB="0" anchor="ctr"/>
                </a:tc>
                <a:extLst>
                  <a:ext uri="{0D108BD9-81ED-4DB2-BD59-A6C34878D82A}">
                    <a16:rowId xmlns:a16="http://schemas.microsoft.com/office/drawing/2014/main" xmlns="" val="10002"/>
                  </a:ext>
                </a:extLst>
              </a:tr>
              <a:tr h="905167">
                <a:tc>
                  <a:txBody>
                    <a:bodyPr/>
                    <a:lstStyle/>
                    <a:p>
                      <a:pPr algn="l" fontAlgn="t"/>
                      <a:r>
                        <a:rPr lang="cs-CZ" sz="900" u="none" strike="noStrike">
                          <a:solidFill>
                            <a:schemeClr val="bg2"/>
                          </a:solidFill>
                          <a:effectLst/>
                        </a:rPr>
                        <a:t>9767</a:t>
                      </a:r>
                      <a:endParaRPr lang="cs-CZ" sz="900" b="0" i="0" u="none" strike="noStrike">
                        <a:solidFill>
                          <a:schemeClr val="bg2"/>
                        </a:solidFill>
                        <a:effectLst/>
                        <a:latin typeface="Calibri" charset="0"/>
                      </a:endParaRPr>
                    </a:p>
                  </a:txBody>
                  <a:tcPr marL="7564" marR="7564" marT="7564" marB="0" anchor="ctr"/>
                </a:tc>
                <a:tc>
                  <a:txBody>
                    <a:bodyPr/>
                    <a:lstStyle/>
                    <a:p>
                      <a:pPr algn="l" fontAlgn="t"/>
                      <a:r>
                        <a:rPr lang="en-US" sz="900" u="none" strike="noStrike" dirty="0">
                          <a:solidFill>
                            <a:schemeClr val="bg2"/>
                          </a:solidFill>
                          <a:effectLst/>
                        </a:rPr>
                        <a:t>An Open Label, Multicenter, Single Arm Phase II Study to Evaluate the Activity and Tolerability of the Novel </a:t>
                      </a:r>
                      <a:r>
                        <a:rPr lang="en-US" sz="900" u="none" strike="noStrike" dirty="0" err="1">
                          <a:solidFill>
                            <a:schemeClr val="bg2"/>
                          </a:solidFill>
                          <a:effectLst/>
                        </a:rPr>
                        <a:t>mTOR</a:t>
                      </a:r>
                      <a:r>
                        <a:rPr lang="en-US" sz="900" u="none" strike="noStrike" dirty="0">
                          <a:solidFill>
                            <a:schemeClr val="bg2"/>
                          </a:solidFill>
                          <a:effectLst/>
                        </a:rPr>
                        <a:t> Inhibitor, MLN0128 (TAK-228), in Patients with Locally Advanced or Metastatic Transitional Cell Carcinoma of the Urothelial Tract Whose Tumors Harbor a TSC1 and/or a</a:t>
                      </a:r>
                      <a:br>
                        <a:rPr lang="en-US" sz="900" u="none" strike="noStrike" dirty="0">
                          <a:solidFill>
                            <a:schemeClr val="bg2"/>
                          </a:solidFill>
                          <a:effectLst/>
                        </a:rPr>
                      </a:br>
                      <a:r>
                        <a:rPr lang="en-US" sz="900" u="none" strike="noStrike" dirty="0">
                          <a:solidFill>
                            <a:schemeClr val="bg2"/>
                          </a:solidFill>
                          <a:effectLst/>
                        </a:rPr>
                        <a:t>TSC2 Mutation</a:t>
                      </a:r>
                      <a:endParaRPr lang="en-US" sz="900" b="0" i="0" u="none" strike="noStrike" dirty="0">
                        <a:solidFill>
                          <a:schemeClr val="bg2"/>
                        </a:solidFill>
                        <a:effectLst/>
                        <a:latin typeface="Calibri" charset="0"/>
                      </a:endParaRPr>
                    </a:p>
                  </a:txBody>
                  <a:tcPr marL="7564" marR="7564" marT="7564" marB="0" anchor="ctr"/>
                </a:tc>
                <a:tc>
                  <a:txBody>
                    <a:bodyPr/>
                    <a:lstStyle/>
                    <a:p>
                      <a:pPr algn="l" fontAlgn="t"/>
                      <a:r>
                        <a:rPr lang="en-US" sz="900" u="none" strike="noStrike">
                          <a:solidFill>
                            <a:schemeClr val="bg2"/>
                          </a:solidFill>
                          <a:effectLst/>
                        </a:rPr>
                        <a:t>ETCTN</a:t>
                      </a:r>
                      <a:endParaRPr lang="en-US" sz="900" b="0" i="0" u="none" strike="noStrike">
                        <a:solidFill>
                          <a:schemeClr val="bg2"/>
                        </a:solidFill>
                        <a:effectLst/>
                        <a:latin typeface="Arial" charset="0"/>
                      </a:endParaRPr>
                    </a:p>
                  </a:txBody>
                  <a:tcPr marL="7564" marR="7564" marT="7564" marB="0" anchor="ctr"/>
                </a:tc>
                <a:tc>
                  <a:txBody>
                    <a:bodyPr/>
                    <a:lstStyle/>
                    <a:p>
                      <a:pPr algn="l" fontAlgn="t"/>
                      <a:r>
                        <a:rPr lang="is-IS" sz="900" u="none" strike="noStrike" dirty="0">
                          <a:solidFill>
                            <a:schemeClr val="bg2"/>
                          </a:solidFill>
                          <a:effectLst/>
                        </a:rPr>
                        <a:t>MLN0128 (TAK-</a:t>
                      </a:r>
                      <a:br>
                        <a:rPr lang="is-IS" sz="900" u="none" strike="noStrike" dirty="0">
                          <a:solidFill>
                            <a:schemeClr val="bg2"/>
                          </a:solidFill>
                          <a:effectLst/>
                        </a:rPr>
                      </a:br>
                      <a:r>
                        <a:rPr lang="is-IS" sz="900" u="none" strike="noStrike" dirty="0">
                          <a:solidFill>
                            <a:schemeClr val="bg2"/>
                          </a:solidFill>
                          <a:effectLst/>
                        </a:rPr>
                        <a:t>228)</a:t>
                      </a:r>
                      <a:endParaRPr lang="is-IS" sz="900" b="1" i="0" u="none" strike="noStrike" dirty="0">
                        <a:solidFill>
                          <a:schemeClr val="bg2"/>
                        </a:solidFill>
                        <a:effectLst/>
                        <a:latin typeface="Calibri" charset="0"/>
                      </a:endParaRPr>
                    </a:p>
                  </a:txBody>
                  <a:tcPr marL="7564" marR="7564" marT="7564" marB="0" anchor="ctr"/>
                </a:tc>
                <a:tc>
                  <a:txBody>
                    <a:bodyPr/>
                    <a:lstStyle/>
                    <a:p>
                      <a:pPr algn="l" fontAlgn="t"/>
                      <a:r>
                        <a:rPr lang="en-US" sz="900" u="none" strike="noStrike">
                          <a:solidFill>
                            <a:schemeClr val="bg2"/>
                          </a:solidFill>
                          <a:effectLst/>
                        </a:rPr>
                        <a:t>Kim, Joseph Woong (48841)</a:t>
                      </a:r>
                      <a:endParaRPr lang="en-US" sz="900" b="0" i="0" u="none" strike="noStrike">
                        <a:solidFill>
                          <a:schemeClr val="bg2"/>
                        </a:solidFill>
                        <a:effectLst/>
                        <a:latin typeface="Calibri" charset="0"/>
                      </a:endParaRPr>
                    </a:p>
                  </a:txBody>
                  <a:tcPr marL="7564" marR="7564" marT="7564" marB="0" anchor="ctr"/>
                </a:tc>
                <a:tc>
                  <a:txBody>
                    <a:bodyPr/>
                    <a:lstStyle/>
                    <a:p>
                      <a:pPr algn="l" fontAlgn="t"/>
                      <a:r>
                        <a:rPr lang="en-US" sz="900" u="sng" strike="noStrike">
                          <a:solidFill>
                            <a:schemeClr val="bg2"/>
                          </a:solidFill>
                          <a:effectLst/>
                          <a:hlinkClick r:id="rId3"/>
                        </a:rPr>
                        <a:t>joseph.w.kim@yale.edu</a:t>
                      </a:r>
                      <a:endParaRPr lang="en-US" sz="900" b="0" i="0" u="sng" strike="noStrike">
                        <a:solidFill>
                          <a:schemeClr val="bg2"/>
                        </a:solidFill>
                        <a:effectLst/>
                        <a:latin typeface="Calibri" charset="0"/>
                      </a:endParaRPr>
                    </a:p>
                  </a:txBody>
                  <a:tcPr marL="7564" marR="7564" marT="7564" marB="0" anchor="ctr"/>
                </a:tc>
                <a:tc>
                  <a:txBody>
                    <a:bodyPr/>
                    <a:lstStyle/>
                    <a:p>
                      <a:pPr algn="l" fontAlgn="t"/>
                      <a:r>
                        <a:rPr lang="en-US" sz="900" u="none" strike="noStrike">
                          <a:solidFill>
                            <a:schemeClr val="bg2"/>
                          </a:solidFill>
                          <a:effectLst/>
                        </a:rPr>
                        <a:t>Matthew Piscatelli</a:t>
                      </a:r>
                      <a:endParaRPr lang="en-US" sz="900" b="0" i="0" u="none" strike="noStrike">
                        <a:solidFill>
                          <a:schemeClr val="bg2"/>
                        </a:solidFill>
                        <a:effectLst/>
                        <a:latin typeface="Calibri" charset="0"/>
                      </a:endParaRPr>
                    </a:p>
                  </a:txBody>
                  <a:tcPr marL="7564" marR="7564" marT="7564" marB="0" anchor="ctr"/>
                </a:tc>
                <a:tc>
                  <a:txBody>
                    <a:bodyPr/>
                    <a:lstStyle/>
                    <a:p>
                      <a:pPr algn="l" fontAlgn="t"/>
                      <a:r>
                        <a:rPr lang="en-US" sz="900" u="sng" strike="noStrike" dirty="0">
                          <a:solidFill>
                            <a:schemeClr val="bg2"/>
                          </a:solidFill>
                          <a:effectLst/>
                          <a:hlinkClick r:id="rId4"/>
                        </a:rPr>
                        <a:t>matthew.piscatelli@yale.edu</a:t>
                      </a:r>
                      <a:endParaRPr lang="en-US" sz="900" b="0" i="0" u="sng" strike="noStrike" dirty="0">
                        <a:solidFill>
                          <a:schemeClr val="bg2"/>
                        </a:solidFill>
                        <a:effectLst/>
                        <a:latin typeface="Calibri" charset="0"/>
                      </a:endParaRPr>
                    </a:p>
                  </a:txBody>
                  <a:tcPr marL="7564" marR="7564" marT="7564" marB="0" anchor="ctr"/>
                </a:tc>
                <a:extLst>
                  <a:ext uri="{0D108BD9-81ED-4DB2-BD59-A6C34878D82A}">
                    <a16:rowId xmlns:a16="http://schemas.microsoft.com/office/drawing/2014/main" xmlns="" val="10003"/>
                  </a:ext>
                </a:extLst>
              </a:tr>
              <a:tr h="812971">
                <a:tc>
                  <a:txBody>
                    <a:bodyPr/>
                    <a:lstStyle/>
                    <a:p>
                      <a:pPr algn="l" fontAlgn="t"/>
                      <a:r>
                        <a:rPr lang="is-IS" sz="900" u="none" strike="noStrike" dirty="0">
                          <a:solidFill>
                            <a:schemeClr val="bg2"/>
                          </a:solidFill>
                          <a:effectLst/>
                        </a:rPr>
                        <a:t>10017</a:t>
                      </a:r>
                      <a:endParaRPr lang="is-IS" sz="900" b="0" i="0" u="none" strike="noStrike" dirty="0">
                        <a:solidFill>
                          <a:schemeClr val="bg2"/>
                        </a:solidFill>
                        <a:effectLst/>
                        <a:latin typeface="Calibri" charset="0"/>
                      </a:endParaRPr>
                    </a:p>
                  </a:txBody>
                  <a:tcPr marL="7564" marR="7564" marT="7564" marB="0" anchor="ctr"/>
                </a:tc>
                <a:tc>
                  <a:txBody>
                    <a:bodyPr/>
                    <a:lstStyle/>
                    <a:p>
                      <a:pPr algn="l" fontAlgn="t"/>
                      <a:r>
                        <a:rPr lang="en-US" sz="900" u="none" strike="noStrike" dirty="0">
                          <a:solidFill>
                            <a:schemeClr val="bg2"/>
                          </a:solidFill>
                          <a:effectLst/>
                        </a:rPr>
                        <a:t>A Randomized Phase 2 Trial of </a:t>
                      </a:r>
                      <a:r>
                        <a:rPr lang="en-US" sz="900" u="none" strike="noStrike" dirty="0" err="1">
                          <a:solidFill>
                            <a:schemeClr val="bg2"/>
                          </a:solidFill>
                          <a:effectLst/>
                        </a:rPr>
                        <a:t>Atezolizumab</a:t>
                      </a:r>
                      <a:r>
                        <a:rPr lang="en-US" sz="900" u="none" strike="noStrike" dirty="0">
                          <a:solidFill>
                            <a:schemeClr val="bg2"/>
                          </a:solidFill>
                          <a:effectLst/>
                        </a:rPr>
                        <a:t> (MPDL3280A), SGI-110 and CDX-1401 Vaccine in Recurrent Ovarian Cancer</a:t>
                      </a:r>
                      <a:endParaRPr lang="en-US" sz="900" b="0" i="0" u="none" strike="noStrike" dirty="0">
                        <a:solidFill>
                          <a:schemeClr val="bg2"/>
                        </a:solidFill>
                        <a:effectLst/>
                        <a:latin typeface="Calibri" charset="0"/>
                      </a:endParaRPr>
                    </a:p>
                  </a:txBody>
                  <a:tcPr marL="7564" marR="7564" marT="7564" marB="0" anchor="ctr"/>
                </a:tc>
                <a:tc>
                  <a:txBody>
                    <a:bodyPr/>
                    <a:lstStyle/>
                    <a:p>
                      <a:pPr algn="l" fontAlgn="t"/>
                      <a:r>
                        <a:rPr lang="en-US" sz="900" u="none" strike="noStrike" dirty="0">
                          <a:solidFill>
                            <a:schemeClr val="bg2"/>
                          </a:solidFill>
                          <a:effectLst/>
                        </a:rPr>
                        <a:t>ETCTN</a:t>
                      </a:r>
                      <a:endParaRPr lang="en-US" sz="900" b="0" i="0" u="none" strike="noStrike" dirty="0">
                        <a:solidFill>
                          <a:schemeClr val="bg2"/>
                        </a:solidFill>
                        <a:effectLst/>
                        <a:latin typeface="Arial" charset="0"/>
                      </a:endParaRPr>
                    </a:p>
                  </a:txBody>
                  <a:tcPr marL="7564" marR="7564" marT="7564" marB="0" anchor="ctr"/>
                </a:tc>
                <a:tc>
                  <a:txBody>
                    <a:bodyPr/>
                    <a:lstStyle/>
                    <a:p>
                      <a:pPr algn="l" fontAlgn="t"/>
                      <a:r>
                        <a:rPr lang="is-IS" sz="900" u="none" strike="noStrike" dirty="0">
                          <a:solidFill>
                            <a:schemeClr val="bg2"/>
                          </a:solidFill>
                          <a:effectLst/>
                        </a:rPr>
                        <a:t>Atezolizumab (SGI-110</a:t>
                      </a:r>
                      <a:br>
                        <a:rPr lang="is-IS" sz="900" u="none" strike="noStrike" dirty="0">
                          <a:solidFill>
                            <a:schemeClr val="bg2"/>
                          </a:solidFill>
                          <a:effectLst/>
                        </a:rPr>
                      </a:br>
                      <a:r>
                        <a:rPr lang="is-IS" sz="900" u="none" strike="noStrike" dirty="0">
                          <a:solidFill>
                            <a:schemeClr val="bg2"/>
                          </a:solidFill>
                          <a:effectLst/>
                        </a:rPr>
                        <a:t>(Guadecitabine)</a:t>
                      </a:r>
                      <a:endParaRPr lang="is-IS" sz="900" b="1" i="0" u="none" strike="noStrike" dirty="0">
                        <a:solidFill>
                          <a:schemeClr val="bg2"/>
                        </a:solidFill>
                        <a:effectLst/>
                        <a:latin typeface="Calibri" charset="0"/>
                      </a:endParaRPr>
                    </a:p>
                  </a:txBody>
                  <a:tcPr marL="7564" marR="7564" marT="7564" marB="0" anchor="ctr"/>
                </a:tc>
                <a:tc>
                  <a:txBody>
                    <a:bodyPr/>
                    <a:lstStyle/>
                    <a:p>
                      <a:pPr algn="l" fontAlgn="t"/>
                      <a:r>
                        <a:rPr lang="tr-TR" sz="900" u="none" strike="noStrike" dirty="0" err="1">
                          <a:solidFill>
                            <a:schemeClr val="bg2"/>
                          </a:solidFill>
                          <a:effectLst/>
                        </a:rPr>
                        <a:t>Odunsi</a:t>
                      </a:r>
                      <a:r>
                        <a:rPr lang="tr-TR" sz="900" u="none" strike="noStrike" dirty="0">
                          <a:solidFill>
                            <a:schemeClr val="bg2"/>
                          </a:solidFill>
                          <a:effectLst/>
                        </a:rPr>
                        <a:t>, </a:t>
                      </a:r>
                      <a:r>
                        <a:rPr lang="tr-TR" sz="900" u="none" strike="noStrike" dirty="0" err="1">
                          <a:solidFill>
                            <a:schemeClr val="bg2"/>
                          </a:solidFill>
                          <a:effectLst/>
                        </a:rPr>
                        <a:t>Kunle</a:t>
                      </a:r>
                      <a:r>
                        <a:rPr lang="tr-TR" sz="900" u="none" strike="noStrike" dirty="0">
                          <a:solidFill>
                            <a:schemeClr val="bg2"/>
                          </a:solidFill>
                          <a:effectLst/>
                        </a:rPr>
                        <a:t>  (33598)</a:t>
                      </a:r>
                      <a:endParaRPr lang="tr-TR" sz="900" b="0" i="0" u="none" strike="noStrike" dirty="0">
                        <a:solidFill>
                          <a:schemeClr val="bg2"/>
                        </a:solidFill>
                        <a:effectLst/>
                        <a:latin typeface="Calibri" charset="0"/>
                      </a:endParaRPr>
                    </a:p>
                  </a:txBody>
                  <a:tcPr marL="7564" marR="7564" marT="7564" marB="0" anchor="ctr"/>
                </a:tc>
                <a:tc>
                  <a:txBody>
                    <a:bodyPr/>
                    <a:lstStyle/>
                    <a:p>
                      <a:pPr algn="l" fontAlgn="t"/>
                      <a:r>
                        <a:rPr lang="en-US" sz="900" u="sng" strike="noStrike" dirty="0">
                          <a:solidFill>
                            <a:schemeClr val="bg2"/>
                          </a:solidFill>
                          <a:effectLst/>
                          <a:hlinkClick r:id="rId5"/>
                        </a:rPr>
                        <a:t>kunle.odunsi@roswellpark.org</a:t>
                      </a:r>
                      <a:endParaRPr lang="en-US" sz="900" b="0" i="0" u="sng" strike="noStrike" dirty="0">
                        <a:solidFill>
                          <a:schemeClr val="bg2"/>
                        </a:solidFill>
                        <a:effectLst/>
                        <a:latin typeface="Calibri" charset="0"/>
                      </a:endParaRPr>
                    </a:p>
                  </a:txBody>
                  <a:tcPr marL="7564" marR="7564" marT="7564" marB="0" anchor="ctr"/>
                </a:tc>
                <a:tc>
                  <a:txBody>
                    <a:bodyPr/>
                    <a:lstStyle/>
                    <a:p>
                      <a:pPr algn="l" fontAlgn="t"/>
                      <a:r>
                        <a:rPr lang="en-US" sz="900" u="none" strike="noStrike" dirty="0">
                          <a:solidFill>
                            <a:schemeClr val="bg2"/>
                          </a:solidFill>
                          <a:effectLst/>
                        </a:rPr>
                        <a:t>Phase I: Francine </a:t>
                      </a:r>
                      <a:r>
                        <a:rPr lang="en-US" sz="900" u="none" strike="noStrike" dirty="0" err="1">
                          <a:solidFill>
                            <a:schemeClr val="bg2"/>
                          </a:solidFill>
                          <a:effectLst/>
                        </a:rPr>
                        <a:t>Siedlecki</a:t>
                      </a:r>
                      <a:r>
                        <a:rPr lang="en-US" sz="900" u="none" strike="noStrike" dirty="0">
                          <a:solidFill>
                            <a:schemeClr val="bg2"/>
                          </a:solidFill>
                          <a:effectLst/>
                        </a:rPr>
                        <a:t>;</a:t>
                      </a:r>
                      <a:br>
                        <a:rPr lang="en-US" sz="900" u="none" strike="noStrike" dirty="0">
                          <a:solidFill>
                            <a:schemeClr val="bg2"/>
                          </a:solidFill>
                          <a:effectLst/>
                        </a:rPr>
                      </a:br>
                      <a:r>
                        <a:rPr lang="en-US" sz="900" u="none" strike="noStrike" dirty="0">
                          <a:solidFill>
                            <a:schemeClr val="bg2"/>
                          </a:solidFill>
                          <a:effectLst/>
                        </a:rPr>
                        <a:t>Phase II: </a:t>
                      </a:r>
                      <a:r>
                        <a:rPr lang="en-US" sz="900" u="none" strike="noStrike" dirty="0" err="1">
                          <a:solidFill>
                            <a:schemeClr val="bg2"/>
                          </a:solidFill>
                          <a:effectLst/>
                        </a:rPr>
                        <a:t>Lise</a:t>
                      </a:r>
                      <a:r>
                        <a:rPr lang="en-US" sz="900" u="none" strike="noStrike" dirty="0">
                          <a:solidFill>
                            <a:schemeClr val="bg2"/>
                          </a:solidFill>
                          <a:effectLst/>
                        </a:rPr>
                        <a:t> Hernandez</a:t>
                      </a:r>
                      <a:endParaRPr lang="en-US" sz="900" b="0" i="0" u="none" strike="noStrike" dirty="0">
                        <a:solidFill>
                          <a:schemeClr val="bg2"/>
                        </a:solidFill>
                        <a:effectLst/>
                        <a:latin typeface="Calibri" charset="0"/>
                      </a:endParaRPr>
                    </a:p>
                  </a:txBody>
                  <a:tcPr marL="7564" marR="7564" marT="7564" marB="0" anchor="ctr"/>
                </a:tc>
                <a:tc>
                  <a:txBody>
                    <a:bodyPr/>
                    <a:lstStyle/>
                    <a:p>
                      <a:pPr algn="l" fontAlgn="t"/>
                      <a:r>
                        <a:rPr lang="en-US" sz="900" u="none" strike="noStrike" dirty="0" err="1">
                          <a:solidFill>
                            <a:schemeClr val="bg2"/>
                          </a:solidFill>
                          <a:effectLst/>
                        </a:rPr>
                        <a:t>Francine.Siedlecki@RoswellPark.org</a:t>
                      </a:r>
                      <a:r>
                        <a:rPr lang="en-US" sz="900" u="none" strike="noStrike" dirty="0">
                          <a:solidFill>
                            <a:schemeClr val="bg2"/>
                          </a:solidFill>
                          <a:effectLst/>
                        </a:rPr>
                        <a:t>;</a:t>
                      </a:r>
                      <a:br>
                        <a:rPr lang="en-US" sz="900" u="none" strike="noStrike" dirty="0">
                          <a:solidFill>
                            <a:schemeClr val="bg2"/>
                          </a:solidFill>
                          <a:effectLst/>
                        </a:rPr>
                      </a:br>
                      <a:r>
                        <a:rPr lang="en-US" sz="900" u="none" strike="noStrike" dirty="0" err="1">
                          <a:solidFill>
                            <a:schemeClr val="bg2"/>
                          </a:solidFill>
                          <a:effectLst/>
                        </a:rPr>
                        <a:t>Lise.Hernandez@RoswellPark.org</a:t>
                      </a:r>
                      <a:endParaRPr lang="en-US" sz="900" b="0" i="0" u="none" strike="noStrike" dirty="0">
                        <a:solidFill>
                          <a:schemeClr val="bg2"/>
                        </a:solidFill>
                        <a:effectLst/>
                        <a:latin typeface="Calibri" charset="0"/>
                      </a:endParaRPr>
                    </a:p>
                  </a:txBody>
                  <a:tcPr marL="7564" marR="7564" marT="7564"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78843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9144000" cy="761999"/>
          </a:xfrm>
        </p:spPr>
        <p:txBody>
          <a:bodyPr/>
          <a:lstStyle/>
          <a:p>
            <a:pPr algn="ctr"/>
            <a:r>
              <a:rPr lang="en-US" sz="2800" dirty="0"/>
              <a:t>Upcoming Open EDDOP studies (n=2)</a:t>
            </a:r>
          </a:p>
        </p:txBody>
      </p:sp>
      <p:graphicFrame>
        <p:nvGraphicFramePr>
          <p:cNvPr id="3" name="Table 2"/>
          <p:cNvGraphicFramePr>
            <a:graphicFrameLocks noGrp="1"/>
          </p:cNvGraphicFramePr>
          <p:nvPr>
            <p:extLst>
              <p:ext uri="{D42A27DB-BD31-4B8C-83A1-F6EECF244321}">
                <p14:modId xmlns:p14="http://schemas.microsoft.com/office/powerpoint/2010/main" val="1814575435"/>
              </p:ext>
            </p:extLst>
          </p:nvPr>
        </p:nvGraphicFramePr>
        <p:xfrm>
          <a:off x="76200" y="1143000"/>
          <a:ext cx="8839201" cy="1598965"/>
        </p:xfrm>
        <a:graphic>
          <a:graphicData uri="http://schemas.openxmlformats.org/drawingml/2006/table">
            <a:tbl>
              <a:tblPr>
                <a:tableStyleId>{5C22544A-7EE6-4342-B048-85BDC9FD1C3A}</a:tableStyleId>
              </a:tblPr>
              <a:tblGrid>
                <a:gridCol w="371856">
                  <a:extLst>
                    <a:ext uri="{9D8B030D-6E8A-4147-A177-3AD203B41FA5}">
                      <a16:colId xmlns:a16="http://schemas.microsoft.com/office/drawing/2014/main" xmlns="" val="20000"/>
                    </a:ext>
                  </a:extLst>
                </a:gridCol>
                <a:gridCol w="3236976">
                  <a:extLst>
                    <a:ext uri="{9D8B030D-6E8A-4147-A177-3AD203B41FA5}">
                      <a16:colId xmlns:a16="http://schemas.microsoft.com/office/drawing/2014/main" xmlns="" val="20001"/>
                    </a:ext>
                  </a:extLst>
                </a:gridCol>
                <a:gridCol w="530352">
                  <a:extLst>
                    <a:ext uri="{9D8B030D-6E8A-4147-A177-3AD203B41FA5}">
                      <a16:colId xmlns:a16="http://schemas.microsoft.com/office/drawing/2014/main" xmlns="" val="20002"/>
                    </a:ext>
                  </a:extLst>
                </a:gridCol>
                <a:gridCol w="1139953">
                  <a:extLst>
                    <a:ext uri="{9D8B030D-6E8A-4147-A177-3AD203B41FA5}">
                      <a16:colId xmlns:a16="http://schemas.microsoft.com/office/drawing/2014/main" xmlns="" val="20003"/>
                    </a:ext>
                  </a:extLst>
                </a:gridCol>
                <a:gridCol w="786385">
                  <a:extLst>
                    <a:ext uri="{9D8B030D-6E8A-4147-A177-3AD203B41FA5}">
                      <a16:colId xmlns:a16="http://schemas.microsoft.com/office/drawing/2014/main" xmlns="" val="20004"/>
                    </a:ext>
                  </a:extLst>
                </a:gridCol>
                <a:gridCol w="859535">
                  <a:extLst>
                    <a:ext uri="{9D8B030D-6E8A-4147-A177-3AD203B41FA5}">
                      <a16:colId xmlns:a16="http://schemas.microsoft.com/office/drawing/2014/main" xmlns="" val="20005"/>
                    </a:ext>
                  </a:extLst>
                </a:gridCol>
                <a:gridCol w="786385">
                  <a:extLst>
                    <a:ext uri="{9D8B030D-6E8A-4147-A177-3AD203B41FA5}">
                      <a16:colId xmlns:a16="http://schemas.microsoft.com/office/drawing/2014/main" xmlns="" val="20006"/>
                    </a:ext>
                  </a:extLst>
                </a:gridCol>
                <a:gridCol w="1127759">
                  <a:extLst>
                    <a:ext uri="{9D8B030D-6E8A-4147-A177-3AD203B41FA5}">
                      <a16:colId xmlns:a16="http://schemas.microsoft.com/office/drawing/2014/main" xmlns="" val="20007"/>
                    </a:ext>
                  </a:extLst>
                </a:gridCol>
              </a:tblGrid>
              <a:tr h="1042761">
                <a:tc>
                  <a:txBody>
                    <a:bodyPr/>
                    <a:lstStyle/>
                    <a:p>
                      <a:pPr algn="l" fontAlgn="t"/>
                      <a:r>
                        <a:rPr lang="is-IS" sz="900" u="none" strike="noStrike" dirty="0">
                          <a:effectLst/>
                        </a:rPr>
                        <a:t>9377</a:t>
                      </a:r>
                      <a:endParaRPr lang="is-IS" sz="900" b="0" i="0" u="none" strike="noStrike" dirty="0">
                        <a:solidFill>
                          <a:srgbClr val="000000"/>
                        </a:solidFill>
                        <a:effectLst/>
                        <a:latin typeface="Calibri" charset="0"/>
                      </a:endParaRPr>
                    </a:p>
                  </a:txBody>
                  <a:tcPr marL="7564" marR="7564" marT="7564" marB="0" anchor="ctr"/>
                </a:tc>
                <a:tc>
                  <a:txBody>
                    <a:bodyPr/>
                    <a:lstStyle/>
                    <a:p>
                      <a:pPr algn="l" fontAlgn="t"/>
                      <a:r>
                        <a:rPr lang="en-US" sz="900" u="none" strike="noStrike">
                          <a:effectLst/>
                        </a:rPr>
                        <a:t>A Sequential Safety and Biomarker Study of BRAF-MEK Inhibition on the Immune Response in the Context of Combined CTLA-4 Blockade and</a:t>
                      </a:r>
                      <a:br>
                        <a:rPr lang="en-US" sz="900" u="none" strike="noStrike">
                          <a:effectLst/>
                        </a:rPr>
                      </a:br>
                      <a:r>
                        <a:rPr lang="en-US" sz="900" u="none" strike="noStrike">
                          <a:effectLst/>
                        </a:rPr>
                        <a:t>PD-1 Blockade for BRAF Mutant Melanoma</a:t>
                      </a:r>
                      <a:endParaRPr lang="en-US" sz="900" b="0" i="0" u="none" strike="noStrike">
                        <a:solidFill>
                          <a:srgbClr val="000000"/>
                        </a:solidFill>
                        <a:effectLst/>
                        <a:latin typeface="Calibri" charset="0"/>
                      </a:endParaRPr>
                    </a:p>
                  </a:txBody>
                  <a:tcPr marL="7564" marR="7564" marT="7564" marB="0" anchor="ctr"/>
                </a:tc>
                <a:tc>
                  <a:txBody>
                    <a:bodyPr/>
                    <a:lstStyle/>
                    <a:p>
                      <a:pPr algn="l" fontAlgn="t"/>
                      <a:r>
                        <a:rPr lang="en-US" sz="900" u="none" strike="noStrike">
                          <a:effectLst/>
                        </a:rPr>
                        <a:t>Legacy</a:t>
                      </a:r>
                      <a:endParaRPr lang="en-US" sz="900" b="0" i="0" u="none" strike="noStrike">
                        <a:solidFill>
                          <a:srgbClr val="000000"/>
                        </a:solidFill>
                        <a:effectLst/>
                        <a:latin typeface="Calibri" charset="0"/>
                      </a:endParaRPr>
                    </a:p>
                  </a:txBody>
                  <a:tcPr marL="7564" marR="7564" marT="7564" marB="0" anchor="ctr"/>
                </a:tc>
                <a:tc>
                  <a:txBody>
                    <a:bodyPr/>
                    <a:lstStyle/>
                    <a:p>
                      <a:pPr algn="l" fontAlgn="t"/>
                      <a:r>
                        <a:rPr lang="is-IS" sz="900" u="none" strike="noStrike" dirty="0">
                          <a:effectLst/>
                        </a:rPr>
                        <a:t>Dabrafenib Trametinib </a:t>
                      </a:r>
                    </a:p>
                    <a:p>
                      <a:pPr algn="l" fontAlgn="t"/>
                      <a:r>
                        <a:rPr lang="is-IS" sz="900" u="none" strike="noStrike" dirty="0">
                          <a:effectLst/>
                        </a:rPr>
                        <a:t>Ipilimumab (Nivolumab, </a:t>
                      </a:r>
                      <a:endParaRPr lang="is-IS" sz="900" b="1" i="0" u="none" strike="noStrike" dirty="0">
                        <a:solidFill>
                          <a:srgbClr val="000000"/>
                        </a:solidFill>
                        <a:effectLst/>
                        <a:latin typeface="Calibri" charset="0"/>
                      </a:endParaRPr>
                    </a:p>
                  </a:txBody>
                  <a:tcPr marL="7564" marR="7564" marT="7564" marB="0" anchor="ctr"/>
                </a:tc>
                <a:tc>
                  <a:txBody>
                    <a:bodyPr/>
                    <a:lstStyle/>
                    <a:p>
                      <a:pPr algn="l" fontAlgn="t"/>
                      <a:r>
                        <a:rPr lang="en-US" sz="900" u="none" strike="noStrike">
                          <a:effectLst/>
                        </a:rPr>
                        <a:t>Ott, Patrick Alexander (42962)</a:t>
                      </a:r>
                      <a:endParaRPr lang="en-US" sz="900" b="0" i="0" u="none" strike="noStrike">
                        <a:solidFill>
                          <a:srgbClr val="000000"/>
                        </a:solidFill>
                        <a:effectLst/>
                        <a:latin typeface="Calibri" charset="0"/>
                      </a:endParaRPr>
                    </a:p>
                  </a:txBody>
                  <a:tcPr marL="7564" marR="7564" marT="7564" marB="0" anchor="ctr"/>
                </a:tc>
                <a:tc>
                  <a:txBody>
                    <a:bodyPr/>
                    <a:lstStyle/>
                    <a:p>
                      <a:pPr algn="l" fontAlgn="t"/>
                      <a:r>
                        <a:rPr lang="en-US" sz="900" u="sng" strike="noStrike">
                          <a:effectLst/>
                          <a:hlinkClick r:id="rId2"/>
                        </a:rPr>
                        <a:t>patrick_ott@dfci.harvard.edu</a:t>
                      </a:r>
                      <a:endParaRPr lang="en-US" sz="900" b="0" i="0" u="sng" strike="noStrike">
                        <a:solidFill>
                          <a:srgbClr val="0000FF"/>
                        </a:solidFill>
                        <a:effectLst/>
                        <a:latin typeface="Calibri" charset="0"/>
                      </a:endParaRPr>
                    </a:p>
                  </a:txBody>
                  <a:tcPr marL="7564" marR="7564" marT="7564" marB="0" anchor="ctr"/>
                </a:tc>
                <a:tc>
                  <a:txBody>
                    <a:bodyPr/>
                    <a:lstStyle/>
                    <a:p>
                      <a:pPr algn="l" fontAlgn="t"/>
                      <a:r>
                        <a:rPr lang="en-US" sz="900" u="none" strike="noStrike">
                          <a:effectLst/>
                        </a:rPr>
                        <a:t>Jennifer Maattala</a:t>
                      </a:r>
                      <a:endParaRPr lang="en-US" sz="900" b="0" i="0" u="none" strike="noStrike">
                        <a:solidFill>
                          <a:srgbClr val="000000"/>
                        </a:solidFill>
                        <a:effectLst/>
                        <a:latin typeface="Calibri" charset="0"/>
                      </a:endParaRPr>
                    </a:p>
                  </a:txBody>
                  <a:tcPr marL="7564" marR="7564" marT="7564" marB="0" anchor="ctr"/>
                </a:tc>
                <a:tc>
                  <a:txBody>
                    <a:bodyPr/>
                    <a:lstStyle/>
                    <a:p>
                      <a:pPr algn="l" fontAlgn="t"/>
                      <a:r>
                        <a:rPr lang="en-US" sz="900" u="sng" strike="noStrike">
                          <a:effectLst/>
                          <a:hlinkClick r:id="rId3"/>
                        </a:rPr>
                        <a:t>Jennifer_Maattala@dfci.harvard.edu</a:t>
                      </a:r>
                      <a:endParaRPr lang="en-US" sz="900" b="0" i="0" u="sng" strike="noStrike">
                        <a:solidFill>
                          <a:srgbClr val="0000FF"/>
                        </a:solidFill>
                        <a:effectLst/>
                        <a:latin typeface="Calibri" charset="0"/>
                      </a:endParaRPr>
                    </a:p>
                  </a:txBody>
                  <a:tcPr marL="7564" marR="7564" marT="7564" marB="0" anchor="ctr"/>
                </a:tc>
                <a:extLst>
                  <a:ext uri="{0D108BD9-81ED-4DB2-BD59-A6C34878D82A}">
                    <a16:rowId xmlns:a16="http://schemas.microsoft.com/office/drawing/2014/main" xmlns="" val="10000"/>
                  </a:ext>
                </a:extLst>
              </a:tr>
              <a:tr h="539659">
                <a:tc>
                  <a:txBody>
                    <a:bodyPr/>
                    <a:lstStyle/>
                    <a:p>
                      <a:pPr algn="l" fontAlgn="t"/>
                      <a:r>
                        <a:rPr lang="en-US" sz="900" u="none" strike="noStrike">
                          <a:effectLst/>
                        </a:rPr>
                        <a:t>9598</a:t>
                      </a:r>
                      <a:endParaRPr lang="en-US" sz="900" b="0" i="0" u="none" strike="noStrike">
                        <a:solidFill>
                          <a:srgbClr val="000000"/>
                        </a:solidFill>
                        <a:effectLst/>
                        <a:latin typeface="Calibri" charset="0"/>
                      </a:endParaRPr>
                    </a:p>
                  </a:txBody>
                  <a:tcPr marL="7564" marR="7564" marT="7564" marB="0" anchor="ctr"/>
                </a:tc>
                <a:tc>
                  <a:txBody>
                    <a:bodyPr/>
                    <a:lstStyle/>
                    <a:p>
                      <a:pPr algn="l" fontAlgn="t"/>
                      <a:r>
                        <a:rPr lang="en-US" sz="900" u="none" strike="noStrike">
                          <a:effectLst/>
                        </a:rPr>
                        <a:t>A Phase II Therapeutic Trial of the Use of Dabrafenib and Trametinib in Patients with BRAF V600E Mutation Positive Lesions in Erdheim Chester Disease **Temporily closed to accrual** </a:t>
                      </a:r>
                      <a:endParaRPr lang="en-US" sz="900" b="0" i="0" u="none" strike="noStrike">
                        <a:solidFill>
                          <a:srgbClr val="000000"/>
                        </a:solidFill>
                        <a:effectLst/>
                        <a:latin typeface="Calibri" charset="0"/>
                      </a:endParaRPr>
                    </a:p>
                  </a:txBody>
                  <a:tcPr marL="7564" marR="7564" marT="7564" marB="0" anchor="ctr"/>
                </a:tc>
                <a:tc>
                  <a:txBody>
                    <a:bodyPr/>
                    <a:lstStyle/>
                    <a:p>
                      <a:pPr algn="l" fontAlgn="t"/>
                      <a:r>
                        <a:rPr lang="en-US" sz="900" u="none" strike="noStrike">
                          <a:effectLst/>
                        </a:rPr>
                        <a:t>Legacy</a:t>
                      </a:r>
                      <a:endParaRPr lang="en-US" sz="900" b="0" i="0" u="none" strike="noStrike">
                        <a:solidFill>
                          <a:srgbClr val="000000"/>
                        </a:solidFill>
                        <a:effectLst/>
                        <a:latin typeface="Calibri" charset="0"/>
                      </a:endParaRPr>
                    </a:p>
                  </a:txBody>
                  <a:tcPr marL="7564" marR="7564" marT="7564" marB="0" anchor="ctr"/>
                </a:tc>
                <a:tc>
                  <a:txBody>
                    <a:bodyPr/>
                    <a:lstStyle/>
                    <a:p>
                      <a:pPr algn="l" fontAlgn="t"/>
                      <a:r>
                        <a:rPr lang="is-IS" sz="900" u="none" strike="noStrike" dirty="0">
                          <a:effectLst/>
                        </a:rPr>
                        <a:t>Dabrafenib (Trametinib</a:t>
                      </a:r>
                      <a:endParaRPr lang="is-IS" sz="900" b="1" i="0" u="none" strike="noStrike" dirty="0">
                        <a:solidFill>
                          <a:srgbClr val="000000"/>
                        </a:solidFill>
                        <a:effectLst/>
                        <a:latin typeface="Calibri" charset="0"/>
                      </a:endParaRPr>
                    </a:p>
                  </a:txBody>
                  <a:tcPr marL="7564" marR="7564" marT="7564" marB="0" anchor="ctr"/>
                </a:tc>
                <a:tc>
                  <a:txBody>
                    <a:bodyPr/>
                    <a:lstStyle/>
                    <a:p>
                      <a:pPr algn="l" fontAlgn="t"/>
                      <a:r>
                        <a:rPr lang="en-US" sz="900" u="none" strike="noStrike">
                          <a:effectLst/>
                        </a:rPr>
                        <a:t>William A. Gahl</a:t>
                      </a:r>
                      <a:endParaRPr lang="en-US" sz="900" b="0" i="0" u="none" strike="noStrike">
                        <a:solidFill>
                          <a:srgbClr val="000000"/>
                        </a:solidFill>
                        <a:effectLst/>
                        <a:latin typeface="Calibri" charset="0"/>
                      </a:endParaRPr>
                    </a:p>
                  </a:txBody>
                  <a:tcPr marL="7564" marR="7564" marT="7564" marB="0" anchor="ctr"/>
                </a:tc>
                <a:tc>
                  <a:txBody>
                    <a:bodyPr/>
                    <a:lstStyle/>
                    <a:p>
                      <a:pPr algn="l" fontAlgn="t"/>
                      <a:r>
                        <a:rPr lang="en-US" sz="900" u="sng" strike="noStrike">
                          <a:effectLst/>
                          <a:hlinkClick r:id="rId4"/>
                        </a:rPr>
                        <a:t>gahlw@mail.nih.gov</a:t>
                      </a:r>
                      <a:endParaRPr lang="en-US" sz="900" b="0" i="0" u="sng" strike="noStrike">
                        <a:solidFill>
                          <a:srgbClr val="0000FF"/>
                        </a:solidFill>
                        <a:effectLst/>
                        <a:latin typeface="Calibri" charset="0"/>
                      </a:endParaRPr>
                    </a:p>
                  </a:txBody>
                  <a:tcPr marL="7564" marR="7564" marT="7564" marB="0" anchor="ctr"/>
                </a:tc>
                <a:tc>
                  <a:txBody>
                    <a:bodyPr/>
                    <a:lstStyle/>
                    <a:p>
                      <a:pPr algn="l" fontAlgn="t"/>
                      <a:r>
                        <a:rPr lang="en-US" sz="900" u="none" strike="noStrike">
                          <a:effectLst/>
                        </a:rPr>
                        <a:t>Kevin O’Brien</a:t>
                      </a:r>
                      <a:endParaRPr lang="en-US" sz="900" b="0" i="0" u="none" strike="noStrike">
                        <a:solidFill>
                          <a:srgbClr val="000000"/>
                        </a:solidFill>
                        <a:effectLst/>
                        <a:latin typeface="Calibri" charset="0"/>
                      </a:endParaRPr>
                    </a:p>
                  </a:txBody>
                  <a:tcPr marL="7564" marR="7564" marT="7564" marB="0" anchor="ctr"/>
                </a:tc>
                <a:tc>
                  <a:txBody>
                    <a:bodyPr/>
                    <a:lstStyle/>
                    <a:p>
                      <a:pPr algn="l" fontAlgn="t"/>
                      <a:r>
                        <a:rPr lang="en-US" sz="900" u="sng" strike="noStrike" dirty="0">
                          <a:effectLst/>
                          <a:hlinkClick r:id="rId5"/>
                        </a:rPr>
                        <a:t>obrienke@nhgri.nih.gov</a:t>
                      </a:r>
                      <a:endParaRPr lang="en-US" sz="900" b="0" i="0" u="sng" strike="noStrike" dirty="0">
                        <a:solidFill>
                          <a:srgbClr val="0000FF"/>
                        </a:solidFill>
                        <a:effectLst/>
                        <a:latin typeface="Calibri" charset="0"/>
                      </a:endParaRPr>
                    </a:p>
                  </a:txBody>
                  <a:tcPr marL="7564" marR="7564" marT="7564"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76344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pending EDDOP studies (n=3)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062310"/>
              </p:ext>
            </p:extLst>
          </p:nvPr>
        </p:nvGraphicFramePr>
        <p:xfrm>
          <a:off x="457200" y="1828800"/>
          <a:ext cx="8229600" cy="1942932"/>
        </p:xfrm>
        <a:graphic>
          <a:graphicData uri="http://schemas.openxmlformats.org/drawingml/2006/table">
            <a:tbl>
              <a:tblPr>
                <a:tableStyleId>{5C22544A-7EE6-4342-B048-85BDC9FD1C3A}</a:tableStyleId>
              </a:tblPr>
              <a:tblGrid>
                <a:gridCol w="346211">
                  <a:extLst>
                    <a:ext uri="{9D8B030D-6E8A-4147-A177-3AD203B41FA5}">
                      <a16:colId xmlns:a16="http://schemas.microsoft.com/office/drawing/2014/main" xmlns="" val="20000"/>
                    </a:ext>
                  </a:extLst>
                </a:gridCol>
                <a:gridCol w="3013736">
                  <a:extLst>
                    <a:ext uri="{9D8B030D-6E8A-4147-A177-3AD203B41FA5}">
                      <a16:colId xmlns:a16="http://schemas.microsoft.com/office/drawing/2014/main" xmlns="" val="20001"/>
                    </a:ext>
                  </a:extLst>
                </a:gridCol>
                <a:gridCol w="493776">
                  <a:extLst>
                    <a:ext uri="{9D8B030D-6E8A-4147-A177-3AD203B41FA5}">
                      <a16:colId xmlns:a16="http://schemas.microsoft.com/office/drawing/2014/main" xmlns="" val="20002"/>
                    </a:ext>
                  </a:extLst>
                </a:gridCol>
                <a:gridCol w="1175477">
                  <a:extLst>
                    <a:ext uri="{9D8B030D-6E8A-4147-A177-3AD203B41FA5}">
                      <a16:colId xmlns:a16="http://schemas.microsoft.com/office/drawing/2014/main" xmlns="" val="20003"/>
                    </a:ext>
                  </a:extLst>
                </a:gridCol>
                <a:gridCol w="618009">
                  <a:extLst>
                    <a:ext uri="{9D8B030D-6E8A-4147-A177-3AD203B41FA5}">
                      <a16:colId xmlns:a16="http://schemas.microsoft.com/office/drawing/2014/main" xmlns="" val="20004"/>
                    </a:ext>
                  </a:extLst>
                </a:gridCol>
                <a:gridCol w="800257">
                  <a:extLst>
                    <a:ext uri="{9D8B030D-6E8A-4147-A177-3AD203B41FA5}">
                      <a16:colId xmlns:a16="http://schemas.microsoft.com/office/drawing/2014/main" xmlns="" val="20005"/>
                    </a:ext>
                  </a:extLst>
                </a:gridCol>
                <a:gridCol w="732151">
                  <a:extLst>
                    <a:ext uri="{9D8B030D-6E8A-4147-A177-3AD203B41FA5}">
                      <a16:colId xmlns:a16="http://schemas.microsoft.com/office/drawing/2014/main" xmlns="" val="20006"/>
                    </a:ext>
                  </a:extLst>
                </a:gridCol>
                <a:gridCol w="1049983">
                  <a:extLst>
                    <a:ext uri="{9D8B030D-6E8A-4147-A177-3AD203B41FA5}">
                      <a16:colId xmlns:a16="http://schemas.microsoft.com/office/drawing/2014/main" xmlns="" val="20007"/>
                    </a:ext>
                  </a:extLst>
                </a:gridCol>
              </a:tblGrid>
              <a:tr h="671302">
                <a:tc>
                  <a:txBody>
                    <a:bodyPr/>
                    <a:lstStyle/>
                    <a:p>
                      <a:pPr algn="l" fontAlgn="t"/>
                      <a:r>
                        <a:rPr lang="is-IS" sz="900" u="none" strike="noStrike">
                          <a:effectLst/>
                          <a:latin typeface="+mn-lt"/>
                        </a:rPr>
                        <a:t>10060</a:t>
                      </a:r>
                      <a:endParaRPr lang="is-IS" sz="900" b="0" i="0" u="none" strike="noStrike">
                        <a:solidFill>
                          <a:srgbClr val="000000"/>
                        </a:solidFill>
                        <a:effectLst/>
                        <a:latin typeface="+mn-lt"/>
                      </a:endParaRPr>
                    </a:p>
                  </a:txBody>
                  <a:tcPr marL="7564" marR="7564" marT="7564" marB="0" anchor="ctr"/>
                </a:tc>
                <a:tc>
                  <a:txBody>
                    <a:bodyPr/>
                    <a:lstStyle/>
                    <a:p>
                      <a:pPr algn="l" fontAlgn="t"/>
                      <a:r>
                        <a:rPr lang="en-US" sz="900" u="none" strike="noStrike" dirty="0">
                          <a:effectLst/>
                          <a:latin typeface="+mn-lt"/>
                        </a:rPr>
                        <a:t>Phase II Safety Study of </a:t>
                      </a:r>
                      <a:r>
                        <a:rPr lang="en-US" sz="900" u="none" strike="noStrike" dirty="0" err="1">
                          <a:effectLst/>
                          <a:latin typeface="+mn-lt"/>
                        </a:rPr>
                        <a:t>Trastuzumab</a:t>
                      </a:r>
                      <a:r>
                        <a:rPr lang="en-US" sz="900" u="none" strike="noStrike" dirty="0">
                          <a:effectLst/>
                          <a:latin typeface="+mn-lt"/>
                        </a:rPr>
                        <a:t>, </a:t>
                      </a:r>
                      <a:r>
                        <a:rPr lang="en-US" sz="900" u="none" strike="noStrike" dirty="0" err="1">
                          <a:effectLst/>
                          <a:latin typeface="+mn-lt"/>
                        </a:rPr>
                        <a:t>Pertuzumab</a:t>
                      </a:r>
                      <a:r>
                        <a:rPr lang="en-US" sz="900" u="none" strike="noStrike" dirty="0">
                          <a:effectLst/>
                          <a:latin typeface="+mn-lt"/>
                        </a:rPr>
                        <a:t>, and MEDI4736</a:t>
                      </a:r>
                      <a:endParaRPr lang="en-US" sz="900" b="0" i="0" u="none" strike="noStrike" dirty="0">
                        <a:solidFill>
                          <a:srgbClr val="000000"/>
                        </a:solidFill>
                        <a:effectLst/>
                        <a:latin typeface="+mn-lt"/>
                      </a:endParaRPr>
                    </a:p>
                  </a:txBody>
                  <a:tcPr marL="7564" marR="7564" marT="7564" marB="0" anchor="ctr"/>
                </a:tc>
                <a:tc>
                  <a:txBody>
                    <a:bodyPr/>
                    <a:lstStyle/>
                    <a:p>
                      <a:pPr algn="l" fontAlgn="t"/>
                      <a:r>
                        <a:rPr lang="en-US" sz="900" u="none" strike="noStrike">
                          <a:effectLst/>
                          <a:latin typeface="+mn-lt"/>
                        </a:rPr>
                        <a:t>ETCTN</a:t>
                      </a:r>
                      <a:endParaRPr lang="en-US" sz="900" b="0" i="0" u="none" strike="noStrike">
                        <a:solidFill>
                          <a:srgbClr val="000000"/>
                        </a:solidFill>
                        <a:effectLst/>
                        <a:latin typeface="+mn-lt"/>
                      </a:endParaRPr>
                    </a:p>
                  </a:txBody>
                  <a:tcPr marL="7564" marR="7564" marT="7564" marB="0" anchor="ctr"/>
                </a:tc>
                <a:tc>
                  <a:txBody>
                    <a:bodyPr/>
                    <a:lstStyle/>
                    <a:p>
                      <a:pPr algn="l" fontAlgn="t"/>
                      <a:r>
                        <a:rPr lang="it-IT" sz="900" u="none" strike="noStrike" dirty="0">
                          <a:effectLst/>
                          <a:latin typeface="+mn-lt"/>
                        </a:rPr>
                        <a:t>MEDI4736</a:t>
                      </a:r>
                      <a:br>
                        <a:rPr lang="it-IT" sz="900" u="none" strike="noStrike" dirty="0">
                          <a:effectLst/>
                          <a:latin typeface="+mn-lt"/>
                        </a:rPr>
                      </a:br>
                      <a:r>
                        <a:rPr lang="it-IT" sz="900" u="none" strike="noStrike" dirty="0">
                          <a:effectLst/>
                          <a:latin typeface="+mn-lt"/>
                        </a:rPr>
                        <a:t>(</a:t>
                      </a:r>
                      <a:r>
                        <a:rPr lang="it-IT" sz="900" u="none" strike="noStrike" dirty="0" err="1">
                          <a:effectLst/>
                          <a:latin typeface="+mn-lt"/>
                        </a:rPr>
                        <a:t>durvalumab</a:t>
                      </a:r>
                      <a:r>
                        <a:rPr lang="it-IT" sz="900" u="none" strike="noStrike" dirty="0">
                          <a:effectLst/>
                          <a:latin typeface="+mn-lt"/>
                        </a:rPr>
                        <a:t>) </a:t>
                      </a:r>
                      <a:r>
                        <a:rPr lang="it-IT" sz="900" u="none" strike="noStrike" dirty="0" err="1">
                          <a:effectLst/>
                          <a:latin typeface="+mn-lt"/>
                        </a:rPr>
                        <a:t>Pertuzumab</a:t>
                      </a:r>
                      <a:r>
                        <a:rPr lang="it-IT" sz="900" u="none" strike="noStrike" dirty="0">
                          <a:effectLst/>
                          <a:latin typeface="+mn-lt"/>
                        </a:rPr>
                        <a:t> </a:t>
                      </a:r>
                      <a:r>
                        <a:rPr lang="it-IT" sz="900" u="none" strike="noStrike" dirty="0" err="1">
                          <a:effectLst/>
                          <a:latin typeface="+mn-lt"/>
                        </a:rPr>
                        <a:t>Trastuzumab</a:t>
                      </a:r>
                      <a:r>
                        <a:rPr lang="it-IT" sz="900" u="none" strike="noStrike" dirty="0">
                          <a:effectLst/>
                          <a:latin typeface="+mn-lt"/>
                        </a:rPr>
                        <a:t> </a:t>
                      </a:r>
                      <a:r>
                        <a:rPr lang="mr-IN" sz="900" u="none" strike="noStrike" dirty="0">
                          <a:effectLst/>
                          <a:latin typeface="+mn-lt"/>
                        </a:rPr>
                        <a:t>(</a:t>
                      </a:r>
                      <a:r>
                        <a:rPr lang="mr-IN" sz="900" u="none" strike="noStrike" dirty="0" err="1">
                          <a:effectLst/>
                          <a:latin typeface="+mn-lt"/>
                        </a:rPr>
                        <a:t>Nivolumab</a:t>
                      </a:r>
                      <a:r>
                        <a:rPr lang="mr-IN" sz="900" u="none" strike="noStrike" dirty="0">
                          <a:effectLst/>
                          <a:latin typeface="+mn-lt"/>
                        </a:rPr>
                        <a:t>,; MDX-</a:t>
                      </a:r>
                      <a:br>
                        <a:rPr lang="mr-IN" sz="900" u="none" strike="noStrike" dirty="0">
                          <a:effectLst/>
                          <a:latin typeface="+mn-lt"/>
                        </a:rPr>
                      </a:br>
                      <a:r>
                        <a:rPr lang="mr-IN" sz="900" u="none" strike="noStrike" dirty="0">
                          <a:effectLst/>
                          <a:latin typeface="+mn-lt"/>
                        </a:rPr>
                        <a:t>1106)</a:t>
                      </a:r>
                      <a:endParaRPr lang="it-IT" sz="900" b="0" i="0" u="none" strike="noStrike" dirty="0">
                        <a:solidFill>
                          <a:srgbClr val="000000"/>
                        </a:solidFill>
                        <a:effectLst/>
                        <a:latin typeface="+mn-lt"/>
                      </a:endParaRPr>
                    </a:p>
                  </a:txBody>
                  <a:tcPr marL="7564" marR="7564" marT="7564" marB="0" anchor="ctr"/>
                </a:tc>
                <a:tc>
                  <a:txBody>
                    <a:bodyPr/>
                    <a:lstStyle/>
                    <a:p>
                      <a:pPr algn="l" fontAlgn="t"/>
                      <a:r>
                        <a:rPr lang="en-US" sz="900" u="none" strike="noStrike">
                          <a:effectLst/>
                          <a:latin typeface="+mn-lt"/>
                        </a:rPr>
                        <a:t>Poklepovic, Andrew (46317)</a:t>
                      </a:r>
                      <a:endParaRPr lang="en-US" sz="900" b="0" i="0" u="none" strike="noStrike">
                        <a:solidFill>
                          <a:srgbClr val="000000"/>
                        </a:solidFill>
                        <a:effectLst/>
                        <a:latin typeface="+mn-lt"/>
                      </a:endParaRPr>
                    </a:p>
                  </a:txBody>
                  <a:tcPr marL="7564" marR="7564" marT="7564" marB="0" anchor="ctr"/>
                </a:tc>
                <a:tc>
                  <a:txBody>
                    <a:bodyPr/>
                    <a:lstStyle/>
                    <a:p>
                      <a:pPr algn="l" fontAlgn="t"/>
                      <a:r>
                        <a:rPr lang="en-US" sz="900" u="sng" strike="noStrike">
                          <a:effectLst/>
                          <a:latin typeface="+mn-lt"/>
                          <a:hlinkClick r:id="rId2"/>
                        </a:rPr>
                        <a:t>andrew.poklepovic@vcuhealth.org</a:t>
                      </a:r>
                      <a:endParaRPr lang="en-US" sz="900" b="0" i="0" u="sng" strike="noStrike">
                        <a:solidFill>
                          <a:srgbClr val="0000FF"/>
                        </a:solidFill>
                        <a:effectLst/>
                        <a:latin typeface="+mn-lt"/>
                      </a:endParaRPr>
                    </a:p>
                  </a:txBody>
                  <a:tcPr marL="7564" marR="7564" marT="7564" marB="0" anchor="ctr"/>
                </a:tc>
                <a:tc>
                  <a:txBody>
                    <a:bodyPr/>
                    <a:lstStyle/>
                    <a:p>
                      <a:pPr algn="l" fontAlgn="t"/>
                      <a:r>
                        <a:rPr lang="sk-SK" sz="900" u="none" strike="noStrike">
                          <a:effectLst/>
                          <a:latin typeface="+mn-lt"/>
                        </a:rPr>
                        <a:t> </a:t>
                      </a:r>
                      <a:endParaRPr lang="sk-SK" sz="900" b="0" i="0" u="none" strike="noStrike">
                        <a:solidFill>
                          <a:srgbClr val="000000"/>
                        </a:solidFill>
                        <a:effectLst/>
                        <a:latin typeface="+mn-lt"/>
                      </a:endParaRPr>
                    </a:p>
                  </a:txBody>
                  <a:tcPr marL="7564" marR="7564" marT="7564" marB="0" anchor="ctr"/>
                </a:tc>
                <a:tc>
                  <a:txBody>
                    <a:bodyPr/>
                    <a:lstStyle/>
                    <a:p>
                      <a:pPr algn="l" fontAlgn="t"/>
                      <a:r>
                        <a:rPr lang="sk-SK" sz="900" u="none" strike="noStrike">
                          <a:effectLst/>
                        </a:rPr>
                        <a:t> </a:t>
                      </a:r>
                      <a:endParaRPr lang="sk-SK" sz="900" b="0" i="0" u="none" strike="noStrike">
                        <a:solidFill>
                          <a:srgbClr val="000000"/>
                        </a:solidFill>
                        <a:effectLst/>
                        <a:latin typeface="Calibri" charset="0"/>
                      </a:endParaRPr>
                    </a:p>
                  </a:txBody>
                  <a:tcPr marL="7564" marR="7564" marT="7564" marB="0"/>
                </a:tc>
                <a:extLst>
                  <a:ext uri="{0D108BD9-81ED-4DB2-BD59-A6C34878D82A}">
                    <a16:rowId xmlns:a16="http://schemas.microsoft.com/office/drawing/2014/main" xmlns="" val="10000"/>
                  </a:ext>
                </a:extLst>
              </a:tr>
              <a:tr h="794217">
                <a:tc>
                  <a:txBody>
                    <a:bodyPr/>
                    <a:lstStyle/>
                    <a:p>
                      <a:pPr algn="l" fontAlgn="b"/>
                      <a:r>
                        <a:rPr lang="fi-FI" sz="900" u="none" strike="noStrike">
                          <a:effectLst/>
                          <a:latin typeface="+mn-lt"/>
                        </a:rPr>
                        <a:t>10186</a:t>
                      </a:r>
                      <a:endParaRPr lang="fi-FI" sz="900" b="0" i="0" u="none" strike="noStrike">
                        <a:solidFill>
                          <a:srgbClr val="000000"/>
                        </a:solidFill>
                        <a:effectLst/>
                        <a:latin typeface="+mn-lt"/>
                      </a:endParaRPr>
                    </a:p>
                  </a:txBody>
                  <a:tcPr marL="7564" marR="7564" marT="7564" marB="0" anchor="ctr"/>
                </a:tc>
                <a:tc>
                  <a:txBody>
                    <a:bodyPr/>
                    <a:lstStyle/>
                    <a:p>
                      <a:pPr algn="l" fontAlgn="b"/>
                      <a:r>
                        <a:rPr lang="en-US" sz="900" u="none" strike="noStrike" dirty="0">
                          <a:effectLst/>
                          <a:latin typeface="+mn-lt"/>
                        </a:rPr>
                        <a:t>A Phase I/II Study </a:t>
                      </a:r>
                      <a:r>
                        <a:rPr lang="en-US" sz="900" u="none" strike="noStrike" dirty="0" err="1">
                          <a:effectLst/>
                          <a:latin typeface="+mn-lt"/>
                        </a:rPr>
                        <a:t>Hypofractionated</a:t>
                      </a:r>
                      <a:r>
                        <a:rPr lang="en-US" sz="900" u="none" strike="noStrike" dirty="0">
                          <a:effectLst/>
                          <a:latin typeface="+mn-lt"/>
                        </a:rPr>
                        <a:t> Radiation Therapy in Combination with </a:t>
                      </a:r>
                      <a:r>
                        <a:rPr lang="en-US" sz="900" u="none" strike="noStrike" dirty="0" err="1">
                          <a:effectLst/>
                          <a:latin typeface="+mn-lt"/>
                        </a:rPr>
                        <a:t>Nivolumab</a:t>
                      </a:r>
                      <a:r>
                        <a:rPr lang="en-US" sz="900" u="none" strike="noStrike" dirty="0">
                          <a:effectLst/>
                          <a:latin typeface="+mn-lt"/>
                        </a:rPr>
                        <a:t> and Ipilimumab for Recurrent High-Grade Radiation-Refractory Meningioma</a:t>
                      </a:r>
                      <a:endParaRPr lang="en-US" sz="900" b="0" i="0" u="none" strike="noStrike" dirty="0">
                        <a:solidFill>
                          <a:srgbClr val="000000"/>
                        </a:solidFill>
                        <a:effectLst/>
                        <a:latin typeface="+mn-lt"/>
                      </a:endParaRPr>
                    </a:p>
                  </a:txBody>
                  <a:tcPr marL="7564" marR="7564" marT="7564" marB="0" anchor="ctr"/>
                </a:tc>
                <a:tc>
                  <a:txBody>
                    <a:bodyPr/>
                    <a:lstStyle/>
                    <a:p>
                      <a:pPr algn="l" fontAlgn="b"/>
                      <a:r>
                        <a:rPr lang="en-US" sz="900" u="none" strike="noStrike">
                          <a:effectLst/>
                          <a:latin typeface="+mn-lt"/>
                        </a:rPr>
                        <a:t>ETCTN</a:t>
                      </a:r>
                      <a:endParaRPr lang="en-US" sz="900" b="0" i="0" u="none" strike="noStrike">
                        <a:solidFill>
                          <a:srgbClr val="000000"/>
                        </a:solidFill>
                        <a:effectLst/>
                        <a:latin typeface="+mn-lt"/>
                      </a:endParaRPr>
                    </a:p>
                  </a:txBody>
                  <a:tcPr marL="7564" marR="7564" marT="7564" marB="0" anchor="ctr"/>
                </a:tc>
                <a:tc>
                  <a:txBody>
                    <a:bodyPr/>
                    <a:lstStyle/>
                    <a:p>
                      <a:pPr algn="l" fontAlgn="b"/>
                      <a:r>
                        <a:rPr lang="mr-IN" sz="900" u="none" strike="noStrike" dirty="0">
                          <a:effectLst/>
                          <a:latin typeface="+mn-lt"/>
                        </a:rPr>
                        <a:t>BMS-936558</a:t>
                      </a:r>
                      <a:br>
                        <a:rPr lang="mr-IN" sz="900" u="none" strike="noStrike" dirty="0">
                          <a:effectLst/>
                          <a:latin typeface="+mn-lt"/>
                        </a:rPr>
                      </a:br>
                      <a:r>
                        <a:rPr lang="mr-IN" sz="900" u="none" strike="noStrike" dirty="0">
                          <a:effectLst/>
                          <a:latin typeface="+mn-lt"/>
                        </a:rPr>
                        <a:t> (748726); </a:t>
                      </a:r>
                      <a:br>
                        <a:rPr lang="mr-IN" sz="900" u="none" strike="noStrike" dirty="0">
                          <a:effectLst/>
                          <a:latin typeface="+mn-lt"/>
                        </a:rPr>
                      </a:br>
                      <a:r>
                        <a:rPr lang="mr-IN" sz="900" u="none" strike="noStrike" dirty="0" err="1">
                          <a:effectLst/>
                          <a:latin typeface="+mn-lt"/>
                        </a:rPr>
                        <a:t>Ipilimumab</a:t>
                      </a:r>
                      <a:r>
                        <a:rPr lang="mr-IN" sz="900" u="none" strike="noStrike" dirty="0">
                          <a:effectLst/>
                          <a:latin typeface="+mn-lt"/>
                        </a:rPr>
                        <a:t> (BMS-</a:t>
                      </a:r>
                      <a:br>
                        <a:rPr lang="mr-IN" sz="900" u="none" strike="noStrike" dirty="0">
                          <a:effectLst/>
                          <a:latin typeface="+mn-lt"/>
                        </a:rPr>
                      </a:br>
                      <a:r>
                        <a:rPr lang="mr-IN" sz="900" u="none" strike="noStrike" dirty="0">
                          <a:effectLst/>
                          <a:latin typeface="+mn-lt"/>
                        </a:rPr>
                        <a:t>MDX-010</a:t>
                      </a:r>
                      <a:br>
                        <a:rPr lang="mr-IN" sz="900" u="none" strike="noStrike" dirty="0">
                          <a:effectLst/>
                          <a:latin typeface="+mn-lt"/>
                        </a:rPr>
                      </a:br>
                      <a:r>
                        <a:rPr lang="mr-IN" sz="900" u="none" strike="noStrike" dirty="0" err="1">
                          <a:effectLst/>
                          <a:latin typeface="+mn-lt"/>
                        </a:rPr>
                        <a:t>Transfectomaderived</a:t>
                      </a:r>
                      <a:r>
                        <a:rPr lang="mr-IN" sz="900" u="none" strike="noStrike" dirty="0">
                          <a:effectLst/>
                          <a:latin typeface="+mn-lt"/>
                        </a:rPr>
                        <a:t>) (732442)</a:t>
                      </a:r>
                      <a:endParaRPr lang="mr-IN" sz="900" b="0" i="0" u="none" strike="noStrike" dirty="0">
                        <a:solidFill>
                          <a:srgbClr val="000000"/>
                        </a:solidFill>
                        <a:effectLst/>
                        <a:latin typeface="+mn-lt"/>
                      </a:endParaRPr>
                    </a:p>
                  </a:txBody>
                  <a:tcPr marL="7564" marR="7564" marT="7564" marB="0" anchor="ctr"/>
                </a:tc>
                <a:tc>
                  <a:txBody>
                    <a:bodyPr/>
                    <a:lstStyle/>
                    <a:p>
                      <a:pPr algn="l" fontAlgn="b"/>
                      <a:r>
                        <a:rPr lang="tr-TR" sz="900" u="none" strike="noStrike">
                          <a:effectLst/>
                          <a:latin typeface="+mn-lt"/>
                        </a:rPr>
                        <a:t>Huang, Jiayi (50415)</a:t>
                      </a:r>
                      <a:endParaRPr lang="tr-TR" sz="900" b="0" i="0" u="none" strike="noStrike">
                        <a:solidFill>
                          <a:srgbClr val="000000"/>
                        </a:solidFill>
                        <a:effectLst/>
                        <a:latin typeface="+mn-lt"/>
                      </a:endParaRPr>
                    </a:p>
                  </a:txBody>
                  <a:tcPr marL="7564" marR="7564" marT="7564" marB="0" anchor="ctr"/>
                </a:tc>
                <a:tc>
                  <a:txBody>
                    <a:bodyPr/>
                    <a:lstStyle/>
                    <a:p>
                      <a:pPr algn="l" fontAlgn="b"/>
                      <a:r>
                        <a:rPr lang="en-US" sz="900" u="sng" strike="noStrike" dirty="0">
                          <a:effectLst/>
                          <a:latin typeface="+mn-lt"/>
                          <a:hlinkClick r:id="rId3"/>
                        </a:rPr>
                        <a:t>jiayi.huang@wustl.edu</a:t>
                      </a:r>
                      <a:endParaRPr lang="en-US" sz="900" b="0" i="0" u="sng" strike="noStrike" dirty="0">
                        <a:solidFill>
                          <a:srgbClr val="0000FF"/>
                        </a:solidFill>
                        <a:effectLst/>
                        <a:latin typeface="+mn-lt"/>
                      </a:endParaRPr>
                    </a:p>
                  </a:txBody>
                  <a:tcPr marL="7564" marR="7564" marT="7564" marB="0" anchor="ctr"/>
                </a:tc>
                <a:tc>
                  <a:txBody>
                    <a:bodyPr/>
                    <a:lstStyle/>
                    <a:p>
                      <a:pPr algn="l" fontAlgn="b"/>
                      <a:r>
                        <a:rPr lang="en-US" sz="900" u="none" strike="noStrike">
                          <a:effectLst/>
                          <a:latin typeface="+mn-lt"/>
                        </a:rPr>
                        <a:t>Garrett-Mead, Nancy</a:t>
                      </a:r>
                      <a:endParaRPr lang="en-US" sz="900" b="0" i="0" u="none" strike="noStrike">
                        <a:solidFill>
                          <a:srgbClr val="000000"/>
                        </a:solidFill>
                        <a:effectLst/>
                        <a:latin typeface="+mn-lt"/>
                      </a:endParaRPr>
                    </a:p>
                  </a:txBody>
                  <a:tcPr marL="7564" marR="7564" marT="7564" marB="0" anchor="ctr"/>
                </a:tc>
                <a:tc>
                  <a:txBody>
                    <a:bodyPr/>
                    <a:lstStyle/>
                    <a:p>
                      <a:pPr algn="l" fontAlgn="b"/>
                      <a:r>
                        <a:rPr lang="en-US" sz="900" u="none" strike="noStrike" dirty="0" err="1">
                          <a:effectLst/>
                        </a:rPr>
                        <a:t>nancy.garrett-mead@duke.edu</a:t>
                      </a:r>
                      <a:endParaRPr lang="en-US" sz="900" b="0" i="0" u="none" strike="noStrike" dirty="0">
                        <a:solidFill>
                          <a:srgbClr val="000000"/>
                        </a:solidFill>
                        <a:effectLst/>
                        <a:latin typeface="Calibri" charset="0"/>
                      </a:endParaRPr>
                    </a:p>
                  </a:txBody>
                  <a:tcPr marL="7564" marR="7564" marT="7564" marB="0" anchor="ctr"/>
                </a:tc>
                <a:extLst>
                  <a:ext uri="{0D108BD9-81ED-4DB2-BD59-A6C34878D82A}">
                    <a16:rowId xmlns:a16="http://schemas.microsoft.com/office/drawing/2014/main" xmlns="" val="10001"/>
                  </a:ext>
                </a:extLst>
              </a:tr>
              <a:tr h="207253">
                <a:tc>
                  <a:txBody>
                    <a:bodyPr/>
                    <a:lstStyle/>
                    <a:p>
                      <a:pPr algn="l" fontAlgn="b"/>
                      <a:r>
                        <a:rPr lang="fi-FI" sz="900" u="none" strike="noStrike">
                          <a:effectLst/>
                          <a:latin typeface="+mn-lt"/>
                        </a:rPr>
                        <a:t>10104</a:t>
                      </a:r>
                      <a:endParaRPr lang="fi-FI" sz="900" b="0" i="0" u="none" strike="noStrike">
                        <a:solidFill>
                          <a:srgbClr val="000000"/>
                        </a:solidFill>
                        <a:effectLst/>
                        <a:latin typeface="+mn-lt"/>
                      </a:endParaRPr>
                    </a:p>
                  </a:txBody>
                  <a:tcPr marL="7564" marR="7564" marT="7564" marB="0" anchor="ctr"/>
                </a:tc>
                <a:tc>
                  <a:txBody>
                    <a:bodyPr/>
                    <a:lstStyle/>
                    <a:p>
                      <a:pPr algn="l" fontAlgn="b"/>
                      <a:r>
                        <a:rPr lang="en-US" sz="900" u="none" strike="noStrike">
                          <a:effectLst/>
                          <a:latin typeface="+mn-lt"/>
                        </a:rPr>
                        <a:t>Cabozantinib and Nivolumab in Advanced or Metastatic Endometrial Cancer</a:t>
                      </a:r>
                      <a:endParaRPr lang="en-US" sz="900" b="0" i="0" u="none" strike="noStrike">
                        <a:solidFill>
                          <a:srgbClr val="000000"/>
                        </a:solidFill>
                        <a:effectLst/>
                        <a:latin typeface="+mn-lt"/>
                      </a:endParaRPr>
                    </a:p>
                  </a:txBody>
                  <a:tcPr marL="7564" marR="7564" marT="7564" marB="0" anchor="ctr"/>
                </a:tc>
                <a:tc>
                  <a:txBody>
                    <a:bodyPr/>
                    <a:lstStyle/>
                    <a:p>
                      <a:pPr algn="l" fontAlgn="b"/>
                      <a:r>
                        <a:rPr lang="en-US" sz="900" u="none" strike="noStrike">
                          <a:effectLst/>
                          <a:latin typeface="+mn-lt"/>
                        </a:rPr>
                        <a:t>ETCTN</a:t>
                      </a:r>
                      <a:endParaRPr lang="en-US" sz="900" b="0" i="0" u="none" strike="noStrike">
                        <a:solidFill>
                          <a:srgbClr val="000000"/>
                        </a:solidFill>
                        <a:effectLst/>
                        <a:latin typeface="+mn-lt"/>
                      </a:endParaRPr>
                    </a:p>
                  </a:txBody>
                  <a:tcPr marL="7564" marR="7564" marT="7564" marB="0" anchor="ctr"/>
                </a:tc>
                <a:tc>
                  <a:txBody>
                    <a:bodyPr/>
                    <a:lstStyle/>
                    <a:p>
                      <a:pPr algn="l" fontAlgn="b"/>
                      <a:r>
                        <a:rPr lang="en-US" sz="900" u="none" strike="noStrike">
                          <a:effectLst/>
                          <a:latin typeface="+mn-lt"/>
                        </a:rPr>
                        <a:t>Caboantinib; Nivolumab</a:t>
                      </a:r>
                      <a:endParaRPr lang="en-US" sz="900" b="0" i="0" u="none" strike="noStrike">
                        <a:solidFill>
                          <a:srgbClr val="000000"/>
                        </a:solidFill>
                        <a:effectLst/>
                        <a:latin typeface="+mn-lt"/>
                      </a:endParaRPr>
                    </a:p>
                  </a:txBody>
                  <a:tcPr marL="7564" marR="7564" marT="7564" marB="0" anchor="ctr"/>
                </a:tc>
                <a:tc>
                  <a:txBody>
                    <a:bodyPr/>
                    <a:lstStyle/>
                    <a:p>
                      <a:pPr algn="l" fontAlgn="b"/>
                      <a:r>
                        <a:rPr lang="en-US" sz="900" u="none" strike="noStrike">
                          <a:effectLst/>
                          <a:latin typeface="+mn-lt"/>
                        </a:rPr>
                        <a:t>Stephanie Lheureux</a:t>
                      </a:r>
                      <a:endParaRPr lang="en-US" sz="900" b="0" i="0" u="none" strike="noStrike">
                        <a:solidFill>
                          <a:srgbClr val="000000"/>
                        </a:solidFill>
                        <a:effectLst/>
                        <a:latin typeface="+mn-lt"/>
                      </a:endParaRPr>
                    </a:p>
                  </a:txBody>
                  <a:tcPr marL="7564" marR="7564" marT="7564" marB="0" anchor="ctr"/>
                </a:tc>
                <a:tc>
                  <a:txBody>
                    <a:bodyPr/>
                    <a:lstStyle/>
                    <a:p>
                      <a:pPr algn="l" fontAlgn="b"/>
                      <a:r>
                        <a:rPr lang="en-US" sz="900" u="none" strike="noStrike">
                          <a:effectLst/>
                          <a:latin typeface="+mn-lt"/>
                        </a:rPr>
                        <a:t>Stephanie.Lheureux@uhn.ca</a:t>
                      </a:r>
                      <a:endParaRPr lang="en-US" sz="900" b="0" i="0" u="none" strike="noStrike">
                        <a:solidFill>
                          <a:srgbClr val="000000"/>
                        </a:solidFill>
                        <a:effectLst/>
                        <a:latin typeface="+mn-lt"/>
                      </a:endParaRPr>
                    </a:p>
                  </a:txBody>
                  <a:tcPr marL="7564" marR="7564" marT="7564" marB="0" anchor="ctr"/>
                </a:tc>
                <a:tc>
                  <a:txBody>
                    <a:bodyPr/>
                    <a:lstStyle/>
                    <a:p>
                      <a:pPr algn="l" fontAlgn="b"/>
                      <a:r>
                        <a:rPr lang="sk-SK" sz="900" u="none" strike="noStrike" dirty="0">
                          <a:effectLst/>
                          <a:latin typeface="+mn-lt"/>
                        </a:rPr>
                        <a:t> </a:t>
                      </a:r>
                      <a:endParaRPr lang="sk-SK" sz="900" b="0" i="0" u="none" strike="noStrike" dirty="0">
                        <a:solidFill>
                          <a:srgbClr val="000000"/>
                        </a:solidFill>
                        <a:effectLst/>
                        <a:latin typeface="+mn-lt"/>
                      </a:endParaRPr>
                    </a:p>
                  </a:txBody>
                  <a:tcPr marL="7564" marR="7564" marT="7564" marB="0" anchor="ctr"/>
                </a:tc>
                <a:tc>
                  <a:txBody>
                    <a:bodyPr/>
                    <a:lstStyle/>
                    <a:p>
                      <a:pPr algn="l" fontAlgn="b"/>
                      <a:r>
                        <a:rPr lang="sk-SK" sz="900" u="none" strike="noStrike" dirty="0">
                          <a:effectLst/>
                        </a:rPr>
                        <a:t> </a:t>
                      </a:r>
                      <a:endParaRPr lang="sk-SK" sz="900" b="0" i="0" u="none" strike="noStrike" dirty="0">
                        <a:solidFill>
                          <a:srgbClr val="000000"/>
                        </a:solidFill>
                        <a:effectLst/>
                        <a:latin typeface="Calibri" charset="0"/>
                      </a:endParaRPr>
                    </a:p>
                  </a:txBody>
                  <a:tcPr marL="7564" marR="7564" marT="7564" marB="0" anchor="b"/>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8251700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hase2programFor IDSC_062514">
  <a:themeElements>
    <a:clrScheme name="Custom 3">
      <a:dk1>
        <a:srgbClr val="000514"/>
      </a:dk1>
      <a:lt1>
        <a:srgbClr val="FFFFFF"/>
      </a:lt1>
      <a:dk2>
        <a:srgbClr val="600000"/>
      </a:dk2>
      <a:lt2>
        <a:srgbClr val="D8D8D8"/>
      </a:lt2>
      <a:accent1>
        <a:srgbClr val="FFC000"/>
      </a:accent1>
      <a:accent2>
        <a:srgbClr val="FF6600"/>
      </a:accent2>
      <a:accent3>
        <a:srgbClr val="FF0000"/>
      </a:accent3>
      <a:accent4>
        <a:srgbClr val="4C248E"/>
      </a:accent4>
      <a:accent5>
        <a:srgbClr val="0000F2"/>
      </a:accent5>
      <a:accent6>
        <a:srgbClr val="9879CB"/>
      </a:accent6>
      <a:hlink>
        <a:srgbClr val="0947FF"/>
      </a:hlink>
      <a:folHlink>
        <a:srgbClr val="0947FF"/>
      </a:folHlink>
    </a:clrScheme>
    <a:fontScheme name="Strea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Stream 10">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080808"/>
        </a:folHlink>
      </a:clrScheme>
      <a:clrMap bg1="dk2" tx1="lt1" bg2="dk1" tx2="lt2" accent1="accent1" accent2="accent2" accent3="accent3" accent4="accent4" accent5="accent5" accent6="accent6" hlink="hlink" folHlink="folHlink"/>
    </a:extraClrScheme>
    <a:extraClrScheme>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000000"/>
        </a:hlink>
        <a:folHlink>
          <a:srgbClr val="08080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Phase2programFor IDSC_062514.potx</Template>
  <TotalTime>10237</TotalTime>
  <Words>1628</Words>
  <Application>Microsoft Office PowerPoint</Application>
  <PresentationFormat>On-screen Show (4:3)</PresentationFormat>
  <Paragraphs>565</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Garamond</vt:lpstr>
      <vt:lpstr>Tahoma</vt:lpstr>
      <vt:lpstr>Trebuchet MS</vt:lpstr>
      <vt:lpstr>Wingdings</vt:lpstr>
      <vt:lpstr>Phase2programFor IDSC_062514</vt:lpstr>
      <vt:lpstr>EDDOP Program Update with EDDOP Accrual P30 Supplement Awardees</vt:lpstr>
      <vt:lpstr>EDDOP: A P30 supplement program for NCI-CCs NOT in the ETCTN UM1 program</vt:lpstr>
      <vt:lpstr>ETCTN’s P30 EDDOP accrual supplements</vt:lpstr>
      <vt:lpstr>EDDOP:ETCTN Phase 2 study accrual initiative - challenges</vt:lpstr>
      <vt:lpstr>EDDOP site participation in EDDOP studies as of 9/26/2017</vt:lpstr>
      <vt:lpstr>Active EDDOP studies (n=12)</vt:lpstr>
      <vt:lpstr>Active EDDOP studies (n=12)</vt:lpstr>
      <vt:lpstr>Upcoming Open EDDOP studies (n=2)</vt:lpstr>
      <vt:lpstr>Upcoming pending EDDOP studies (n=3)</vt:lpstr>
      <vt:lpstr>EDDOP accrual program award requirements - Starting NOW</vt:lpstr>
      <vt:lpstr>EDDOP accrual program award requirements -Starting in 10/18</vt:lpstr>
      <vt:lpstr>EDDOP accrual awards not meeting progress goals</vt:lpstr>
      <vt:lpstr>Steps to take to open ETCTN studies</vt:lpstr>
      <vt:lpstr>Help for activating EDDOP studies</vt:lpstr>
      <vt:lpstr>EDDOP: ETCTN Phase 2 study leadership initiative</vt:lpstr>
      <vt:lpstr>Discussion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Risch, Christopher</dc:creator>
  <cp:lastModifiedBy>jeremy norris</cp:lastModifiedBy>
  <cp:revision>400</cp:revision>
  <cp:lastPrinted>2017-10-31T13:39:01Z</cp:lastPrinted>
  <dcterms:created xsi:type="dcterms:W3CDTF">2014-03-14T17:37:38Z</dcterms:created>
  <dcterms:modified xsi:type="dcterms:W3CDTF">2018-09-24T13:42:58Z</dcterms:modified>
</cp:coreProperties>
</file>