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2" r:id="rId5"/>
  </p:sldMasterIdLst>
  <p:notesMasterIdLst>
    <p:notesMasterId r:id="rId53"/>
  </p:notesMasterIdLst>
  <p:sldIdLst>
    <p:sldId id="256" r:id="rId6"/>
    <p:sldId id="276" r:id="rId7"/>
    <p:sldId id="301" r:id="rId8"/>
    <p:sldId id="290" r:id="rId9"/>
    <p:sldId id="316" r:id="rId10"/>
    <p:sldId id="335" r:id="rId11"/>
    <p:sldId id="364" r:id="rId12"/>
    <p:sldId id="300" r:id="rId13"/>
    <p:sldId id="302" r:id="rId14"/>
    <p:sldId id="320" r:id="rId15"/>
    <p:sldId id="324" r:id="rId16"/>
    <p:sldId id="321" r:id="rId17"/>
    <p:sldId id="322" r:id="rId18"/>
    <p:sldId id="323" r:id="rId19"/>
    <p:sldId id="325" r:id="rId20"/>
    <p:sldId id="331" r:id="rId21"/>
    <p:sldId id="332" r:id="rId22"/>
    <p:sldId id="333" r:id="rId23"/>
    <p:sldId id="334" r:id="rId24"/>
    <p:sldId id="317" r:id="rId25"/>
    <p:sldId id="318" r:id="rId26"/>
    <p:sldId id="327" r:id="rId27"/>
    <p:sldId id="328" r:id="rId28"/>
    <p:sldId id="336" r:id="rId29"/>
    <p:sldId id="337" r:id="rId30"/>
    <p:sldId id="329" r:id="rId31"/>
    <p:sldId id="365" r:id="rId32"/>
    <p:sldId id="343" r:id="rId33"/>
    <p:sldId id="345" r:id="rId34"/>
    <p:sldId id="347"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6" r:id="rId49"/>
    <p:sldId id="367" r:id="rId50"/>
    <p:sldId id="278" r:id="rId51"/>
    <p:sldId id="330"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4" autoAdjust="0"/>
  </p:normalViewPr>
  <p:slideViewPr>
    <p:cSldViewPr>
      <p:cViewPr varScale="1">
        <p:scale>
          <a:sx n="96" d="100"/>
          <a:sy n="96" d="100"/>
        </p:scale>
        <p:origin x="-1428" y="-90"/>
      </p:cViewPr>
      <p:guideLst>
        <p:guide orient="horz" pos="2160"/>
        <p:guide pos="2880"/>
      </p:guideLst>
    </p:cSldViewPr>
  </p:slideViewPr>
  <p:notesTextViewPr>
    <p:cViewPr>
      <p:scale>
        <a:sx n="1" d="1"/>
        <a:sy n="1" d="1"/>
      </p:scale>
      <p:origin x="0" y="0"/>
    </p:cViewPr>
  </p:notesTextViewPr>
  <p:sorterViewPr>
    <p:cViewPr>
      <p:scale>
        <a:sx n="75" d="100"/>
        <a:sy n="75" d="100"/>
      </p:scale>
      <p:origin x="0" y="9048"/>
    </p:cViewPr>
  </p:sorterViewPr>
  <p:notesViewPr>
    <p:cSldViewPr>
      <p:cViewPr varScale="1">
        <p:scale>
          <a:sx n="96" d="100"/>
          <a:sy n="96" d="100"/>
        </p:scale>
        <p:origin x="-254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ncifs-p023.nci.nih.gov\home2\geigeram\aya%20nci%20mtg\epi%20wg\aya_eagleplot_incdandmort_updated%20w%20tren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Data!$D$117:$D$146</c:f>
              <c:numCache>
                <c:formatCode>0.0</c:formatCode>
                <c:ptCount val="30"/>
                <c:pt idx="1">
                  <c:v>3.7</c:v>
                </c:pt>
                <c:pt idx="2">
                  <c:v>3.4</c:v>
                </c:pt>
                <c:pt idx="3">
                  <c:v>5.6</c:v>
                </c:pt>
                <c:pt idx="4">
                  <c:v>2.2000000000000002</c:v>
                </c:pt>
                <c:pt idx="5">
                  <c:v>2.7</c:v>
                </c:pt>
                <c:pt idx="7">
                  <c:v>3</c:v>
                </c:pt>
                <c:pt idx="8">
                  <c:v>2.6</c:v>
                </c:pt>
                <c:pt idx="9">
                  <c:v>4.4000000000000004</c:v>
                </c:pt>
                <c:pt idx="10">
                  <c:v>2.2999999999999998</c:v>
                </c:pt>
                <c:pt idx="11">
                  <c:v>2.2999999999999998</c:v>
                </c:pt>
                <c:pt idx="13">
                  <c:v>3</c:v>
                </c:pt>
                <c:pt idx="14">
                  <c:v>2.8</c:v>
                </c:pt>
                <c:pt idx="15">
                  <c:v>3.6</c:v>
                </c:pt>
                <c:pt idx="16">
                  <c:v>2.6</c:v>
                </c:pt>
                <c:pt idx="17">
                  <c:v>2.2999999999999998</c:v>
                </c:pt>
                <c:pt idx="19">
                  <c:v>3.5</c:v>
                </c:pt>
                <c:pt idx="20">
                  <c:v>3.5</c:v>
                </c:pt>
                <c:pt idx="21">
                  <c:v>3.9</c:v>
                </c:pt>
                <c:pt idx="22">
                  <c:v>3.2</c:v>
                </c:pt>
                <c:pt idx="23">
                  <c:v>2.8</c:v>
                </c:pt>
                <c:pt idx="25">
                  <c:v>4.4000000000000004</c:v>
                </c:pt>
                <c:pt idx="26">
                  <c:v>4.4000000000000004</c:v>
                </c:pt>
                <c:pt idx="27">
                  <c:v>4.3</c:v>
                </c:pt>
                <c:pt idx="28">
                  <c:v>4.2</c:v>
                </c:pt>
                <c:pt idx="29">
                  <c:v>4.3</c:v>
                </c:pt>
              </c:numCache>
            </c:numRef>
          </c:val>
        </c:ser>
        <c:dLbls>
          <c:showLegendKey val="0"/>
          <c:showVal val="0"/>
          <c:showCatName val="0"/>
          <c:showSerName val="0"/>
          <c:showPercent val="0"/>
          <c:showBubbleSize val="0"/>
        </c:dLbls>
        <c:gapWidth val="150"/>
        <c:axId val="148842752"/>
        <c:axId val="148881408"/>
      </c:barChart>
      <c:catAx>
        <c:axId val="148842752"/>
        <c:scaling>
          <c:orientation val="maxMin"/>
        </c:scaling>
        <c:delete val="0"/>
        <c:axPos val="r"/>
        <c:majorTickMark val="out"/>
        <c:minorTickMark val="none"/>
        <c:tickLblPos val="none"/>
        <c:crossAx val="148881408"/>
        <c:crosses val="autoZero"/>
        <c:auto val="0"/>
        <c:lblAlgn val="ctr"/>
        <c:lblOffset val="100"/>
        <c:noMultiLvlLbl val="0"/>
      </c:catAx>
      <c:valAx>
        <c:axId val="148881408"/>
        <c:scaling>
          <c:orientation val="maxMin"/>
          <c:max val="6"/>
          <c:min val="0"/>
        </c:scaling>
        <c:delete val="0"/>
        <c:axPos val="b"/>
        <c:numFmt formatCode="0" sourceLinked="0"/>
        <c:majorTickMark val="out"/>
        <c:minorTickMark val="none"/>
        <c:tickLblPos val="nextTo"/>
        <c:crossAx val="148842752"/>
        <c:crosses val="max"/>
        <c:crossBetween val="between"/>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Data!$G$117:$G$146</c:f>
              <c:numCache>
                <c:formatCode>0.0</c:formatCode>
                <c:ptCount val="30"/>
                <c:pt idx="1">
                  <c:v>0.8</c:v>
                </c:pt>
                <c:pt idx="2">
                  <c:v>0.70000000000000007</c:v>
                </c:pt>
                <c:pt idx="3">
                  <c:v>1.1000000000000001</c:v>
                </c:pt>
                <c:pt idx="4">
                  <c:v>0.70000000000000007</c:v>
                </c:pt>
                <c:pt idx="5">
                  <c:v>0.70000000000000007</c:v>
                </c:pt>
                <c:pt idx="7">
                  <c:v>0.8</c:v>
                </c:pt>
                <c:pt idx="8">
                  <c:v>0.8</c:v>
                </c:pt>
                <c:pt idx="9">
                  <c:v>1.2</c:v>
                </c:pt>
                <c:pt idx="10">
                  <c:v>0.8</c:v>
                </c:pt>
                <c:pt idx="11">
                  <c:v>0.5</c:v>
                </c:pt>
                <c:pt idx="13">
                  <c:v>0.9</c:v>
                </c:pt>
                <c:pt idx="14">
                  <c:v>0.8</c:v>
                </c:pt>
                <c:pt idx="15">
                  <c:v>1.1000000000000001</c:v>
                </c:pt>
                <c:pt idx="16">
                  <c:v>0.9</c:v>
                </c:pt>
                <c:pt idx="17">
                  <c:v>0.8</c:v>
                </c:pt>
                <c:pt idx="19">
                  <c:v>1</c:v>
                </c:pt>
                <c:pt idx="20">
                  <c:v>1</c:v>
                </c:pt>
                <c:pt idx="21">
                  <c:v>1.2</c:v>
                </c:pt>
                <c:pt idx="22">
                  <c:v>1.1000000000000001</c:v>
                </c:pt>
                <c:pt idx="23">
                  <c:v>0.9</c:v>
                </c:pt>
                <c:pt idx="25">
                  <c:v>1.3</c:v>
                </c:pt>
                <c:pt idx="26">
                  <c:v>1.3</c:v>
                </c:pt>
                <c:pt idx="27">
                  <c:v>1.5</c:v>
                </c:pt>
                <c:pt idx="28">
                  <c:v>1.2</c:v>
                </c:pt>
                <c:pt idx="29">
                  <c:v>1</c:v>
                </c:pt>
              </c:numCache>
            </c:numRef>
          </c:val>
        </c:ser>
        <c:dLbls>
          <c:showLegendKey val="0"/>
          <c:showVal val="0"/>
          <c:showCatName val="0"/>
          <c:showSerName val="0"/>
          <c:showPercent val="0"/>
          <c:showBubbleSize val="0"/>
        </c:dLbls>
        <c:gapWidth val="150"/>
        <c:axId val="150522880"/>
        <c:axId val="150553344"/>
      </c:barChart>
      <c:catAx>
        <c:axId val="150522880"/>
        <c:scaling>
          <c:orientation val="maxMin"/>
        </c:scaling>
        <c:delete val="0"/>
        <c:axPos val="l"/>
        <c:numFmt formatCode="General" sourceLinked="1"/>
        <c:majorTickMark val="out"/>
        <c:minorTickMark val="none"/>
        <c:tickLblPos val="nextTo"/>
        <c:crossAx val="150553344"/>
        <c:crosses val="autoZero"/>
        <c:auto val="0"/>
        <c:lblAlgn val="ctr"/>
        <c:lblOffset val="100"/>
        <c:noMultiLvlLbl val="0"/>
      </c:catAx>
      <c:valAx>
        <c:axId val="150553344"/>
        <c:scaling>
          <c:orientation val="minMax"/>
          <c:max val="2"/>
          <c:min val="0"/>
        </c:scaling>
        <c:delete val="0"/>
        <c:axPos val="b"/>
        <c:numFmt formatCode="0.0" sourceLinked="0"/>
        <c:majorTickMark val="out"/>
        <c:minorTickMark val="none"/>
        <c:tickLblPos val="nextTo"/>
        <c:crossAx val="150522880"/>
        <c:crosses val="max"/>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Data!$D$117:$D$146</c:f>
              <c:numCache>
                <c:formatCode>0.0</c:formatCode>
                <c:ptCount val="30"/>
                <c:pt idx="1">
                  <c:v>3.7</c:v>
                </c:pt>
                <c:pt idx="2">
                  <c:v>3.4</c:v>
                </c:pt>
                <c:pt idx="3">
                  <c:v>5.6</c:v>
                </c:pt>
                <c:pt idx="4">
                  <c:v>2.2000000000000002</c:v>
                </c:pt>
                <c:pt idx="5">
                  <c:v>2.7</c:v>
                </c:pt>
                <c:pt idx="7">
                  <c:v>3</c:v>
                </c:pt>
                <c:pt idx="8">
                  <c:v>2.6</c:v>
                </c:pt>
                <c:pt idx="9">
                  <c:v>4.4000000000000004</c:v>
                </c:pt>
                <c:pt idx="10">
                  <c:v>2.2999999999999998</c:v>
                </c:pt>
                <c:pt idx="11">
                  <c:v>2.2999999999999998</c:v>
                </c:pt>
                <c:pt idx="13">
                  <c:v>3</c:v>
                </c:pt>
                <c:pt idx="14">
                  <c:v>2.8</c:v>
                </c:pt>
                <c:pt idx="15">
                  <c:v>3.6</c:v>
                </c:pt>
                <c:pt idx="16">
                  <c:v>2.6</c:v>
                </c:pt>
                <c:pt idx="17">
                  <c:v>2.2999999999999998</c:v>
                </c:pt>
                <c:pt idx="19">
                  <c:v>3.5</c:v>
                </c:pt>
                <c:pt idx="20">
                  <c:v>3.5</c:v>
                </c:pt>
                <c:pt idx="21">
                  <c:v>3.9</c:v>
                </c:pt>
                <c:pt idx="22">
                  <c:v>3.2</c:v>
                </c:pt>
                <c:pt idx="23">
                  <c:v>2.8</c:v>
                </c:pt>
                <c:pt idx="25">
                  <c:v>4.4000000000000004</c:v>
                </c:pt>
                <c:pt idx="26">
                  <c:v>4.4000000000000004</c:v>
                </c:pt>
                <c:pt idx="27">
                  <c:v>4.3</c:v>
                </c:pt>
                <c:pt idx="28">
                  <c:v>4.2</c:v>
                </c:pt>
                <c:pt idx="29">
                  <c:v>4.3</c:v>
                </c:pt>
              </c:numCache>
            </c:numRef>
          </c:val>
        </c:ser>
        <c:dLbls>
          <c:showLegendKey val="0"/>
          <c:showVal val="0"/>
          <c:showCatName val="0"/>
          <c:showSerName val="0"/>
          <c:showPercent val="0"/>
          <c:showBubbleSize val="0"/>
        </c:dLbls>
        <c:gapWidth val="150"/>
        <c:axId val="149906176"/>
        <c:axId val="149907712"/>
      </c:barChart>
      <c:catAx>
        <c:axId val="149906176"/>
        <c:scaling>
          <c:orientation val="maxMin"/>
        </c:scaling>
        <c:delete val="0"/>
        <c:axPos val="r"/>
        <c:majorTickMark val="out"/>
        <c:minorTickMark val="none"/>
        <c:tickLblPos val="none"/>
        <c:crossAx val="149907712"/>
        <c:crosses val="autoZero"/>
        <c:auto val="0"/>
        <c:lblAlgn val="ctr"/>
        <c:lblOffset val="100"/>
        <c:noMultiLvlLbl val="0"/>
      </c:catAx>
      <c:valAx>
        <c:axId val="149907712"/>
        <c:scaling>
          <c:orientation val="maxMin"/>
          <c:max val="6"/>
          <c:min val="0"/>
        </c:scaling>
        <c:delete val="0"/>
        <c:axPos val="b"/>
        <c:numFmt formatCode="0" sourceLinked="0"/>
        <c:majorTickMark val="out"/>
        <c:minorTickMark val="none"/>
        <c:tickLblPos val="nextTo"/>
        <c:crossAx val="149906176"/>
        <c:crosses val="max"/>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Data!$E$117:$E$146</c:f>
              <c:numCache>
                <c:formatCode>0.0</c:formatCode>
                <c:ptCount val="30"/>
                <c:pt idx="1">
                  <c:v>2.4</c:v>
                </c:pt>
                <c:pt idx="2">
                  <c:v>2.2000000000000002</c:v>
                </c:pt>
                <c:pt idx="3">
                  <c:v>3.4</c:v>
                </c:pt>
                <c:pt idx="4">
                  <c:v>1.8</c:v>
                </c:pt>
                <c:pt idx="5">
                  <c:v>1.9000000000000001</c:v>
                </c:pt>
                <c:pt idx="7">
                  <c:v>2.1</c:v>
                </c:pt>
                <c:pt idx="8">
                  <c:v>2</c:v>
                </c:pt>
                <c:pt idx="9">
                  <c:v>2.8</c:v>
                </c:pt>
                <c:pt idx="10">
                  <c:v>1.9000000000000001</c:v>
                </c:pt>
                <c:pt idx="11">
                  <c:v>1.6</c:v>
                </c:pt>
                <c:pt idx="13">
                  <c:v>2.1</c:v>
                </c:pt>
                <c:pt idx="14">
                  <c:v>2.1</c:v>
                </c:pt>
                <c:pt idx="15">
                  <c:v>2.4</c:v>
                </c:pt>
                <c:pt idx="16">
                  <c:v>1.7</c:v>
                </c:pt>
                <c:pt idx="17">
                  <c:v>1.8</c:v>
                </c:pt>
                <c:pt idx="19">
                  <c:v>2.8</c:v>
                </c:pt>
                <c:pt idx="20">
                  <c:v>2.7</c:v>
                </c:pt>
                <c:pt idx="21">
                  <c:v>3.4</c:v>
                </c:pt>
                <c:pt idx="22">
                  <c:v>2.5</c:v>
                </c:pt>
                <c:pt idx="23">
                  <c:v>2.7</c:v>
                </c:pt>
                <c:pt idx="25">
                  <c:v>3.3</c:v>
                </c:pt>
                <c:pt idx="26">
                  <c:v>3.4</c:v>
                </c:pt>
                <c:pt idx="27">
                  <c:v>3.7</c:v>
                </c:pt>
                <c:pt idx="28">
                  <c:v>2.5</c:v>
                </c:pt>
                <c:pt idx="29">
                  <c:v>2.9</c:v>
                </c:pt>
              </c:numCache>
            </c:numRef>
          </c:val>
        </c:ser>
        <c:dLbls>
          <c:showLegendKey val="0"/>
          <c:showVal val="0"/>
          <c:showCatName val="0"/>
          <c:showSerName val="0"/>
          <c:showPercent val="0"/>
          <c:showBubbleSize val="0"/>
        </c:dLbls>
        <c:gapWidth val="150"/>
        <c:axId val="149932288"/>
        <c:axId val="149934080"/>
      </c:barChart>
      <c:catAx>
        <c:axId val="149932288"/>
        <c:scaling>
          <c:orientation val="maxMin"/>
        </c:scaling>
        <c:delete val="0"/>
        <c:axPos val="l"/>
        <c:numFmt formatCode="General" sourceLinked="1"/>
        <c:majorTickMark val="out"/>
        <c:minorTickMark val="none"/>
        <c:tickLblPos val="nextTo"/>
        <c:crossAx val="149934080"/>
        <c:crosses val="autoZero"/>
        <c:auto val="0"/>
        <c:lblAlgn val="ctr"/>
        <c:lblOffset val="100"/>
        <c:noMultiLvlLbl val="0"/>
      </c:catAx>
      <c:valAx>
        <c:axId val="149934080"/>
        <c:scaling>
          <c:orientation val="minMax"/>
          <c:max val="6"/>
          <c:min val="0"/>
        </c:scaling>
        <c:delete val="0"/>
        <c:axPos val="b"/>
        <c:numFmt formatCode="0" sourceLinked="0"/>
        <c:majorTickMark val="out"/>
        <c:minorTickMark val="none"/>
        <c:tickLblPos val="nextTo"/>
        <c:crossAx val="149932288"/>
        <c:crosses val="max"/>
        <c:crossBetween val="between"/>
      </c:valAx>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Data!$F$117:$F$146</c:f>
              <c:numCache>
                <c:formatCode>0.0</c:formatCode>
                <c:ptCount val="30"/>
                <c:pt idx="1">
                  <c:v>1.1000000000000001</c:v>
                </c:pt>
                <c:pt idx="2">
                  <c:v>1</c:v>
                </c:pt>
                <c:pt idx="3">
                  <c:v>1.8</c:v>
                </c:pt>
                <c:pt idx="4">
                  <c:v>0.9</c:v>
                </c:pt>
                <c:pt idx="5">
                  <c:v>0.70000000000000007</c:v>
                </c:pt>
                <c:pt idx="7">
                  <c:v>1.4</c:v>
                </c:pt>
                <c:pt idx="8">
                  <c:v>1.3</c:v>
                </c:pt>
                <c:pt idx="9">
                  <c:v>1.9000000000000001</c:v>
                </c:pt>
                <c:pt idx="10">
                  <c:v>1.2</c:v>
                </c:pt>
                <c:pt idx="11">
                  <c:v>0.9</c:v>
                </c:pt>
                <c:pt idx="13">
                  <c:v>1.3</c:v>
                </c:pt>
                <c:pt idx="14">
                  <c:v>1.2</c:v>
                </c:pt>
                <c:pt idx="15">
                  <c:v>1.6</c:v>
                </c:pt>
                <c:pt idx="16">
                  <c:v>1.3</c:v>
                </c:pt>
                <c:pt idx="17">
                  <c:v>0.9</c:v>
                </c:pt>
                <c:pt idx="19">
                  <c:v>1.4</c:v>
                </c:pt>
                <c:pt idx="20">
                  <c:v>1.4</c:v>
                </c:pt>
                <c:pt idx="21">
                  <c:v>1.8</c:v>
                </c:pt>
                <c:pt idx="22">
                  <c:v>1.6</c:v>
                </c:pt>
                <c:pt idx="23">
                  <c:v>1</c:v>
                </c:pt>
                <c:pt idx="25">
                  <c:v>1.6</c:v>
                </c:pt>
                <c:pt idx="26">
                  <c:v>1.5</c:v>
                </c:pt>
                <c:pt idx="27">
                  <c:v>1.8</c:v>
                </c:pt>
                <c:pt idx="28">
                  <c:v>1.9000000000000001</c:v>
                </c:pt>
                <c:pt idx="29">
                  <c:v>1.4</c:v>
                </c:pt>
              </c:numCache>
            </c:numRef>
          </c:val>
        </c:ser>
        <c:dLbls>
          <c:showLegendKey val="0"/>
          <c:showVal val="0"/>
          <c:showCatName val="0"/>
          <c:showSerName val="0"/>
          <c:showPercent val="0"/>
          <c:showBubbleSize val="0"/>
        </c:dLbls>
        <c:gapWidth val="150"/>
        <c:axId val="150077440"/>
        <c:axId val="150078976"/>
      </c:barChart>
      <c:catAx>
        <c:axId val="150077440"/>
        <c:scaling>
          <c:orientation val="maxMin"/>
        </c:scaling>
        <c:delete val="0"/>
        <c:axPos val="r"/>
        <c:majorTickMark val="out"/>
        <c:minorTickMark val="none"/>
        <c:tickLblPos val="none"/>
        <c:crossAx val="150078976"/>
        <c:crosses val="autoZero"/>
        <c:auto val="0"/>
        <c:lblAlgn val="ctr"/>
        <c:lblOffset val="100"/>
        <c:noMultiLvlLbl val="0"/>
      </c:catAx>
      <c:valAx>
        <c:axId val="150078976"/>
        <c:scaling>
          <c:orientation val="maxMin"/>
        </c:scaling>
        <c:delete val="0"/>
        <c:axPos val="b"/>
        <c:numFmt formatCode="0.0" sourceLinked="0"/>
        <c:majorTickMark val="out"/>
        <c:minorTickMark val="none"/>
        <c:tickLblPos val="nextTo"/>
        <c:crossAx val="150077440"/>
        <c:crosses val="max"/>
        <c:crossBetween val="between"/>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Data!$G$117:$G$146</c:f>
              <c:numCache>
                <c:formatCode>0.0</c:formatCode>
                <c:ptCount val="30"/>
                <c:pt idx="1">
                  <c:v>0.8</c:v>
                </c:pt>
                <c:pt idx="2">
                  <c:v>0.70000000000000007</c:v>
                </c:pt>
                <c:pt idx="3">
                  <c:v>1.1000000000000001</c:v>
                </c:pt>
                <c:pt idx="4">
                  <c:v>0.70000000000000007</c:v>
                </c:pt>
                <c:pt idx="5">
                  <c:v>0.70000000000000007</c:v>
                </c:pt>
                <c:pt idx="7">
                  <c:v>0.8</c:v>
                </c:pt>
                <c:pt idx="8">
                  <c:v>0.8</c:v>
                </c:pt>
                <c:pt idx="9">
                  <c:v>1.2</c:v>
                </c:pt>
                <c:pt idx="10">
                  <c:v>0.8</c:v>
                </c:pt>
                <c:pt idx="11">
                  <c:v>0.5</c:v>
                </c:pt>
                <c:pt idx="13">
                  <c:v>0.9</c:v>
                </c:pt>
                <c:pt idx="14">
                  <c:v>0.8</c:v>
                </c:pt>
                <c:pt idx="15">
                  <c:v>1.1000000000000001</c:v>
                </c:pt>
                <c:pt idx="16">
                  <c:v>0.9</c:v>
                </c:pt>
                <c:pt idx="17">
                  <c:v>0.8</c:v>
                </c:pt>
                <c:pt idx="19">
                  <c:v>1</c:v>
                </c:pt>
                <c:pt idx="20">
                  <c:v>1</c:v>
                </c:pt>
                <c:pt idx="21">
                  <c:v>1.2</c:v>
                </c:pt>
                <c:pt idx="22">
                  <c:v>1.1000000000000001</c:v>
                </c:pt>
                <c:pt idx="23">
                  <c:v>0.9</c:v>
                </c:pt>
                <c:pt idx="25">
                  <c:v>1.3</c:v>
                </c:pt>
                <c:pt idx="26">
                  <c:v>1.3</c:v>
                </c:pt>
                <c:pt idx="27">
                  <c:v>1.5</c:v>
                </c:pt>
                <c:pt idx="28">
                  <c:v>1.2</c:v>
                </c:pt>
                <c:pt idx="29">
                  <c:v>1</c:v>
                </c:pt>
              </c:numCache>
            </c:numRef>
          </c:val>
        </c:ser>
        <c:dLbls>
          <c:showLegendKey val="0"/>
          <c:showVal val="0"/>
          <c:showCatName val="0"/>
          <c:showSerName val="0"/>
          <c:showPercent val="0"/>
          <c:showBubbleSize val="0"/>
        </c:dLbls>
        <c:gapWidth val="150"/>
        <c:axId val="150132224"/>
        <c:axId val="150133760"/>
      </c:barChart>
      <c:catAx>
        <c:axId val="150132224"/>
        <c:scaling>
          <c:orientation val="maxMin"/>
        </c:scaling>
        <c:delete val="0"/>
        <c:axPos val="l"/>
        <c:numFmt formatCode="General" sourceLinked="1"/>
        <c:majorTickMark val="out"/>
        <c:minorTickMark val="none"/>
        <c:tickLblPos val="nextTo"/>
        <c:crossAx val="150133760"/>
        <c:crosses val="autoZero"/>
        <c:auto val="0"/>
        <c:lblAlgn val="ctr"/>
        <c:lblOffset val="100"/>
        <c:noMultiLvlLbl val="0"/>
      </c:catAx>
      <c:valAx>
        <c:axId val="150133760"/>
        <c:scaling>
          <c:orientation val="minMax"/>
          <c:max val="2"/>
          <c:min val="0"/>
        </c:scaling>
        <c:delete val="0"/>
        <c:axPos val="b"/>
        <c:numFmt formatCode="0.0" sourceLinked="0"/>
        <c:majorTickMark val="out"/>
        <c:minorTickMark val="none"/>
        <c:tickLblPos val="nextTo"/>
        <c:crossAx val="150132224"/>
        <c:crosses val="max"/>
        <c:crossBetween val="between"/>
      </c:valAx>
    </c:plotArea>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Data!$D$117:$D$146</c:f>
              <c:numCache>
                <c:formatCode>0.0</c:formatCode>
                <c:ptCount val="30"/>
                <c:pt idx="1">
                  <c:v>3.7</c:v>
                </c:pt>
                <c:pt idx="2">
                  <c:v>3.4</c:v>
                </c:pt>
                <c:pt idx="3">
                  <c:v>5.6</c:v>
                </c:pt>
                <c:pt idx="4">
                  <c:v>2.2000000000000002</c:v>
                </c:pt>
                <c:pt idx="5">
                  <c:v>2.7</c:v>
                </c:pt>
                <c:pt idx="7">
                  <c:v>3</c:v>
                </c:pt>
                <c:pt idx="8">
                  <c:v>2.6</c:v>
                </c:pt>
                <c:pt idx="9">
                  <c:v>4.4000000000000004</c:v>
                </c:pt>
                <c:pt idx="10">
                  <c:v>2.2999999999999998</c:v>
                </c:pt>
                <c:pt idx="11">
                  <c:v>2.2999999999999998</c:v>
                </c:pt>
                <c:pt idx="13">
                  <c:v>3</c:v>
                </c:pt>
                <c:pt idx="14">
                  <c:v>2.8</c:v>
                </c:pt>
                <c:pt idx="15">
                  <c:v>3.6</c:v>
                </c:pt>
                <c:pt idx="16">
                  <c:v>2.6</c:v>
                </c:pt>
                <c:pt idx="17">
                  <c:v>2.2999999999999998</c:v>
                </c:pt>
                <c:pt idx="19">
                  <c:v>3.5</c:v>
                </c:pt>
                <c:pt idx="20">
                  <c:v>3.5</c:v>
                </c:pt>
                <c:pt idx="21">
                  <c:v>3.9</c:v>
                </c:pt>
                <c:pt idx="22">
                  <c:v>3.2</c:v>
                </c:pt>
                <c:pt idx="23">
                  <c:v>2.8</c:v>
                </c:pt>
                <c:pt idx="25">
                  <c:v>4.4000000000000004</c:v>
                </c:pt>
                <c:pt idx="26">
                  <c:v>4.4000000000000004</c:v>
                </c:pt>
                <c:pt idx="27">
                  <c:v>4.3</c:v>
                </c:pt>
                <c:pt idx="28">
                  <c:v>4.2</c:v>
                </c:pt>
                <c:pt idx="29">
                  <c:v>4.3</c:v>
                </c:pt>
              </c:numCache>
            </c:numRef>
          </c:val>
        </c:ser>
        <c:dLbls>
          <c:showLegendKey val="0"/>
          <c:showVal val="0"/>
          <c:showCatName val="0"/>
          <c:showSerName val="0"/>
          <c:showPercent val="0"/>
          <c:showBubbleSize val="0"/>
        </c:dLbls>
        <c:gapWidth val="150"/>
        <c:axId val="151129088"/>
        <c:axId val="151192320"/>
      </c:barChart>
      <c:catAx>
        <c:axId val="151129088"/>
        <c:scaling>
          <c:orientation val="maxMin"/>
        </c:scaling>
        <c:delete val="0"/>
        <c:axPos val="r"/>
        <c:majorTickMark val="out"/>
        <c:minorTickMark val="none"/>
        <c:tickLblPos val="none"/>
        <c:crossAx val="151192320"/>
        <c:crosses val="autoZero"/>
        <c:auto val="0"/>
        <c:lblAlgn val="ctr"/>
        <c:lblOffset val="100"/>
        <c:noMultiLvlLbl val="0"/>
      </c:catAx>
      <c:valAx>
        <c:axId val="151192320"/>
        <c:scaling>
          <c:orientation val="maxMin"/>
          <c:max val="6"/>
          <c:min val="0"/>
        </c:scaling>
        <c:delete val="0"/>
        <c:axPos val="b"/>
        <c:numFmt formatCode="0" sourceLinked="0"/>
        <c:majorTickMark val="out"/>
        <c:minorTickMark val="none"/>
        <c:tickLblPos val="nextTo"/>
        <c:crossAx val="151129088"/>
        <c:crosses val="max"/>
        <c:crossBetween val="between"/>
      </c:valAx>
    </c:plotArea>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Data!$E$117:$E$146</c:f>
              <c:numCache>
                <c:formatCode>0.0</c:formatCode>
                <c:ptCount val="30"/>
                <c:pt idx="1">
                  <c:v>2.4</c:v>
                </c:pt>
                <c:pt idx="2">
                  <c:v>2.2000000000000002</c:v>
                </c:pt>
                <c:pt idx="3">
                  <c:v>3.4</c:v>
                </c:pt>
                <c:pt idx="4">
                  <c:v>1.8</c:v>
                </c:pt>
                <c:pt idx="5">
                  <c:v>1.9000000000000001</c:v>
                </c:pt>
                <c:pt idx="7">
                  <c:v>2.1</c:v>
                </c:pt>
                <c:pt idx="8">
                  <c:v>2</c:v>
                </c:pt>
                <c:pt idx="9">
                  <c:v>2.8</c:v>
                </c:pt>
                <c:pt idx="10">
                  <c:v>1.9000000000000001</c:v>
                </c:pt>
                <c:pt idx="11">
                  <c:v>1.6</c:v>
                </c:pt>
                <c:pt idx="13">
                  <c:v>2.1</c:v>
                </c:pt>
                <c:pt idx="14">
                  <c:v>2.1</c:v>
                </c:pt>
                <c:pt idx="15">
                  <c:v>2.4</c:v>
                </c:pt>
                <c:pt idx="16">
                  <c:v>1.7</c:v>
                </c:pt>
                <c:pt idx="17">
                  <c:v>1.8</c:v>
                </c:pt>
                <c:pt idx="19">
                  <c:v>2.8</c:v>
                </c:pt>
                <c:pt idx="20">
                  <c:v>2.7</c:v>
                </c:pt>
                <c:pt idx="21">
                  <c:v>3.4</c:v>
                </c:pt>
                <c:pt idx="22">
                  <c:v>2.5</c:v>
                </c:pt>
                <c:pt idx="23">
                  <c:v>2.7</c:v>
                </c:pt>
                <c:pt idx="25">
                  <c:v>3.3</c:v>
                </c:pt>
                <c:pt idx="26">
                  <c:v>3.4</c:v>
                </c:pt>
                <c:pt idx="27">
                  <c:v>3.7</c:v>
                </c:pt>
                <c:pt idx="28">
                  <c:v>2.5</c:v>
                </c:pt>
                <c:pt idx="29">
                  <c:v>2.9</c:v>
                </c:pt>
              </c:numCache>
            </c:numRef>
          </c:val>
        </c:ser>
        <c:dLbls>
          <c:showLegendKey val="0"/>
          <c:showVal val="0"/>
          <c:showCatName val="0"/>
          <c:showSerName val="0"/>
          <c:showPercent val="0"/>
          <c:showBubbleSize val="0"/>
        </c:dLbls>
        <c:gapWidth val="150"/>
        <c:axId val="151212800"/>
        <c:axId val="151214336"/>
      </c:barChart>
      <c:catAx>
        <c:axId val="151212800"/>
        <c:scaling>
          <c:orientation val="maxMin"/>
        </c:scaling>
        <c:delete val="0"/>
        <c:axPos val="l"/>
        <c:numFmt formatCode="General" sourceLinked="1"/>
        <c:majorTickMark val="out"/>
        <c:minorTickMark val="none"/>
        <c:tickLblPos val="nextTo"/>
        <c:crossAx val="151214336"/>
        <c:crosses val="autoZero"/>
        <c:auto val="0"/>
        <c:lblAlgn val="ctr"/>
        <c:lblOffset val="100"/>
        <c:noMultiLvlLbl val="0"/>
      </c:catAx>
      <c:valAx>
        <c:axId val="151214336"/>
        <c:scaling>
          <c:orientation val="minMax"/>
          <c:max val="6"/>
          <c:min val="0"/>
        </c:scaling>
        <c:delete val="0"/>
        <c:axPos val="b"/>
        <c:numFmt formatCode="0" sourceLinked="0"/>
        <c:majorTickMark val="out"/>
        <c:minorTickMark val="none"/>
        <c:tickLblPos val="nextTo"/>
        <c:crossAx val="151212800"/>
        <c:crosses val="max"/>
        <c:crossBetween val="between"/>
      </c:valAx>
    </c:plotArea>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Data!$F$117:$F$146</c:f>
              <c:numCache>
                <c:formatCode>0.0</c:formatCode>
                <c:ptCount val="30"/>
                <c:pt idx="1">
                  <c:v>1.1000000000000001</c:v>
                </c:pt>
                <c:pt idx="2">
                  <c:v>1</c:v>
                </c:pt>
                <c:pt idx="3">
                  <c:v>1.8</c:v>
                </c:pt>
                <c:pt idx="4">
                  <c:v>0.9</c:v>
                </c:pt>
                <c:pt idx="5">
                  <c:v>0.70000000000000007</c:v>
                </c:pt>
                <c:pt idx="7">
                  <c:v>1.4</c:v>
                </c:pt>
                <c:pt idx="8">
                  <c:v>1.3</c:v>
                </c:pt>
                <c:pt idx="9">
                  <c:v>1.9000000000000001</c:v>
                </c:pt>
                <c:pt idx="10">
                  <c:v>1.2</c:v>
                </c:pt>
                <c:pt idx="11">
                  <c:v>0.9</c:v>
                </c:pt>
                <c:pt idx="13">
                  <c:v>1.3</c:v>
                </c:pt>
                <c:pt idx="14">
                  <c:v>1.2</c:v>
                </c:pt>
                <c:pt idx="15">
                  <c:v>1.6</c:v>
                </c:pt>
                <c:pt idx="16">
                  <c:v>1.3</c:v>
                </c:pt>
                <c:pt idx="17">
                  <c:v>0.9</c:v>
                </c:pt>
                <c:pt idx="19">
                  <c:v>1.4</c:v>
                </c:pt>
                <c:pt idx="20">
                  <c:v>1.4</c:v>
                </c:pt>
                <c:pt idx="21">
                  <c:v>1.8</c:v>
                </c:pt>
                <c:pt idx="22">
                  <c:v>1.6</c:v>
                </c:pt>
                <c:pt idx="23">
                  <c:v>1</c:v>
                </c:pt>
                <c:pt idx="25">
                  <c:v>1.6</c:v>
                </c:pt>
                <c:pt idx="26">
                  <c:v>1.5</c:v>
                </c:pt>
                <c:pt idx="27">
                  <c:v>1.8</c:v>
                </c:pt>
                <c:pt idx="28">
                  <c:v>1.9000000000000001</c:v>
                </c:pt>
                <c:pt idx="29">
                  <c:v>1.4</c:v>
                </c:pt>
              </c:numCache>
            </c:numRef>
          </c:val>
        </c:ser>
        <c:dLbls>
          <c:showLegendKey val="0"/>
          <c:showVal val="0"/>
          <c:showCatName val="0"/>
          <c:showSerName val="0"/>
          <c:showPercent val="0"/>
          <c:showBubbleSize val="0"/>
        </c:dLbls>
        <c:gapWidth val="150"/>
        <c:axId val="151308544"/>
        <c:axId val="151314432"/>
      </c:barChart>
      <c:catAx>
        <c:axId val="151308544"/>
        <c:scaling>
          <c:orientation val="maxMin"/>
        </c:scaling>
        <c:delete val="0"/>
        <c:axPos val="r"/>
        <c:majorTickMark val="out"/>
        <c:minorTickMark val="none"/>
        <c:tickLblPos val="none"/>
        <c:crossAx val="151314432"/>
        <c:crosses val="autoZero"/>
        <c:auto val="0"/>
        <c:lblAlgn val="ctr"/>
        <c:lblOffset val="100"/>
        <c:noMultiLvlLbl val="0"/>
      </c:catAx>
      <c:valAx>
        <c:axId val="151314432"/>
        <c:scaling>
          <c:orientation val="maxMin"/>
        </c:scaling>
        <c:delete val="0"/>
        <c:axPos val="b"/>
        <c:numFmt formatCode="0.0" sourceLinked="0"/>
        <c:majorTickMark val="out"/>
        <c:minorTickMark val="none"/>
        <c:tickLblPos val="nextTo"/>
        <c:crossAx val="151308544"/>
        <c:crosses val="max"/>
        <c:crossBetween val="between"/>
      </c:valAx>
    </c:plotArea>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Data!$G$117:$G$146</c:f>
              <c:numCache>
                <c:formatCode>0.0</c:formatCode>
                <c:ptCount val="30"/>
                <c:pt idx="1">
                  <c:v>0.8</c:v>
                </c:pt>
                <c:pt idx="2">
                  <c:v>0.70000000000000007</c:v>
                </c:pt>
                <c:pt idx="3">
                  <c:v>1.1000000000000001</c:v>
                </c:pt>
                <c:pt idx="4">
                  <c:v>0.70000000000000007</c:v>
                </c:pt>
                <c:pt idx="5">
                  <c:v>0.70000000000000007</c:v>
                </c:pt>
                <c:pt idx="7">
                  <c:v>0.8</c:v>
                </c:pt>
                <c:pt idx="8">
                  <c:v>0.8</c:v>
                </c:pt>
                <c:pt idx="9">
                  <c:v>1.2</c:v>
                </c:pt>
                <c:pt idx="10">
                  <c:v>0.8</c:v>
                </c:pt>
                <c:pt idx="11">
                  <c:v>0.5</c:v>
                </c:pt>
                <c:pt idx="13">
                  <c:v>0.9</c:v>
                </c:pt>
                <c:pt idx="14">
                  <c:v>0.8</c:v>
                </c:pt>
                <c:pt idx="15">
                  <c:v>1.1000000000000001</c:v>
                </c:pt>
                <c:pt idx="16">
                  <c:v>0.9</c:v>
                </c:pt>
                <c:pt idx="17">
                  <c:v>0.8</c:v>
                </c:pt>
                <c:pt idx="19">
                  <c:v>1</c:v>
                </c:pt>
                <c:pt idx="20">
                  <c:v>1</c:v>
                </c:pt>
                <c:pt idx="21">
                  <c:v>1.2</c:v>
                </c:pt>
                <c:pt idx="22">
                  <c:v>1.1000000000000001</c:v>
                </c:pt>
                <c:pt idx="23">
                  <c:v>0.9</c:v>
                </c:pt>
                <c:pt idx="25">
                  <c:v>1.3</c:v>
                </c:pt>
                <c:pt idx="26">
                  <c:v>1.3</c:v>
                </c:pt>
                <c:pt idx="27">
                  <c:v>1.5</c:v>
                </c:pt>
                <c:pt idx="28">
                  <c:v>1.2</c:v>
                </c:pt>
                <c:pt idx="29">
                  <c:v>1</c:v>
                </c:pt>
              </c:numCache>
            </c:numRef>
          </c:val>
        </c:ser>
        <c:dLbls>
          <c:showLegendKey val="0"/>
          <c:showVal val="0"/>
          <c:showCatName val="0"/>
          <c:showSerName val="0"/>
          <c:showPercent val="0"/>
          <c:showBubbleSize val="0"/>
        </c:dLbls>
        <c:gapWidth val="150"/>
        <c:axId val="151334912"/>
        <c:axId val="151336448"/>
      </c:barChart>
      <c:catAx>
        <c:axId val="151334912"/>
        <c:scaling>
          <c:orientation val="maxMin"/>
        </c:scaling>
        <c:delete val="0"/>
        <c:axPos val="l"/>
        <c:numFmt formatCode="General" sourceLinked="1"/>
        <c:majorTickMark val="out"/>
        <c:minorTickMark val="none"/>
        <c:tickLblPos val="nextTo"/>
        <c:crossAx val="151336448"/>
        <c:crosses val="autoZero"/>
        <c:auto val="0"/>
        <c:lblAlgn val="ctr"/>
        <c:lblOffset val="100"/>
        <c:noMultiLvlLbl val="0"/>
      </c:catAx>
      <c:valAx>
        <c:axId val="151336448"/>
        <c:scaling>
          <c:orientation val="minMax"/>
          <c:max val="2"/>
          <c:min val="0"/>
        </c:scaling>
        <c:delete val="0"/>
        <c:axPos val="b"/>
        <c:numFmt formatCode="0.0" sourceLinked="0"/>
        <c:majorTickMark val="out"/>
        <c:minorTickMark val="none"/>
        <c:tickLblPos val="nextTo"/>
        <c:crossAx val="151334912"/>
        <c:crosses val="max"/>
        <c:crossBetween val="between"/>
      </c:valAx>
    </c:plotArea>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Data!$F$117:$F$146</c:f>
              <c:numCache>
                <c:formatCode>0.0</c:formatCode>
                <c:ptCount val="30"/>
                <c:pt idx="1">
                  <c:v>1.1000000000000001</c:v>
                </c:pt>
                <c:pt idx="2">
                  <c:v>1</c:v>
                </c:pt>
                <c:pt idx="3">
                  <c:v>1.8</c:v>
                </c:pt>
                <c:pt idx="4">
                  <c:v>0.9</c:v>
                </c:pt>
                <c:pt idx="5">
                  <c:v>0.70000000000000007</c:v>
                </c:pt>
                <c:pt idx="7">
                  <c:v>1.4</c:v>
                </c:pt>
                <c:pt idx="8">
                  <c:v>1.3</c:v>
                </c:pt>
                <c:pt idx="9">
                  <c:v>1.9000000000000001</c:v>
                </c:pt>
                <c:pt idx="10">
                  <c:v>1.2</c:v>
                </c:pt>
                <c:pt idx="11">
                  <c:v>0.9</c:v>
                </c:pt>
                <c:pt idx="13">
                  <c:v>1.3</c:v>
                </c:pt>
                <c:pt idx="14">
                  <c:v>1.2</c:v>
                </c:pt>
                <c:pt idx="15">
                  <c:v>1.6</c:v>
                </c:pt>
                <c:pt idx="16">
                  <c:v>1.3</c:v>
                </c:pt>
                <c:pt idx="17">
                  <c:v>0.9</c:v>
                </c:pt>
                <c:pt idx="19">
                  <c:v>1.4</c:v>
                </c:pt>
                <c:pt idx="20">
                  <c:v>1.4</c:v>
                </c:pt>
                <c:pt idx="21">
                  <c:v>1.8</c:v>
                </c:pt>
                <c:pt idx="22">
                  <c:v>1.6</c:v>
                </c:pt>
                <c:pt idx="23">
                  <c:v>1</c:v>
                </c:pt>
                <c:pt idx="25">
                  <c:v>1.6</c:v>
                </c:pt>
                <c:pt idx="26">
                  <c:v>1.5</c:v>
                </c:pt>
                <c:pt idx="27">
                  <c:v>1.8</c:v>
                </c:pt>
                <c:pt idx="28">
                  <c:v>1.9000000000000001</c:v>
                </c:pt>
                <c:pt idx="29">
                  <c:v>1.4</c:v>
                </c:pt>
              </c:numCache>
            </c:numRef>
          </c:val>
        </c:ser>
        <c:dLbls>
          <c:showLegendKey val="0"/>
          <c:showVal val="0"/>
          <c:showCatName val="0"/>
          <c:showSerName val="0"/>
          <c:showPercent val="0"/>
          <c:showBubbleSize val="0"/>
        </c:dLbls>
        <c:gapWidth val="150"/>
        <c:axId val="151684608"/>
        <c:axId val="151686144"/>
      </c:barChart>
      <c:catAx>
        <c:axId val="151684608"/>
        <c:scaling>
          <c:orientation val="maxMin"/>
        </c:scaling>
        <c:delete val="0"/>
        <c:axPos val="r"/>
        <c:majorTickMark val="out"/>
        <c:minorTickMark val="none"/>
        <c:tickLblPos val="none"/>
        <c:crossAx val="151686144"/>
        <c:crosses val="autoZero"/>
        <c:auto val="0"/>
        <c:lblAlgn val="ctr"/>
        <c:lblOffset val="100"/>
        <c:noMultiLvlLbl val="0"/>
      </c:catAx>
      <c:valAx>
        <c:axId val="151686144"/>
        <c:scaling>
          <c:orientation val="maxMin"/>
        </c:scaling>
        <c:delete val="0"/>
        <c:axPos val="b"/>
        <c:numFmt formatCode="0.0" sourceLinked="0"/>
        <c:majorTickMark val="out"/>
        <c:minorTickMark val="none"/>
        <c:tickLblPos val="nextTo"/>
        <c:crossAx val="151684608"/>
        <c:crosses val="max"/>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Data!$E$117:$E$146</c:f>
              <c:numCache>
                <c:formatCode>0.0</c:formatCode>
                <c:ptCount val="30"/>
                <c:pt idx="1">
                  <c:v>2.4</c:v>
                </c:pt>
                <c:pt idx="2">
                  <c:v>2.2000000000000002</c:v>
                </c:pt>
                <c:pt idx="3">
                  <c:v>3.4</c:v>
                </c:pt>
                <c:pt idx="4">
                  <c:v>1.8</c:v>
                </c:pt>
                <c:pt idx="5">
                  <c:v>1.9000000000000001</c:v>
                </c:pt>
                <c:pt idx="7">
                  <c:v>2.1</c:v>
                </c:pt>
                <c:pt idx="8">
                  <c:v>2</c:v>
                </c:pt>
                <c:pt idx="9">
                  <c:v>2.8</c:v>
                </c:pt>
                <c:pt idx="10">
                  <c:v>1.9000000000000001</c:v>
                </c:pt>
                <c:pt idx="11">
                  <c:v>1.6</c:v>
                </c:pt>
                <c:pt idx="13">
                  <c:v>2.1</c:v>
                </c:pt>
                <c:pt idx="14">
                  <c:v>2.1</c:v>
                </c:pt>
                <c:pt idx="15">
                  <c:v>2.4</c:v>
                </c:pt>
                <c:pt idx="16">
                  <c:v>1.7</c:v>
                </c:pt>
                <c:pt idx="17">
                  <c:v>1.8</c:v>
                </c:pt>
                <c:pt idx="19">
                  <c:v>2.8</c:v>
                </c:pt>
                <c:pt idx="20">
                  <c:v>2.7</c:v>
                </c:pt>
                <c:pt idx="21">
                  <c:v>3.4</c:v>
                </c:pt>
                <c:pt idx="22">
                  <c:v>2.5</c:v>
                </c:pt>
                <c:pt idx="23">
                  <c:v>2.7</c:v>
                </c:pt>
                <c:pt idx="25">
                  <c:v>3.3</c:v>
                </c:pt>
                <c:pt idx="26">
                  <c:v>3.4</c:v>
                </c:pt>
                <c:pt idx="27">
                  <c:v>3.7</c:v>
                </c:pt>
                <c:pt idx="28">
                  <c:v>2.5</c:v>
                </c:pt>
                <c:pt idx="29">
                  <c:v>2.9</c:v>
                </c:pt>
              </c:numCache>
            </c:numRef>
          </c:val>
        </c:ser>
        <c:dLbls>
          <c:showLegendKey val="0"/>
          <c:showVal val="0"/>
          <c:showCatName val="0"/>
          <c:showSerName val="0"/>
          <c:showPercent val="0"/>
          <c:showBubbleSize val="0"/>
        </c:dLbls>
        <c:gapWidth val="150"/>
        <c:axId val="148979712"/>
        <c:axId val="148981248"/>
      </c:barChart>
      <c:catAx>
        <c:axId val="148979712"/>
        <c:scaling>
          <c:orientation val="maxMin"/>
        </c:scaling>
        <c:delete val="0"/>
        <c:axPos val="l"/>
        <c:numFmt formatCode="General" sourceLinked="1"/>
        <c:majorTickMark val="out"/>
        <c:minorTickMark val="none"/>
        <c:tickLblPos val="nextTo"/>
        <c:crossAx val="148981248"/>
        <c:crosses val="autoZero"/>
        <c:auto val="0"/>
        <c:lblAlgn val="ctr"/>
        <c:lblOffset val="100"/>
        <c:noMultiLvlLbl val="0"/>
      </c:catAx>
      <c:valAx>
        <c:axId val="148981248"/>
        <c:scaling>
          <c:orientation val="minMax"/>
          <c:max val="6"/>
          <c:min val="0"/>
        </c:scaling>
        <c:delete val="0"/>
        <c:axPos val="b"/>
        <c:numFmt formatCode="0" sourceLinked="0"/>
        <c:majorTickMark val="out"/>
        <c:minorTickMark val="none"/>
        <c:tickLblPos val="nextTo"/>
        <c:crossAx val="148979712"/>
        <c:crosses val="max"/>
        <c:crossBetween val="between"/>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Data!$G$117:$G$146</c:f>
              <c:numCache>
                <c:formatCode>0.0</c:formatCode>
                <c:ptCount val="30"/>
                <c:pt idx="1">
                  <c:v>0.8</c:v>
                </c:pt>
                <c:pt idx="2">
                  <c:v>0.70000000000000007</c:v>
                </c:pt>
                <c:pt idx="3">
                  <c:v>1.1000000000000001</c:v>
                </c:pt>
                <c:pt idx="4">
                  <c:v>0.70000000000000007</c:v>
                </c:pt>
                <c:pt idx="5">
                  <c:v>0.70000000000000007</c:v>
                </c:pt>
                <c:pt idx="7">
                  <c:v>0.8</c:v>
                </c:pt>
                <c:pt idx="8">
                  <c:v>0.8</c:v>
                </c:pt>
                <c:pt idx="9">
                  <c:v>1.2</c:v>
                </c:pt>
                <c:pt idx="10">
                  <c:v>0.8</c:v>
                </c:pt>
                <c:pt idx="11">
                  <c:v>0.5</c:v>
                </c:pt>
                <c:pt idx="13">
                  <c:v>0.9</c:v>
                </c:pt>
                <c:pt idx="14">
                  <c:v>0.8</c:v>
                </c:pt>
                <c:pt idx="15">
                  <c:v>1.1000000000000001</c:v>
                </c:pt>
                <c:pt idx="16">
                  <c:v>0.9</c:v>
                </c:pt>
                <c:pt idx="17">
                  <c:v>0.8</c:v>
                </c:pt>
                <c:pt idx="19">
                  <c:v>1</c:v>
                </c:pt>
                <c:pt idx="20">
                  <c:v>1</c:v>
                </c:pt>
                <c:pt idx="21">
                  <c:v>1.2</c:v>
                </c:pt>
                <c:pt idx="22">
                  <c:v>1.1000000000000001</c:v>
                </c:pt>
                <c:pt idx="23">
                  <c:v>0.9</c:v>
                </c:pt>
                <c:pt idx="25">
                  <c:v>1.3</c:v>
                </c:pt>
                <c:pt idx="26">
                  <c:v>1.3</c:v>
                </c:pt>
                <c:pt idx="27">
                  <c:v>1.5</c:v>
                </c:pt>
                <c:pt idx="28">
                  <c:v>1.2</c:v>
                </c:pt>
                <c:pt idx="29">
                  <c:v>1</c:v>
                </c:pt>
              </c:numCache>
            </c:numRef>
          </c:val>
        </c:ser>
        <c:dLbls>
          <c:showLegendKey val="0"/>
          <c:showVal val="0"/>
          <c:showCatName val="0"/>
          <c:showSerName val="0"/>
          <c:showPercent val="0"/>
          <c:showBubbleSize val="0"/>
        </c:dLbls>
        <c:gapWidth val="150"/>
        <c:axId val="151710720"/>
        <c:axId val="151728896"/>
      </c:barChart>
      <c:catAx>
        <c:axId val="151710720"/>
        <c:scaling>
          <c:orientation val="maxMin"/>
        </c:scaling>
        <c:delete val="0"/>
        <c:axPos val="l"/>
        <c:numFmt formatCode="General" sourceLinked="1"/>
        <c:majorTickMark val="out"/>
        <c:minorTickMark val="none"/>
        <c:tickLblPos val="nextTo"/>
        <c:crossAx val="151728896"/>
        <c:crosses val="autoZero"/>
        <c:auto val="0"/>
        <c:lblAlgn val="ctr"/>
        <c:lblOffset val="100"/>
        <c:noMultiLvlLbl val="0"/>
      </c:catAx>
      <c:valAx>
        <c:axId val="151728896"/>
        <c:scaling>
          <c:orientation val="minMax"/>
          <c:max val="2"/>
          <c:min val="0"/>
        </c:scaling>
        <c:delete val="0"/>
        <c:axPos val="b"/>
        <c:numFmt formatCode="0.0" sourceLinked="0"/>
        <c:majorTickMark val="out"/>
        <c:minorTickMark val="none"/>
        <c:tickLblPos val="nextTo"/>
        <c:crossAx val="151710720"/>
        <c:crosses val="max"/>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Data!$D$117:$D$146</c:f>
              <c:numCache>
                <c:formatCode>0.0</c:formatCode>
                <c:ptCount val="30"/>
                <c:pt idx="1">
                  <c:v>3.7</c:v>
                </c:pt>
                <c:pt idx="2">
                  <c:v>3.4</c:v>
                </c:pt>
                <c:pt idx="3">
                  <c:v>5.6</c:v>
                </c:pt>
                <c:pt idx="4">
                  <c:v>2.2000000000000002</c:v>
                </c:pt>
                <c:pt idx="5">
                  <c:v>2.7</c:v>
                </c:pt>
                <c:pt idx="7">
                  <c:v>3</c:v>
                </c:pt>
                <c:pt idx="8">
                  <c:v>2.6</c:v>
                </c:pt>
                <c:pt idx="9">
                  <c:v>4.4000000000000004</c:v>
                </c:pt>
                <c:pt idx="10">
                  <c:v>2.2999999999999998</c:v>
                </c:pt>
                <c:pt idx="11">
                  <c:v>2.2999999999999998</c:v>
                </c:pt>
                <c:pt idx="13">
                  <c:v>3</c:v>
                </c:pt>
                <c:pt idx="14">
                  <c:v>2.8</c:v>
                </c:pt>
                <c:pt idx="15">
                  <c:v>3.6</c:v>
                </c:pt>
                <c:pt idx="16">
                  <c:v>2.6</c:v>
                </c:pt>
                <c:pt idx="17">
                  <c:v>2.2999999999999998</c:v>
                </c:pt>
                <c:pt idx="19">
                  <c:v>3.5</c:v>
                </c:pt>
                <c:pt idx="20">
                  <c:v>3.5</c:v>
                </c:pt>
                <c:pt idx="21">
                  <c:v>3.9</c:v>
                </c:pt>
                <c:pt idx="22">
                  <c:v>3.2</c:v>
                </c:pt>
                <c:pt idx="23">
                  <c:v>2.8</c:v>
                </c:pt>
                <c:pt idx="25">
                  <c:v>4.4000000000000004</c:v>
                </c:pt>
                <c:pt idx="26">
                  <c:v>4.4000000000000004</c:v>
                </c:pt>
                <c:pt idx="27">
                  <c:v>4.3</c:v>
                </c:pt>
                <c:pt idx="28">
                  <c:v>4.2</c:v>
                </c:pt>
                <c:pt idx="29">
                  <c:v>4.3</c:v>
                </c:pt>
              </c:numCache>
            </c:numRef>
          </c:val>
        </c:ser>
        <c:dLbls>
          <c:showLegendKey val="0"/>
          <c:showVal val="0"/>
          <c:showCatName val="0"/>
          <c:showSerName val="0"/>
          <c:showPercent val="0"/>
          <c:showBubbleSize val="0"/>
        </c:dLbls>
        <c:gapWidth val="150"/>
        <c:axId val="150147072"/>
        <c:axId val="150148608"/>
      </c:barChart>
      <c:catAx>
        <c:axId val="150147072"/>
        <c:scaling>
          <c:orientation val="maxMin"/>
        </c:scaling>
        <c:delete val="0"/>
        <c:axPos val="r"/>
        <c:majorTickMark val="out"/>
        <c:minorTickMark val="none"/>
        <c:tickLblPos val="none"/>
        <c:crossAx val="150148608"/>
        <c:crosses val="autoZero"/>
        <c:auto val="0"/>
        <c:lblAlgn val="ctr"/>
        <c:lblOffset val="100"/>
        <c:noMultiLvlLbl val="0"/>
      </c:catAx>
      <c:valAx>
        <c:axId val="150148608"/>
        <c:scaling>
          <c:orientation val="maxMin"/>
          <c:max val="6"/>
          <c:min val="0"/>
        </c:scaling>
        <c:delete val="0"/>
        <c:axPos val="b"/>
        <c:numFmt formatCode="0" sourceLinked="0"/>
        <c:majorTickMark val="out"/>
        <c:minorTickMark val="none"/>
        <c:tickLblPos val="nextTo"/>
        <c:crossAx val="150147072"/>
        <c:crosses val="max"/>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Data!$E$117:$E$146</c:f>
              <c:numCache>
                <c:formatCode>0.0</c:formatCode>
                <c:ptCount val="30"/>
                <c:pt idx="1">
                  <c:v>2.4</c:v>
                </c:pt>
                <c:pt idx="2">
                  <c:v>2.2000000000000002</c:v>
                </c:pt>
                <c:pt idx="3">
                  <c:v>3.4</c:v>
                </c:pt>
                <c:pt idx="4">
                  <c:v>1.8</c:v>
                </c:pt>
                <c:pt idx="5">
                  <c:v>1.9000000000000001</c:v>
                </c:pt>
                <c:pt idx="7">
                  <c:v>2.1</c:v>
                </c:pt>
                <c:pt idx="8">
                  <c:v>2</c:v>
                </c:pt>
                <c:pt idx="9">
                  <c:v>2.8</c:v>
                </c:pt>
                <c:pt idx="10">
                  <c:v>1.9000000000000001</c:v>
                </c:pt>
                <c:pt idx="11">
                  <c:v>1.6</c:v>
                </c:pt>
                <c:pt idx="13">
                  <c:v>2.1</c:v>
                </c:pt>
                <c:pt idx="14">
                  <c:v>2.1</c:v>
                </c:pt>
                <c:pt idx="15">
                  <c:v>2.4</c:v>
                </c:pt>
                <c:pt idx="16">
                  <c:v>1.7</c:v>
                </c:pt>
                <c:pt idx="17">
                  <c:v>1.8</c:v>
                </c:pt>
                <c:pt idx="19">
                  <c:v>2.8</c:v>
                </c:pt>
                <c:pt idx="20">
                  <c:v>2.7</c:v>
                </c:pt>
                <c:pt idx="21">
                  <c:v>3.4</c:v>
                </c:pt>
                <c:pt idx="22">
                  <c:v>2.5</c:v>
                </c:pt>
                <c:pt idx="23">
                  <c:v>2.7</c:v>
                </c:pt>
                <c:pt idx="25">
                  <c:v>3.3</c:v>
                </c:pt>
                <c:pt idx="26">
                  <c:v>3.4</c:v>
                </c:pt>
                <c:pt idx="27">
                  <c:v>3.7</c:v>
                </c:pt>
                <c:pt idx="28">
                  <c:v>2.5</c:v>
                </c:pt>
                <c:pt idx="29">
                  <c:v>2.9</c:v>
                </c:pt>
              </c:numCache>
            </c:numRef>
          </c:val>
        </c:ser>
        <c:dLbls>
          <c:showLegendKey val="0"/>
          <c:showVal val="0"/>
          <c:showCatName val="0"/>
          <c:showSerName val="0"/>
          <c:showPercent val="0"/>
          <c:showBubbleSize val="0"/>
        </c:dLbls>
        <c:gapWidth val="150"/>
        <c:axId val="150181376"/>
        <c:axId val="150182912"/>
      </c:barChart>
      <c:catAx>
        <c:axId val="150181376"/>
        <c:scaling>
          <c:orientation val="maxMin"/>
        </c:scaling>
        <c:delete val="0"/>
        <c:axPos val="l"/>
        <c:numFmt formatCode="General" sourceLinked="1"/>
        <c:majorTickMark val="out"/>
        <c:minorTickMark val="none"/>
        <c:tickLblPos val="nextTo"/>
        <c:crossAx val="150182912"/>
        <c:crosses val="autoZero"/>
        <c:auto val="0"/>
        <c:lblAlgn val="ctr"/>
        <c:lblOffset val="100"/>
        <c:noMultiLvlLbl val="0"/>
      </c:catAx>
      <c:valAx>
        <c:axId val="150182912"/>
        <c:scaling>
          <c:orientation val="minMax"/>
          <c:max val="6"/>
          <c:min val="0"/>
        </c:scaling>
        <c:delete val="0"/>
        <c:axPos val="b"/>
        <c:numFmt formatCode="0" sourceLinked="0"/>
        <c:majorTickMark val="out"/>
        <c:minorTickMark val="none"/>
        <c:tickLblPos val="nextTo"/>
        <c:crossAx val="150181376"/>
        <c:crosses val="max"/>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Data!$F$117:$F$146</c:f>
              <c:numCache>
                <c:formatCode>0.0</c:formatCode>
                <c:ptCount val="30"/>
                <c:pt idx="1">
                  <c:v>1.1000000000000001</c:v>
                </c:pt>
                <c:pt idx="2">
                  <c:v>1</c:v>
                </c:pt>
                <c:pt idx="3">
                  <c:v>1.8</c:v>
                </c:pt>
                <c:pt idx="4">
                  <c:v>0.9</c:v>
                </c:pt>
                <c:pt idx="5">
                  <c:v>0.70000000000000007</c:v>
                </c:pt>
                <c:pt idx="7">
                  <c:v>1.4</c:v>
                </c:pt>
                <c:pt idx="8">
                  <c:v>1.3</c:v>
                </c:pt>
                <c:pt idx="9">
                  <c:v>1.9000000000000001</c:v>
                </c:pt>
                <c:pt idx="10">
                  <c:v>1.2</c:v>
                </c:pt>
                <c:pt idx="11">
                  <c:v>0.9</c:v>
                </c:pt>
                <c:pt idx="13">
                  <c:v>1.3</c:v>
                </c:pt>
                <c:pt idx="14">
                  <c:v>1.2</c:v>
                </c:pt>
                <c:pt idx="15">
                  <c:v>1.6</c:v>
                </c:pt>
                <c:pt idx="16">
                  <c:v>1.3</c:v>
                </c:pt>
                <c:pt idx="17">
                  <c:v>0.9</c:v>
                </c:pt>
                <c:pt idx="19">
                  <c:v>1.4</c:v>
                </c:pt>
                <c:pt idx="20">
                  <c:v>1.4</c:v>
                </c:pt>
                <c:pt idx="21">
                  <c:v>1.8</c:v>
                </c:pt>
                <c:pt idx="22">
                  <c:v>1.6</c:v>
                </c:pt>
                <c:pt idx="23">
                  <c:v>1</c:v>
                </c:pt>
                <c:pt idx="25">
                  <c:v>1.6</c:v>
                </c:pt>
                <c:pt idx="26">
                  <c:v>1.5</c:v>
                </c:pt>
                <c:pt idx="27">
                  <c:v>1.8</c:v>
                </c:pt>
                <c:pt idx="28">
                  <c:v>1.9000000000000001</c:v>
                </c:pt>
                <c:pt idx="29">
                  <c:v>1.4</c:v>
                </c:pt>
              </c:numCache>
            </c:numRef>
          </c:val>
        </c:ser>
        <c:dLbls>
          <c:showLegendKey val="0"/>
          <c:showVal val="0"/>
          <c:showCatName val="0"/>
          <c:showSerName val="0"/>
          <c:showPercent val="0"/>
          <c:showBubbleSize val="0"/>
        </c:dLbls>
        <c:gapWidth val="150"/>
        <c:axId val="150207488"/>
        <c:axId val="149091072"/>
      </c:barChart>
      <c:catAx>
        <c:axId val="150207488"/>
        <c:scaling>
          <c:orientation val="maxMin"/>
        </c:scaling>
        <c:delete val="0"/>
        <c:axPos val="r"/>
        <c:majorTickMark val="out"/>
        <c:minorTickMark val="none"/>
        <c:tickLblPos val="none"/>
        <c:crossAx val="149091072"/>
        <c:crosses val="autoZero"/>
        <c:auto val="0"/>
        <c:lblAlgn val="ctr"/>
        <c:lblOffset val="100"/>
        <c:noMultiLvlLbl val="0"/>
      </c:catAx>
      <c:valAx>
        <c:axId val="149091072"/>
        <c:scaling>
          <c:orientation val="maxMin"/>
        </c:scaling>
        <c:delete val="0"/>
        <c:axPos val="b"/>
        <c:numFmt formatCode="0.0" sourceLinked="0"/>
        <c:majorTickMark val="out"/>
        <c:minorTickMark val="none"/>
        <c:tickLblPos val="nextTo"/>
        <c:crossAx val="150207488"/>
        <c:crosses val="max"/>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Data!$G$117:$G$146</c:f>
              <c:numCache>
                <c:formatCode>0.0</c:formatCode>
                <c:ptCount val="30"/>
                <c:pt idx="1">
                  <c:v>0.8</c:v>
                </c:pt>
                <c:pt idx="2">
                  <c:v>0.70000000000000007</c:v>
                </c:pt>
                <c:pt idx="3">
                  <c:v>1.1000000000000001</c:v>
                </c:pt>
                <c:pt idx="4">
                  <c:v>0.70000000000000007</c:v>
                </c:pt>
                <c:pt idx="5">
                  <c:v>0.70000000000000007</c:v>
                </c:pt>
                <c:pt idx="7">
                  <c:v>0.8</c:v>
                </c:pt>
                <c:pt idx="8">
                  <c:v>0.8</c:v>
                </c:pt>
                <c:pt idx="9">
                  <c:v>1.2</c:v>
                </c:pt>
                <c:pt idx="10">
                  <c:v>0.8</c:v>
                </c:pt>
                <c:pt idx="11">
                  <c:v>0.5</c:v>
                </c:pt>
                <c:pt idx="13">
                  <c:v>0.9</c:v>
                </c:pt>
                <c:pt idx="14">
                  <c:v>0.8</c:v>
                </c:pt>
                <c:pt idx="15">
                  <c:v>1.1000000000000001</c:v>
                </c:pt>
                <c:pt idx="16">
                  <c:v>0.9</c:v>
                </c:pt>
                <c:pt idx="17">
                  <c:v>0.8</c:v>
                </c:pt>
                <c:pt idx="19">
                  <c:v>1</c:v>
                </c:pt>
                <c:pt idx="20">
                  <c:v>1</c:v>
                </c:pt>
                <c:pt idx="21">
                  <c:v>1.2</c:v>
                </c:pt>
                <c:pt idx="22">
                  <c:v>1.1000000000000001</c:v>
                </c:pt>
                <c:pt idx="23">
                  <c:v>0.9</c:v>
                </c:pt>
                <c:pt idx="25">
                  <c:v>1.3</c:v>
                </c:pt>
                <c:pt idx="26">
                  <c:v>1.3</c:v>
                </c:pt>
                <c:pt idx="27">
                  <c:v>1.5</c:v>
                </c:pt>
                <c:pt idx="28">
                  <c:v>1.2</c:v>
                </c:pt>
                <c:pt idx="29">
                  <c:v>1</c:v>
                </c:pt>
              </c:numCache>
            </c:numRef>
          </c:val>
        </c:ser>
        <c:dLbls>
          <c:showLegendKey val="0"/>
          <c:showVal val="0"/>
          <c:showCatName val="0"/>
          <c:showSerName val="0"/>
          <c:showPercent val="0"/>
          <c:showBubbleSize val="0"/>
        </c:dLbls>
        <c:gapWidth val="150"/>
        <c:axId val="150237952"/>
        <c:axId val="150239488"/>
      </c:barChart>
      <c:catAx>
        <c:axId val="150237952"/>
        <c:scaling>
          <c:orientation val="maxMin"/>
        </c:scaling>
        <c:delete val="0"/>
        <c:axPos val="l"/>
        <c:numFmt formatCode="General" sourceLinked="1"/>
        <c:majorTickMark val="out"/>
        <c:minorTickMark val="none"/>
        <c:tickLblPos val="nextTo"/>
        <c:crossAx val="150239488"/>
        <c:crosses val="autoZero"/>
        <c:auto val="0"/>
        <c:lblAlgn val="ctr"/>
        <c:lblOffset val="100"/>
        <c:noMultiLvlLbl val="0"/>
      </c:catAx>
      <c:valAx>
        <c:axId val="150239488"/>
        <c:scaling>
          <c:orientation val="minMax"/>
          <c:max val="2"/>
          <c:min val="0"/>
        </c:scaling>
        <c:delete val="0"/>
        <c:axPos val="b"/>
        <c:numFmt formatCode="0.0" sourceLinked="0"/>
        <c:majorTickMark val="out"/>
        <c:minorTickMark val="none"/>
        <c:tickLblPos val="nextTo"/>
        <c:crossAx val="150237952"/>
        <c:crosses val="max"/>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Data!$D$117:$D$146</c:f>
              <c:numCache>
                <c:formatCode>0.0</c:formatCode>
                <c:ptCount val="30"/>
                <c:pt idx="1">
                  <c:v>3.7</c:v>
                </c:pt>
                <c:pt idx="2">
                  <c:v>3.4</c:v>
                </c:pt>
                <c:pt idx="3">
                  <c:v>5.6</c:v>
                </c:pt>
                <c:pt idx="4">
                  <c:v>2.2000000000000002</c:v>
                </c:pt>
                <c:pt idx="5">
                  <c:v>2.7</c:v>
                </c:pt>
                <c:pt idx="7">
                  <c:v>3</c:v>
                </c:pt>
                <c:pt idx="8">
                  <c:v>2.6</c:v>
                </c:pt>
                <c:pt idx="9">
                  <c:v>4.4000000000000004</c:v>
                </c:pt>
                <c:pt idx="10">
                  <c:v>2.2999999999999998</c:v>
                </c:pt>
                <c:pt idx="11">
                  <c:v>2.2999999999999998</c:v>
                </c:pt>
                <c:pt idx="13">
                  <c:v>3</c:v>
                </c:pt>
                <c:pt idx="14">
                  <c:v>2.8</c:v>
                </c:pt>
                <c:pt idx="15">
                  <c:v>3.6</c:v>
                </c:pt>
                <c:pt idx="16">
                  <c:v>2.6</c:v>
                </c:pt>
                <c:pt idx="17">
                  <c:v>2.2999999999999998</c:v>
                </c:pt>
                <c:pt idx="19">
                  <c:v>3.5</c:v>
                </c:pt>
                <c:pt idx="20">
                  <c:v>3.5</c:v>
                </c:pt>
                <c:pt idx="21">
                  <c:v>3.9</c:v>
                </c:pt>
                <c:pt idx="22">
                  <c:v>3.2</c:v>
                </c:pt>
                <c:pt idx="23">
                  <c:v>2.8</c:v>
                </c:pt>
                <c:pt idx="25">
                  <c:v>4.4000000000000004</c:v>
                </c:pt>
                <c:pt idx="26">
                  <c:v>4.4000000000000004</c:v>
                </c:pt>
                <c:pt idx="27">
                  <c:v>4.3</c:v>
                </c:pt>
                <c:pt idx="28">
                  <c:v>4.2</c:v>
                </c:pt>
                <c:pt idx="29">
                  <c:v>4.3</c:v>
                </c:pt>
              </c:numCache>
            </c:numRef>
          </c:val>
        </c:ser>
        <c:dLbls>
          <c:showLegendKey val="0"/>
          <c:showVal val="0"/>
          <c:showCatName val="0"/>
          <c:showSerName val="0"/>
          <c:showPercent val="0"/>
          <c:showBubbleSize val="0"/>
        </c:dLbls>
        <c:gapWidth val="150"/>
        <c:axId val="150378752"/>
        <c:axId val="150396928"/>
      </c:barChart>
      <c:catAx>
        <c:axId val="150378752"/>
        <c:scaling>
          <c:orientation val="maxMin"/>
        </c:scaling>
        <c:delete val="0"/>
        <c:axPos val="r"/>
        <c:majorTickMark val="out"/>
        <c:minorTickMark val="none"/>
        <c:tickLblPos val="none"/>
        <c:crossAx val="150396928"/>
        <c:crosses val="autoZero"/>
        <c:auto val="0"/>
        <c:lblAlgn val="ctr"/>
        <c:lblOffset val="100"/>
        <c:noMultiLvlLbl val="0"/>
      </c:catAx>
      <c:valAx>
        <c:axId val="150396928"/>
        <c:scaling>
          <c:orientation val="maxMin"/>
          <c:max val="6"/>
          <c:min val="0"/>
        </c:scaling>
        <c:delete val="0"/>
        <c:axPos val="b"/>
        <c:numFmt formatCode="0" sourceLinked="0"/>
        <c:majorTickMark val="out"/>
        <c:minorTickMark val="none"/>
        <c:tickLblPos val="nextTo"/>
        <c:crossAx val="150378752"/>
        <c:crosses val="max"/>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Female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numRef>
              <c:f>Data!$H$9:$H$26</c:f>
              <c:numCache>
                <c:formatCode>General</c:formatCode>
                <c:ptCount val="18"/>
              </c:numCache>
            </c:numRef>
          </c:cat>
          <c:val>
            <c:numRef>
              <c:f>Data!$E$117:$E$146</c:f>
              <c:numCache>
                <c:formatCode>0.0</c:formatCode>
                <c:ptCount val="30"/>
                <c:pt idx="1">
                  <c:v>2.4</c:v>
                </c:pt>
                <c:pt idx="2">
                  <c:v>2.2000000000000002</c:v>
                </c:pt>
                <c:pt idx="3">
                  <c:v>3.4</c:v>
                </c:pt>
                <c:pt idx="4">
                  <c:v>1.8</c:v>
                </c:pt>
                <c:pt idx="5">
                  <c:v>1.9000000000000001</c:v>
                </c:pt>
                <c:pt idx="7">
                  <c:v>2.1</c:v>
                </c:pt>
                <c:pt idx="8">
                  <c:v>2</c:v>
                </c:pt>
                <c:pt idx="9">
                  <c:v>2.8</c:v>
                </c:pt>
                <c:pt idx="10">
                  <c:v>1.9000000000000001</c:v>
                </c:pt>
                <c:pt idx="11">
                  <c:v>1.6</c:v>
                </c:pt>
                <c:pt idx="13">
                  <c:v>2.1</c:v>
                </c:pt>
                <c:pt idx="14">
                  <c:v>2.1</c:v>
                </c:pt>
                <c:pt idx="15">
                  <c:v>2.4</c:v>
                </c:pt>
                <c:pt idx="16">
                  <c:v>1.7</c:v>
                </c:pt>
                <c:pt idx="17">
                  <c:v>1.8</c:v>
                </c:pt>
                <c:pt idx="19">
                  <c:v>2.8</c:v>
                </c:pt>
                <c:pt idx="20">
                  <c:v>2.7</c:v>
                </c:pt>
                <c:pt idx="21">
                  <c:v>3.4</c:v>
                </c:pt>
                <c:pt idx="22">
                  <c:v>2.5</c:v>
                </c:pt>
                <c:pt idx="23">
                  <c:v>2.7</c:v>
                </c:pt>
                <c:pt idx="25">
                  <c:v>3.3</c:v>
                </c:pt>
                <c:pt idx="26">
                  <c:v>3.4</c:v>
                </c:pt>
                <c:pt idx="27">
                  <c:v>3.7</c:v>
                </c:pt>
                <c:pt idx="28">
                  <c:v>2.5</c:v>
                </c:pt>
                <c:pt idx="29">
                  <c:v>2.9</c:v>
                </c:pt>
              </c:numCache>
            </c:numRef>
          </c:val>
        </c:ser>
        <c:dLbls>
          <c:showLegendKey val="0"/>
          <c:showVal val="0"/>
          <c:showCatName val="0"/>
          <c:showSerName val="0"/>
          <c:showPercent val="0"/>
          <c:showBubbleSize val="0"/>
        </c:dLbls>
        <c:gapWidth val="150"/>
        <c:axId val="150425600"/>
        <c:axId val="150427136"/>
      </c:barChart>
      <c:catAx>
        <c:axId val="150425600"/>
        <c:scaling>
          <c:orientation val="maxMin"/>
        </c:scaling>
        <c:delete val="0"/>
        <c:axPos val="l"/>
        <c:numFmt formatCode="General" sourceLinked="1"/>
        <c:majorTickMark val="out"/>
        <c:minorTickMark val="none"/>
        <c:tickLblPos val="nextTo"/>
        <c:crossAx val="150427136"/>
        <c:crosses val="autoZero"/>
        <c:auto val="0"/>
        <c:lblAlgn val="ctr"/>
        <c:lblOffset val="100"/>
        <c:noMultiLvlLbl val="0"/>
      </c:catAx>
      <c:valAx>
        <c:axId val="150427136"/>
        <c:scaling>
          <c:orientation val="minMax"/>
          <c:max val="6"/>
          <c:min val="0"/>
        </c:scaling>
        <c:delete val="0"/>
        <c:axPos val="b"/>
        <c:numFmt formatCode="0" sourceLinked="0"/>
        <c:majorTickMark val="out"/>
        <c:minorTickMark val="none"/>
        <c:tickLblPos val="nextTo"/>
        <c:crossAx val="150425600"/>
        <c:crosses val="max"/>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Male</a:t>
            </a:r>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val>
            <c:numRef>
              <c:f>Data!$F$117:$F$146</c:f>
              <c:numCache>
                <c:formatCode>0.0</c:formatCode>
                <c:ptCount val="30"/>
                <c:pt idx="1">
                  <c:v>1.1000000000000001</c:v>
                </c:pt>
                <c:pt idx="2">
                  <c:v>1</c:v>
                </c:pt>
                <c:pt idx="3">
                  <c:v>1.8</c:v>
                </c:pt>
                <c:pt idx="4">
                  <c:v>0.9</c:v>
                </c:pt>
                <c:pt idx="5">
                  <c:v>0.70000000000000007</c:v>
                </c:pt>
                <c:pt idx="7">
                  <c:v>1.4</c:v>
                </c:pt>
                <c:pt idx="8">
                  <c:v>1.3</c:v>
                </c:pt>
                <c:pt idx="9">
                  <c:v>1.9000000000000001</c:v>
                </c:pt>
                <c:pt idx="10">
                  <c:v>1.2</c:v>
                </c:pt>
                <c:pt idx="11">
                  <c:v>0.9</c:v>
                </c:pt>
                <c:pt idx="13">
                  <c:v>1.3</c:v>
                </c:pt>
                <c:pt idx="14">
                  <c:v>1.2</c:v>
                </c:pt>
                <c:pt idx="15">
                  <c:v>1.6</c:v>
                </c:pt>
                <c:pt idx="16">
                  <c:v>1.3</c:v>
                </c:pt>
                <c:pt idx="17">
                  <c:v>0.9</c:v>
                </c:pt>
                <c:pt idx="19">
                  <c:v>1.4</c:v>
                </c:pt>
                <c:pt idx="20">
                  <c:v>1.4</c:v>
                </c:pt>
                <c:pt idx="21">
                  <c:v>1.8</c:v>
                </c:pt>
                <c:pt idx="22">
                  <c:v>1.6</c:v>
                </c:pt>
                <c:pt idx="23">
                  <c:v>1</c:v>
                </c:pt>
                <c:pt idx="25">
                  <c:v>1.6</c:v>
                </c:pt>
                <c:pt idx="26">
                  <c:v>1.5</c:v>
                </c:pt>
                <c:pt idx="27">
                  <c:v>1.8</c:v>
                </c:pt>
                <c:pt idx="28">
                  <c:v>1.9000000000000001</c:v>
                </c:pt>
                <c:pt idx="29">
                  <c:v>1.4</c:v>
                </c:pt>
              </c:numCache>
            </c:numRef>
          </c:val>
        </c:ser>
        <c:dLbls>
          <c:showLegendKey val="0"/>
          <c:showVal val="0"/>
          <c:showCatName val="0"/>
          <c:showSerName val="0"/>
          <c:showPercent val="0"/>
          <c:showBubbleSize val="0"/>
        </c:dLbls>
        <c:gapWidth val="150"/>
        <c:axId val="150500864"/>
        <c:axId val="150502400"/>
      </c:barChart>
      <c:catAx>
        <c:axId val="150500864"/>
        <c:scaling>
          <c:orientation val="maxMin"/>
        </c:scaling>
        <c:delete val="0"/>
        <c:axPos val="r"/>
        <c:majorTickMark val="out"/>
        <c:minorTickMark val="none"/>
        <c:tickLblPos val="none"/>
        <c:crossAx val="150502400"/>
        <c:crosses val="autoZero"/>
        <c:auto val="0"/>
        <c:lblAlgn val="ctr"/>
        <c:lblOffset val="100"/>
        <c:noMultiLvlLbl val="0"/>
      </c:catAx>
      <c:valAx>
        <c:axId val="150502400"/>
        <c:scaling>
          <c:orientation val="maxMin"/>
        </c:scaling>
        <c:delete val="0"/>
        <c:axPos val="b"/>
        <c:numFmt formatCode="0.0" sourceLinked="0"/>
        <c:majorTickMark val="out"/>
        <c:minorTickMark val="none"/>
        <c:tickLblPos val="nextTo"/>
        <c:crossAx val="150500864"/>
        <c:crosses val="max"/>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B8EFEC4C-0403-4784-8D4D-0D04F568126F}" type="datetimeFigureOut">
              <a:rPr lang="en-US" smtClean="0"/>
              <a:pPr/>
              <a:t>1/29/2014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808C5306-756C-4E56-8B8A-901BB4D95284}" type="slidenum">
              <a:rPr lang="en-US" smtClean="0"/>
              <a:pPr/>
              <a:t>‹#›</a:t>
            </a:fld>
            <a:endParaRPr lang="en-US"/>
          </a:p>
        </p:txBody>
      </p:sp>
    </p:spTree>
    <p:extLst>
      <p:ext uri="{BB962C8B-B14F-4D97-AF65-F5344CB8AC3E}">
        <p14:creationId xmlns:p14="http://schemas.microsoft.com/office/powerpoint/2010/main" val="250397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HAPPY TO BE KICKING THE MEETING OFF.</a:t>
            </a:r>
          </a:p>
          <a:p>
            <a:endParaRPr lang="en-US" sz="1600" dirty="0"/>
          </a:p>
          <a:p>
            <a:r>
              <a:rPr lang="en-US" sz="1600" dirty="0" smtClean="0"/>
              <a:t>HOPE WE CAN PROVIDE A SOLID FOUNDATION FOR DISCUSSION.</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1</a:t>
            </a:fld>
            <a:endParaRPr lang="en-US"/>
          </a:p>
        </p:txBody>
      </p:sp>
    </p:spTree>
    <p:extLst>
      <p:ext uri="{BB962C8B-B14F-4D97-AF65-F5344CB8AC3E}">
        <p14:creationId xmlns:p14="http://schemas.microsoft.com/office/powerpoint/2010/main" val="189663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TRIED TO CAPTURE COMPLEX INFORMATION WITH THIS GRAPH</a:t>
            </a:r>
          </a:p>
          <a:p>
            <a:endParaRPr lang="en-US" sz="1600" dirty="0"/>
          </a:p>
          <a:p>
            <a:r>
              <a:rPr lang="en-US" sz="1600" dirty="0" smtClean="0"/>
              <a:t>AAPC ON VERTICAL AXIS = </a:t>
            </a:r>
            <a:r>
              <a:rPr lang="en-US" sz="1200" b="1" i="0" kern="1200" dirty="0" smtClean="0">
                <a:solidFill>
                  <a:schemeClr val="tx1"/>
                </a:solidFill>
                <a:effectLst/>
                <a:latin typeface="+mn-lt"/>
                <a:ea typeface="+mn-ea"/>
                <a:cs typeface="+mn-cs"/>
              </a:rPr>
              <a:t>Average Annual Percent Change (AAPC)</a:t>
            </a:r>
            <a:r>
              <a:rPr lang="en-US" sz="1200" b="0" i="0" kern="1200" dirty="0" smtClean="0">
                <a:solidFill>
                  <a:schemeClr val="tx1"/>
                </a:solidFill>
                <a:effectLst/>
                <a:latin typeface="+mn-lt"/>
                <a:ea typeface="+mn-ea"/>
                <a:cs typeface="+mn-cs"/>
              </a:rPr>
              <a:t> is a summary measure of the trend over a pre-specified fixed interval. It allows us to use a single number to describe the average APCs over a period of multiple years. It is valid even if the </a:t>
            </a:r>
            <a:r>
              <a:rPr lang="en-US" sz="1200" b="0" i="0" kern="1200" dirty="0" err="1" smtClean="0">
                <a:solidFill>
                  <a:schemeClr val="tx1"/>
                </a:solidFill>
                <a:effectLst/>
                <a:latin typeface="+mn-lt"/>
                <a:ea typeface="+mn-ea"/>
                <a:cs typeface="+mn-cs"/>
              </a:rPr>
              <a:t>joinpoint</a:t>
            </a:r>
            <a:r>
              <a:rPr lang="en-US" sz="1200" b="0" i="0" kern="1200" dirty="0" smtClean="0">
                <a:solidFill>
                  <a:schemeClr val="tx1"/>
                </a:solidFill>
                <a:effectLst/>
                <a:latin typeface="+mn-lt"/>
                <a:ea typeface="+mn-ea"/>
                <a:cs typeface="+mn-cs"/>
              </a:rPr>
              <a:t> model indicates that there were changes in trends during those years. It is computed as a weighted average of the APC's from the </a:t>
            </a:r>
            <a:r>
              <a:rPr lang="en-US" sz="1200" b="0" i="0" kern="1200" dirty="0" err="1" smtClean="0">
                <a:solidFill>
                  <a:schemeClr val="tx1"/>
                </a:solidFill>
                <a:effectLst/>
                <a:latin typeface="+mn-lt"/>
                <a:ea typeface="+mn-ea"/>
                <a:cs typeface="+mn-cs"/>
              </a:rPr>
              <a:t>joinpoint</a:t>
            </a:r>
            <a:r>
              <a:rPr lang="en-US" sz="1200" b="0" i="0" kern="1200" dirty="0" smtClean="0">
                <a:solidFill>
                  <a:schemeClr val="tx1"/>
                </a:solidFill>
                <a:effectLst/>
                <a:latin typeface="+mn-lt"/>
                <a:ea typeface="+mn-ea"/>
                <a:cs typeface="+mn-cs"/>
              </a:rPr>
              <a:t> model, with the weights equal to the length of the APC interval.</a:t>
            </a:r>
            <a:endParaRPr lang="en-US" sz="1600" dirty="0" smtClean="0"/>
          </a:p>
          <a:p>
            <a:endParaRPr lang="en-US" sz="1600" dirty="0"/>
          </a:p>
          <a:p>
            <a:r>
              <a:rPr lang="en-US" sz="1600" dirty="0" smtClean="0"/>
              <a:t>AGE GROUP ON HORIZONTAL AXIS</a:t>
            </a:r>
          </a:p>
          <a:p>
            <a:endParaRPr lang="en-US" sz="1600" dirty="0"/>
          </a:p>
          <a:p>
            <a:r>
              <a:rPr lang="en-US" sz="1600" dirty="0" smtClean="0"/>
              <a:t>RACE/ETHNICITY DESIGNATED BY COLOR</a:t>
            </a:r>
          </a:p>
          <a:p>
            <a:endParaRPr lang="en-US" sz="1600" dirty="0" smtClean="0"/>
          </a:p>
          <a:p>
            <a:r>
              <a:rPr lang="en-US" sz="1600" dirty="0" smtClean="0"/>
              <a:t>NS</a:t>
            </a:r>
            <a:r>
              <a:rPr lang="en-US" sz="1600" baseline="0" dirty="0" smtClean="0"/>
              <a:t> – NOT STATISTICALY SIGNIFICANT.  SIGNIFICANT NOTED BY NUMBER OR STAR.  REMEMBER SIGNIFICANCE A FUNCTION OF BOTH EFFECT AND SAMPLE SIZES</a:t>
            </a:r>
            <a:endParaRPr lang="en-US" sz="1600" dirty="0" smtClean="0"/>
          </a:p>
          <a:p>
            <a:endParaRPr lang="en-US" sz="1600" dirty="0"/>
          </a:p>
          <a:p>
            <a:r>
              <a:rPr lang="en-US" sz="1600" dirty="0" smtClean="0"/>
              <a:t>INCIDENCE – OVERALL NOT STATISTICALLY SIGNIFICANT.   </a:t>
            </a:r>
            <a:r>
              <a:rPr lang="en-US" sz="1600" baseline="0" dirty="0" smtClean="0"/>
              <a:t>WHITES AGED 25 TO 29 YEARS SIGNIFICANT INCREASE IN INCIDENCE BUT NO REAL PATTERN.</a:t>
            </a:r>
          </a:p>
          <a:p>
            <a:endParaRPr lang="en-US" sz="1600" baseline="0" dirty="0" smtClean="0"/>
          </a:p>
          <a:p>
            <a:r>
              <a:rPr lang="en-US" sz="1600" baseline="0" dirty="0" smtClean="0"/>
              <a:t>MORTALITY – NOTABLE DECREASES IN RATE, INCREASED SURVIVAL, ACROSS ALL RACE/ETHNICITIES IN WOMEN 30 YEARS OF AGE AND OLDER</a:t>
            </a:r>
            <a:endParaRPr lang="en-US" sz="1600" dirty="0" smtClean="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10</a:t>
            </a:fld>
            <a:endParaRPr lang="en-US"/>
          </a:p>
        </p:txBody>
      </p:sp>
    </p:spTree>
    <p:extLst>
      <p:ext uri="{BB962C8B-B14F-4D97-AF65-F5344CB8AC3E}">
        <p14:creationId xmlns:p14="http://schemas.microsoft.com/office/powerpoint/2010/main" val="309836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4</a:t>
            </a:r>
            <a:r>
              <a:rPr lang="en-US" sz="1600" baseline="30000" dirty="0" smtClean="0"/>
              <a:t>TH</a:t>
            </a:r>
            <a:r>
              <a:rPr lang="en-US" sz="1600" baseline="0" dirty="0" smtClean="0"/>
              <a:t> MOST COMMON CANCER IN AYAS, FOLLOWING BREAST, THYROID AND LYMPHOMA</a:t>
            </a:r>
            <a:endParaRPr lang="en-US" sz="1600" dirty="0" smtClean="0"/>
          </a:p>
          <a:p>
            <a:endParaRPr lang="en-US" sz="1600" dirty="0" smtClean="0"/>
          </a:p>
          <a:p>
            <a:r>
              <a:rPr lang="en-US" sz="1600" dirty="0" smtClean="0"/>
              <a:t>MELANOMA</a:t>
            </a:r>
            <a:r>
              <a:rPr lang="en-US" sz="1600" baseline="0" dirty="0" smtClean="0"/>
              <a:t> PREDOMINANTLY OCCURS IN NON-HISPANIC WHITES</a:t>
            </a:r>
            <a:endParaRPr lang="en-US" sz="1600" dirty="0" smtClean="0"/>
          </a:p>
          <a:p>
            <a:endParaRPr lang="en-US" sz="1600" dirty="0" smtClean="0"/>
          </a:p>
          <a:p>
            <a:r>
              <a:rPr lang="en-US" sz="1600" baseline="0" dirty="0" smtClean="0"/>
              <a:t>INCIDENCE RATES, PER 100,000, RANGE FROM 0 IN BLACK MEN &lt;25 YEARS OF AGE TO 24.9 IN NON-HISPANIC WHITE WOMEN 35-39 YEARS OF AGE</a:t>
            </a:r>
          </a:p>
          <a:p>
            <a:endParaRPr lang="en-US" sz="1600" baseline="0" dirty="0" smtClean="0"/>
          </a:p>
          <a:p>
            <a:r>
              <a:rPr lang="en-US" sz="1600" baseline="0" dirty="0" smtClean="0"/>
              <a:t>FROM THE EARLY 20’S UNTIL LATE 30’S, INCIDENCE RATES ROUGHLY TRIPLE</a:t>
            </a:r>
          </a:p>
          <a:p>
            <a:endParaRPr lang="en-US" sz="1600" baseline="0" dirty="0" smtClean="0"/>
          </a:p>
          <a:p>
            <a:r>
              <a:rPr lang="en-US" sz="1600" baseline="0" dirty="0" smtClean="0"/>
              <a:t>HIGHER INCIDENCE RATE IN WOMEN VERSUS MEN</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12</a:t>
            </a:fld>
            <a:endParaRPr lang="en-US"/>
          </a:p>
        </p:txBody>
      </p:sp>
    </p:spTree>
    <p:extLst>
      <p:ext uri="{BB962C8B-B14F-4D97-AF65-F5344CB8AC3E}">
        <p14:creationId xmlns:p14="http://schemas.microsoft.com/office/powerpoint/2010/main" val="244321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MORTALITY RATES FROM MELANOMA RANGE FROM 0 IN YOUNG MEN AND WOMEN UNDER</a:t>
            </a:r>
            <a:r>
              <a:rPr lang="en-US" sz="1600" baseline="0" dirty="0" smtClean="0"/>
              <a:t> 25 YEARS OF AGE TO </a:t>
            </a:r>
            <a:r>
              <a:rPr lang="en-US" sz="1600" dirty="0" smtClean="0"/>
              <a:t>1.5 PER 100,000 </a:t>
            </a:r>
            <a:r>
              <a:rPr lang="en-US" sz="1600" baseline="0" dirty="0" smtClean="0"/>
              <a:t>IN NON-HISPANIC WHITE MEN 35-39 YEARS OF AGE</a:t>
            </a:r>
            <a:endParaRPr lang="en-US" sz="1600" dirty="0" smtClean="0"/>
          </a:p>
          <a:p>
            <a:endParaRPr lang="en-US" sz="1600" dirty="0" smtClean="0"/>
          </a:p>
          <a:p>
            <a:r>
              <a:rPr lang="en-US" sz="1600" dirty="0" smtClean="0"/>
              <a:t>PARALLELLING</a:t>
            </a:r>
            <a:r>
              <a:rPr lang="en-US" sz="1600" baseline="0" dirty="0" smtClean="0"/>
              <a:t> </a:t>
            </a:r>
            <a:r>
              <a:rPr lang="en-US" sz="1600" dirty="0" smtClean="0"/>
              <a:t>INCIDENCE,  MORTALITY</a:t>
            </a:r>
            <a:r>
              <a:rPr lang="en-US" sz="1600" baseline="0" dirty="0" smtClean="0"/>
              <a:t> RATES </a:t>
            </a:r>
            <a:r>
              <a:rPr lang="en-US" sz="1600" dirty="0" smtClean="0"/>
              <a:t>INCREASE WITH AGE AND ARE HIGHEST IN NON-HISPANIC WHITES.</a:t>
            </a:r>
          </a:p>
          <a:p>
            <a:endParaRPr lang="en-US" sz="1600" dirty="0" smtClean="0"/>
          </a:p>
          <a:p>
            <a:r>
              <a:rPr lang="en-US" sz="1600" dirty="0" smtClean="0"/>
              <a:t>UNLIKE INCIDENCE, HOWEVER, MALES HAVE</a:t>
            </a:r>
            <a:r>
              <a:rPr lang="en-US" sz="1600" baseline="0" dirty="0" smtClean="0"/>
              <a:t> </a:t>
            </a:r>
            <a:r>
              <a:rPr lang="en-US" sz="1600" dirty="0" smtClean="0"/>
              <a:t>HIGHER MORTILTY</a:t>
            </a:r>
            <a:r>
              <a:rPr lang="en-US" sz="1600" baseline="0" dirty="0" smtClean="0"/>
              <a:t> RATES THAN </a:t>
            </a:r>
            <a:r>
              <a:rPr lang="en-US" sz="1600" dirty="0" smtClean="0"/>
              <a:t>FEMALES.</a:t>
            </a:r>
          </a:p>
          <a:p>
            <a:endParaRPr lang="en-US" sz="1600" dirty="0" smtClean="0"/>
          </a:p>
          <a:p>
            <a:r>
              <a:rPr lang="en-US" sz="1600" dirty="0" smtClean="0"/>
              <a:t>In a recent</a:t>
            </a:r>
            <a:r>
              <a:rPr lang="en-US" sz="1600" baseline="0" dirty="0" smtClean="0"/>
              <a:t> publication using SEER data in JAMA Dermatology, we found </a:t>
            </a:r>
            <a:r>
              <a:rPr lang="en-US" sz="1600" dirty="0" smtClean="0"/>
              <a:t>Adolescent and young adult white</a:t>
            </a:r>
            <a:r>
              <a:rPr lang="en-US" sz="1600" baseline="0" dirty="0" smtClean="0"/>
              <a:t> </a:t>
            </a:r>
            <a:r>
              <a:rPr lang="en-US" sz="1600" dirty="0" smtClean="0"/>
              <a:t>males were 55% more likely to die of melanoma than AYA</a:t>
            </a:r>
            <a:r>
              <a:rPr lang="en-US" sz="1600" baseline="0" dirty="0" smtClean="0"/>
              <a:t> </a:t>
            </a:r>
            <a:r>
              <a:rPr lang="en-US" sz="1600" dirty="0" smtClean="0"/>
              <a:t>females after adjustment for tumor thickness, </a:t>
            </a:r>
            <a:r>
              <a:rPr lang="en-US" sz="1600" dirty="0" err="1" smtClean="0"/>
              <a:t>histologic</a:t>
            </a:r>
            <a:r>
              <a:rPr lang="en-US" sz="1600" dirty="0" smtClean="0"/>
              <a:t> subtype, anatomic location, presence and extent of metastasis, and anatomical location.  In these data from 1989 to 2009, males accounted for 39.8% of overall cases of melanoma but 63.6% of melanoma-specific deaths. </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13</a:t>
            </a:fld>
            <a:endParaRPr lang="en-US"/>
          </a:p>
        </p:txBody>
      </p:sp>
    </p:spTree>
    <p:extLst>
      <p:ext uri="{BB962C8B-B14F-4D97-AF65-F5344CB8AC3E}">
        <p14:creationId xmlns:p14="http://schemas.microsoft.com/office/powerpoint/2010/main" val="211465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FROM 2001 TO 2010,</a:t>
            </a:r>
            <a:r>
              <a:rPr lang="en-US" sz="1600" baseline="0" dirty="0" smtClean="0"/>
              <a:t>  THERE WERE NO STATISTICALLY SIGNIFICANT CHANGES IN </a:t>
            </a:r>
            <a:r>
              <a:rPr lang="en-US" sz="1600" dirty="0" smtClean="0"/>
              <a:t>INCIDENCE</a:t>
            </a:r>
            <a:r>
              <a:rPr lang="en-US" sz="1600" baseline="0" dirty="0" smtClean="0"/>
              <a:t> RATES OVERALL; HOWEVER, THERE APPEARED TO BE SOME DECLINES, PARTICULARLY IN YOUNGER AGE GROUPS AND WELL AS IN HISPANIC WOMEN</a:t>
            </a:r>
          </a:p>
          <a:p>
            <a:endParaRPr lang="en-US" sz="1600" baseline="0" dirty="0" smtClean="0"/>
          </a:p>
          <a:p>
            <a:r>
              <a:rPr lang="en-US" sz="1600" baseline="0" dirty="0" smtClean="0"/>
              <a:t>NOTABLY, INCIDENCE RATES INCREASED 2.8% PER YEAR AMONG NON-HISPANIC WHITE WOMEN AGED 35 TO 39</a:t>
            </a:r>
          </a:p>
          <a:p>
            <a:endParaRPr lang="en-US" sz="1600" baseline="0" dirty="0" smtClean="0"/>
          </a:p>
          <a:p>
            <a:r>
              <a:rPr lang="en-US" sz="1600" baseline="0" dirty="0" smtClean="0"/>
              <a:t>WE FOUND NO DETECTABLE TRENDS IN MORTALITY RATES.  </a:t>
            </a:r>
          </a:p>
          <a:p>
            <a:endParaRPr lang="en-US" sz="1600" baseline="0" dirty="0" smtClean="0"/>
          </a:p>
          <a:p>
            <a:r>
              <a:rPr lang="en-US" sz="1600" baseline="0" dirty="0" smtClean="0"/>
              <a:t>OBSERVED 5-YEAR SURVIVAL ACROSS RACE/ETHNICITY AND GENDER EXCEEDS 90% (2000-2005). A SEER17 ANALYSIS FOUND SIGNIFICANTLY BETTER 5-YEAR RELATIVE SURVIVAL AFTER DIAGNOSIS OF MELANOMA FOR AYAS THAN OLDER ADULTS.</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14</a:t>
            </a:fld>
            <a:endParaRPr lang="en-US"/>
          </a:p>
        </p:txBody>
      </p:sp>
    </p:spTree>
    <p:extLst>
      <p:ext uri="{BB962C8B-B14F-4D97-AF65-F5344CB8AC3E}">
        <p14:creationId xmlns:p14="http://schemas.microsoft.com/office/powerpoint/2010/main" val="401078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COLORECTAL</a:t>
            </a:r>
            <a:r>
              <a:rPr lang="en-US" sz="1600" baseline="0" dirty="0" smtClean="0"/>
              <a:t> INCIDENCE RATES FRANGE FROM 0.2 TO 9.6 CASES PER 100,000</a:t>
            </a:r>
          </a:p>
          <a:p>
            <a:endParaRPr lang="en-US" sz="1600" baseline="0" dirty="0" smtClean="0"/>
          </a:p>
          <a:p>
            <a:r>
              <a:rPr lang="en-US" sz="1600" baseline="0" dirty="0" smtClean="0"/>
              <a:t>CONTINUING THEME – INCREASING INCIDENCE WITH AGE</a:t>
            </a:r>
          </a:p>
          <a:p>
            <a:endParaRPr lang="en-US" sz="1600" baseline="0" dirty="0" smtClean="0"/>
          </a:p>
          <a:p>
            <a:r>
              <a:rPr lang="en-US" sz="1600" baseline="0" dirty="0" smtClean="0"/>
              <a:t>MALE INCIDENCE RATE TENDS TO BE HIGHER</a:t>
            </a:r>
          </a:p>
          <a:p>
            <a:endParaRPr lang="en-US" sz="1600" baseline="0" dirty="0" smtClean="0"/>
          </a:p>
          <a:p>
            <a:r>
              <a:rPr lang="en-US" sz="1600" baseline="0" dirty="0" smtClean="0"/>
              <a:t>REASONABLE CONSISTENCY AMONG RACIAL/ETHNIC GROUPS, ALTHOUGH EMERGING LOWER INCIDENCE RATES IN HISPANICS AND ASIANS IN OLDER AGE GROUPS</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16</a:t>
            </a:fld>
            <a:endParaRPr lang="en-US"/>
          </a:p>
        </p:txBody>
      </p:sp>
    </p:spTree>
    <p:extLst>
      <p:ext uri="{BB962C8B-B14F-4D97-AF65-F5344CB8AC3E}">
        <p14:creationId xmlns:p14="http://schemas.microsoft.com/office/powerpoint/2010/main" val="419784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COLORECTAL MORTALITY RATES RANGE FROM 0 TO 3.1 CASES PER 100,000</a:t>
            </a:r>
          </a:p>
          <a:p>
            <a:endParaRPr lang="en-US" sz="1600" dirty="0" smtClean="0"/>
          </a:p>
          <a:p>
            <a:r>
              <a:rPr lang="en-US" sz="1600" dirty="0" smtClean="0"/>
              <a:t>INCREASE WITH AGE…</a:t>
            </a:r>
          </a:p>
          <a:p>
            <a:endParaRPr lang="en-US" sz="1600" dirty="0" smtClean="0"/>
          </a:p>
          <a:p>
            <a:r>
              <a:rPr lang="en-US" sz="1600" dirty="0" smtClean="0"/>
              <a:t>POSSIBLE</a:t>
            </a:r>
            <a:r>
              <a:rPr lang="en-US" sz="1600" baseline="0" dirty="0" smtClean="0"/>
              <a:t> HIGHER MORTALITY RATES IN MALES RELATIVE TO FEMALES</a:t>
            </a:r>
          </a:p>
          <a:p>
            <a:endParaRPr lang="en-US" sz="1600" baseline="0" dirty="0" smtClean="0"/>
          </a:p>
          <a:p>
            <a:r>
              <a:rPr lang="en-US" sz="1600" baseline="0" dirty="0" smtClean="0"/>
              <a:t>MORTALITY RATES NOTABLY HIGHER IN BLACKS</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17</a:t>
            </a:fld>
            <a:endParaRPr lang="en-US"/>
          </a:p>
        </p:txBody>
      </p:sp>
    </p:spTree>
    <p:extLst>
      <p:ext uri="{BB962C8B-B14F-4D97-AF65-F5344CB8AC3E}">
        <p14:creationId xmlns:p14="http://schemas.microsoft.com/office/powerpoint/2010/main" val="57796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CONCERNING INCREASE IN INCIDENCE</a:t>
            </a:r>
            <a:r>
              <a:rPr lang="en-US" sz="1800" baseline="0" dirty="0" smtClean="0"/>
              <a:t> RATES, ON ORDER OF 1 TO 2%</a:t>
            </a:r>
          </a:p>
          <a:p>
            <a:endParaRPr lang="en-US" sz="1800" baseline="0" dirty="0" smtClean="0"/>
          </a:p>
          <a:p>
            <a:r>
              <a:rPr lang="en-US" sz="1800" baseline="0" dirty="0" smtClean="0"/>
              <a:t>ONE OF MOST STRIKING TRENDS WE OBSERVED</a:t>
            </a:r>
          </a:p>
          <a:p>
            <a:endParaRPr lang="en-US" sz="1800" baseline="0" dirty="0" smtClean="0"/>
          </a:p>
          <a:p>
            <a:r>
              <a:rPr lang="en-US" sz="1800" baseline="0" dirty="0" smtClean="0"/>
              <a:t>BOTH MEN AND WOMEN</a:t>
            </a:r>
          </a:p>
          <a:p>
            <a:endParaRPr lang="en-US" sz="1800" baseline="0" dirty="0" smtClean="0"/>
          </a:p>
          <a:p>
            <a:r>
              <a:rPr lang="en-US" sz="1800" baseline="0" dirty="0" smtClean="0"/>
              <a:t>TEND TOWARD OLDER AND WHITE, BUT MAY BE DUE TO SAMPLE SIZE</a:t>
            </a:r>
            <a:endParaRPr lang="en-US" sz="18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18</a:t>
            </a:fld>
            <a:endParaRPr lang="en-US"/>
          </a:p>
        </p:txBody>
      </p:sp>
    </p:spTree>
    <p:extLst>
      <p:ext uri="{BB962C8B-B14F-4D97-AF65-F5344CB8AC3E}">
        <p14:creationId xmlns:p14="http://schemas.microsoft.com/office/powerpoint/2010/main" val="156502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LEUKEMIA INCIDENCE RATE RANGES FROM 1.7 TO 5.6 CASES PER 100,000</a:t>
            </a:r>
          </a:p>
          <a:p>
            <a:endParaRPr lang="en-US" sz="1600" dirty="0" smtClean="0"/>
          </a:p>
          <a:p>
            <a:r>
              <a:rPr lang="en-US" sz="1600" dirty="0" smtClean="0"/>
              <a:t>SOME</a:t>
            </a:r>
            <a:r>
              <a:rPr lang="en-US" sz="1600" baseline="0" dirty="0" smtClean="0"/>
              <a:t> BUT NOT A MARKED INCREASE WITH AGE</a:t>
            </a:r>
          </a:p>
          <a:p>
            <a:endParaRPr lang="en-US" sz="1600" baseline="0" dirty="0" smtClean="0"/>
          </a:p>
          <a:p>
            <a:r>
              <a:rPr lang="en-US" sz="1600" baseline="0" dirty="0" smtClean="0"/>
              <a:t>FEMALE INCIDENCE RATE LOWER THAN MALE</a:t>
            </a:r>
          </a:p>
          <a:p>
            <a:endParaRPr lang="en-US" sz="1600" baseline="0" dirty="0" smtClean="0"/>
          </a:p>
          <a:p>
            <a:r>
              <a:rPr lang="en-US" sz="1600" baseline="0" dirty="0" smtClean="0"/>
              <a:t>INCIDENCE ACROSS RACE/ETHNICITY FAIRLY CONSISTENT – SOME OUTLIERS IN HISPANIC GROUP</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20</a:t>
            </a:fld>
            <a:endParaRPr lang="en-US"/>
          </a:p>
        </p:txBody>
      </p:sp>
    </p:spTree>
    <p:extLst>
      <p:ext uri="{BB962C8B-B14F-4D97-AF65-F5344CB8AC3E}">
        <p14:creationId xmlns:p14="http://schemas.microsoft.com/office/powerpoint/2010/main" val="1292350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LEUKEMIA MORTALITY RATE RANGES FROM 0.7 TO 1.9 PER 100,000</a:t>
            </a:r>
          </a:p>
          <a:p>
            <a:endParaRPr lang="en-US" sz="1600" dirty="0" smtClean="0"/>
          </a:p>
          <a:p>
            <a:r>
              <a:rPr lang="en-US" sz="1600" dirty="0" smtClean="0"/>
              <a:t>AS WITH INCIDENCE, SOME</a:t>
            </a:r>
            <a:r>
              <a:rPr lang="en-US" sz="1600" baseline="0" dirty="0" smtClean="0"/>
              <a:t> BUT NOT A MARKED INCREASE WITH AGE</a:t>
            </a:r>
          </a:p>
          <a:p>
            <a:endParaRPr lang="en-US" sz="1600" baseline="0" dirty="0" smtClean="0"/>
          </a:p>
          <a:p>
            <a:r>
              <a:rPr lang="en-US" sz="1600" baseline="0" dirty="0" smtClean="0"/>
              <a:t>FEMALE MORTALITY RATE SLIGHTLY LOWER THAN MALE</a:t>
            </a:r>
          </a:p>
          <a:p>
            <a:endParaRPr lang="en-US" sz="1600" baseline="0" dirty="0" smtClean="0"/>
          </a:p>
          <a:p>
            <a:r>
              <a:rPr lang="en-US" sz="1600" baseline="0" dirty="0" smtClean="0"/>
              <a:t>INCIDENCE ACROSS RACE/ETHNICITY FAIRLY CONSISTENT – WITH THE EXCEPTION OF HISPANICS</a:t>
            </a: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21</a:t>
            </a:fld>
            <a:endParaRPr lang="en-US"/>
          </a:p>
        </p:txBody>
      </p:sp>
    </p:spTree>
    <p:extLst>
      <p:ext uri="{BB962C8B-B14F-4D97-AF65-F5344CB8AC3E}">
        <p14:creationId xmlns:p14="http://schemas.microsoft.com/office/powerpoint/2010/main" val="3045070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TRENDS ARE COMPLEX</a:t>
            </a:r>
          </a:p>
          <a:p>
            <a:endParaRPr lang="en-US" sz="1600" dirty="0" smtClean="0"/>
          </a:p>
          <a:p>
            <a:r>
              <a:rPr lang="en-US" sz="1600" dirty="0" smtClean="0"/>
              <a:t>INCIDENCE RATES APPEAR STABLE IN MALES, NO CLEAR PATTERNS BY AGE OR RACE/ETHNICITY (BARS</a:t>
            </a:r>
            <a:r>
              <a:rPr lang="en-US" sz="1600" baseline="0" dirty="0" smtClean="0"/>
              <a:t> WITH LARGER DECREASES ARE FOR ASIANS, SO UNSTABLE DUE TO SMALL SAMPLE SIZE)</a:t>
            </a:r>
          </a:p>
          <a:p>
            <a:endParaRPr lang="en-US" sz="1600" baseline="0" dirty="0" smtClean="0"/>
          </a:p>
          <a:p>
            <a:r>
              <a:rPr lang="en-US" sz="1600" baseline="0" dirty="0" smtClean="0"/>
              <a:t>INCIDENCE RATES INCREASING IN FEMALES, PARTICULARLY OLDER WHITES AND HISPANICS</a:t>
            </a:r>
          </a:p>
          <a:p>
            <a:endParaRPr lang="en-US" sz="1600" baseline="0" dirty="0" smtClean="0"/>
          </a:p>
          <a:p>
            <a:r>
              <a:rPr lang="en-US" sz="1600" baseline="0" dirty="0" smtClean="0"/>
              <a:t>MORTALITY RATES DECREASING FOR BOTH MALES AND FEMALES.  PARTICULARLY LARGE DECREASES FOR YOUNGER WOMEN.</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22</a:t>
            </a:fld>
            <a:endParaRPr lang="en-US"/>
          </a:p>
        </p:txBody>
      </p:sp>
    </p:spTree>
    <p:extLst>
      <p:ext uri="{BB962C8B-B14F-4D97-AF65-F5344CB8AC3E}">
        <p14:creationId xmlns:p14="http://schemas.microsoft.com/office/powerpoint/2010/main" val="256913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GREAT GROUP, LIVELY CALLS</a:t>
            </a:r>
          </a:p>
          <a:p>
            <a:endParaRPr lang="en-US" sz="1600" dirty="0"/>
          </a:p>
          <a:p>
            <a:r>
              <a:rPr lang="en-US" sz="1600" dirty="0" smtClean="0"/>
              <a:t>MIX OF:</a:t>
            </a:r>
          </a:p>
          <a:p>
            <a:endParaRPr lang="en-US" sz="1600" dirty="0"/>
          </a:p>
          <a:p>
            <a:r>
              <a:rPr lang="en-US" sz="1600" dirty="0" smtClean="0"/>
              <a:t>LEADERS IN THE FIELD</a:t>
            </a:r>
          </a:p>
          <a:p>
            <a:endParaRPr lang="en-US" sz="1600" dirty="0"/>
          </a:p>
          <a:p>
            <a:r>
              <a:rPr lang="en-US" sz="1600" dirty="0" smtClean="0"/>
              <a:t>NCI STAFF WITH LONG-TERM INVOLVEMENT</a:t>
            </a:r>
          </a:p>
          <a:p>
            <a:endParaRPr lang="en-US" sz="1600" dirty="0"/>
          </a:p>
          <a:p>
            <a:r>
              <a:rPr lang="en-US" sz="1600" dirty="0" smtClean="0"/>
              <a:t>NEWER ENTRANTS</a:t>
            </a:r>
          </a:p>
          <a:p>
            <a:endParaRPr lang="en-US" sz="1600" dirty="0" smtClean="0"/>
          </a:p>
          <a:p>
            <a:endParaRPr lang="en-US" sz="1600" dirty="0"/>
          </a:p>
          <a:p>
            <a:r>
              <a:rPr lang="en-US" sz="1600" dirty="0" smtClean="0"/>
              <a:t>WORK A COLLECTIVE EFFORT, ALTHOUGH EFFICIENCY DEMANDS ONLY ABOUT HALF OF US CAN PRESENT TODAY</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2</a:t>
            </a:fld>
            <a:endParaRPr lang="en-US"/>
          </a:p>
        </p:txBody>
      </p:sp>
    </p:spTree>
    <p:extLst>
      <p:ext uri="{BB962C8B-B14F-4D97-AF65-F5344CB8AC3E}">
        <p14:creationId xmlns:p14="http://schemas.microsoft.com/office/powerpoint/2010/main" val="1612785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INCIDENCE</a:t>
            </a:r>
            <a:r>
              <a:rPr lang="en-US" sz="1600" baseline="0" dirty="0" smtClean="0"/>
              <a:t> RATES FOR SARCOMA RANGE FROM 1.5 TO 12.0 PER 100,000</a:t>
            </a:r>
          </a:p>
          <a:p>
            <a:endParaRPr lang="en-US" sz="1600" baseline="0" dirty="0" smtClean="0"/>
          </a:p>
          <a:p>
            <a:r>
              <a:rPr lang="en-US" sz="1600" baseline="0" dirty="0" smtClean="0"/>
              <a:t>MORE EVENLY DISTRIBUTED ACROSS AGE GROUPS, ALTHOUGH, AGAIN, MORE COMMON IN OLDER AGE GROUPS</a:t>
            </a:r>
          </a:p>
          <a:p>
            <a:endParaRPr lang="en-US" sz="1600" baseline="0" dirty="0" smtClean="0"/>
          </a:p>
          <a:p>
            <a:r>
              <a:rPr lang="en-US" sz="1600" baseline="0" dirty="0" smtClean="0"/>
              <a:t>INCIDENCE RATES NOTABLY HIGHER IN BLACK MALES AND, TO A LESSER EXTENT, BLACK FEMALES</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24</a:t>
            </a:fld>
            <a:endParaRPr lang="en-US"/>
          </a:p>
        </p:txBody>
      </p:sp>
    </p:spTree>
    <p:extLst>
      <p:ext uri="{BB962C8B-B14F-4D97-AF65-F5344CB8AC3E}">
        <p14:creationId xmlns:p14="http://schemas.microsoft.com/office/powerpoint/2010/main" val="94526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SLIGHT</a:t>
            </a:r>
            <a:r>
              <a:rPr lang="en-US" sz="1600" baseline="0" dirty="0" smtClean="0"/>
              <a:t> HINT OF INCREASED INCIDENCE RATES IN OLDER WHITE WOMEN, BUT REALLY NO CLEAR PATTERN</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25</a:t>
            </a:fld>
            <a:endParaRPr lang="en-US"/>
          </a:p>
        </p:txBody>
      </p:sp>
    </p:spTree>
    <p:extLst>
      <p:ext uri="{BB962C8B-B14F-4D97-AF65-F5344CB8AC3E}">
        <p14:creationId xmlns:p14="http://schemas.microsoft.com/office/powerpoint/2010/main" val="1258585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8C5306-756C-4E56-8B8A-901BB4D95284}" type="slidenum">
              <a:rPr lang="en-US" smtClean="0"/>
              <a:pPr/>
              <a:t>26</a:t>
            </a:fld>
            <a:endParaRPr lang="en-US"/>
          </a:p>
        </p:txBody>
      </p:sp>
    </p:spTree>
    <p:extLst>
      <p:ext uri="{BB962C8B-B14F-4D97-AF65-F5344CB8AC3E}">
        <p14:creationId xmlns:p14="http://schemas.microsoft.com/office/powerpoint/2010/main" val="1188165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8C5306-756C-4E56-8B8A-901BB4D95284}" type="slidenum">
              <a:rPr lang="en-US" smtClean="0"/>
              <a:pPr/>
              <a:t>27</a:t>
            </a:fld>
            <a:endParaRPr lang="en-US"/>
          </a:p>
        </p:txBody>
      </p:sp>
    </p:spTree>
    <p:extLst>
      <p:ext uri="{BB962C8B-B14F-4D97-AF65-F5344CB8AC3E}">
        <p14:creationId xmlns:p14="http://schemas.microsoft.com/office/powerpoint/2010/main" val="1188165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D1EE56B8-BD08-4760-ACE8-DA9815385584}" type="slidenum">
              <a:rPr lang="en-US" smtClean="0">
                <a:solidFill>
                  <a:prstClr val="white"/>
                </a:solidFill>
              </a:rPr>
              <a:pPr/>
              <a:t>31</a:t>
            </a:fld>
            <a:endParaRPr lang="en-US" smtClean="0">
              <a:solidFill>
                <a:prstClr val="white"/>
              </a:solidFill>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a:t>
            </a:r>
            <a:endParaRPr lang="en-US" dirty="0"/>
          </a:p>
        </p:txBody>
      </p:sp>
      <p:sp>
        <p:nvSpPr>
          <p:cNvPr id="4" name="Slide Number Placeholder 3"/>
          <p:cNvSpPr>
            <a:spLocks noGrp="1"/>
          </p:cNvSpPr>
          <p:nvPr>
            <p:ph type="sldNum" sz="quarter" idx="10"/>
          </p:nvPr>
        </p:nvSpPr>
        <p:spPr/>
        <p:txBody>
          <a:bodyPr/>
          <a:lstStyle/>
          <a:p>
            <a:pPr>
              <a:defRPr/>
            </a:pPr>
            <a:fld id="{E5F6B635-E9D2-4188-8792-FB8F8703F859}" type="slidenum">
              <a:rPr lang="en-US" smtClean="0">
                <a:solidFill>
                  <a:prstClr val="white"/>
                </a:solidFill>
              </a:rPr>
              <a:pPr>
                <a:defRPr/>
              </a:pPr>
              <a:t>32</a:t>
            </a:fld>
            <a:endParaRPr lang="en-US">
              <a:solidFill>
                <a:prstClr val="white"/>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a:t>
            </a:r>
            <a:endParaRPr lang="en-US" dirty="0"/>
          </a:p>
        </p:txBody>
      </p:sp>
      <p:sp>
        <p:nvSpPr>
          <p:cNvPr id="4" name="Slide Number Placeholder 3"/>
          <p:cNvSpPr>
            <a:spLocks noGrp="1"/>
          </p:cNvSpPr>
          <p:nvPr>
            <p:ph type="sldNum" sz="quarter" idx="10"/>
          </p:nvPr>
        </p:nvSpPr>
        <p:spPr/>
        <p:txBody>
          <a:bodyPr/>
          <a:lstStyle/>
          <a:p>
            <a:pPr>
              <a:defRPr/>
            </a:pPr>
            <a:fld id="{E5F6B635-E9D2-4188-8792-FB8F8703F859}" type="slidenum">
              <a:rPr lang="en-US" smtClean="0">
                <a:solidFill>
                  <a:prstClr val="white"/>
                </a:solidFill>
              </a:rPr>
              <a:pPr>
                <a:defRPr/>
              </a:pPr>
              <a:t>33</a:t>
            </a:fld>
            <a:endParaRPr lang="en-US">
              <a:solidFill>
                <a:prstClr val="white"/>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a:t>
            </a:r>
            <a:endParaRPr lang="en-US" dirty="0"/>
          </a:p>
        </p:txBody>
      </p:sp>
      <p:sp>
        <p:nvSpPr>
          <p:cNvPr id="4" name="Slide Number Placeholder 3"/>
          <p:cNvSpPr>
            <a:spLocks noGrp="1"/>
          </p:cNvSpPr>
          <p:nvPr>
            <p:ph type="sldNum" sz="quarter" idx="10"/>
          </p:nvPr>
        </p:nvSpPr>
        <p:spPr/>
        <p:txBody>
          <a:bodyPr/>
          <a:lstStyle/>
          <a:p>
            <a:pPr>
              <a:defRPr/>
            </a:pPr>
            <a:fld id="{E5F6B635-E9D2-4188-8792-FB8F8703F859}" type="slidenum">
              <a:rPr lang="en-US" smtClean="0">
                <a:solidFill>
                  <a:prstClr val="white"/>
                </a:solidFill>
              </a:rPr>
              <a:pPr>
                <a:defRPr/>
              </a:pPr>
              <a:t>34</a:t>
            </a:fld>
            <a:endParaRPr lang="en-US">
              <a:solidFill>
                <a:prstClr val="white"/>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a:t>
            </a:r>
            <a:endParaRPr lang="en-US" dirty="0"/>
          </a:p>
        </p:txBody>
      </p:sp>
      <p:sp>
        <p:nvSpPr>
          <p:cNvPr id="4" name="Slide Number Placeholder 3"/>
          <p:cNvSpPr>
            <a:spLocks noGrp="1"/>
          </p:cNvSpPr>
          <p:nvPr>
            <p:ph type="sldNum" sz="quarter" idx="10"/>
          </p:nvPr>
        </p:nvSpPr>
        <p:spPr/>
        <p:txBody>
          <a:bodyPr/>
          <a:lstStyle/>
          <a:p>
            <a:pPr>
              <a:defRPr/>
            </a:pPr>
            <a:fld id="{E5F6B635-E9D2-4188-8792-FB8F8703F859}" type="slidenum">
              <a:rPr lang="en-US" smtClean="0">
                <a:solidFill>
                  <a:prstClr val="white"/>
                </a:solidFill>
              </a:rPr>
              <a:pPr>
                <a:defRPr/>
              </a:pPr>
              <a:t>36</a:t>
            </a:fld>
            <a:endParaRPr lang="en-US">
              <a:solidFill>
                <a:prstClr val="white"/>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Figure</a:t>
            </a:r>
            <a:r>
              <a:rPr lang="en-US" baseline="0" dirty="0" smtClean="0"/>
              <a:t> 2 shows the proportion of all cancer that is not reported as malignant as a function of patient age at diagnosis.  AYAs have the largest proportion of these tumors, especially females.  Two distinct peaks are apparent in females and to a lesser extent in males.  The 2</a:t>
            </a:r>
            <a:r>
              <a:rPr lang="en-US" baseline="30000" dirty="0" smtClean="0"/>
              <a:t>nd</a:t>
            </a:r>
            <a:r>
              <a:rPr lang="en-US" baseline="0" dirty="0" smtClean="0"/>
              <a:t> peak, beginning at the age of 40, is likely due to breast cancer detected via screening mammography that in the U.S. starts at this age.  The first peak in females, which has a zenith at age 20 is distinctly in the AYA age range.  In males, there appears to be a peak in the early and later AYA years, of 10- to 20- and 25- to 40-years, respectively.</a:t>
            </a:r>
            <a:endParaRPr lang="en-US" dirty="0" smtClean="0"/>
          </a:p>
        </p:txBody>
      </p:sp>
      <p:sp>
        <p:nvSpPr>
          <p:cNvPr id="4" name="Slide Number Placeholder 3"/>
          <p:cNvSpPr>
            <a:spLocks noGrp="1"/>
          </p:cNvSpPr>
          <p:nvPr>
            <p:ph type="sldNum" sz="quarter" idx="10"/>
          </p:nvPr>
        </p:nvSpPr>
        <p:spPr/>
        <p:txBody>
          <a:bodyPr/>
          <a:lstStyle/>
          <a:p>
            <a:fld id="{2104A63D-AB50-4955-9A7E-81ABE608D3D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96887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8C5306-756C-4E56-8B8A-901BB4D95284}" type="slidenum">
              <a:rPr lang="en-US" smtClean="0"/>
              <a:pPr/>
              <a:t>3</a:t>
            </a:fld>
            <a:endParaRPr lang="en-US"/>
          </a:p>
        </p:txBody>
      </p:sp>
    </p:spTree>
    <p:extLst>
      <p:ext uri="{BB962C8B-B14F-4D97-AF65-F5344CB8AC3E}">
        <p14:creationId xmlns:p14="http://schemas.microsoft.com/office/powerpoint/2010/main" val="2082080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 shows the most recent AAPC</a:t>
            </a:r>
            <a:r>
              <a:rPr lang="en-US" baseline="0" dirty="0" smtClean="0"/>
              <a:t> (1993-2004) in the 5-year relative survival rate of the best prognosis cancer types in AYAs (Hodgkin lymphoma, melanoma, and cancer of the thyroid and testis) in comparison to all other cancers except Kaposi sarcoma and non-Hodgkin lymphoma (to eliminate the effect of the HIV/AIDS era, as a function of age at diagnosis. AYAs has the least survival improvement for the both the best and worse prognosis groups.  The greatest improvement in survival prolongation was above the age of 45, again for both poor and good prognosis groups of cancer.</a:t>
            </a:r>
            <a:endParaRPr lang="en-US" dirty="0"/>
          </a:p>
        </p:txBody>
      </p:sp>
      <p:sp>
        <p:nvSpPr>
          <p:cNvPr id="4" name="Slide Number Placeholder 3"/>
          <p:cNvSpPr>
            <a:spLocks noGrp="1"/>
          </p:cNvSpPr>
          <p:nvPr>
            <p:ph type="sldNum" sz="quarter" idx="10"/>
          </p:nvPr>
        </p:nvSpPr>
        <p:spPr/>
        <p:txBody>
          <a:bodyPr/>
          <a:lstStyle/>
          <a:p>
            <a:fld id="{2104A63D-AB50-4955-9A7E-81ABE608D3D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3222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a:t>
            </a:r>
            <a:r>
              <a:rPr lang="en-US" baseline="0" dirty="0" smtClean="0"/>
              <a:t> data capture and epidemiological assessments focus on incidence and mortality- we know little about the demographic, lifestyle, genomic, clinical and psychosocial factors –as well as interactions among these factors which influence outcomes.   Our goal is to identify ways to optimize research strategies and leverage existing resources.  Generally the recommendations fall into 3 categories: study coordination and implementation, data harmonization and pooling and 3) enhanced data resources </a:t>
            </a:r>
            <a:endParaRPr lang="en-US" dirty="0" smtClean="0"/>
          </a:p>
          <a:p>
            <a:endParaRPr lang="en-US" dirty="0" smtClean="0"/>
          </a:p>
          <a:p>
            <a:r>
              <a:rPr lang="en-US" dirty="0" smtClean="0"/>
              <a:t>1) Determining the key</a:t>
            </a:r>
            <a:r>
              <a:rPr lang="en-US" baseline="0" dirty="0" smtClean="0"/>
              <a:t> variables depends on the research question—but certain baseline data should be included to evaluate outcomes. Critical factors in addition to treatment that are documented to influence outcomes include age, gender/race ethnicity, comorbidities and some lifestyle factors –Also collecting bio specimens for molecular and other biomarker measures is becoming more important in predicting outcomes.  In doing so we can expand current and future research to address multiple dimensions of cancer and engage interdisciplinary teams in research</a:t>
            </a:r>
          </a:p>
          <a:p>
            <a:endParaRPr lang="en-US" baseline="0" dirty="0" smtClean="0"/>
          </a:p>
          <a:p>
            <a:r>
              <a:rPr lang="en-US" baseline="0" dirty="0" smtClean="0"/>
              <a:t> 2) Pooling studies can maximize efficiency for increased statistical power—with advantages of capturing wide range of diverse populations—there are of course limitations including heterogeniety across studies in terms of exposure, outcome assessment, inclusion criteria.  A first step would be to create an online repository of AYA study centers, investigators, definitions, protocols, and self-report instruments</a:t>
            </a:r>
            <a:endParaRPr lang="en-US"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44</a:t>
            </a:fld>
            <a:endParaRPr lang="en-US" dirty="0"/>
          </a:p>
        </p:txBody>
      </p:sp>
    </p:spTree>
    <p:extLst>
      <p:ext uri="{BB962C8B-B14F-4D97-AF65-F5344CB8AC3E}">
        <p14:creationId xmlns:p14="http://schemas.microsoft.com/office/powerpoint/2010/main" val="879122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Linkage of SEER</a:t>
            </a:r>
            <a:r>
              <a:rPr lang="en-US" baseline="0" dirty="0" smtClean="0"/>
              <a:t> data with registry data and data sets of large insurer is being used effectively in epidemiological research. In my home state of Texas the registry is using such a strategy for  Comparative Effectiveness Research</a:t>
            </a:r>
          </a:p>
          <a:p>
            <a:endParaRPr lang="en-US" baseline="0" dirty="0" smtClean="0"/>
          </a:p>
          <a:p>
            <a:r>
              <a:rPr lang="en-US" baseline="0" dirty="0" smtClean="0"/>
              <a:t>There exist opportunities to leverage existing and future studies that are not cancer focused, but  involve AYA populations,  including large cohort cardiovascular, diabetes and obesity trials.</a:t>
            </a:r>
          </a:p>
          <a:p>
            <a:endParaRPr lang="en-US" baseline="0" dirty="0" smtClean="0"/>
          </a:p>
          <a:p>
            <a:r>
              <a:rPr lang="en-US" baseline="0" dirty="0" smtClean="0"/>
              <a:t>NCI’s Pattern of Care Study –   In 2007, one POC study covered cancers that are among those experienced by AYAs including cervical, testicular, </a:t>
            </a:r>
            <a:r>
              <a:rPr lang="en-US" baseline="0" dirty="0" err="1" smtClean="0"/>
              <a:t>Ewings</a:t>
            </a:r>
            <a:r>
              <a:rPr lang="en-US" baseline="0" dirty="0" smtClean="0"/>
              <a:t> sarcoma, childhood ALL. An additional POC study focused on the AYA population would provide new information on treatment of AYAs in community practice and perhaps identify gaps in dissemination of treatment modalities and variations in therapy…with the potential of reducing disparities in treatment and survival among the AYA population.</a:t>
            </a:r>
          </a:p>
          <a:p>
            <a:endParaRPr lang="en-US" dirty="0" smtClean="0"/>
          </a:p>
          <a:p>
            <a:pPr defTabSz="914319"/>
            <a:r>
              <a:rPr lang="en-US" baseline="0" dirty="0" smtClean="0"/>
              <a:t>Our goal was to identify ways to optimize research strategies and leverage existing resources.  Generally the recommendations fall into 3 categories: study coordination and implementation, data harmonization and pooling and 3) enhanced data resources.  Confronted with limited resources and funding it is important to address high priority scientific questions about AYA cancers and survivorship in the most cost effective way. </a:t>
            </a:r>
            <a:endParaRPr lang="en-US" dirty="0" smtClean="0"/>
          </a:p>
          <a:p>
            <a:endParaRPr lang="en-US"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45</a:t>
            </a:fld>
            <a:endParaRPr lang="en-US" dirty="0"/>
          </a:p>
        </p:txBody>
      </p:sp>
    </p:spTree>
    <p:extLst>
      <p:ext uri="{BB962C8B-B14F-4D97-AF65-F5344CB8AC3E}">
        <p14:creationId xmlns:p14="http://schemas.microsoft.com/office/powerpoint/2010/main" val="123395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8C5306-756C-4E56-8B8A-901BB4D95284}" type="slidenum">
              <a:rPr lang="en-US" smtClean="0"/>
              <a:pPr/>
              <a:t>46</a:t>
            </a:fld>
            <a:endParaRPr lang="en-US"/>
          </a:p>
        </p:txBody>
      </p:sp>
    </p:spTree>
    <p:extLst>
      <p:ext uri="{BB962C8B-B14F-4D97-AF65-F5344CB8AC3E}">
        <p14:creationId xmlns:p14="http://schemas.microsoft.com/office/powerpoint/2010/main" val="233535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STUCK WITH SEER DUE TO LIMITED PUBLICATION OF POPULATION-BASED EPIDEMIOLOGY FOCUSING ON THIS AGE GROUP AND CROSSING CANCER TYPES</a:t>
            </a:r>
          </a:p>
          <a:p>
            <a:endParaRPr lang="en-US" sz="1600" dirty="0"/>
          </a:p>
          <a:p>
            <a:r>
              <a:rPr lang="en-US" sz="1600" dirty="0" smtClean="0"/>
              <a:t>FOCUSING THIS PRESENTATION ON MATERIAL NOT COVERED IN PRE-MEETING REPORT:</a:t>
            </a:r>
          </a:p>
          <a:p>
            <a:endParaRPr lang="en-US" sz="1600" dirty="0"/>
          </a:p>
          <a:p>
            <a:pPr marL="285750" indent="-285750">
              <a:buFontTx/>
              <a:buChar char="-"/>
            </a:pPr>
            <a:r>
              <a:rPr lang="en-US" sz="1600" dirty="0" smtClean="0"/>
              <a:t>TRENDS</a:t>
            </a:r>
          </a:p>
          <a:p>
            <a:pPr marL="285750" indent="-285750">
              <a:buFontTx/>
              <a:buChar char="-"/>
            </a:pPr>
            <a:endParaRPr lang="en-US" sz="1600" dirty="0"/>
          </a:p>
          <a:p>
            <a:pPr marL="285750" indent="-285750">
              <a:buFontTx/>
              <a:buChar char="-"/>
            </a:pPr>
            <a:r>
              <a:rPr lang="en-US" sz="1600" dirty="0" smtClean="0"/>
              <a:t>FIVE FOCUS CANCERS</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4</a:t>
            </a:fld>
            <a:endParaRPr lang="en-US"/>
          </a:p>
        </p:txBody>
      </p:sp>
    </p:spTree>
    <p:extLst>
      <p:ext uri="{BB962C8B-B14F-4D97-AF65-F5344CB8AC3E}">
        <p14:creationId xmlns:p14="http://schemas.microsoft.com/office/powerpoint/2010/main" val="131698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GROUP COULD NOT RESOLVE WHO TO COUNT AS PREVALENT:</a:t>
            </a:r>
          </a:p>
          <a:p>
            <a:pPr marL="285750" indent="-285750">
              <a:buFontTx/>
              <a:buChar char="-"/>
            </a:pPr>
            <a:r>
              <a:rPr lang="en-US" sz="1600" dirty="0" smtClean="0"/>
              <a:t>DIAGNOSED AS &amp; CURRENTLY AYA</a:t>
            </a:r>
          </a:p>
          <a:p>
            <a:pPr marL="285750" indent="-285750">
              <a:buFontTx/>
              <a:buChar char="-"/>
            </a:pPr>
            <a:r>
              <a:rPr lang="en-US" sz="1600" dirty="0" smtClean="0"/>
              <a:t>DIAGNOSED DURING CHILDHOOD &amp; CURRENTLY AYA</a:t>
            </a:r>
          </a:p>
          <a:p>
            <a:pPr marL="285750" indent="-285750">
              <a:buFontTx/>
              <a:buChar char="-"/>
            </a:pPr>
            <a:r>
              <a:rPr lang="en-US" sz="1600" dirty="0" smtClean="0"/>
              <a:t>OLDER ADULTS DIAGNOSED AS CHILDREN OR AYA</a:t>
            </a:r>
          </a:p>
          <a:p>
            <a:pPr marL="285750" indent="-285750">
              <a:buFontTx/>
              <a:buChar char="-"/>
            </a:pPr>
            <a:r>
              <a:rPr lang="en-US" sz="1600" dirty="0" smtClean="0"/>
              <a:t>OLDER ADULTS DIAGNOSED AS AYA</a:t>
            </a:r>
          </a:p>
          <a:p>
            <a:endParaRPr lang="en-US" sz="1600" dirty="0"/>
          </a:p>
          <a:p>
            <a:r>
              <a:rPr lang="en-US" sz="1600" dirty="0" smtClean="0"/>
              <a:t>RISK FACTOR INFORMATION REMAINS VERY LIMITED</a:t>
            </a:r>
          </a:p>
          <a:p>
            <a:endParaRPr lang="en-US" sz="1600" dirty="0" smtClean="0"/>
          </a:p>
          <a:p>
            <a:r>
              <a:rPr lang="en-US" sz="1600" dirty="0" smtClean="0"/>
              <a:t>PRESENTING</a:t>
            </a:r>
            <a:r>
              <a:rPr lang="en-US" sz="1600" baseline="0" dirty="0" smtClean="0"/>
              <a:t> NUMBERS, EXPECT INTERPRETATIONS TO EMERGE THROUGHOUT THE DAY</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5</a:t>
            </a:fld>
            <a:endParaRPr lang="en-US"/>
          </a:p>
        </p:txBody>
      </p:sp>
    </p:spTree>
    <p:extLst>
      <p:ext uri="{BB962C8B-B14F-4D97-AF65-F5344CB8AC3E}">
        <p14:creationId xmlns:p14="http://schemas.microsoft.com/office/powerpoint/2010/main" val="257270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AXIS</a:t>
            </a:r>
            <a:r>
              <a:rPr lang="en-US" sz="1600" baseline="0" dirty="0" smtClean="0"/>
              <a:t> SHIFTS IN EAGLE PLOTS</a:t>
            </a:r>
          </a:p>
          <a:p>
            <a:endParaRPr lang="en-US" sz="1600" baseline="0" dirty="0" smtClean="0"/>
          </a:p>
          <a:p>
            <a:r>
              <a:rPr lang="en-US" sz="1600" baseline="0" dirty="0" smtClean="0"/>
              <a:t>TRENDS ARE TRICKY – WE ARE PRESENTING EVERYTHING BUT WANT TO URGE EVERYONE NOT TO PUT TOO MUCH STAKE IN THE SPECIFIC NUMBERS OR STATISTICAL SIGNIFICANCE – INSTEAD FOCUS ON PATTERNS</a:t>
            </a:r>
          </a:p>
          <a:p>
            <a:endParaRPr lang="en-US" sz="1600" baseline="0" dirty="0" smtClean="0"/>
          </a:p>
          <a:p>
            <a:r>
              <a:rPr lang="en-US" sz="1600" baseline="0" dirty="0" smtClean="0"/>
              <a:t>WILL RUN THROUGH LOTS OF INFORMATION – COPIES AVAILABLE FOR DISCUSSION PERIO</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6</a:t>
            </a:fld>
            <a:endParaRPr lang="en-US"/>
          </a:p>
        </p:txBody>
      </p:sp>
    </p:spTree>
    <p:extLst>
      <p:ext uri="{BB962C8B-B14F-4D97-AF65-F5344CB8AC3E}">
        <p14:creationId xmlns:p14="http://schemas.microsoft.com/office/powerpoint/2010/main" val="227009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Thyroid</a:t>
            </a:r>
            <a:r>
              <a:rPr lang="en-US" baseline="0" dirty="0" smtClean="0"/>
              <a:t> and kidney carcinoma are dramatically increasing in AYAs and older adults (and for thyroid cancer, in children).  Colorectal and testis carcinoma is increasing in young AYAs but not as rapidly as thyroid and kidney cancer.  ALL was increasing in and only in AYAs, but the trend ceased in 2008 (data not shown). Breast cancer may be increasing in young AYAs during the past decade.  Lung cancer declined in older AYAs  as did melanoma and carcinoma of the cervix in young AYAs.</a:t>
            </a:r>
          </a:p>
          <a:p>
            <a:r>
              <a:rPr lang="en-US" b="1" baseline="0" dirty="0" smtClean="0"/>
              <a:t>Potential explanations</a:t>
            </a:r>
            <a:r>
              <a:rPr lang="en-US" baseline="0" dirty="0" smtClean="0"/>
              <a:t>.  The good news for melanoma and lung cancer may have resulted from successful skin cancer prevention campaigns and the inclusion of the whole state of California in SEER18 and its statewide anti-tobacco initiatives.  The dramatic increase in thyroid and kidney cancer is likely due increased ease of detection due to advances in diagnostic imaging (ultrasound, etc.).  The recent decrease in ALL may a </a:t>
            </a:r>
            <a:r>
              <a:rPr lang="en-US" baseline="0" dirty="0" err="1" smtClean="0"/>
              <a:t>nosologic</a:t>
            </a:r>
            <a:r>
              <a:rPr lang="en-US" baseline="0" dirty="0" smtClean="0"/>
              <a:t> artifact in that recent changes in classification of leukemia and lymphoma may have moved ALL in to another category.  The increase in colorectal carcinoma incidence may be due to an increase in HPV-associated rectal cancer and increased detection (colonoscopy).</a:t>
            </a:r>
          </a:p>
          <a:p>
            <a:r>
              <a:rPr lang="en-US" baseline="0" dirty="0" smtClean="0"/>
              <a:t>*This raises the question of overdiagnosis and unnecessary therapy, primarily radio-iodine for thyroid cancer and surgery for renal cancer. </a:t>
            </a:r>
            <a:endParaRPr lang="en-US" dirty="0" smtClean="0"/>
          </a:p>
        </p:txBody>
      </p:sp>
      <p:sp>
        <p:nvSpPr>
          <p:cNvPr id="4" name="Slide Number Placeholder 3"/>
          <p:cNvSpPr>
            <a:spLocks noGrp="1"/>
          </p:cNvSpPr>
          <p:nvPr>
            <p:ph type="sldNum" sz="quarter" idx="10"/>
          </p:nvPr>
        </p:nvSpPr>
        <p:spPr/>
        <p:txBody>
          <a:bodyPr/>
          <a:lstStyle/>
          <a:p>
            <a:pPr>
              <a:defRPr/>
            </a:pPr>
            <a:fld id="{E37E57DC-B3D2-45FD-8ECB-18AB923FFF5D}"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00619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HAVE SEEN THIS SORT OF GRAPH IN REPORT AND WILL SEE THROUGHOUT THIS PRESENTATION.</a:t>
            </a:r>
          </a:p>
          <a:p>
            <a:endParaRPr lang="en-US" sz="1600" dirty="0"/>
          </a:p>
          <a:p>
            <a:r>
              <a:rPr lang="en-US" sz="1600" dirty="0" smtClean="0"/>
              <a:t>MALES TO LEFT AND FEMALES TO RIGHT</a:t>
            </a:r>
          </a:p>
          <a:p>
            <a:endParaRPr lang="en-US" sz="1600" dirty="0"/>
          </a:p>
          <a:p>
            <a:r>
              <a:rPr lang="en-US" sz="1600" dirty="0" smtClean="0"/>
              <a:t>YOUNGEST AT TOP</a:t>
            </a:r>
          </a:p>
          <a:p>
            <a:endParaRPr lang="en-US" sz="1600" dirty="0"/>
          </a:p>
          <a:p>
            <a:r>
              <a:rPr lang="en-US" sz="1600" dirty="0" smtClean="0"/>
              <a:t>WHITE, HISPANIC, BLACK, AND ASIAN – DEBATE ABOUT HOW TO HANDLE RACE AND ETHNICITY, COMBINED INTO ONE VARIABLE WITH MUSUALLY EXCLUSIVE CATEGORIES</a:t>
            </a:r>
          </a:p>
          <a:p>
            <a:endParaRPr lang="en-US" sz="1600" dirty="0" smtClean="0"/>
          </a:p>
          <a:p>
            <a:r>
              <a:rPr lang="en-US" sz="1600" dirty="0" smtClean="0"/>
              <a:t>BREAST</a:t>
            </a:r>
            <a:r>
              <a:rPr lang="en-US" sz="1600" baseline="0" dirty="0" smtClean="0"/>
              <a:t> CANCER INCIDENCE RATE RANGES FROM ESSENTIALLY 0 TO 65.8 PER 100,000</a:t>
            </a:r>
            <a:endParaRPr lang="en-US" sz="1600" dirty="0" smtClean="0"/>
          </a:p>
          <a:p>
            <a:endParaRPr lang="en-US" sz="1600" dirty="0"/>
          </a:p>
          <a:p>
            <a:r>
              <a:rPr lang="en-US" sz="1600" dirty="0" smtClean="0"/>
              <a:t>INCIDENCE RATE INCREASES WITH AGE.</a:t>
            </a:r>
          </a:p>
          <a:p>
            <a:endParaRPr lang="en-US" sz="1600" dirty="0"/>
          </a:p>
          <a:p>
            <a:r>
              <a:rPr lang="en-US" sz="1600" dirty="0" smtClean="0"/>
              <a:t>LOWER</a:t>
            </a:r>
            <a:r>
              <a:rPr lang="en-US" sz="1600" baseline="0" dirty="0" smtClean="0"/>
              <a:t> INCIDENCE IN</a:t>
            </a:r>
            <a:r>
              <a:rPr lang="en-US" sz="1600" dirty="0" smtClean="0"/>
              <a:t> HISPANICS AND ASIANS, BLACKS EQUIVALENT TO OR SLIGHTLY HIGHER THAN WHITES</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8</a:t>
            </a:fld>
            <a:endParaRPr lang="en-US"/>
          </a:p>
        </p:txBody>
      </p:sp>
    </p:spTree>
    <p:extLst>
      <p:ext uri="{BB962C8B-B14F-4D97-AF65-F5344CB8AC3E}">
        <p14:creationId xmlns:p14="http://schemas.microsoft.com/office/powerpoint/2010/main" val="376389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MORTALITY RATE RANGES FROM 0 TO 13.8</a:t>
            </a:r>
          </a:p>
          <a:p>
            <a:endParaRPr lang="en-US" sz="1600" dirty="0" smtClean="0"/>
          </a:p>
          <a:p>
            <a:r>
              <a:rPr lang="en-US" sz="1600" dirty="0" smtClean="0"/>
              <a:t>INCREASES WITH AGE</a:t>
            </a:r>
          </a:p>
          <a:p>
            <a:endParaRPr lang="en-US" sz="1600" dirty="0"/>
          </a:p>
          <a:p>
            <a:r>
              <a:rPr lang="en-US" sz="1600" dirty="0" smtClean="0"/>
              <a:t>NOTICEABLY HIGHER MORTALITY RATE IN BLACK WOMEN</a:t>
            </a:r>
            <a:endParaRPr lang="en-US" sz="1600" dirty="0"/>
          </a:p>
        </p:txBody>
      </p:sp>
      <p:sp>
        <p:nvSpPr>
          <p:cNvPr id="4" name="Slide Number Placeholder 3"/>
          <p:cNvSpPr>
            <a:spLocks noGrp="1"/>
          </p:cNvSpPr>
          <p:nvPr>
            <p:ph type="sldNum" sz="quarter" idx="10"/>
          </p:nvPr>
        </p:nvSpPr>
        <p:spPr/>
        <p:txBody>
          <a:bodyPr/>
          <a:lstStyle/>
          <a:p>
            <a:fld id="{808C5306-756C-4E56-8B8A-901BB4D95284}" type="slidenum">
              <a:rPr lang="en-US" smtClean="0"/>
              <a:pPr/>
              <a:t>9</a:t>
            </a:fld>
            <a:endParaRPr lang="en-US"/>
          </a:p>
        </p:txBody>
      </p:sp>
    </p:spTree>
    <p:extLst>
      <p:ext uri="{BB962C8B-B14F-4D97-AF65-F5344CB8AC3E}">
        <p14:creationId xmlns:p14="http://schemas.microsoft.com/office/powerpoint/2010/main" val="417493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E5773-4D97-4E94-9898-6F6E90851BA3}"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150628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E5773-4D97-4E94-9898-6F6E90851BA3}"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303118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E5773-4D97-4E94-9898-6F6E90851BA3}"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237084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595F77-5F5D-4DFF-A7E7-9EC6B5FAC7B6}" type="slidenum">
              <a:rPr lang="en-US">
                <a:solidFill>
                  <a:srgbClr val="000000"/>
                </a:solidFill>
              </a:rPr>
              <a:pPr>
                <a:defRPr/>
              </a:pPr>
              <a:t>‹#›</a:t>
            </a:fld>
            <a:endParaRPr lang="en-US">
              <a:solidFill>
                <a:srgbClr val="000000"/>
              </a:solidFill>
            </a:endParaRPr>
          </a:p>
        </p:txBody>
      </p:sp>
      <p:sp>
        <p:nvSpPr>
          <p:cNvPr id="7" name="Rectangle 6"/>
          <p:cNvSpPr txBox="1">
            <a:spLocks noChangeArrowheads="1"/>
          </p:cNvSpPr>
          <p:nvPr userDrawn="1"/>
        </p:nvSpPr>
        <p:spPr bwMode="auto">
          <a:xfrm>
            <a:off x="173554" y="9144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309261"/>
                </a:solidFill>
                <a:latin typeface="Arial" pitchFamily="34" charset="0"/>
                <a:cs typeface="Arial" pitchFamily="34" charset="0"/>
              </a:defRPr>
            </a:lvl1pPr>
          </a:lstStyle>
          <a:p>
            <a:pPr eaLnBrk="0" fontAlgn="base" hangingPunct="0">
              <a:spcBef>
                <a:spcPct val="0"/>
              </a:spcBef>
              <a:spcAft>
                <a:spcPct val="0"/>
              </a:spcAft>
              <a:defRPr/>
            </a:pPr>
            <a:fld id="{6A49B75D-E5BE-49E2-8921-2EEDD38C9062}" type="slidenum">
              <a:rPr lang="en-US" smtClean="0"/>
              <a:pPr eaLnBrk="0" fontAlgn="base" hangingPunct="0">
                <a:spcBef>
                  <a:spcPct val="0"/>
                </a:spcBef>
                <a:spcAft>
                  <a:spcPct val="0"/>
                </a:spcAft>
                <a:defRPr/>
              </a:pPr>
              <a:t>‹#›</a:t>
            </a:fld>
            <a:endParaRPr lang="en-US" dirty="0"/>
          </a:p>
        </p:txBody>
      </p:sp>
      <p:grpSp>
        <p:nvGrpSpPr>
          <p:cNvPr id="8" name="Group 101"/>
          <p:cNvGrpSpPr>
            <a:grpSpLocks/>
          </p:cNvGrpSpPr>
          <p:nvPr userDrawn="1"/>
        </p:nvGrpSpPr>
        <p:grpSpPr bwMode="auto">
          <a:xfrm>
            <a:off x="184150" y="228600"/>
            <a:ext cx="425450" cy="762000"/>
            <a:chOff x="68" y="96"/>
            <a:chExt cx="268" cy="480"/>
          </a:xfrm>
        </p:grpSpPr>
        <p:grpSp>
          <p:nvGrpSpPr>
            <p:cNvPr id="9" name="Group 4"/>
            <p:cNvGrpSpPr>
              <a:grpSpLocks/>
            </p:cNvGrpSpPr>
            <p:nvPr/>
          </p:nvGrpSpPr>
          <p:grpSpPr bwMode="auto">
            <a:xfrm>
              <a:off x="132" y="96"/>
              <a:ext cx="126" cy="382"/>
              <a:chOff x="96" y="144"/>
              <a:chExt cx="191" cy="581"/>
            </a:xfrm>
          </p:grpSpPr>
          <p:sp>
            <p:nvSpPr>
              <p:cNvPr id="11" name="Freeform 10"/>
              <p:cNvSpPr>
                <a:spLocks/>
              </p:cNvSpPr>
              <p:nvPr/>
            </p:nvSpPr>
            <p:spPr bwMode="auto">
              <a:xfrm>
                <a:off x="96" y="144"/>
                <a:ext cx="188" cy="187"/>
              </a:xfrm>
              <a:custGeom>
                <a:avLst/>
                <a:gdLst/>
                <a:ahLst/>
                <a:cxnLst>
                  <a:cxn ang="0">
                    <a:pos x="872" y="0"/>
                  </a:cxn>
                  <a:cxn ang="0">
                    <a:pos x="1310" y="1236"/>
                  </a:cxn>
                  <a:cxn ang="0">
                    <a:pos x="964" y="1236"/>
                  </a:cxn>
                  <a:cxn ang="0">
                    <a:pos x="842" y="942"/>
                  </a:cxn>
                  <a:cxn ang="0">
                    <a:pos x="421" y="942"/>
                  </a:cxn>
                  <a:cxn ang="0">
                    <a:pos x="332" y="1232"/>
                  </a:cxn>
                  <a:cxn ang="0">
                    <a:pos x="0" y="1232"/>
                  </a:cxn>
                  <a:cxn ang="0">
                    <a:pos x="370" y="0"/>
                  </a:cxn>
                  <a:cxn ang="0">
                    <a:pos x="872" y="0"/>
                  </a:cxn>
                </a:cxnLst>
                <a:rect l="0" t="0" r="r" b="b"/>
                <a:pathLst>
                  <a:path w="1310" h="1236">
                    <a:moveTo>
                      <a:pt x="872" y="0"/>
                    </a:moveTo>
                    <a:cubicBezTo>
                      <a:pt x="966" y="434"/>
                      <a:pt x="1239" y="993"/>
                      <a:pt x="1310" y="1236"/>
                    </a:cubicBezTo>
                    <a:cubicBezTo>
                      <a:pt x="1150" y="1236"/>
                      <a:pt x="1196" y="1235"/>
                      <a:pt x="964" y="1236"/>
                    </a:cubicBezTo>
                    <a:cubicBezTo>
                      <a:pt x="952" y="1168"/>
                      <a:pt x="904" y="1072"/>
                      <a:pt x="842" y="942"/>
                    </a:cubicBezTo>
                    <a:cubicBezTo>
                      <a:pt x="666" y="940"/>
                      <a:pt x="584" y="944"/>
                      <a:pt x="421" y="942"/>
                    </a:cubicBezTo>
                    <a:cubicBezTo>
                      <a:pt x="367" y="1074"/>
                      <a:pt x="340" y="1163"/>
                      <a:pt x="332" y="1232"/>
                    </a:cubicBezTo>
                    <a:cubicBezTo>
                      <a:pt x="165" y="1232"/>
                      <a:pt x="200" y="1232"/>
                      <a:pt x="0" y="1232"/>
                    </a:cubicBezTo>
                    <a:cubicBezTo>
                      <a:pt x="88" y="1021"/>
                      <a:pt x="296" y="390"/>
                      <a:pt x="370" y="0"/>
                    </a:cubicBezTo>
                    <a:cubicBezTo>
                      <a:pt x="626" y="0"/>
                      <a:pt x="686" y="0"/>
                      <a:pt x="872" y="0"/>
                    </a:cubicBezTo>
                    <a:close/>
                  </a:path>
                </a:pathLst>
              </a:custGeom>
              <a:solidFill>
                <a:srgbClr val="64CC98"/>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2" name="Freeform 11"/>
              <p:cNvSpPr>
                <a:spLocks/>
              </p:cNvSpPr>
              <p:nvPr/>
            </p:nvSpPr>
            <p:spPr bwMode="auto">
              <a:xfrm>
                <a:off x="99" y="536"/>
                <a:ext cx="184" cy="189"/>
              </a:xfrm>
              <a:custGeom>
                <a:avLst/>
                <a:gdLst/>
                <a:ahLst/>
                <a:cxnLst>
                  <a:cxn ang="0">
                    <a:pos x="888" y="2"/>
                  </a:cxn>
                  <a:cxn ang="0">
                    <a:pos x="1282" y="1249"/>
                  </a:cxn>
                  <a:cxn ang="0">
                    <a:pos x="956" y="1248"/>
                  </a:cxn>
                  <a:cxn ang="0">
                    <a:pos x="643" y="459"/>
                  </a:cxn>
                  <a:cxn ang="0">
                    <a:pos x="358" y="1249"/>
                  </a:cxn>
                  <a:cxn ang="0">
                    <a:pos x="0" y="1248"/>
                  </a:cxn>
                  <a:cxn ang="0">
                    <a:pos x="379" y="2"/>
                  </a:cxn>
                  <a:cxn ang="0">
                    <a:pos x="888" y="2"/>
                  </a:cxn>
                </a:cxnLst>
                <a:rect l="0" t="0" r="r" b="b"/>
                <a:pathLst>
                  <a:path w="1282" h="1249">
                    <a:moveTo>
                      <a:pt x="888" y="2"/>
                    </a:moveTo>
                    <a:cubicBezTo>
                      <a:pt x="973" y="443"/>
                      <a:pt x="1214" y="1006"/>
                      <a:pt x="1282" y="1249"/>
                    </a:cubicBezTo>
                    <a:cubicBezTo>
                      <a:pt x="1080" y="1249"/>
                      <a:pt x="1178" y="1247"/>
                      <a:pt x="956" y="1248"/>
                    </a:cubicBezTo>
                    <a:cubicBezTo>
                      <a:pt x="856" y="920"/>
                      <a:pt x="710" y="459"/>
                      <a:pt x="643" y="459"/>
                    </a:cubicBezTo>
                    <a:cubicBezTo>
                      <a:pt x="575" y="459"/>
                      <a:pt x="465" y="928"/>
                      <a:pt x="358" y="1249"/>
                    </a:cubicBezTo>
                    <a:cubicBezTo>
                      <a:pt x="198" y="1249"/>
                      <a:pt x="192" y="1248"/>
                      <a:pt x="0" y="1248"/>
                    </a:cubicBezTo>
                    <a:cubicBezTo>
                      <a:pt x="84" y="1037"/>
                      <a:pt x="308" y="392"/>
                      <a:pt x="379" y="2"/>
                    </a:cubicBezTo>
                    <a:cubicBezTo>
                      <a:pt x="626" y="2"/>
                      <a:pt x="710" y="0"/>
                      <a:pt x="888" y="2"/>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3" name="Freeform 12"/>
              <p:cNvSpPr>
                <a:spLocks/>
              </p:cNvSpPr>
              <p:nvPr/>
            </p:nvSpPr>
            <p:spPr bwMode="auto">
              <a:xfrm>
                <a:off x="96" y="339"/>
                <a:ext cx="191" cy="188"/>
              </a:xfrm>
              <a:custGeom>
                <a:avLst/>
                <a:gdLst/>
                <a:ahLst/>
                <a:cxnLst>
                  <a:cxn ang="0">
                    <a:pos x="127" y="188"/>
                  </a:cxn>
                  <a:cxn ang="0">
                    <a:pos x="59" y="188"/>
                  </a:cxn>
                  <a:cxn ang="0">
                    <a:pos x="0" y="0"/>
                  </a:cxn>
                  <a:cxn ang="0">
                    <a:pos x="49" y="0"/>
                  </a:cxn>
                  <a:cxn ang="0">
                    <a:pos x="98" y="98"/>
                  </a:cxn>
                  <a:cxn ang="0">
                    <a:pos x="138" y="0"/>
                  </a:cxn>
                  <a:cxn ang="0">
                    <a:pos x="191" y="0"/>
                  </a:cxn>
                  <a:cxn ang="0">
                    <a:pos x="127" y="188"/>
                  </a:cxn>
                </a:cxnLst>
                <a:rect l="0" t="0" r="r" b="b"/>
                <a:pathLst>
                  <a:path w="191" h="188">
                    <a:moveTo>
                      <a:pt x="127" y="188"/>
                    </a:moveTo>
                    <a:cubicBezTo>
                      <a:pt x="109" y="188"/>
                      <a:pt x="78" y="188"/>
                      <a:pt x="59" y="188"/>
                    </a:cubicBezTo>
                    <a:cubicBezTo>
                      <a:pt x="75" y="118"/>
                      <a:pt x="1" y="28"/>
                      <a:pt x="0" y="0"/>
                    </a:cubicBezTo>
                    <a:cubicBezTo>
                      <a:pt x="27" y="1"/>
                      <a:pt x="49" y="0"/>
                      <a:pt x="49" y="0"/>
                    </a:cubicBezTo>
                    <a:cubicBezTo>
                      <a:pt x="57" y="70"/>
                      <a:pt x="83" y="98"/>
                      <a:pt x="98" y="98"/>
                    </a:cubicBezTo>
                    <a:cubicBezTo>
                      <a:pt x="113" y="98"/>
                      <a:pt x="132" y="30"/>
                      <a:pt x="138" y="0"/>
                    </a:cubicBezTo>
                    <a:cubicBezTo>
                      <a:pt x="163" y="0"/>
                      <a:pt x="168" y="1"/>
                      <a:pt x="191" y="0"/>
                    </a:cubicBezTo>
                    <a:cubicBezTo>
                      <a:pt x="190" y="29"/>
                      <a:pt x="114" y="114"/>
                      <a:pt x="127" y="188"/>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4" name="Oval 13"/>
              <p:cNvSpPr>
                <a:spLocks noChangeArrowheads="1"/>
              </p:cNvSpPr>
              <p:nvPr/>
            </p:nvSpPr>
            <p:spPr bwMode="auto">
              <a:xfrm>
                <a:off x="158" y="315"/>
                <a:ext cx="66" cy="94"/>
              </a:xfrm>
              <a:prstGeom prst="ellipse">
                <a:avLst/>
              </a:prstGeom>
              <a:gradFill rotWithShape="0">
                <a:gsLst>
                  <a:gs pos="0">
                    <a:srgbClr val="38A870">
                      <a:gamma/>
                      <a:tint val="48627"/>
                      <a:invGamma/>
                    </a:srgbClr>
                  </a:gs>
                  <a:gs pos="100000">
                    <a:srgbClr val="38A870"/>
                  </a:gs>
                </a:gsLst>
                <a:path path="shape">
                  <a:fillToRect l="50000" t="50000" r="50000" b="50000"/>
                </a:path>
              </a:gradFill>
              <a:ln w="9525">
                <a:noFill/>
                <a:round/>
                <a:headEnd/>
                <a:tailEn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sz="2800">
                  <a:solidFill>
                    <a:srgbClr val="000000"/>
                  </a:solidFill>
                  <a:latin typeface="Times New Roman" pitchFamily="18" charset="0"/>
                </a:endParaRPr>
              </a:p>
            </p:txBody>
          </p:sp>
          <p:sp>
            <p:nvSpPr>
              <p:cNvPr id="15" name="Freeform 14"/>
              <p:cNvSpPr>
                <a:spLocks/>
              </p:cNvSpPr>
              <p:nvPr/>
            </p:nvSpPr>
            <p:spPr bwMode="auto">
              <a:xfrm>
                <a:off x="165" y="194"/>
                <a:ext cx="47" cy="59"/>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solidFill>
                <a:schemeClr val="tx1"/>
              </a:solidFill>
              <a:ln w="9525" cap="flat" cmpd="sng">
                <a:noFill/>
                <a:prstDash val="solid"/>
                <a:round/>
                <a:headEnd type="none" w="med" len="med"/>
                <a:tailEnd type="none" w="med" len="med"/>
              </a:ln>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6" name="Freeform 15"/>
              <p:cNvSpPr>
                <a:spLocks/>
              </p:cNvSpPr>
              <p:nvPr/>
            </p:nvSpPr>
            <p:spPr bwMode="auto">
              <a:xfrm>
                <a:off x="166" y="193"/>
                <a:ext cx="47" cy="60"/>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noFill/>
              <a:ln w="9525" cap="flat" cmpd="sng">
                <a:noFill/>
                <a:prstDash val="solid"/>
                <a:round/>
                <a:headEnd type="none" w="med" len="med"/>
                <a:tailEnd type="none" w="med" len="med"/>
              </a:ln>
              <a:effectLst>
                <a:outerShdw dist="12700" dir="54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7" name="Line 23"/>
              <p:cNvSpPr>
                <a:spLocks noChangeShapeType="1"/>
              </p:cNvSpPr>
              <p:nvPr/>
            </p:nvSpPr>
            <p:spPr bwMode="auto">
              <a:xfrm flipV="1">
                <a:off x="166" y="196"/>
                <a:ext cx="16" cy="52"/>
              </a:xfrm>
              <a:prstGeom prst="line">
                <a:avLst/>
              </a:prstGeom>
              <a:noFill/>
              <a:ln w="9525">
                <a:solidFill>
                  <a:schemeClr val="tx1"/>
                </a:solidFill>
                <a:round/>
                <a:headEnd/>
                <a:tailEnd/>
              </a:ln>
              <a:effectLst/>
            </p:spPr>
            <p:txBody>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grpSp>
        <p:sp>
          <p:nvSpPr>
            <p:cNvPr id="10" name="Text Box 24"/>
            <p:cNvSpPr txBox="1">
              <a:spLocks noChangeArrowheads="1"/>
            </p:cNvSpPr>
            <p:nvPr/>
          </p:nvSpPr>
          <p:spPr bwMode="auto">
            <a:xfrm>
              <a:off x="68" y="497"/>
              <a:ext cx="268" cy="79"/>
            </a:xfrm>
            <a:prstGeom prst="rect">
              <a:avLst/>
            </a:prstGeom>
            <a:noFill/>
            <a:ln w="9525">
              <a:noFill/>
              <a:miter lim="800000"/>
              <a:headEnd/>
              <a:tailEnd/>
            </a:ln>
            <a:effectLst/>
          </p:spPr>
          <p:txBody>
            <a:bodyPr lIns="0" tIns="0" rIns="0" bIns="0">
              <a:spAutoFit/>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r>
                <a:rPr lang="en-US" sz="900" dirty="0">
                  <a:solidFill>
                    <a:srgbClr val="309261"/>
                  </a:solidFill>
                  <a:latin typeface="Arial Black" pitchFamily="34" charset="0"/>
                </a:rPr>
                <a:t>Bleyer</a:t>
              </a:r>
              <a:endParaRPr lang="en-US" sz="2800" dirty="0">
                <a:solidFill>
                  <a:srgbClr val="000000"/>
                </a:solidFill>
                <a:latin typeface="Times New Roman" pitchFamily="18" charset="0"/>
              </a:endParaRPr>
            </a:p>
          </p:txBody>
        </p:sp>
      </p:grpSp>
    </p:spTree>
    <p:extLst>
      <p:ext uri="{BB962C8B-B14F-4D97-AF65-F5344CB8AC3E}">
        <p14:creationId xmlns:p14="http://schemas.microsoft.com/office/powerpoint/2010/main" val="38725059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11D34-F209-4DE2-A557-FCB28333A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59576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E68921-CC65-4A0B-BD89-28E33DD10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95575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8F60F2-2CA0-42C3-BBBC-14538C8AD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69359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FE4911-96D2-4FCB-B47F-3F6F706CDA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927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40FC74-2E1A-44E0-87EC-972AA5A06E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68239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EF4749-2D90-4F70-B054-4C58B2197A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994365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858DF9-DDFF-48A1-B74F-21F8D5E7B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58661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E5773-4D97-4E94-9898-6F6E90851BA3}"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3241668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A5EFC2-ED6D-43A2-B5B2-777C5F0AB0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8075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A1C7FF-1A51-47ED-B839-D0E997626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66076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DA7C12-49FF-4819-912F-7C959A77F4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57566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84D260-9809-404A-BC12-18A73C6BCD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00856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F187E4-7CD5-4840-AB2C-0F6461F2F3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14631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181991-1D92-4A96-9C9C-2BBC8C438C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647649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595F77-5F5D-4DFF-A7E7-9EC6B5FAC7B6}" type="slidenum">
              <a:rPr lang="en-US">
                <a:solidFill>
                  <a:srgbClr val="000000"/>
                </a:solidFill>
              </a:rPr>
              <a:pPr>
                <a:defRPr/>
              </a:pPr>
              <a:t>‹#›</a:t>
            </a:fld>
            <a:endParaRPr lang="en-US">
              <a:solidFill>
                <a:srgbClr val="000000"/>
              </a:solidFill>
            </a:endParaRPr>
          </a:p>
        </p:txBody>
      </p:sp>
      <p:sp>
        <p:nvSpPr>
          <p:cNvPr id="7" name="Rectangle 6"/>
          <p:cNvSpPr txBox="1">
            <a:spLocks noChangeArrowheads="1"/>
          </p:cNvSpPr>
          <p:nvPr userDrawn="1"/>
        </p:nvSpPr>
        <p:spPr bwMode="auto">
          <a:xfrm>
            <a:off x="173554" y="9144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309261"/>
                </a:solidFill>
                <a:latin typeface="Arial" pitchFamily="34" charset="0"/>
                <a:cs typeface="Arial" pitchFamily="34" charset="0"/>
              </a:defRPr>
            </a:lvl1pPr>
          </a:lstStyle>
          <a:p>
            <a:pPr eaLnBrk="0" fontAlgn="base" hangingPunct="0">
              <a:spcBef>
                <a:spcPct val="0"/>
              </a:spcBef>
              <a:spcAft>
                <a:spcPct val="0"/>
              </a:spcAft>
              <a:defRPr/>
            </a:pPr>
            <a:fld id="{6A49B75D-E5BE-49E2-8921-2EEDD38C9062}" type="slidenum">
              <a:rPr lang="en-US" smtClean="0"/>
              <a:pPr eaLnBrk="0" fontAlgn="base" hangingPunct="0">
                <a:spcBef>
                  <a:spcPct val="0"/>
                </a:spcBef>
                <a:spcAft>
                  <a:spcPct val="0"/>
                </a:spcAft>
                <a:defRPr/>
              </a:pPr>
              <a:t>‹#›</a:t>
            </a:fld>
            <a:endParaRPr lang="en-US" dirty="0"/>
          </a:p>
        </p:txBody>
      </p:sp>
      <p:grpSp>
        <p:nvGrpSpPr>
          <p:cNvPr id="8" name="Group 101"/>
          <p:cNvGrpSpPr>
            <a:grpSpLocks/>
          </p:cNvGrpSpPr>
          <p:nvPr userDrawn="1"/>
        </p:nvGrpSpPr>
        <p:grpSpPr bwMode="auto">
          <a:xfrm>
            <a:off x="184150" y="228600"/>
            <a:ext cx="425450" cy="762000"/>
            <a:chOff x="68" y="96"/>
            <a:chExt cx="268" cy="480"/>
          </a:xfrm>
        </p:grpSpPr>
        <p:grpSp>
          <p:nvGrpSpPr>
            <p:cNvPr id="9" name="Group 4"/>
            <p:cNvGrpSpPr>
              <a:grpSpLocks/>
            </p:cNvGrpSpPr>
            <p:nvPr/>
          </p:nvGrpSpPr>
          <p:grpSpPr bwMode="auto">
            <a:xfrm>
              <a:off x="132" y="96"/>
              <a:ext cx="126" cy="382"/>
              <a:chOff x="96" y="144"/>
              <a:chExt cx="191" cy="581"/>
            </a:xfrm>
          </p:grpSpPr>
          <p:sp>
            <p:nvSpPr>
              <p:cNvPr id="11" name="Freeform 10"/>
              <p:cNvSpPr>
                <a:spLocks/>
              </p:cNvSpPr>
              <p:nvPr/>
            </p:nvSpPr>
            <p:spPr bwMode="auto">
              <a:xfrm>
                <a:off x="96" y="144"/>
                <a:ext cx="188" cy="187"/>
              </a:xfrm>
              <a:custGeom>
                <a:avLst/>
                <a:gdLst/>
                <a:ahLst/>
                <a:cxnLst>
                  <a:cxn ang="0">
                    <a:pos x="872" y="0"/>
                  </a:cxn>
                  <a:cxn ang="0">
                    <a:pos x="1310" y="1236"/>
                  </a:cxn>
                  <a:cxn ang="0">
                    <a:pos x="964" y="1236"/>
                  </a:cxn>
                  <a:cxn ang="0">
                    <a:pos x="842" y="942"/>
                  </a:cxn>
                  <a:cxn ang="0">
                    <a:pos x="421" y="942"/>
                  </a:cxn>
                  <a:cxn ang="0">
                    <a:pos x="332" y="1232"/>
                  </a:cxn>
                  <a:cxn ang="0">
                    <a:pos x="0" y="1232"/>
                  </a:cxn>
                  <a:cxn ang="0">
                    <a:pos x="370" y="0"/>
                  </a:cxn>
                  <a:cxn ang="0">
                    <a:pos x="872" y="0"/>
                  </a:cxn>
                </a:cxnLst>
                <a:rect l="0" t="0" r="r" b="b"/>
                <a:pathLst>
                  <a:path w="1310" h="1236">
                    <a:moveTo>
                      <a:pt x="872" y="0"/>
                    </a:moveTo>
                    <a:cubicBezTo>
                      <a:pt x="966" y="434"/>
                      <a:pt x="1239" y="993"/>
                      <a:pt x="1310" y="1236"/>
                    </a:cubicBezTo>
                    <a:cubicBezTo>
                      <a:pt x="1150" y="1236"/>
                      <a:pt x="1196" y="1235"/>
                      <a:pt x="964" y="1236"/>
                    </a:cubicBezTo>
                    <a:cubicBezTo>
                      <a:pt x="952" y="1168"/>
                      <a:pt x="904" y="1072"/>
                      <a:pt x="842" y="942"/>
                    </a:cubicBezTo>
                    <a:cubicBezTo>
                      <a:pt x="666" y="940"/>
                      <a:pt x="584" y="944"/>
                      <a:pt x="421" y="942"/>
                    </a:cubicBezTo>
                    <a:cubicBezTo>
                      <a:pt x="367" y="1074"/>
                      <a:pt x="340" y="1163"/>
                      <a:pt x="332" y="1232"/>
                    </a:cubicBezTo>
                    <a:cubicBezTo>
                      <a:pt x="165" y="1232"/>
                      <a:pt x="200" y="1232"/>
                      <a:pt x="0" y="1232"/>
                    </a:cubicBezTo>
                    <a:cubicBezTo>
                      <a:pt x="88" y="1021"/>
                      <a:pt x="296" y="390"/>
                      <a:pt x="370" y="0"/>
                    </a:cubicBezTo>
                    <a:cubicBezTo>
                      <a:pt x="626" y="0"/>
                      <a:pt x="686" y="0"/>
                      <a:pt x="872" y="0"/>
                    </a:cubicBezTo>
                    <a:close/>
                  </a:path>
                </a:pathLst>
              </a:custGeom>
              <a:solidFill>
                <a:srgbClr val="64CC98"/>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2" name="Freeform 11"/>
              <p:cNvSpPr>
                <a:spLocks/>
              </p:cNvSpPr>
              <p:nvPr/>
            </p:nvSpPr>
            <p:spPr bwMode="auto">
              <a:xfrm>
                <a:off x="99" y="536"/>
                <a:ext cx="184" cy="189"/>
              </a:xfrm>
              <a:custGeom>
                <a:avLst/>
                <a:gdLst/>
                <a:ahLst/>
                <a:cxnLst>
                  <a:cxn ang="0">
                    <a:pos x="888" y="2"/>
                  </a:cxn>
                  <a:cxn ang="0">
                    <a:pos x="1282" y="1249"/>
                  </a:cxn>
                  <a:cxn ang="0">
                    <a:pos x="956" y="1248"/>
                  </a:cxn>
                  <a:cxn ang="0">
                    <a:pos x="643" y="459"/>
                  </a:cxn>
                  <a:cxn ang="0">
                    <a:pos x="358" y="1249"/>
                  </a:cxn>
                  <a:cxn ang="0">
                    <a:pos x="0" y="1248"/>
                  </a:cxn>
                  <a:cxn ang="0">
                    <a:pos x="379" y="2"/>
                  </a:cxn>
                  <a:cxn ang="0">
                    <a:pos x="888" y="2"/>
                  </a:cxn>
                </a:cxnLst>
                <a:rect l="0" t="0" r="r" b="b"/>
                <a:pathLst>
                  <a:path w="1282" h="1249">
                    <a:moveTo>
                      <a:pt x="888" y="2"/>
                    </a:moveTo>
                    <a:cubicBezTo>
                      <a:pt x="973" y="443"/>
                      <a:pt x="1214" y="1006"/>
                      <a:pt x="1282" y="1249"/>
                    </a:cubicBezTo>
                    <a:cubicBezTo>
                      <a:pt x="1080" y="1249"/>
                      <a:pt x="1178" y="1247"/>
                      <a:pt x="956" y="1248"/>
                    </a:cubicBezTo>
                    <a:cubicBezTo>
                      <a:pt x="856" y="920"/>
                      <a:pt x="710" y="459"/>
                      <a:pt x="643" y="459"/>
                    </a:cubicBezTo>
                    <a:cubicBezTo>
                      <a:pt x="575" y="459"/>
                      <a:pt x="465" y="928"/>
                      <a:pt x="358" y="1249"/>
                    </a:cubicBezTo>
                    <a:cubicBezTo>
                      <a:pt x="198" y="1249"/>
                      <a:pt x="192" y="1248"/>
                      <a:pt x="0" y="1248"/>
                    </a:cubicBezTo>
                    <a:cubicBezTo>
                      <a:pt x="84" y="1037"/>
                      <a:pt x="308" y="392"/>
                      <a:pt x="379" y="2"/>
                    </a:cubicBezTo>
                    <a:cubicBezTo>
                      <a:pt x="626" y="2"/>
                      <a:pt x="710" y="0"/>
                      <a:pt x="888" y="2"/>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3" name="Freeform 12"/>
              <p:cNvSpPr>
                <a:spLocks/>
              </p:cNvSpPr>
              <p:nvPr/>
            </p:nvSpPr>
            <p:spPr bwMode="auto">
              <a:xfrm>
                <a:off x="96" y="339"/>
                <a:ext cx="191" cy="188"/>
              </a:xfrm>
              <a:custGeom>
                <a:avLst/>
                <a:gdLst/>
                <a:ahLst/>
                <a:cxnLst>
                  <a:cxn ang="0">
                    <a:pos x="127" y="188"/>
                  </a:cxn>
                  <a:cxn ang="0">
                    <a:pos x="59" y="188"/>
                  </a:cxn>
                  <a:cxn ang="0">
                    <a:pos x="0" y="0"/>
                  </a:cxn>
                  <a:cxn ang="0">
                    <a:pos x="49" y="0"/>
                  </a:cxn>
                  <a:cxn ang="0">
                    <a:pos x="98" y="98"/>
                  </a:cxn>
                  <a:cxn ang="0">
                    <a:pos x="138" y="0"/>
                  </a:cxn>
                  <a:cxn ang="0">
                    <a:pos x="191" y="0"/>
                  </a:cxn>
                  <a:cxn ang="0">
                    <a:pos x="127" y="188"/>
                  </a:cxn>
                </a:cxnLst>
                <a:rect l="0" t="0" r="r" b="b"/>
                <a:pathLst>
                  <a:path w="191" h="188">
                    <a:moveTo>
                      <a:pt x="127" y="188"/>
                    </a:moveTo>
                    <a:cubicBezTo>
                      <a:pt x="109" y="188"/>
                      <a:pt x="78" y="188"/>
                      <a:pt x="59" y="188"/>
                    </a:cubicBezTo>
                    <a:cubicBezTo>
                      <a:pt x="75" y="118"/>
                      <a:pt x="1" y="28"/>
                      <a:pt x="0" y="0"/>
                    </a:cubicBezTo>
                    <a:cubicBezTo>
                      <a:pt x="27" y="1"/>
                      <a:pt x="49" y="0"/>
                      <a:pt x="49" y="0"/>
                    </a:cubicBezTo>
                    <a:cubicBezTo>
                      <a:pt x="57" y="70"/>
                      <a:pt x="83" y="98"/>
                      <a:pt x="98" y="98"/>
                    </a:cubicBezTo>
                    <a:cubicBezTo>
                      <a:pt x="113" y="98"/>
                      <a:pt x="132" y="30"/>
                      <a:pt x="138" y="0"/>
                    </a:cubicBezTo>
                    <a:cubicBezTo>
                      <a:pt x="163" y="0"/>
                      <a:pt x="168" y="1"/>
                      <a:pt x="191" y="0"/>
                    </a:cubicBezTo>
                    <a:cubicBezTo>
                      <a:pt x="190" y="29"/>
                      <a:pt x="114" y="114"/>
                      <a:pt x="127" y="188"/>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4" name="Oval 13"/>
              <p:cNvSpPr>
                <a:spLocks noChangeArrowheads="1"/>
              </p:cNvSpPr>
              <p:nvPr/>
            </p:nvSpPr>
            <p:spPr bwMode="auto">
              <a:xfrm>
                <a:off x="158" y="315"/>
                <a:ext cx="66" cy="94"/>
              </a:xfrm>
              <a:prstGeom prst="ellipse">
                <a:avLst/>
              </a:prstGeom>
              <a:gradFill rotWithShape="0">
                <a:gsLst>
                  <a:gs pos="0">
                    <a:srgbClr val="38A870">
                      <a:gamma/>
                      <a:tint val="48627"/>
                      <a:invGamma/>
                    </a:srgbClr>
                  </a:gs>
                  <a:gs pos="100000">
                    <a:srgbClr val="38A870"/>
                  </a:gs>
                </a:gsLst>
                <a:path path="shape">
                  <a:fillToRect l="50000" t="50000" r="50000" b="50000"/>
                </a:path>
              </a:gradFill>
              <a:ln w="9525">
                <a:noFill/>
                <a:round/>
                <a:headEnd/>
                <a:tailEn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sz="2800">
                  <a:solidFill>
                    <a:srgbClr val="000000"/>
                  </a:solidFill>
                  <a:latin typeface="Times New Roman" pitchFamily="18" charset="0"/>
                </a:endParaRPr>
              </a:p>
            </p:txBody>
          </p:sp>
          <p:sp>
            <p:nvSpPr>
              <p:cNvPr id="15" name="Freeform 14"/>
              <p:cNvSpPr>
                <a:spLocks/>
              </p:cNvSpPr>
              <p:nvPr/>
            </p:nvSpPr>
            <p:spPr bwMode="auto">
              <a:xfrm>
                <a:off x="165" y="194"/>
                <a:ext cx="47" cy="59"/>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solidFill>
                <a:schemeClr val="tx1"/>
              </a:solidFill>
              <a:ln w="9525" cap="flat" cmpd="sng">
                <a:noFill/>
                <a:prstDash val="solid"/>
                <a:round/>
                <a:headEnd type="none" w="med" len="med"/>
                <a:tailEnd type="none" w="med" len="med"/>
              </a:ln>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6" name="Freeform 15"/>
              <p:cNvSpPr>
                <a:spLocks/>
              </p:cNvSpPr>
              <p:nvPr/>
            </p:nvSpPr>
            <p:spPr bwMode="auto">
              <a:xfrm>
                <a:off x="166" y="193"/>
                <a:ext cx="47" cy="60"/>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noFill/>
              <a:ln w="9525" cap="flat" cmpd="sng">
                <a:noFill/>
                <a:prstDash val="solid"/>
                <a:round/>
                <a:headEnd type="none" w="med" len="med"/>
                <a:tailEnd type="none" w="med" len="med"/>
              </a:ln>
              <a:effectLst>
                <a:outerShdw dist="12700" dir="54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7" name="Line 23"/>
              <p:cNvSpPr>
                <a:spLocks noChangeShapeType="1"/>
              </p:cNvSpPr>
              <p:nvPr/>
            </p:nvSpPr>
            <p:spPr bwMode="auto">
              <a:xfrm flipV="1">
                <a:off x="166" y="196"/>
                <a:ext cx="16" cy="52"/>
              </a:xfrm>
              <a:prstGeom prst="line">
                <a:avLst/>
              </a:prstGeom>
              <a:noFill/>
              <a:ln w="9525">
                <a:solidFill>
                  <a:schemeClr val="tx1"/>
                </a:solidFill>
                <a:round/>
                <a:headEnd/>
                <a:tailEnd/>
              </a:ln>
              <a:effectLst/>
            </p:spPr>
            <p:txBody>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grpSp>
        <p:sp>
          <p:nvSpPr>
            <p:cNvPr id="10" name="Text Box 24"/>
            <p:cNvSpPr txBox="1">
              <a:spLocks noChangeArrowheads="1"/>
            </p:cNvSpPr>
            <p:nvPr/>
          </p:nvSpPr>
          <p:spPr bwMode="auto">
            <a:xfrm>
              <a:off x="68" y="497"/>
              <a:ext cx="268" cy="79"/>
            </a:xfrm>
            <a:prstGeom prst="rect">
              <a:avLst/>
            </a:prstGeom>
            <a:noFill/>
            <a:ln w="9525">
              <a:noFill/>
              <a:miter lim="800000"/>
              <a:headEnd/>
              <a:tailEnd/>
            </a:ln>
            <a:effectLst/>
          </p:spPr>
          <p:txBody>
            <a:bodyPr lIns="0" tIns="0" rIns="0" bIns="0">
              <a:spAutoFit/>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r>
                <a:rPr lang="en-US" sz="900" dirty="0">
                  <a:solidFill>
                    <a:srgbClr val="309261"/>
                  </a:solidFill>
                  <a:latin typeface="Arial Black" pitchFamily="34" charset="0"/>
                </a:rPr>
                <a:t>Bleyer</a:t>
              </a:r>
              <a:endParaRPr lang="en-US" sz="2800" dirty="0">
                <a:solidFill>
                  <a:srgbClr val="000000"/>
                </a:solidFill>
                <a:latin typeface="Times New Roman" pitchFamily="18" charset="0"/>
              </a:endParaRPr>
            </a:p>
          </p:txBody>
        </p:sp>
      </p:grpSp>
    </p:spTree>
    <p:extLst>
      <p:ext uri="{BB962C8B-B14F-4D97-AF65-F5344CB8AC3E}">
        <p14:creationId xmlns:p14="http://schemas.microsoft.com/office/powerpoint/2010/main" val="4345930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E11D34-F209-4DE2-A557-FCB28333A774}" type="slidenum">
              <a:rPr lang="en-US">
                <a:solidFill>
                  <a:srgbClr val="000000"/>
                </a:solidFill>
              </a:rPr>
              <a:pPr>
                <a:defRPr/>
              </a:pPr>
              <a:t>‹#›</a:t>
            </a:fld>
            <a:endParaRPr lang="en-US">
              <a:solidFill>
                <a:srgbClr val="000000"/>
              </a:solidFill>
            </a:endParaRPr>
          </a:p>
        </p:txBody>
      </p:sp>
      <p:sp>
        <p:nvSpPr>
          <p:cNvPr id="7" name="Rectangle 6"/>
          <p:cNvSpPr txBox="1">
            <a:spLocks noChangeArrowheads="1"/>
          </p:cNvSpPr>
          <p:nvPr userDrawn="1"/>
        </p:nvSpPr>
        <p:spPr bwMode="auto">
          <a:xfrm>
            <a:off x="173554" y="9144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309261"/>
                </a:solidFill>
                <a:latin typeface="Arial" pitchFamily="34" charset="0"/>
                <a:cs typeface="Arial" pitchFamily="34" charset="0"/>
              </a:defRPr>
            </a:lvl1pPr>
          </a:lstStyle>
          <a:p>
            <a:pPr eaLnBrk="0" fontAlgn="base" hangingPunct="0">
              <a:spcBef>
                <a:spcPct val="0"/>
              </a:spcBef>
              <a:spcAft>
                <a:spcPct val="0"/>
              </a:spcAft>
              <a:defRPr/>
            </a:pPr>
            <a:fld id="{6A49B75D-E5BE-49E2-8921-2EEDD38C9062}" type="slidenum">
              <a:rPr lang="en-US" smtClean="0"/>
              <a:pPr eaLnBrk="0" fontAlgn="base" hangingPunct="0">
                <a:spcBef>
                  <a:spcPct val="0"/>
                </a:spcBef>
                <a:spcAft>
                  <a:spcPct val="0"/>
                </a:spcAft>
                <a:defRPr/>
              </a:pPr>
              <a:t>‹#›</a:t>
            </a:fld>
            <a:endParaRPr lang="en-US" dirty="0"/>
          </a:p>
        </p:txBody>
      </p:sp>
      <p:grpSp>
        <p:nvGrpSpPr>
          <p:cNvPr id="8" name="Group 101"/>
          <p:cNvGrpSpPr>
            <a:grpSpLocks/>
          </p:cNvGrpSpPr>
          <p:nvPr userDrawn="1"/>
        </p:nvGrpSpPr>
        <p:grpSpPr bwMode="auto">
          <a:xfrm>
            <a:off x="184150" y="228600"/>
            <a:ext cx="425450" cy="762000"/>
            <a:chOff x="68" y="96"/>
            <a:chExt cx="268" cy="480"/>
          </a:xfrm>
        </p:grpSpPr>
        <p:grpSp>
          <p:nvGrpSpPr>
            <p:cNvPr id="9" name="Group 4"/>
            <p:cNvGrpSpPr>
              <a:grpSpLocks/>
            </p:cNvGrpSpPr>
            <p:nvPr/>
          </p:nvGrpSpPr>
          <p:grpSpPr bwMode="auto">
            <a:xfrm>
              <a:off x="132" y="96"/>
              <a:ext cx="126" cy="382"/>
              <a:chOff x="96" y="144"/>
              <a:chExt cx="191" cy="581"/>
            </a:xfrm>
          </p:grpSpPr>
          <p:sp>
            <p:nvSpPr>
              <p:cNvPr id="11" name="Freeform 10"/>
              <p:cNvSpPr>
                <a:spLocks/>
              </p:cNvSpPr>
              <p:nvPr/>
            </p:nvSpPr>
            <p:spPr bwMode="auto">
              <a:xfrm>
                <a:off x="96" y="144"/>
                <a:ext cx="188" cy="187"/>
              </a:xfrm>
              <a:custGeom>
                <a:avLst/>
                <a:gdLst/>
                <a:ahLst/>
                <a:cxnLst>
                  <a:cxn ang="0">
                    <a:pos x="872" y="0"/>
                  </a:cxn>
                  <a:cxn ang="0">
                    <a:pos x="1310" y="1236"/>
                  </a:cxn>
                  <a:cxn ang="0">
                    <a:pos x="964" y="1236"/>
                  </a:cxn>
                  <a:cxn ang="0">
                    <a:pos x="842" y="942"/>
                  </a:cxn>
                  <a:cxn ang="0">
                    <a:pos x="421" y="942"/>
                  </a:cxn>
                  <a:cxn ang="0">
                    <a:pos x="332" y="1232"/>
                  </a:cxn>
                  <a:cxn ang="0">
                    <a:pos x="0" y="1232"/>
                  </a:cxn>
                  <a:cxn ang="0">
                    <a:pos x="370" y="0"/>
                  </a:cxn>
                  <a:cxn ang="0">
                    <a:pos x="872" y="0"/>
                  </a:cxn>
                </a:cxnLst>
                <a:rect l="0" t="0" r="r" b="b"/>
                <a:pathLst>
                  <a:path w="1310" h="1236">
                    <a:moveTo>
                      <a:pt x="872" y="0"/>
                    </a:moveTo>
                    <a:cubicBezTo>
                      <a:pt x="966" y="434"/>
                      <a:pt x="1239" y="993"/>
                      <a:pt x="1310" y="1236"/>
                    </a:cubicBezTo>
                    <a:cubicBezTo>
                      <a:pt x="1150" y="1236"/>
                      <a:pt x="1196" y="1235"/>
                      <a:pt x="964" y="1236"/>
                    </a:cubicBezTo>
                    <a:cubicBezTo>
                      <a:pt x="952" y="1168"/>
                      <a:pt x="904" y="1072"/>
                      <a:pt x="842" y="942"/>
                    </a:cubicBezTo>
                    <a:cubicBezTo>
                      <a:pt x="666" y="940"/>
                      <a:pt x="584" y="944"/>
                      <a:pt x="421" y="942"/>
                    </a:cubicBezTo>
                    <a:cubicBezTo>
                      <a:pt x="367" y="1074"/>
                      <a:pt x="340" y="1163"/>
                      <a:pt x="332" y="1232"/>
                    </a:cubicBezTo>
                    <a:cubicBezTo>
                      <a:pt x="165" y="1232"/>
                      <a:pt x="200" y="1232"/>
                      <a:pt x="0" y="1232"/>
                    </a:cubicBezTo>
                    <a:cubicBezTo>
                      <a:pt x="88" y="1021"/>
                      <a:pt x="296" y="390"/>
                      <a:pt x="370" y="0"/>
                    </a:cubicBezTo>
                    <a:cubicBezTo>
                      <a:pt x="626" y="0"/>
                      <a:pt x="686" y="0"/>
                      <a:pt x="872" y="0"/>
                    </a:cubicBezTo>
                    <a:close/>
                  </a:path>
                </a:pathLst>
              </a:custGeom>
              <a:solidFill>
                <a:srgbClr val="64CC98"/>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2" name="Freeform 11"/>
              <p:cNvSpPr>
                <a:spLocks/>
              </p:cNvSpPr>
              <p:nvPr/>
            </p:nvSpPr>
            <p:spPr bwMode="auto">
              <a:xfrm>
                <a:off x="99" y="536"/>
                <a:ext cx="184" cy="189"/>
              </a:xfrm>
              <a:custGeom>
                <a:avLst/>
                <a:gdLst/>
                <a:ahLst/>
                <a:cxnLst>
                  <a:cxn ang="0">
                    <a:pos x="888" y="2"/>
                  </a:cxn>
                  <a:cxn ang="0">
                    <a:pos x="1282" y="1249"/>
                  </a:cxn>
                  <a:cxn ang="0">
                    <a:pos x="956" y="1248"/>
                  </a:cxn>
                  <a:cxn ang="0">
                    <a:pos x="643" y="459"/>
                  </a:cxn>
                  <a:cxn ang="0">
                    <a:pos x="358" y="1249"/>
                  </a:cxn>
                  <a:cxn ang="0">
                    <a:pos x="0" y="1248"/>
                  </a:cxn>
                  <a:cxn ang="0">
                    <a:pos x="379" y="2"/>
                  </a:cxn>
                  <a:cxn ang="0">
                    <a:pos x="888" y="2"/>
                  </a:cxn>
                </a:cxnLst>
                <a:rect l="0" t="0" r="r" b="b"/>
                <a:pathLst>
                  <a:path w="1282" h="1249">
                    <a:moveTo>
                      <a:pt x="888" y="2"/>
                    </a:moveTo>
                    <a:cubicBezTo>
                      <a:pt x="973" y="443"/>
                      <a:pt x="1214" y="1006"/>
                      <a:pt x="1282" y="1249"/>
                    </a:cubicBezTo>
                    <a:cubicBezTo>
                      <a:pt x="1080" y="1249"/>
                      <a:pt x="1178" y="1247"/>
                      <a:pt x="956" y="1248"/>
                    </a:cubicBezTo>
                    <a:cubicBezTo>
                      <a:pt x="856" y="920"/>
                      <a:pt x="710" y="459"/>
                      <a:pt x="643" y="459"/>
                    </a:cubicBezTo>
                    <a:cubicBezTo>
                      <a:pt x="575" y="459"/>
                      <a:pt x="465" y="928"/>
                      <a:pt x="358" y="1249"/>
                    </a:cubicBezTo>
                    <a:cubicBezTo>
                      <a:pt x="198" y="1249"/>
                      <a:pt x="192" y="1248"/>
                      <a:pt x="0" y="1248"/>
                    </a:cubicBezTo>
                    <a:cubicBezTo>
                      <a:pt x="84" y="1037"/>
                      <a:pt x="308" y="392"/>
                      <a:pt x="379" y="2"/>
                    </a:cubicBezTo>
                    <a:cubicBezTo>
                      <a:pt x="626" y="2"/>
                      <a:pt x="710" y="0"/>
                      <a:pt x="888" y="2"/>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3" name="Freeform 12"/>
              <p:cNvSpPr>
                <a:spLocks/>
              </p:cNvSpPr>
              <p:nvPr/>
            </p:nvSpPr>
            <p:spPr bwMode="auto">
              <a:xfrm>
                <a:off x="96" y="339"/>
                <a:ext cx="191" cy="188"/>
              </a:xfrm>
              <a:custGeom>
                <a:avLst/>
                <a:gdLst/>
                <a:ahLst/>
                <a:cxnLst>
                  <a:cxn ang="0">
                    <a:pos x="127" y="188"/>
                  </a:cxn>
                  <a:cxn ang="0">
                    <a:pos x="59" y="188"/>
                  </a:cxn>
                  <a:cxn ang="0">
                    <a:pos x="0" y="0"/>
                  </a:cxn>
                  <a:cxn ang="0">
                    <a:pos x="49" y="0"/>
                  </a:cxn>
                  <a:cxn ang="0">
                    <a:pos x="98" y="98"/>
                  </a:cxn>
                  <a:cxn ang="0">
                    <a:pos x="138" y="0"/>
                  </a:cxn>
                  <a:cxn ang="0">
                    <a:pos x="191" y="0"/>
                  </a:cxn>
                  <a:cxn ang="0">
                    <a:pos x="127" y="188"/>
                  </a:cxn>
                </a:cxnLst>
                <a:rect l="0" t="0" r="r" b="b"/>
                <a:pathLst>
                  <a:path w="191" h="188">
                    <a:moveTo>
                      <a:pt x="127" y="188"/>
                    </a:moveTo>
                    <a:cubicBezTo>
                      <a:pt x="109" y="188"/>
                      <a:pt x="78" y="188"/>
                      <a:pt x="59" y="188"/>
                    </a:cubicBezTo>
                    <a:cubicBezTo>
                      <a:pt x="75" y="118"/>
                      <a:pt x="1" y="28"/>
                      <a:pt x="0" y="0"/>
                    </a:cubicBezTo>
                    <a:cubicBezTo>
                      <a:pt x="27" y="1"/>
                      <a:pt x="49" y="0"/>
                      <a:pt x="49" y="0"/>
                    </a:cubicBezTo>
                    <a:cubicBezTo>
                      <a:pt x="57" y="70"/>
                      <a:pt x="83" y="98"/>
                      <a:pt x="98" y="98"/>
                    </a:cubicBezTo>
                    <a:cubicBezTo>
                      <a:pt x="113" y="98"/>
                      <a:pt x="132" y="30"/>
                      <a:pt x="138" y="0"/>
                    </a:cubicBezTo>
                    <a:cubicBezTo>
                      <a:pt x="163" y="0"/>
                      <a:pt x="168" y="1"/>
                      <a:pt x="191" y="0"/>
                    </a:cubicBezTo>
                    <a:cubicBezTo>
                      <a:pt x="190" y="29"/>
                      <a:pt x="114" y="114"/>
                      <a:pt x="127" y="188"/>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4" name="Oval 13"/>
              <p:cNvSpPr>
                <a:spLocks noChangeArrowheads="1"/>
              </p:cNvSpPr>
              <p:nvPr/>
            </p:nvSpPr>
            <p:spPr bwMode="auto">
              <a:xfrm>
                <a:off x="158" y="315"/>
                <a:ext cx="66" cy="94"/>
              </a:xfrm>
              <a:prstGeom prst="ellipse">
                <a:avLst/>
              </a:prstGeom>
              <a:gradFill rotWithShape="0">
                <a:gsLst>
                  <a:gs pos="0">
                    <a:srgbClr val="38A870">
                      <a:gamma/>
                      <a:tint val="48627"/>
                      <a:invGamma/>
                    </a:srgbClr>
                  </a:gs>
                  <a:gs pos="100000">
                    <a:srgbClr val="38A870"/>
                  </a:gs>
                </a:gsLst>
                <a:path path="shape">
                  <a:fillToRect l="50000" t="50000" r="50000" b="50000"/>
                </a:path>
              </a:gradFill>
              <a:ln w="9525">
                <a:noFill/>
                <a:round/>
                <a:headEnd/>
                <a:tailEn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sz="2800">
                  <a:solidFill>
                    <a:srgbClr val="000000"/>
                  </a:solidFill>
                  <a:latin typeface="Times New Roman" pitchFamily="18" charset="0"/>
                </a:endParaRPr>
              </a:p>
            </p:txBody>
          </p:sp>
          <p:sp>
            <p:nvSpPr>
              <p:cNvPr id="15" name="Freeform 14"/>
              <p:cNvSpPr>
                <a:spLocks/>
              </p:cNvSpPr>
              <p:nvPr/>
            </p:nvSpPr>
            <p:spPr bwMode="auto">
              <a:xfrm>
                <a:off x="165" y="194"/>
                <a:ext cx="47" cy="59"/>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solidFill>
                <a:schemeClr val="tx1"/>
              </a:solidFill>
              <a:ln w="9525" cap="flat" cmpd="sng">
                <a:noFill/>
                <a:prstDash val="solid"/>
                <a:round/>
                <a:headEnd type="none" w="med" len="med"/>
                <a:tailEnd type="none" w="med" len="med"/>
              </a:ln>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6" name="Freeform 15"/>
              <p:cNvSpPr>
                <a:spLocks/>
              </p:cNvSpPr>
              <p:nvPr/>
            </p:nvSpPr>
            <p:spPr bwMode="auto">
              <a:xfrm>
                <a:off x="166" y="193"/>
                <a:ext cx="47" cy="60"/>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noFill/>
              <a:ln w="9525" cap="flat" cmpd="sng">
                <a:noFill/>
                <a:prstDash val="solid"/>
                <a:round/>
                <a:headEnd type="none" w="med" len="med"/>
                <a:tailEnd type="none" w="med" len="med"/>
              </a:ln>
              <a:effectLst>
                <a:outerShdw dist="12700" dir="54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7" name="Line 23"/>
              <p:cNvSpPr>
                <a:spLocks noChangeShapeType="1"/>
              </p:cNvSpPr>
              <p:nvPr/>
            </p:nvSpPr>
            <p:spPr bwMode="auto">
              <a:xfrm flipV="1">
                <a:off x="166" y="196"/>
                <a:ext cx="16" cy="52"/>
              </a:xfrm>
              <a:prstGeom prst="line">
                <a:avLst/>
              </a:prstGeom>
              <a:noFill/>
              <a:ln w="9525">
                <a:solidFill>
                  <a:schemeClr val="tx1"/>
                </a:solidFill>
                <a:round/>
                <a:headEnd/>
                <a:tailEnd/>
              </a:ln>
              <a:effectLst/>
            </p:spPr>
            <p:txBody>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grpSp>
        <p:sp>
          <p:nvSpPr>
            <p:cNvPr id="10" name="Text Box 24"/>
            <p:cNvSpPr txBox="1">
              <a:spLocks noChangeArrowheads="1"/>
            </p:cNvSpPr>
            <p:nvPr/>
          </p:nvSpPr>
          <p:spPr bwMode="auto">
            <a:xfrm>
              <a:off x="68" y="497"/>
              <a:ext cx="268" cy="79"/>
            </a:xfrm>
            <a:prstGeom prst="rect">
              <a:avLst/>
            </a:prstGeom>
            <a:noFill/>
            <a:ln w="9525">
              <a:noFill/>
              <a:miter lim="800000"/>
              <a:headEnd/>
              <a:tailEnd/>
            </a:ln>
            <a:effectLst/>
          </p:spPr>
          <p:txBody>
            <a:bodyPr lIns="0" tIns="0" rIns="0" bIns="0">
              <a:spAutoFit/>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r>
                <a:rPr lang="en-US" sz="900" dirty="0">
                  <a:solidFill>
                    <a:srgbClr val="309261"/>
                  </a:solidFill>
                  <a:latin typeface="Arial Black" pitchFamily="34" charset="0"/>
                </a:rPr>
                <a:t>Bleyer</a:t>
              </a:r>
              <a:endParaRPr lang="en-US" sz="2800" dirty="0">
                <a:solidFill>
                  <a:srgbClr val="000000"/>
                </a:solidFill>
                <a:latin typeface="Times New Roman" pitchFamily="18" charset="0"/>
              </a:endParaRPr>
            </a:p>
          </p:txBody>
        </p:sp>
      </p:grpSp>
    </p:spTree>
    <p:extLst>
      <p:ext uri="{BB962C8B-B14F-4D97-AF65-F5344CB8AC3E}">
        <p14:creationId xmlns:p14="http://schemas.microsoft.com/office/powerpoint/2010/main" val="41907642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E68921-CC65-4A0B-BD89-28E33DD10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43864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8F60F2-2CA0-42C3-BBBC-14538C8AD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2522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E5773-4D97-4E94-9898-6F6E90851BA3}"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371965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FE4911-96D2-4FCB-B47F-3F6F706CDA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188991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40FC74-2E1A-44E0-87EC-972AA5A06EB1}" type="slidenum">
              <a:rPr lang="en-US">
                <a:solidFill>
                  <a:srgbClr val="000000"/>
                </a:solidFill>
              </a:rPr>
              <a:pPr>
                <a:defRPr/>
              </a:pPr>
              <a:t>‹#›</a:t>
            </a:fld>
            <a:endParaRPr lang="en-US">
              <a:solidFill>
                <a:srgbClr val="000000"/>
              </a:solidFill>
            </a:endParaRPr>
          </a:p>
        </p:txBody>
      </p:sp>
      <p:sp>
        <p:nvSpPr>
          <p:cNvPr id="6" name="Rectangle 6"/>
          <p:cNvSpPr txBox="1">
            <a:spLocks noChangeArrowheads="1"/>
          </p:cNvSpPr>
          <p:nvPr userDrawn="1"/>
        </p:nvSpPr>
        <p:spPr bwMode="auto">
          <a:xfrm>
            <a:off x="173554" y="9144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309261"/>
                </a:solidFill>
                <a:latin typeface="Arial" pitchFamily="34" charset="0"/>
                <a:cs typeface="Arial" pitchFamily="34" charset="0"/>
              </a:defRPr>
            </a:lvl1pPr>
          </a:lstStyle>
          <a:p>
            <a:pPr eaLnBrk="0" fontAlgn="base" hangingPunct="0">
              <a:spcBef>
                <a:spcPct val="0"/>
              </a:spcBef>
              <a:spcAft>
                <a:spcPct val="0"/>
              </a:spcAft>
              <a:defRPr/>
            </a:pPr>
            <a:fld id="{6A49B75D-E5BE-49E2-8921-2EEDD38C9062}" type="slidenum">
              <a:rPr lang="en-US" smtClean="0"/>
              <a:pPr eaLnBrk="0" fontAlgn="base" hangingPunct="0">
                <a:spcBef>
                  <a:spcPct val="0"/>
                </a:spcBef>
                <a:spcAft>
                  <a:spcPct val="0"/>
                </a:spcAft>
                <a:defRPr/>
              </a:pPr>
              <a:t>‹#›</a:t>
            </a:fld>
            <a:endParaRPr lang="en-US" dirty="0"/>
          </a:p>
        </p:txBody>
      </p:sp>
      <p:grpSp>
        <p:nvGrpSpPr>
          <p:cNvPr id="7" name="Group 101"/>
          <p:cNvGrpSpPr>
            <a:grpSpLocks/>
          </p:cNvGrpSpPr>
          <p:nvPr userDrawn="1"/>
        </p:nvGrpSpPr>
        <p:grpSpPr bwMode="auto">
          <a:xfrm>
            <a:off x="184150" y="228600"/>
            <a:ext cx="425450" cy="762000"/>
            <a:chOff x="68" y="96"/>
            <a:chExt cx="268" cy="480"/>
          </a:xfrm>
        </p:grpSpPr>
        <p:grpSp>
          <p:nvGrpSpPr>
            <p:cNvPr id="8" name="Group 4"/>
            <p:cNvGrpSpPr>
              <a:grpSpLocks/>
            </p:cNvGrpSpPr>
            <p:nvPr/>
          </p:nvGrpSpPr>
          <p:grpSpPr bwMode="auto">
            <a:xfrm>
              <a:off x="132" y="96"/>
              <a:ext cx="126" cy="382"/>
              <a:chOff x="96" y="144"/>
              <a:chExt cx="191" cy="581"/>
            </a:xfrm>
          </p:grpSpPr>
          <p:sp>
            <p:nvSpPr>
              <p:cNvPr id="10" name="Freeform 9"/>
              <p:cNvSpPr>
                <a:spLocks/>
              </p:cNvSpPr>
              <p:nvPr/>
            </p:nvSpPr>
            <p:spPr bwMode="auto">
              <a:xfrm>
                <a:off x="96" y="144"/>
                <a:ext cx="188" cy="187"/>
              </a:xfrm>
              <a:custGeom>
                <a:avLst/>
                <a:gdLst/>
                <a:ahLst/>
                <a:cxnLst>
                  <a:cxn ang="0">
                    <a:pos x="872" y="0"/>
                  </a:cxn>
                  <a:cxn ang="0">
                    <a:pos x="1310" y="1236"/>
                  </a:cxn>
                  <a:cxn ang="0">
                    <a:pos x="964" y="1236"/>
                  </a:cxn>
                  <a:cxn ang="0">
                    <a:pos x="842" y="942"/>
                  </a:cxn>
                  <a:cxn ang="0">
                    <a:pos x="421" y="942"/>
                  </a:cxn>
                  <a:cxn ang="0">
                    <a:pos x="332" y="1232"/>
                  </a:cxn>
                  <a:cxn ang="0">
                    <a:pos x="0" y="1232"/>
                  </a:cxn>
                  <a:cxn ang="0">
                    <a:pos x="370" y="0"/>
                  </a:cxn>
                  <a:cxn ang="0">
                    <a:pos x="872" y="0"/>
                  </a:cxn>
                </a:cxnLst>
                <a:rect l="0" t="0" r="r" b="b"/>
                <a:pathLst>
                  <a:path w="1310" h="1236">
                    <a:moveTo>
                      <a:pt x="872" y="0"/>
                    </a:moveTo>
                    <a:cubicBezTo>
                      <a:pt x="966" y="434"/>
                      <a:pt x="1239" y="993"/>
                      <a:pt x="1310" y="1236"/>
                    </a:cubicBezTo>
                    <a:cubicBezTo>
                      <a:pt x="1150" y="1236"/>
                      <a:pt x="1196" y="1235"/>
                      <a:pt x="964" y="1236"/>
                    </a:cubicBezTo>
                    <a:cubicBezTo>
                      <a:pt x="952" y="1168"/>
                      <a:pt x="904" y="1072"/>
                      <a:pt x="842" y="942"/>
                    </a:cubicBezTo>
                    <a:cubicBezTo>
                      <a:pt x="666" y="940"/>
                      <a:pt x="584" y="944"/>
                      <a:pt x="421" y="942"/>
                    </a:cubicBezTo>
                    <a:cubicBezTo>
                      <a:pt x="367" y="1074"/>
                      <a:pt x="340" y="1163"/>
                      <a:pt x="332" y="1232"/>
                    </a:cubicBezTo>
                    <a:cubicBezTo>
                      <a:pt x="165" y="1232"/>
                      <a:pt x="200" y="1232"/>
                      <a:pt x="0" y="1232"/>
                    </a:cubicBezTo>
                    <a:cubicBezTo>
                      <a:pt x="88" y="1021"/>
                      <a:pt x="296" y="390"/>
                      <a:pt x="370" y="0"/>
                    </a:cubicBezTo>
                    <a:cubicBezTo>
                      <a:pt x="626" y="0"/>
                      <a:pt x="686" y="0"/>
                      <a:pt x="872" y="0"/>
                    </a:cubicBezTo>
                    <a:close/>
                  </a:path>
                </a:pathLst>
              </a:custGeom>
              <a:solidFill>
                <a:srgbClr val="64CC98"/>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1" name="Freeform 10"/>
              <p:cNvSpPr>
                <a:spLocks/>
              </p:cNvSpPr>
              <p:nvPr/>
            </p:nvSpPr>
            <p:spPr bwMode="auto">
              <a:xfrm>
                <a:off x="99" y="536"/>
                <a:ext cx="184" cy="189"/>
              </a:xfrm>
              <a:custGeom>
                <a:avLst/>
                <a:gdLst/>
                <a:ahLst/>
                <a:cxnLst>
                  <a:cxn ang="0">
                    <a:pos x="888" y="2"/>
                  </a:cxn>
                  <a:cxn ang="0">
                    <a:pos x="1282" y="1249"/>
                  </a:cxn>
                  <a:cxn ang="0">
                    <a:pos x="956" y="1248"/>
                  </a:cxn>
                  <a:cxn ang="0">
                    <a:pos x="643" y="459"/>
                  </a:cxn>
                  <a:cxn ang="0">
                    <a:pos x="358" y="1249"/>
                  </a:cxn>
                  <a:cxn ang="0">
                    <a:pos x="0" y="1248"/>
                  </a:cxn>
                  <a:cxn ang="0">
                    <a:pos x="379" y="2"/>
                  </a:cxn>
                  <a:cxn ang="0">
                    <a:pos x="888" y="2"/>
                  </a:cxn>
                </a:cxnLst>
                <a:rect l="0" t="0" r="r" b="b"/>
                <a:pathLst>
                  <a:path w="1282" h="1249">
                    <a:moveTo>
                      <a:pt x="888" y="2"/>
                    </a:moveTo>
                    <a:cubicBezTo>
                      <a:pt x="973" y="443"/>
                      <a:pt x="1214" y="1006"/>
                      <a:pt x="1282" y="1249"/>
                    </a:cubicBezTo>
                    <a:cubicBezTo>
                      <a:pt x="1080" y="1249"/>
                      <a:pt x="1178" y="1247"/>
                      <a:pt x="956" y="1248"/>
                    </a:cubicBezTo>
                    <a:cubicBezTo>
                      <a:pt x="856" y="920"/>
                      <a:pt x="710" y="459"/>
                      <a:pt x="643" y="459"/>
                    </a:cubicBezTo>
                    <a:cubicBezTo>
                      <a:pt x="575" y="459"/>
                      <a:pt x="465" y="928"/>
                      <a:pt x="358" y="1249"/>
                    </a:cubicBezTo>
                    <a:cubicBezTo>
                      <a:pt x="198" y="1249"/>
                      <a:pt x="192" y="1248"/>
                      <a:pt x="0" y="1248"/>
                    </a:cubicBezTo>
                    <a:cubicBezTo>
                      <a:pt x="84" y="1037"/>
                      <a:pt x="308" y="392"/>
                      <a:pt x="379" y="2"/>
                    </a:cubicBezTo>
                    <a:cubicBezTo>
                      <a:pt x="626" y="2"/>
                      <a:pt x="710" y="0"/>
                      <a:pt x="888" y="2"/>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2" name="Freeform 11"/>
              <p:cNvSpPr>
                <a:spLocks/>
              </p:cNvSpPr>
              <p:nvPr/>
            </p:nvSpPr>
            <p:spPr bwMode="auto">
              <a:xfrm>
                <a:off x="96" y="339"/>
                <a:ext cx="191" cy="188"/>
              </a:xfrm>
              <a:custGeom>
                <a:avLst/>
                <a:gdLst/>
                <a:ahLst/>
                <a:cxnLst>
                  <a:cxn ang="0">
                    <a:pos x="127" y="188"/>
                  </a:cxn>
                  <a:cxn ang="0">
                    <a:pos x="59" y="188"/>
                  </a:cxn>
                  <a:cxn ang="0">
                    <a:pos x="0" y="0"/>
                  </a:cxn>
                  <a:cxn ang="0">
                    <a:pos x="49" y="0"/>
                  </a:cxn>
                  <a:cxn ang="0">
                    <a:pos x="98" y="98"/>
                  </a:cxn>
                  <a:cxn ang="0">
                    <a:pos x="138" y="0"/>
                  </a:cxn>
                  <a:cxn ang="0">
                    <a:pos x="191" y="0"/>
                  </a:cxn>
                  <a:cxn ang="0">
                    <a:pos x="127" y="188"/>
                  </a:cxn>
                </a:cxnLst>
                <a:rect l="0" t="0" r="r" b="b"/>
                <a:pathLst>
                  <a:path w="191" h="188">
                    <a:moveTo>
                      <a:pt x="127" y="188"/>
                    </a:moveTo>
                    <a:cubicBezTo>
                      <a:pt x="109" y="188"/>
                      <a:pt x="78" y="188"/>
                      <a:pt x="59" y="188"/>
                    </a:cubicBezTo>
                    <a:cubicBezTo>
                      <a:pt x="75" y="118"/>
                      <a:pt x="1" y="28"/>
                      <a:pt x="0" y="0"/>
                    </a:cubicBezTo>
                    <a:cubicBezTo>
                      <a:pt x="27" y="1"/>
                      <a:pt x="49" y="0"/>
                      <a:pt x="49" y="0"/>
                    </a:cubicBezTo>
                    <a:cubicBezTo>
                      <a:pt x="57" y="70"/>
                      <a:pt x="83" y="98"/>
                      <a:pt x="98" y="98"/>
                    </a:cubicBezTo>
                    <a:cubicBezTo>
                      <a:pt x="113" y="98"/>
                      <a:pt x="132" y="30"/>
                      <a:pt x="138" y="0"/>
                    </a:cubicBezTo>
                    <a:cubicBezTo>
                      <a:pt x="163" y="0"/>
                      <a:pt x="168" y="1"/>
                      <a:pt x="191" y="0"/>
                    </a:cubicBezTo>
                    <a:cubicBezTo>
                      <a:pt x="190" y="29"/>
                      <a:pt x="114" y="114"/>
                      <a:pt x="127" y="188"/>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3" name="Oval 12"/>
              <p:cNvSpPr>
                <a:spLocks noChangeArrowheads="1"/>
              </p:cNvSpPr>
              <p:nvPr/>
            </p:nvSpPr>
            <p:spPr bwMode="auto">
              <a:xfrm>
                <a:off x="158" y="315"/>
                <a:ext cx="66" cy="94"/>
              </a:xfrm>
              <a:prstGeom prst="ellipse">
                <a:avLst/>
              </a:prstGeom>
              <a:gradFill rotWithShape="0">
                <a:gsLst>
                  <a:gs pos="0">
                    <a:srgbClr val="38A870">
                      <a:gamma/>
                      <a:tint val="48627"/>
                      <a:invGamma/>
                    </a:srgbClr>
                  </a:gs>
                  <a:gs pos="100000">
                    <a:srgbClr val="38A870"/>
                  </a:gs>
                </a:gsLst>
                <a:path path="shape">
                  <a:fillToRect l="50000" t="50000" r="50000" b="50000"/>
                </a:path>
              </a:gradFill>
              <a:ln w="9525">
                <a:noFill/>
                <a:round/>
                <a:headEnd/>
                <a:tailEn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sz="2800">
                  <a:solidFill>
                    <a:srgbClr val="000000"/>
                  </a:solidFill>
                  <a:latin typeface="Times New Roman" pitchFamily="18" charset="0"/>
                </a:endParaRPr>
              </a:p>
            </p:txBody>
          </p:sp>
          <p:sp>
            <p:nvSpPr>
              <p:cNvPr id="14" name="Freeform 13"/>
              <p:cNvSpPr>
                <a:spLocks/>
              </p:cNvSpPr>
              <p:nvPr/>
            </p:nvSpPr>
            <p:spPr bwMode="auto">
              <a:xfrm>
                <a:off x="165" y="194"/>
                <a:ext cx="47" cy="59"/>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solidFill>
                <a:schemeClr val="tx1"/>
              </a:solidFill>
              <a:ln w="9525" cap="flat" cmpd="sng">
                <a:noFill/>
                <a:prstDash val="solid"/>
                <a:round/>
                <a:headEnd type="none" w="med" len="med"/>
                <a:tailEnd type="none" w="med" len="med"/>
              </a:ln>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5" name="Freeform 14"/>
              <p:cNvSpPr>
                <a:spLocks/>
              </p:cNvSpPr>
              <p:nvPr/>
            </p:nvSpPr>
            <p:spPr bwMode="auto">
              <a:xfrm>
                <a:off x="166" y="193"/>
                <a:ext cx="47" cy="60"/>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noFill/>
              <a:ln w="9525" cap="flat" cmpd="sng">
                <a:noFill/>
                <a:prstDash val="solid"/>
                <a:round/>
                <a:headEnd type="none" w="med" len="med"/>
                <a:tailEnd type="none" w="med" len="med"/>
              </a:ln>
              <a:effectLst>
                <a:outerShdw dist="12700" dir="54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6" name="Line 23"/>
              <p:cNvSpPr>
                <a:spLocks noChangeShapeType="1"/>
              </p:cNvSpPr>
              <p:nvPr/>
            </p:nvSpPr>
            <p:spPr bwMode="auto">
              <a:xfrm flipV="1">
                <a:off x="166" y="196"/>
                <a:ext cx="16" cy="52"/>
              </a:xfrm>
              <a:prstGeom prst="line">
                <a:avLst/>
              </a:prstGeom>
              <a:noFill/>
              <a:ln w="9525">
                <a:solidFill>
                  <a:schemeClr val="tx1"/>
                </a:solidFill>
                <a:round/>
                <a:headEnd/>
                <a:tailEnd/>
              </a:ln>
              <a:effectLst/>
            </p:spPr>
            <p:txBody>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grpSp>
        <p:sp>
          <p:nvSpPr>
            <p:cNvPr id="9" name="Text Box 24"/>
            <p:cNvSpPr txBox="1">
              <a:spLocks noChangeArrowheads="1"/>
            </p:cNvSpPr>
            <p:nvPr/>
          </p:nvSpPr>
          <p:spPr bwMode="auto">
            <a:xfrm>
              <a:off x="68" y="497"/>
              <a:ext cx="268" cy="79"/>
            </a:xfrm>
            <a:prstGeom prst="rect">
              <a:avLst/>
            </a:prstGeom>
            <a:noFill/>
            <a:ln w="9525">
              <a:noFill/>
              <a:miter lim="800000"/>
              <a:headEnd/>
              <a:tailEnd/>
            </a:ln>
            <a:effectLst/>
          </p:spPr>
          <p:txBody>
            <a:bodyPr lIns="0" tIns="0" rIns="0" bIns="0">
              <a:spAutoFit/>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r>
                <a:rPr lang="en-US" sz="900" dirty="0">
                  <a:solidFill>
                    <a:srgbClr val="309261"/>
                  </a:solidFill>
                  <a:latin typeface="Arial Black" pitchFamily="34" charset="0"/>
                </a:rPr>
                <a:t>Bleyer</a:t>
              </a:r>
              <a:endParaRPr lang="en-US" sz="2800" dirty="0">
                <a:solidFill>
                  <a:srgbClr val="000000"/>
                </a:solidFill>
                <a:latin typeface="Times New Roman" pitchFamily="18" charset="0"/>
              </a:endParaRPr>
            </a:p>
          </p:txBody>
        </p:sp>
      </p:grpSp>
    </p:spTree>
    <p:extLst>
      <p:ext uri="{BB962C8B-B14F-4D97-AF65-F5344CB8AC3E}">
        <p14:creationId xmlns:p14="http://schemas.microsoft.com/office/powerpoint/2010/main" val="35014242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EF4749-2D90-4F70-B054-4C58B2197A3A}" type="slidenum">
              <a:rPr lang="en-US">
                <a:solidFill>
                  <a:srgbClr val="000000"/>
                </a:solidFill>
              </a:rPr>
              <a:pPr>
                <a:defRPr/>
              </a:pPr>
              <a:t>‹#›</a:t>
            </a:fld>
            <a:endParaRPr lang="en-US">
              <a:solidFill>
                <a:srgbClr val="000000"/>
              </a:solidFill>
            </a:endParaRPr>
          </a:p>
        </p:txBody>
      </p:sp>
      <p:sp>
        <p:nvSpPr>
          <p:cNvPr id="5" name="Rectangle 6"/>
          <p:cNvSpPr txBox="1">
            <a:spLocks noChangeArrowheads="1"/>
          </p:cNvSpPr>
          <p:nvPr userDrawn="1"/>
        </p:nvSpPr>
        <p:spPr bwMode="auto">
          <a:xfrm>
            <a:off x="173554" y="9144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309261"/>
                </a:solidFill>
                <a:latin typeface="Arial" pitchFamily="34" charset="0"/>
                <a:cs typeface="Arial" pitchFamily="34" charset="0"/>
              </a:defRPr>
            </a:lvl1pPr>
          </a:lstStyle>
          <a:p>
            <a:pPr eaLnBrk="0" fontAlgn="base" hangingPunct="0">
              <a:spcBef>
                <a:spcPct val="0"/>
              </a:spcBef>
              <a:spcAft>
                <a:spcPct val="0"/>
              </a:spcAft>
              <a:defRPr/>
            </a:pPr>
            <a:fld id="{6A49B75D-E5BE-49E2-8921-2EEDD38C9062}" type="slidenum">
              <a:rPr lang="en-US" smtClean="0"/>
              <a:pPr eaLnBrk="0" fontAlgn="base" hangingPunct="0">
                <a:spcBef>
                  <a:spcPct val="0"/>
                </a:spcBef>
                <a:spcAft>
                  <a:spcPct val="0"/>
                </a:spcAft>
                <a:defRPr/>
              </a:pPr>
              <a:t>‹#›</a:t>
            </a:fld>
            <a:endParaRPr lang="en-US" dirty="0"/>
          </a:p>
        </p:txBody>
      </p:sp>
      <p:grpSp>
        <p:nvGrpSpPr>
          <p:cNvPr id="6" name="Group 101"/>
          <p:cNvGrpSpPr>
            <a:grpSpLocks/>
          </p:cNvGrpSpPr>
          <p:nvPr userDrawn="1"/>
        </p:nvGrpSpPr>
        <p:grpSpPr bwMode="auto">
          <a:xfrm>
            <a:off x="184150" y="228600"/>
            <a:ext cx="425450" cy="762000"/>
            <a:chOff x="68" y="96"/>
            <a:chExt cx="268" cy="480"/>
          </a:xfrm>
        </p:grpSpPr>
        <p:grpSp>
          <p:nvGrpSpPr>
            <p:cNvPr id="7" name="Group 4"/>
            <p:cNvGrpSpPr>
              <a:grpSpLocks/>
            </p:cNvGrpSpPr>
            <p:nvPr/>
          </p:nvGrpSpPr>
          <p:grpSpPr bwMode="auto">
            <a:xfrm>
              <a:off x="132" y="96"/>
              <a:ext cx="126" cy="382"/>
              <a:chOff x="96" y="144"/>
              <a:chExt cx="191" cy="581"/>
            </a:xfrm>
          </p:grpSpPr>
          <p:sp>
            <p:nvSpPr>
              <p:cNvPr id="9" name="Freeform 8"/>
              <p:cNvSpPr>
                <a:spLocks/>
              </p:cNvSpPr>
              <p:nvPr/>
            </p:nvSpPr>
            <p:spPr bwMode="auto">
              <a:xfrm>
                <a:off x="96" y="144"/>
                <a:ext cx="188" cy="187"/>
              </a:xfrm>
              <a:custGeom>
                <a:avLst/>
                <a:gdLst/>
                <a:ahLst/>
                <a:cxnLst>
                  <a:cxn ang="0">
                    <a:pos x="872" y="0"/>
                  </a:cxn>
                  <a:cxn ang="0">
                    <a:pos x="1310" y="1236"/>
                  </a:cxn>
                  <a:cxn ang="0">
                    <a:pos x="964" y="1236"/>
                  </a:cxn>
                  <a:cxn ang="0">
                    <a:pos x="842" y="942"/>
                  </a:cxn>
                  <a:cxn ang="0">
                    <a:pos x="421" y="942"/>
                  </a:cxn>
                  <a:cxn ang="0">
                    <a:pos x="332" y="1232"/>
                  </a:cxn>
                  <a:cxn ang="0">
                    <a:pos x="0" y="1232"/>
                  </a:cxn>
                  <a:cxn ang="0">
                    <a:pos x="370" y="0"/>
                  </a:cxn>
                  <a:cxn ang="0">
                    <a:pos x="872" y="0"/>
                  </a:cxn>
                </a:cxnLst>
                <a:rect l="0" t="0" r="r" b="b"/>
                <a:pathLst>
                  <a:path w="1310" h="1236">
                    <a:moveTo>
                      <a:pt x="872" y="0"/>
                    </a:moveTo>
                    <a:cubicBezTo>
                      <a:pt x="966" y="434"/>
                      <a:pt x="1239" y="993"/>
                      <a:pt x="1310" y="1236"/>
                    </a:cubicBezTo>
                    <a:cubicBezTo>
                      <a:pt x="1150" y="1236"/>
                      <a:pt x="1196" y="1235"/>
                      <a:pt x="964" y="1236"/>
                    </a:cubicBezTo>
                    <a:cubicBezTo>
                      <a:pt x="952" y="1168"/>
                      <a:pt x="904" y="1072"/>
                      <a:pt x="842" y="942"/>
                    </a:cubicBezTo>
                    <a:cubicBezTo>
                      <a:pt x="666" y="940"/>
                      <a:pt x="584" y="944"/>
                      <a:pt x="421" y="942"/>
                    </a:cubicBezTo>
                    <a:cubicBezTo>
                      <a:pt x="367" y="1074"/>
                      <a:pt x="340" y="1163"/>
                      <a:pt x="332" y="1232"/>
                    </a:cubicBezTo>
                    <a:cubicBezTo>
                      <a:pt x="165" y="1232"/>
                      <a:pt x="200" y="1232"/>
                      <a:pt x="0" y="1232"/>
                    </a:cubicBezTo>
                    <a:cubicBezTo>
                      <a:pt x="88" y="1021"/>
                      <a:pt x="296" y="390"/>
                      <a:pt x="370" y="0"/>
                    </a:cubicBezTo>
                    <a:cubicBezTo>
                      <a:pt x="626" y="0"/>
                      <a:pt x="686" y="0"/>
                      <a:pt x="872" y="0"/>
                    </a:cubicBezTo>
                    <a:close/>
                  </a:path>
                </a:pathLst>
              </a:custGeom>
              <a:solidFill>
                <a:srgbClr val="64CC98"/>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0" name="Freeform 9"/>
              <p:cNvSpPr>
                <a:spLocks/>
              </p:cNvSpPr>
              <p:nvPr/>
            </p:nvSpPr>
            <p:spPr bwMode="auto">
              <a:xfrm>
                <a:off x="99" y="536"/>
                <a:ext cx="184" cy="189"/>
              </a:xfrm>
              <a:custGeom>
                <a:avLst/>
                <a:gdLst/>
                <a:ahLst/>
                <a:cxnLst>
                  <a:cxn ang="0">
                    <a:pos x="888" y="2"/>
                  </a:cxn>
                  <a:cxn ang="0">
                    <a:pos x="1282" y="1249"/>
                  </a:cxn>
                  <a:cxn ang="0">
                    <a:pos x="956" y="1248"/>
                  </a:cxn>
                  <a:cxn ang="0">
                    <a:pos x="643" y="459"/>
                  </a:cxn>
                  <a:cxn ang="0">
                    <a:pos x="358" y="1249"/>
                  </a:cxn>
                  <a:cxn ang="0">
                    <a:pos x="0" y="1248"/>
                  </a:cxn>
                  <a:cxn ang="0">
                    <a:pos x="379" y="2"/>
                  </a:cxn>
                  <a:cxn ang="0">
                    <a:pos x="888" y="2"/>
                  </a:cxn>
                </a:cxnLst>
                <a:rect l="0" t="0" r="r" b="b"/>
                <a:pathLst>
                  <a:path w="1282" h="1249">
                    <a:moveTo>
                      <a:pt x="888" y="2"/>
                    </a:moveTo>
                    <a:cubicBezTo>
                      <a:pt x="973" y="443"/>
                      <a:pt x="1214" y="1006"/>
                      <a:pt x="1282" y="1249"/>
                    </a:cubicBezTo>
                    <a:cubicBezTo>
                      <a:pt x="1080" y="1249"/>
                      <a:pt x="1178" y="1247"/>
                      <a:pt x="956" y="1248"/>
                    </a:cubicBezTo>
                    <a:cubicBezTo>
                      <a:pt x="856" y="920"/>
                      <a:pt x="710" y="459"/>
                      <a:pt x="643" y="459"/>
                    </a:cubicBezTo>
                    <a:cubicBezTo>
                      <a:pt x="575" y="459"/>
                      <a:pt x="465" y="928"/>
                      <a:pt x="358" y="1249"/>
                    </a:cubicBezTo>
                    <a:cubicBezTo>
                      <a:pt x="198" y="1249"/>
                      <a:pt x="192" y="1248"/>
                      <a:pt x="0" y="1248"/>
                    </a:cubicBezTo>
                    <a:cubicBezTo>
                      <a:pt x="84" y="1037"/>
                      <a:pt x="308" y="392"/>
                      <a:pt x="379" y="2"/>
                    </a:cubicBezTo>
                    <a:cubicBezTo>
                      <a:pt x="626" y="2"/>
                      <a:pt x="710" y="0"/>
                      <a:pt x="888" y="2"/>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1" name="Freeform 10"/>
              <p:cNvSpPr>
                <a:spLocks/>
              </p:cNvSpPr>
              <p:nvPr/>
            </p:nvSpPr>
            <p:spPr bwMode="auto">
              <a:xfrm>
                <a:off x="96" y="339"/>
                <a:ext cx="191" cy="188"/>
              </a:xfrm>
              <a:custGeom>
                <a:avLst/>
                <a:gdLst/>
                <a:ahLst/>
                <a:cxnLst>
                  <a:cxn ang="0">
                    <a:pos x="127" y="188"/>
                  </a:cxn>
                  <a:cxn ang="0">
                    <a:pos x="59" y="188"/>
                  </a:cxn>
                  <a:cxn ang="0">
                    <a:pos x="0" y="0"/>
                  </a:cxn>
                  <a:cxn ang="0">
                    <a:pos x="49" y="0"/>
                  </a:cxn>
                  <a:cxn ang="0">
                    <a:pos x="98" y="98"/>
                  </a:cxn>
                  <a:cxn ang="0">
                    <a:pos x="138" y="0"/>
                  </a:cxn>
                  <a:cxn ang="0">
                    <a:pos x="191" y="0"/>
                  </a:cxn>
                  <a:cxn ang="0">
                    <a:pos x="127" y="188"/>
                  </a:cxn>
                </a:cxnLst>
                <a:rect l="0" t="0" r="r" b="b"/>
                <a:pathLst>
                  <a:path w="191" h="188">
                    <a:moveTo>
                      <a:pt x="127" y="188"/>
                    </a:moveTo>
                    <a:cubicBezTo>
                      <a:pt x="109" y="188"/>
                      <a:pt x="78" y="188"/>
                      <a:pt x="59" y="188"/>
                    </a:cubicBezTo>
                    <a:cubicBezTo>
                      <a:pt x="75" y="118"/>
                      <a:pt x="1" y="28"/>
                      <a:pt x="0" y="0"/>
                    </a:cubicBezTo>
                    <a:cubicBezTo>
                      <a:pt x="27" y="1"/>
                      <a:pt x="49" y="0"/>
                      <a:pt x="49" y="0"/>
                    </a:cubicBezTo>
                    <a:cubicBezTo>
                      <a:pt x="57" y="70"/>
                      <a:pt x="83" y="98"/>
                      <a:pt x="98" y="98"/>
                    </a:cubicBezTo>
                    <a:cubicBezTo>
                      <a:pt x="113" y="98"/>
                      <a:pt x="132" y="30"/>
                      <a:pt x="138" y="0"/>
                    </a:cubicBezTo>
                    <a:cubicBezTo>
                      <a:pt x="163" y="0"/>
                      <a:pt x="168" y="1"/>
                      <a:pt x="191" y="0"/>
                    </a:cubicBezTo>
                    <a:cubicBezTo>
                      <a:pt x="190" y="29"/>
                      <a:pt x="114" y="114"/>
                      <a:pt x="127" y="188"/>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2" name="Oval 11"/>
              <p:cNvSpPr>
                <a:spLocks noChangeArrowheads="1"/>
              </p:cNvSpPr>
              <p:nvPr/>
            </p:nvSpPr>
            <p:spPr bwMode="auto">
              <a:xfrm>
                <a:off x="158" y="315"/>
                <a:ext cx="66" cy="94"/>
              </a:xfrm>
              <a:prstGeom prst="ellipse">
                <a:avLst/>
              </a:prstGeom>
              <a:gradFill rotWithShape="0">
                <a:gsLst>
                  <a:gs pos="0">
                    <a:srgbClr val="38A870">
                      <a:gamma/>
                      <a:tint val="48627"/>
                      <a:invGamma/>
                    </a:srgbClr>
                  </a:gs>
                  <a:gs pos="100000">
                    <a:srgbClr val="38A870"/>
                  </a:gs>
                </a:gsLst>
                <a:path path="shape">
                  <a:fillToRect l="50000" t="50000" r="50000" b="50000"/>
                </a:path>
              </a:gradFill>
              <a:ln w="9525">
                <a:noFill/>
                <a:round/>
                <a:headEnd/>
                <a:tailEn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sz="2800">
                  <a:solidFill>
                    <a:srgbClr val="000000"/>
                  </a:solidFill>
                  <a:latin typeface="Times New Roman" pitchFamily="18" charset="0"/>
                </a:endParaRPr>
              </a:p>
            </p:txBody>
          </p:sp>
          <p:sp>
            <p:nvSpPr>
              <p:cNvPr id="13" name="Freeform 12"/>
              <p:cNvSpPr>
                <a:spLocks/>
              </p:cNvSpPr>
              <p:nvPr/>
            </p:nvSpPr>
            <p:spPr bwMode="auto">
              <a:xfrm>
                <a:off x="165" y="194"/>
                <a:ext cx="47" cy="59"/>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solidFill>
                <a:schemeClr val="tx1"/>
              </a:solidFill>
              <a:ln w="9525" cap="flat" cmpd="sng">
                <a:noFill/>
                <a:prstDash val="solid"/>
                <a:round/>
                <a:headEnd type="none" w="med" len="med"/>
                <a:tailEnd type="none" w="med" len="med"/>
              </a:ln>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4" name="Freeform 13"/>
              <p:cNvSpPr>
                <a:spLocks/>
              </p:cNvSpPr>
              <p:nvPr/>
            </p:nvSpPr>
            <p:spPr bwMode="auto">
              <a:xfrm>
                <a:off x="166" y="193"/>
                <a:ext cx="47" cy="60"/>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noFill/>
              <a:ln w="9525" cap="flat" cmpd="sng">
                <a:noFill/>
                <a:prstDash val="solid"/>
                <a:round/>
                <a:headEnd type="none" w="med" len="med"/>
                <a:tailEnd type="none" w="med" len="med"/>
              </a:ln>
              <a:effectLst>
                <a:outerShdw dist="12700" dir="54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5" name="Line 23"/>
              <p:cNvSpPr>
                <a:spLocks noChangeShapeType="1"/>
              </p:cNvSpPr>
              <p:nvPr/>
            </p:nvSpPr>
            <p:spPr bwMode="auto">
              <a:xfrm flipV="1">
                <a:off x="166" y="196"/>
                <a:ext cx="16" cy="52"/>
              </a:xfrm>
              <a:prstGeom prst="line">
                <a:avLst/>
              </a:prstGeom>
              <a:noFill/>
              <a:ln w="9525">
                <a:solidFill>
                  <a:schemeClr val="tx1"/>
                </a:solidFill>
                <a:round/>
                <a:headEnd/>
                <a:tailEnd/>
              </a:ln>
              <a:effectLst/>
            </p:spPr>
            <p:txBody>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grpSp>
        <p:sp>
          <p:nvSpPr>
            <p:cNvPr id="8" name="Text Box 24"/>
            <p:cNvSpPr txBox="1">
              <a:spLocks noChangeArrowheads="1"/>
            </p:cNvSpPr>
            <p:nvPr/>
          </p:nvSpPr>
          <p:spPr bwMode="auto">
            <a:xfrm>
              <a:off x="68" y="497"/>
              <a:ext cx="268" cy="79"/>
            </a:xfrm>
            <a:prstGeom prst="rect">
              <a:avLst/>
            </a:prstGeom>
            <a:noFill/>
            <a:ln w="9525">
              <a:noFill/>
              <a:miter lim="800000"/>
              <a:headEnd/>
              <a:tailEnd/>
            </a:ln>
            <a:effectLst/>
          </p:spPr>
          <p:txBody>
            <a:bodyPr lIns="0" tIns="0" rIns="0" bIns="0">
              <a:spAutoFit/>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r>
                <a:rPr lang="en-US" sz="900" dirty="0">
                  <a:solidFill>
                    <a:srgbClr val="309261"/>
                  </a:solidFill>
                  <a:latin typeface="Arial Black" pitchFamily="34" charset="0"/>
                </a:rPr>
                <a:t>Bleyer</a:t>
              </a:r>
              <a:endParaRPr lang="en-US" sz="2800" dirty="0">
                <a:solidFill>
                  <a:srgbClr val="000000"/>
                </a:solidFill>
                <a:latin typeface="Times New Roman" pitchFamily="18" charset="0"/>
              </a:endParaRPr>
            </a:p>
          </p:txBody>
        </p:sp>
      </p:grpSp>
    </p:spTree>
    <p:extLst>
      <p:ext uri="{BB962C8B-B14F-4D97-AF65-F5344CB8AC3E}">
        <p14:creationId xmlns:p14="http://schemas.microsoft.com/office/powerpoint/2010/main" val="228005524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858DF9-DDFF-48A1-B74F-21F8D5E7B6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371204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A5EFC2-ED6D-43A2-B5B2-777C5F0AB0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003329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A1C7FF-1A51-47ED-B839-D0E997626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06077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DA7C12-49FF-4819-912F-7C959A77F4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30620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84D260-9809-404A-BC12-18A73C6BCD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8275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F187E4-7CD5-4840-AB2C-0F6461F2F3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222568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181991-1D92-4A96-9C9C-2BBC8C438CAB}" type="slidenum">
              <a:rPr lang="en-US">
                <a:solidFill>
                  <a:srgbClr val="000000"/>
                </a:solidFill>
              </a:rPr>
              <a:pPr>
                <a:defRPr/>
              </a:pPr>
              <a:t>‹#›</a:t>
            </a:fld>
            <a:endParaRPr lang="en-US">
              <a:solidFill>
                <a:srgbClr val="000000"/>
              </a:solidFill>
            </a:endParaRPr>
          </a:p>
        </p:txBody>
      </p:sp>
      <p:sp>
        <p:nvSpPr>
          <p:cNvPr id="6" name="Rectangle 6"/>
          <p:cNvSpPr txBox="1">
            <a:spLocks noChangeArrowheads="1"/>
          </p:cNvSpPr>
          <p:nvPr userDrawn="1"/>
        </p:nvSpPr>
        <p:spPr bwMode="auto">
          <a:xfrm>
            <a:off x="173554" y="9144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309261"/>
                </a:solidFill>
                <a:latin typeface="Arial" pitchFamily="34" charset="0"/>
                <a:cs typeface="Arial" pitchFamily="34" charset="0"/>
              </a:defRPr>
            </a:lvl1pPr>
          </a:lstStyle>
          <a:p>
            <a:pPr eaLnBrk="0" fontAlgn="base" hangingPunct="0">
              <a:spcBef>
                <a:spcPct val="0"/>
              </a:spcBef>
              <a:spcAft>
                <a:spcPct val="0"/>
              </a:spcAft>
              <a:defRPr/>
            </a:pPr>
            <a:fld id="{6A49B75D-E5BE-49E2-8921-2EEDD38C9062}" type="slidenum">
              <a:rPr lang="en-US" smtClean="0"/>
              <a:pPr eaLnBrk="0" fontAlgn="base" hangingPunct="0">
                <a:spcBef>
                  <a:spcPct val="0"/>
                </a:spcBef>
                <a:spcAft>
                  <a:spcPct val="0"/>
                </a:spcAft>
                <a:defRPr/>
              </a:pPr>
              <a:t>‹#›</a:t>
            </a:fld>
            <a:endParaRPr lang="en-US" dirty="0"/>
          </a:p>
        </p:txBody>
      </p:sp>
      <p:grpSp>
        <p:nvGrpSpPr>
          <p:cNvPr id="7" name="Group 101"/>
          <p:cNvGrpSpPr>
            <a:grpSpLocks/>
          </p:cNvGrpSpPr>
          <p:nvPr userDrawn="1"/>
        </p:nvGrpSpPr>
        <p:grpSpPr bwMode="auto">
          <a:xfrm>
            <a:off x="184150" y="228600"/>
            <a:ext cx="425450" cy="762000"/>
            <a:chOff x="68" y="96"/>
            <a:chExt cx="268" cy="480"/>
          </a:xfrm>
        </p:grpSpPr>
        <p:grpSp>
          <p:nvGrpSpPr>
            <p:cNvPr id="8" name="Group 4"/>
            <p:cNvGrpSpPr>
              <a:grpSpLocks/>
            </p:cNvGrpSpPr>
            <p:nvPr/>
          </p:nvGrpSpPr>
          <p:grpSpPr bwMode="auto">
            <a:xfrm>
              <a:off x="132" y="96"/>
              <a:ext cx="126" cy="382"/>
              <a:chOff x="96" y="144"/>
              <a:chExt cx="191" cy="581"/>
            </a:xfrm>
          </p:grpSpPr>
          <p:sp>
            <p:nvSpPr>
              <p:cNvPr id="10" name="Freeform 9"/>
              <p:cNvSpPr>
                <a:spLocks/>
              </p:cNvSpPr>
              <p:nvPr/>
            </p:nvSpPr>
            <p:spPr bwMode="auto">
              <a:xfrm>
                <a:off x="96" y="144"/>
                <a:ext cx="188" cy="187"/>
              </a:xfrm>
              <a:custGeom>
                <a:avLst/>
                <a:gdLst/>
                <a:ahLst/>
                <a:cxnLst>
                  <a:cxn ang="0">
                    <a:pos x="872" y="0"/>
                  </a:cxn>
                  <a:cxn ang="0">
                    <a:pos x="1310" y="1236"/>
                  </a:cxn>
                  <a:cxn ang="0">
                    <a:pos x="964" y="1236"/>
                  </a:cxn>
                  <a:cxn ang="0">
                    <a:pos x="842" y="942"/>
                  </a:cxn>
                  <a:cxn ang="0">
                    <a:pos x="421" y="942"/>
                  </a:cxn>
                  <a:cxn ang="0">
                    <a:pos x="332" y="1232"/>
                  </a:cxn>
                  <a:cxn ang="0">
                    <a:pos x="0" y="1232"/>
                  </a:cxn>
                  <a:cxn ang="0">
                    <a:pos x="370" y="0"/>
                  </a:cxn>
                  <a:cxn ang="0">
                    <a:pos x="872" y="0"/>
                  </a:cxn>
                </a:cxnLst>
                <a:rect l="0" t="0" r="r" b="b"/>
                <a:pathLst>
                  <a:path w="1310" h="1236">
                    <a:moveTo>
                      <a:pt x="872" y="0"/>
                    </a:moveTo>
                    <a:cubicBezTo>
                      <a:pt x="966" y="434"/>
                      <a:pt x="1239" y="993"/>
                      <a:pt x="1310" y="1236"/>
                    </a:cubicBezTo>
                    <a:cubicBezTo>
                      <a:pt x="1150" y="1236"/>
                      <a:pt x="1196" y="1235"/>
                      <a:pt x="964" y="1236"/>
                    </a:cubicBezTo>
                    <a:cubicBezTo>
                      <a:pt x="952" y="1168"/>
                      <a:pt x="904" y="1072"/>
                      <a:pt x="842" y="942"/>
                    </a:cubicBezTo>
                    <a:cubicBezTo>
                      <a:pt x="666" y="940"/>
                      <a:pt x="584" y="944"/>
                      <a:pt x="421" y="942"/>
                    </a:cubicBezTo>
                    <a:cubicBezTo>
                      <a:pt x="367" y="1074"/>
                      <a:pt x="340" y="1163"/>
                      <a:pt x="332" y="1232"/>
                    </a:cubicBezTo>
                    <a:cubicBezTo>
                      <a:pt x="165" y="1232"/>
                      <a:pt x="200" y="1232"/>
                      <a:pt x="0" y="1232"/>
                    </a:cubicBezTo>
                    <a:cubicBezTo>
                      <a:pt x="88" y="1021"/>
                      <a:pt x="296" y="390"/>
                      <a:pt x="370" y="0"/>
                    </a:cubicBezTo>
                    <a:cubicBezTo>
                      <a:pt x="626" y="0"/>
                      <a:pt x="686" y="0"/>
                      <a:pt x="872" y="0"/>
                    </a:cubicBezTo>
                    <a:close/>
                  </a:path>
                </a:pathLst>
              </a:custGeom>
              <a:solidFill>
                <a:srgbClr val="64CC98"/>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1" name="Freeform 10"/>
              <p:cNvSpPr>
                <a:spLocks/>
              </p:cNvSpPr>
              <p:nvPr/>
            </p:nvSpPr>
            <p:spPr bwMode="auto">
              <a:xfrm>
                <a:off x="99" y="536"/>
                <a:ext cx="184" cy="189"/>
              </a:xfrm>
              <a:custGeom>
                <a:avLst/>
                <a:gdLst/>
                <a:ahLst/>
                <a:cxnLst>
                  <a:cxn ang="0">
                    <a:pos x="888" y="2"/>
                  </a:cxn>
                  <a:cxn ang="0">
                    <a:pos x="1282" y="1249"/>
                  </a:cxn>
                  <a:cxn ang="0">
                    <a:pos x="956" y="1248"/>
                  </a:cxn>
                  <a:cxn ang="0">
                    <a:pos x="643" y="459"/>
                  </a:cxn>
                  <a:cxn ang="0">
                    <a:pos x="358" y="1249"/>
                  </a:cxn>
                  <a:cxn ang="0">
                    <a:pos x="0" y="1248"/>
                  </a:cxn>
                  <a:cxn ang="0">
                    <a:pos x="379" y="2"/>
                  </a:cxn>
                  <a:cxn ang="0">
                    <a:pos x="888" y="2"/>
                  </a:cxn>
                </a:cxnLst>
                <a:rect l="0" t="0" r="r" b="b"/>
                <a:pathLst>
                  <a:path w="1282" h="1249">
                    <a:moveTo>
                      <a:pt x="888" y="2"/>
                    </a:moveTo>
                    <a:cubicBezTo>
                      <a:pt x="973" y="443"/>
                      <a:pt x="1214" y="1006"/>
                      <a:pt x="1282" y="1249"/>
                    </a:cubicBezTo>
                    <a:cubicBezTo>
                      <a:pt x="1080" y="1249"/>
                      <a:pt x="1178" y="1247"/>
                      <a:pt x="956" y="1248"/>
                    </a:cubicBezTo>
                    <a:cubicBezTo>
                      <a:pt x="856" y="920"/>
                      <a:pt x="710" y="459"/>
                      <a:pt x="643" y="459"/>
                    </a:cubicBezTo>
                    <a:cubicBezTo>
                      <a:pt x="575" y="459"/>
                      <a:pt x="465" y="928"/>
                      <a:pt x="358" y="1249"/>
                    </a:cubicBezTo>
                    <a:cubicBezTo>
                      <a:pt x="198" y="1249"/>
                      <a:pt x="192" y="1248"/>
                      <a:pt x="0" y="1248"/>
                    </a:cubicBezTo>
                    <a:cubicBezTo>
                      <a:pt x="84" y="1037"/>
                      <a:pt x="308" y="392"/>
                      <a:pt x="379" y="2"/>
                    </a:cubicBezTo>
                    <a:cubicBezTo>
                      <a:pt x="626" y="2"/>
                      <a:pt x="710" y="0"/>
                      <a:pt x="888" y="2"/>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2" name="Freeform 11"/>
              <p:cNvSpPr>
                <a:spLocks/>
              </p:cNvSpPr>
              <p:nvPr/>
            </p:nvSpPr>
            <p:spPr bwMode="auto">
              <a:xfrm>
                <a:off x="96" y="339"/>
                <a:ext cx="191" cy="188"/>
              </a:xfrm>
              <a:custGeom>
                <a:avLst/>
                <a:gdLst/>
                <a:ahLst/>
                <a:cxnLst>
                  <a:cxn ang="0">
                    <a:pos x="127" y="188"/>
                  </a:cxn>
                  <a:cxn ang="0">
                    <a:pos x="59" y="188"/>
                  </a:cxn>
                  <a:cxn ang="0">
                    <a:pos x="0" y="0"/>
                  </a:cxn>
                  <a:cxn ang="0">
                    <a:pos x="49" y="0"/>
                  </a:cxn>
                  <a:cxn ang="0">
                    <a:pos x="98" y="98"/>
                  </a:cxn>
                  <a:cxn ang="0">
                    <a:pos x="138" y="0"/>
                  </a:cxn>
                  <a:cxn ang="0">
                    <a:pos x="191" y="0"/>
                  </a:cxn>
                  <a:cxn ang="0">
                    <a:pos x="127" y="188"/>
                  </a:cxn>
                </a:cxnLst>
                <a:rect l="0" t="0" r="r" b="b"/>
                <a:pathLst>
                  <a:path w="191" h="188">
                    <a:moveTo>
                      <a:pt x="127" y="188"/>
                    </a:moveTo>
                    <a:cubicBezTo>
                      <a:pt x="109" y="188"/>
                      <a:pt x="78" y="188"/>
                      <a:pt x="59" y="188"/>
                    </a:cubicBezTo>
                    <a:cubicBezTo>
                      <a:pt x="75" y="118"/>
                      <a:pt x="1" y="28"/>
                      <a:pt x="0" y="0"/>
                    </a:cubicBezTo>
                    <a:cubicBezTo>
                      <a:pt x="27" y="1"/>
                      <a:pt x="49" y="0"/>
                      <a:pt x="49" y="0"/>
                    </a:cubicBezTo>
                    <a:cubicBezTo>
                      <a:pt x="57" y="70"/>
                      <a:pt x="83" y="98"/>
                      <a:pt x="98" y="98"/>
                    </a:cubicBezTo>
                    <a:cubicBezTo>
                      <a:pt x="113" y="98"/>
                      <a:pt x="132" y="30"/>
                      <a:pt x="138" y="0"/>
                    </a:cubicBezTo>
                    <a:cubicBezTo>
                      <a:pt x="163" y="0"/>
                      <a:pt x="168" y="1"/>
                      <a:pt x="191" y="0"/>
                    </a:cubicBezTo>
                    <a:cubicBezTo>
                      <a:pt x="190" y="29"/>
                      <a:pt x="114" y="114"/>
                      <a:pt x="127" y="188"/>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3" name="Oval 12"/>
              <p:cNvSpPr>
                <a:spLocks noChangeArrowheads="1"/>
              </p:cNvSpPr>
              <p:nvPr/>
            </p:nvSpPr>
            <p:spPr bwMode="auto">
              <a:xfrm>
                <a:off x="158" y="315"/>
                <a:ext cx="66" cy="94"/>
              </a:xfrm>
              <a:prstGeom prst="ellipse">
                <a:avLst/>
              </a:prstGeom>
              <a:gradFill rotWithShape="0">
                <a:gsLst>
                  <a:gs pos="0">
                    <a:srgbClr val="38A870">
                      <a:gamma/>
                      <a:tint val="48627"/>
                      <a:invGamma/>
                    </a:srgbClr>
                  </a:gs>
                  <a:gs pos="100000">
                    <a:srgbClr val="38A870"/>
                  </a:gs>
                </a:gsLst>
                <a:path path="shape">
                  <a:fillToRect l="50000" t="50000" r="50000" b="50000"/>
                </a:path>
              </a:gradFill>
              <a:ln w="9525">
                <a:noFill/>
                <a:round/>
                <a:headEnd/>
                <a:tailEn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sz="2800">
                  <a:solidFill>
                    <a:srgbClr val="000000"/>
                  </a:solidFill>
                  <a:latin typeface="Times New Roman" pitchFamily="18" charset="0"/>
                </a:endParaRPr>
              </a:p>
            </p:txBody>
          </p:sp>
          <p:sp>
            <p:nvSpPr>
              <p:cNvPr id="14" name="Freeform 13"/>
              <p:cNvSpPr>
                <a:spLocks/>
              </p:cNvSpPr>
              <p:nvPr/>
            </p:nvSpPr>
            <p:spPr bwMode="auto">
              <a:xfrm>
                <a:off x="165" y="194"/>
                <a:ext cx="47" cy="59"/>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solidFill>
                <a:schemeClr val="tx1"/>
              </a:solidFill>
              <a:ln w="9525" cap="flat" cmpd="sng">
                <a:noFill/>
                <a:prstDash val="solid"/>
                <a:round/>
                <a:headEnd type="none" w="med" len="med"/>
                <a:tailEnd type="none" w="med" len="med"/>
              </a:ln>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5" name="Freeform 14"/>
              <p:cNvSpPr>
                <a:spLocks/>
              </p:cNvSpPr>
              <p:nvPr/>
            </p:nvSpPr>
            <p:spPr bwMode="auto">
              <a:xfrm>
                <a:off x="166" y="193"/>
                <a:ext cx="47" cy="60"/>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noFill/>
              <a:ln w="9525" cap="flat" cmpd="sng">
                <a:noFill/>
                <a:prstDash val="solid"/>
                <a:round/>
                <a:headEnd type="none" w="med" len="med"/>
                <a:tailEnd type="none" w="med" len="med"/>
              </a:ln>
              <a:effectLst>
                <a:outerShdw dist="12700" dir="54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6" name="Line 23"/>
              <p:cNvSpPr>
                <a:spLocks noChangeShapeType="1"/>
              </p:cNvSpPr>
              <p:nvPr/>
            </p:nvSpPr>
            <p:spPr bwMode="auto">
              <a:xfrm flipV="1">
                <a:off x="166" y="196"/>
                <a:ext cx="16" cy="52"/>
              </a:xfrm>
              <a:prstGeom prst="line">
                <a:avLst/>
              </a:prstGeom>
              <a:noFill/>
              <a:ln w="9525">
                <a:solidFill>
                  <a:schemeClr val="tx1"/>
                </a:solidFill>
                <a:round/>
                <a:headEnd/>
                <a:tailEnd/>
              </a:ln>
              <a:effectLst/>
            </p:spPr>
            <p:txBody>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grpSp>
        <p:sp>
          <p:nvSpPr>
            <p:cNvPr id="9" name="Text Box 24"/>
            <p:cNvSpPr txBox="1">
              <a:spLocks noChangeArrowheads="1"/>
            </p:cNvSpPr>
            <p:nvPr/>
          </p:nvSpPr>
          <p:spPr bwMode="auto">
            <a:xfrm>
              <a:off x="68" y="497"/>
              <a:ext cx="268" cy="79"/>
            </a:xfrm>
            <a:prstGeom prst="rect">
              <a:avLst/>
            </a:prstGeom>
            <a:noFill/>
            <a:ln w="9525">
              <a:noFill/>
              <a:miter lim="800000"/>
              <a:headEnd/>
              <a:tailEnd/>
            </a:ln>
            <a:effectLst/>
          </p:spPr>
          <p:txBody>
            <a:bodyPr lIns="0" tIns="0" rIns="0" bIns="0">
              <a:spAutoFit/>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r>
                <a:rPr lang="en-US" sz="900" dirty="0">
                  <a:solidFill>
                    <a:srgbClr val="309261"/>
                  </a:solidFill>
                  <a:latin typeface="Arial Black" pitchFamily="34" charset="0"/>
                </a:rPr>
                <a:t>Bleyer</a:t>
              </a:r>
              <a:endParaRPr lang="en-US" sz="2800" dirty="0">
                <a:solidFill>
                  <a:srgbClr val="000000"/>
                </a:solidFill>
                <a:latin typeface="Times New Roman" pitchFamily="18" charset="0"/>
              </a:endParaRPr>
            </a:p>
          </p:txBody>
        </p:sp>
      </p:grpSp>
    </p:spTree>
    <p:extLst>
      <p:ext uri="{BB962C8B-B14F-4D97-AF65-F5344CB8AC3E}">
        <p14:creationId xmlns:p14="http://schemas.microsoft.com/office/powerpoint/2010/main" val="37844764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E5773-4D97-4E94-9898-6F6E90851BA3}"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1502183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E5773-4D97-4E94-9898-6F6E90851BA3}" type="datetimeFigureOut">
              <a:rPr lang="en-US" smtClean="0"/>
              <a:pPr/>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1352737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249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932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022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878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635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792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068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562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6E5773-4D97-4E94-9898-6F6E90851BA3}" type="datetimeFigureOut">
              <a:rPr lang="en-US" smtClean="0"/>
              <a:pPr/>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857336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19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89D98-8CBD-4A3F-A9B8-5346DA283267}" type="datetimeFigureOut">
              <a:rPr lang="en-US">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CB756-828C-4EC4-8000-A64AB64ED7D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35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E5773-4D97-4E94-9898-6F6E90851BA3}" type="datetimeFigureOut">
              <a:rPr lang="en-US" smtClean="0"/>
              <a:pPr/>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304018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E5773-4D97-4E94-9898-6F6E90851BA3}"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5164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E5773-4D97-4E94-9898-6F6E90851BA3}"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2A36-C2F4-4986-9DED-FA529009C150}" type="slidenum">
              <a:rPr lang="en-US" smtClean="0"/>
              <a:pPr/>
              <a:t>‹#›</a:t>
            </a:fld>
            <a:endParaRPr lang="en-US"/>
          </a:p>
        </p:txBody>
      </p:sp>
    </p:spTree>
    <p:extLst>
      <p:ext uri="{BB962C8B-B14F-4D97-AF65-F5344CB8AC3E}">
        <p14:creationId xmlns:p14="http://schemas.microsoft.com/office/powerpoint/2010/main" val="296672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E5773-4D97-4E94-9898-6F6E90851BA3}" type="datetimeFigureOut">
              <a:rPr lang="en-US" smtClean="0"/>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02A36-C2F4-4986-9DED-FA529009C150}" type="slidenum">
              <a:rPr lang="en-US" smtClean="0"/>
              <a:pPr/>
              <a:t>‹#›</a:t>
            </a:fld>
            <a:endParaRPr lang="en-US"/>
          </a:p>
        </p:txBody>
      </p:sp>
    </p:spTree>
    <p:extLst>
      <p:ext uri="{BB962C8B-B14F-4D97-AF65-F5344CB8AC3E}">
        <p14:creationId xmlns:p14="http://schemas.microsoft.com/office/powerpoint/2010/main" val="836311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400" b="0" i="0">
                <a:solidFill>
                  <a:schemeClr val="tx1"/>
                </a:solidFill>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b="0" i="0">
                <a:solidFill>
                  <a:schemeClr val="tx1"/>
                </a:solidFill>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b="0" i="0">
                <a:solidFill>
                  <a:schemeClr val="tx1"/>
                </a:solidFill>
              </a:defRPr>
            </a:lvl1pPr>
          </a:lstStyle>
          <a:p>
            <a:pPr algn="r" fontAlgn="base">
              <a:spcBef>
                <a:spcPct val="0"/>
              </a:spcBef>
              <a:spcAft>
                <a:spcPct val="0"/>
              </a:spcAft>
              <a:defRPr/>
            </a:pPr>
            <a:fld id="{F9DAD966-62CC-4E0F-8144-5EA8D44C40B9}" type="slidenum">
              <a:rPr lang="en-US">
                <a:solidFill>
                  <a:srgbClr val="000000"/>
                </a:solidFill>
              </a:rPr>
              <a:pPr algn="r" fontAlgn="base">
                <a:spcBef>
                  <a:spcPct val="0"/>
                </a:spcBef>
                <a:spcAft>
                  <a:spcPct val="0"/>
                </a:spcAft>
                <a:defRPr/>
              </a:pPr>
              <a:t>‹#›</a:t>
            </a:fld>
            <a:endParaRPr lang="en-US">
              <a:solidFill>
                <a:srgbClr val="000000"/>
              </a:solidFill>
            </a:endParaRPr>
          </a:p>
        </p:txBody>
      </p:sp>
      <p:sp>
        <p:nvSpPr>
          <p:cNvPr id="7" name="Rectangle 6"/>
          <p:cNvSpPr txBox="1">
            <a:spLocks noChangeArrowheads="1"/>
          </p:cNvSpPr>
          <p:nvPr userDrawn="1"/>
        </p:nvSpPr>
        <p:spPr bwMode="auto">
          <a:xfrm>
            <a:off x="173554" y="9144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309261"/>
                </a:solidFill>
                <a:latin typeface="Arial" pitchFamily="34" charset="0"/>
                <a:cs typeface="Arial" pitchFamily="34" charset="0"/>
              </a:defRPr>
            </a:lvl1pPr>
          </a:lstStyle>
          <a:p>
            <a:pPr eaLnBrk="0" fontAlgn="base" hangingPunct="0">
              <a:spcBef>
                <a:spcPct val="0"/>
              </a:spcBef>
              <a:spcAft>
                <a:spcPct val="0"/>
              </a:spcAft>
              <a:defRPr/>
            </a:pPr>
            <a:fld id="{6A49B75D-E5BE-49E2-8921-2EEDD38C9062}" type="slidenum">
              <a:rPr lang="en-US" smtClean="0"/>
              <a:pPr eaLnBrk="0" fontAlgn="base" hangingPunct="0">
                <a:spcBef>
                  <a:spcPct val="0"/>
                </a:spcBef>
                <a:spcAft>
                  <a:spcPct val="0"/>
                </a:spcAft>
                <a:defRPr/>
              </a:pPr>
              <a:t>‹#›</a:t>
            </a:fld>
            <a:endParaRPr lang="en-US" dirty="0"/>
          </a:p>
        </p:txBody>
      </p:sp>
      <p:grpSp>
        <p:nvGrpSpPr>
          <p:cNvPr id="2" name="Group 101"/>
          <p:cNvGrpSpPr>
            <a:grpSpLocks/>
          </p:cNvGrpSpPr>
          <p:nvPr userDrawn="1"/>
        </p:nvGrpSpPr>
        <p:grpSpPr bwMode="auto">
          <a:xfrm>
            <a:off x="184150" y="228600"/>
            <a:ext cx="425450" cy="762000"/>
            <a:chOff x="68" y="96"/>
            <a:chExt cx="268" cy="480"/>
          </a:xfrm>
        </p:grpSpPr>
        <p:grpSp>
          <p:nvGrpSpPr>
            <p:cNvPr id="3" name="Group 4"/>
            <p:cNvGrpSpPr>
              <a:grpSpLocks/>
            </p:cNvGrpSpPr>
            <p:nvPr/>
          </p:nvGrpSpPr>
          <p:grpSpPr bwMode="auto">
            <a:xfrm>
              <a:off x="132" y="96"/>
              <a:ext cx="126" cy="382"/>
              <a:chOff x="96" y="144"/>
              <a:chExt cx="191" cy="581"/>
            </a:xfrm>
          </p:grpSpPr>
          <p:sp>
            <p:nvSpPr>
              <p:cNvPr id="11" name="Freeform 10"/>
              <p:cNvSpPr>
                <a:spLocks/>
              </p:cNvSpPr>
              <p:nvPr/>
            </p:nvSpPr>
            <p:spPr bwMode="auto">
              <a:xfrm>
                <a:off x="96" y="144"/>
                <a:ext cx="188" cy="187"/>
              </a:xfrm>
              <a:custGeom>
                <a:avLst/>
                <a:gdLst/>
                <a:ahLst/>
                <a:cxnLst>
                  <a:cxn ang="0">
                    <a:pos x="872" y="0"/>
                  </a:cxn>
                  <a:cxn ang="0">
                    <a:pos x="1310" y="1236"/>
                  </a:cxn>
                  <a:cxn ang="0">
                    <a:pos x="964" y="1236"/>
                  </a:cxn>
                  <a:cxn ang="0">
                    <a:pos x="842" y="942"/>
                  </a:cxn>
                  <a:cxn ang="0">
                    <a:pos x="421" y="942"/>
                  </a:cxn>
                  <a:cxn ang="0">
                    <a:pos x="332" y="1232"/>
                  </a:cxn>
                  <a:cxn ang="0">
                    <a:pos x="0" y="1232"/>
                  </a:cxn>
                  <a:cxn ang="0">
                    <a:pos x="370" y="0"/>
                  </a:cxn>
                  <a:cxn ang="0">
                    <a:pos x="872" y="0"/>
                  </a:cxn>
                </a:cxnLst>
                <a:rect l="0" t="0" r="r" b="b"/>
                <a:pathLst>
                  <a:path w="1310" h="1236">
                    <a:moveTo>
                      <a:pt x="872" y="0"/>
                    </a:moveTo>
                    <a:cubicBezTo>
                      <a:pt x="966" y="434"/>
                      <a:pt x="1239" y="993"/>
                      <a:pt x="1310" y="1236"/>
                    </a:cubicBezTo>
                    <a:cubicBezTo>
                      <a:pt x="1150" y="1236"/>
                      <a:pt x="1196" y="1235"/>
                      <a:pt x="964" y="1236"/>
                    </a:cubicBezTo>
                    <a:cubicBezTo>
                      <a:pt x="952" y="1168"/>
                      <a:pt x="904" y="1072"/>
                      <a:pt x="842" y="942"/>
                    </a:cubicBezTo>
                    <a:cubicBezTo>
                      <a:pt x="666" y="940"/>
                      <a:pt x="584" y="944"/>
                      <a:pt x="421" y="942"/>
                    </a:cubicBezTo>
                    <a:cubicBezTo>
                      <a:pt x="367" y="1074"/>
                      <a:pt x="340" y="1163"/>
                      <a:pt x="332" y="1232"/>
                    </a:cubicBezTo>
                    <a:cubicBezTo>
                      <a:pt x="165" y="1232"/>
                      <a:pt x="200" y="1232"/>
                      <a:pt x="0" y="1232"/>
                    </a:cubicBezTo>
                    <a:cubicBezTo>
                      <a:pt x="88" y="1021"/>
                      <a:pt x="296" y="390"/>
                      <a:pt x="370" y="0"/>
                    </a:cubicBezTo>
                    <a:cubicBezTo>
                      <a:pt x="626" y="0"/>
                      <a:pt x="686" y="0"/>
                      <a:pt x="872" y="0"/>
                    </a:cubicBezTo>
                    <a:close/>
                  </a:path>
                </a:pathLst>
              </a:custGeom>
              <a:solidFill>
                <a:srgbClr val="64CC98"/>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2" name="Freeform 11"/>
              <p:cNvSpPr>
                <a:spLocks/>
              </p:cNvSpPr>
              <p:nvPr/>
            </p:nvSpPr>
            <p:spPr bwMode="auto">
              <a:xfrm>
                <a:off x="99" y="536"/>
                <a:ext cx="184" cy="189"/>
              </a:xfrm>
              <a:custGeom>
                <a:avLst/>
                <a:gdLst/>
                <a:ahLst/>
                <a:cxnLst>
                  <a:cxn ang="0">
                    <a:pos x="888" y="2"/>
                  </a:cxn>
                  <a:cxn ang="0">
                    <a:pos x="1282" y="1249"/>
                  </a:cxn>
                  <a:cxn ang="0">
                    <a:pos x="956" y="1248"/>
                  </a:cxn>
                  <a:cxn ang="0">
                    <a:pos x="643" y="459"/>
                  </a:cxn>
                  <a:cxn ang="0">
                    <a:pos x="358" y="1249"/>
                  </a:cxn>
                  <a:cxn ang="0">
                    <a:pos x="0" y="1248"/>
                  </a:cxn>
                  <a:cxn ang="0">
                    <a:pos x="379" y="2"/>
                  </a:cxn>
                  <a:cxn ang="0">
                    <a:pos x="888" y="2"/>
                  </a:cxn>
                </a:cxnLst>
                <a:rect l="0" t="0" r="r" b="b"/>
                <a:pathLst>
                  <a:path w="1282" h="1249">
                    <a:moveTo>
                      <a:pt x="888" y="2"/>
                    </a:moveTo>
                    <a:cubicBezTo>
                      <a:pt x="973" y="443"/>
                      <a:pt x="1214" y="1006"/>
                      <a:pt x="1282" y="1249"/>
                    </a:cubicBezTo>
                    <a:cubicBezTo>
                      <a:pt x="1080" y="1249"/>
                      <a:pt x="1178" y="1247"/>
                      <a:pt x="956" y="1248"/>
                    </a:cubicBezTo>
                    <a:cubicBezTo>
                      <a:pt x="856" y="920"/>
                      <a:pt x="710" y="459"/>
                      <a:pt x="643" y="459"/>
                    </a:cubicBezTo>
                    <a:cubicBezTo>
                      <a:pt x="575" y="459"/>
                      <a:pt x="465" y="928"/>
                      <a:pt x="358" y="1249"/>
                    </a:cubicBezTo>
                    <a:cubicBezTo>
                      <a:pt x="198" y="1249"/>
                      <a:pt x="192" y="1248"/>
                      <a:pt x="0" y="1248"/>
                    </a:cubicBezTo>
                    <a:cubicBezTo>
                      <a:pt x="84" y="1037"/>
                      <a:pt x="308" y="392"/>
                      <a:pt x="379" y="2"/>
                    </a:cubicBezTo>
                    <a:cubicBezTo>
                      <a:pt x="626" y="2"/>
                      <a:pt x="710" y="0"/>
                      <a:pt x="888" y="2"/>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3" name="Freeform 12"/>
              <p:cNvSpPr>
                <a:spLocks/>
              </p:cNvSpPr>
              <p:nvPr/>
            </p:nvSpPr>
            <p:spPr bwMode="auto">
              <a:xfrm>
                <a:off x="96" y="339"/>
                <a:ext cx="191" cy="188"/>
              </a:xfrm>
              <a:custGeom>
                <a:avLst/>
                <a:gdLst/>
                <a:ahLst/>
                <a:cxnLst>
                  <a:cxn ang="0">
                    <a:pos x="127" y="188"/>
                  </a:cxn>
                  <a:cxn ang="0">
                    <a:pos x="59" y="188"/>
                  </a:cxn>
                  <a:cxn ang="0">
                    <a:pos x="0" y="0"/>
                  </a:cxn>
                  <a:cxn ang="0">
                    <a:pos x="49" y="0"/>
                  </a:cxn>
                  <a:cxn ang="0">
                    <a:pos x="98" y="98"/>
                  </a:cxn>
                  <a:cxn ang="0">
                    <a:pos x="138" y="0"/>
                  </a:cxn>
                  <a:cxn ang="0">
                    <a:pos x="191" y="0"/>
                  </a:cxn>
                  <a:cxn ang="0">
                    <a:pos x="127" y="188"/>
                  </a:cxn>
                </a:cxnLst>
                <a:rect l="0" t="0" r="r" b="b"/>
                <a:pathLst>
                  <a:path w="191" h="188">
                    <a:moveTo>
                      <a:pt x="127" y="188"/>
                    </a:moveTo>
                    <a:cubicBezTo>
                      <a:pt x="109" y="188"/>
                      <a:pt x="78" y="188"/>
                      <a:pt x="59" y="188"/>
                    </a:cubicBezTo>
                    <a:cubicBezTo>
                      <a:pt x="75" y="118"/>
                      <a:pt x="1" y="28"/>
                      <a:pt x="0" y="0"/>
                    </a:cubicBezTo>
                    <a:cubicBezTo>
                      <a:pt x="27" y="1"/>
                      <a:pt x="49" y="0"/>
                      <a:pt x="49" y="0"/>
                    </a:cubicBezTo>
                    <a:cubicBezTo>
                      <a:pt x="57" y="70"/>
                      <a:pt x="83" y="98"/>
                      <a:pt x="98" y="98"/>
                    </a:cubicBezTo>
                    <a:cubicBezTo>
                      <a:pt x="113" y="98"/>
                      <a:pt x="132" y="30"/>
                      <a:pt x="138" y="0"/>
                    </a:cubicBezTo>
                    <a:cubicBezTo>
                      <a:pt x="163" y="0"/>
                      <a:pt x="168" y="1"/>
                      <a:pt x="191" y="0"/>
                    </a:cubicBezTo>
                    <a:cubicBezTo>
                      <a:pt x="190" y="29"/>
                      <a:pt x="114" y="114"/>
                      <a:pt x="127" y="188"/>
                    </a:cubicBezTo>
                    <a:close/>
                  </a:path>
                </a:pathLst>
              </a:custGeom>
              <a:solidFill>
                <a:srgbClr val="38A870"/>
              </a:solidFill>
              <a:ln w="9525" cap="flat" cmpd="sng">
                <a:noFill/>
                <a:prstDash val="solid"/>
                <a:round/>
                <a:headEnd type="none" w="med" len="med"/>
                <a:tailEnd type="none" w="med" len="me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4" name="Oval 13"/>
              <p:cNvSpPr>
                <a:spLocks noChangeArrowheads="1"/>
              </p:cNvSpPr>
              <p:nvPr/>
            </p:nvSpPr>
            <p:spPr bwMode="auto">
              <a:xfrm>
                <a:off x="158" y="315"/>
                <a:ext cx="66" cy="94"/>
              </a:xfrm>
              <a:prstGeom prst="ellipse">
                <a:avLst/>
              </a:prstGeom>
              <a:gradFill rotWithShape="0">
                <a:gsLst>
                  <a:gs pos="0">
                    <a:srgbClr val="38A870">
                      <a:gamma/>
                      <a:tint val="48627"/>
                      <a:invGamma/>
                    </a:srgbClr>
                  </a:gs>
                  <a:gs pos="100000">
                    <a:srgbClr val="38A870"/>
                  </a:gs>
                </a:gsLst>
                <a:path path="shape">
                  <a:fillToRect l="50000" t="50000" r="50000" b="50000"/>
                </a:path>
              </a:gradFill>
              <a:ln w="9525">
                <a:noFill/>
                <a:round/>
                <a:headEnd/>
                <a:tailEnd/>
              </a:ln>
              <a:effectLst>
                <a:outerShdw dist="17961" dir="27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sz="2800">
                  <a:solidFill>
                    <a:srgbClr val="000000"/>
                  </a:solidFill>
                  <a:latin typeface="Times New Roman" pitchFamily="18" charset="0"/>
                </a:endParaRPr>
              </a:p>
            </p:txBody>
          </p:sp>
          <p:sp>
            <p:nvSpPr>
              <p:cNvPr id="15" name="Freeform 14"/>
              <p:cNvSpPr>
                <a:spLocks/>
              </p:cNvSpPr>
              <p:nvPr/>
            </p:nvSpPr>
            <p:spPr bwMode="auto">
              <a:xfrm>
                <a:off x="165" y="194"/>
                <a:ext cx="47" cy="59"/>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solidFill>
                <a:schemeClr val="tx1"/>
              </a:solidFill>
              <a:ln w="9525" cap="flat" cmpd="sng">
                <a:noFill/>
                <a:prstDash val="solid"/>
                <a:round/>
                <a:headEnd type="none" w="med" len="med"/>
                <a:tailEnd type="none" w="med" len="med"/>
              </a:ln>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6" name="Freeform 15"/>
              <p:cNvSpPr>
                <a:spLocks/>
              </p:cNvSpPr>
              <p:nvPr/>
            </p:nvSpPr>
            <p:spPr bwMode="auto">
              <a:xfrm>
                <a:off x="166" y="193"/>
                <a:ext cx="47" cy="60"/>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noFill/>
              <a:ln w="9525" cap="flat" cmpd="sng">
                <a:noFill/>
                <a:prstDash val="solid"/>
                <a:round/>
                <a:headEnd type="none" w="med" len="med"/>
                <a:tailEnd type="none" w="med" len="med"/>
              </a:ln>
              <a:effectLst>
                <a:outerShdw dist="12700" dir="5400000" algn="ctr" rotWithShape="0">
                  <a:schemeClr val="tx1"/>
                </a:outerShdw>
              </a:effectLst>
            </p:spPr>
            <p:txBody>
              <a:bodyPr wrap="none" anchor="ct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sp>
            <p:nvSpPr>
              <p:cNvPr id="17" name="Line 23"/>
              <p:cNvSpPr>
                <a:spLocks noChangeShapeType="1"/>
              </p:cNvSpPr>
              <p:nvPr/>
            </p:nvSpPr>
            <p:spPr bwMode="auto">
              <a:xfrm flipV="1">
                <a:off x="166" y="196"/>
                <a:ext cx="16" cy="52"/>
              </a:xfrm>
              <a:prstGeom prst="line">
                <a:avLst/>
              </a:prstGeom>
              <a:noFill/>
              <a:ln w="9525">
                <a:solidFill>
                  <a:schemeClr val="tx1"/>
                </a:solidFill>
                <a:round/>
                <a:headEnd/>
                <a:tailEnd/>
              </a:ln>
              <a:effectLst/>
            </p:spPr>
            <p:txBody>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endParaRPr lang="en-US">
                  <a:solidFill>
                    <a:srgbClr val="000000"/>
                  </a:solidFill>
                </a:endParaRPr>
              </a:p>
            </p:txBody>
          </p:sp>
        </p:grpSp>
        <p:sp>
          <p:nvSpPr>
            <p:cNvPr id="10" name="Text Box 24"/>
            <p:cNvSpPr txBox="1">
              <a:spLocks noChangeArrowheads="1"/>
            </p:cNvSpPr>
            <p:nvPr/>
          </p:nvSpPr>
          <p:spPr bwMode="auto">
            <a:xfrm>
              <a:off x="68" y="497"/>
              <a:ext cx="268" cy="79"/>
            </a:xfrm>
            <a:prstGeom prst="rect">
              <a:avLst/>
            </a:prstGeom>
            <a:noFill/>
            <a:ln w="9525">
              <a:noFill/>
              <a:miter lim="800000"/>
              <a:headEnd/>
              <a:tailEnd/>
            </a:ln>
            <a:effectLst/>
          </p:spPr>
          <p:txBody>
            <a:bodyPr lIns="0" tIns="0" rIns="0" bIns="0">
              <a:spAutoFit/>
            </a:bodyPr>
            <a:lstStyle>
              <a:defPPr>
                <a:defRPr lang="en-US"/>
              </a:defPPr>
              <a:lvl1pPr algn="ctr" rtl="0" fontAlgn="base">
                <a:spcBef>
                  <a:spcPct val="0"/>
                </a:spcBef>
                <a:spcAft>
                  <a:spcPct val="0"/>
                </a:spcAft>
                <a:defRPr sz="3200" b="1" kern="1200">
                  <a:solidFill>
                    <a:schemeClr val="tx1"/>
                  </a:solidFill>
                  <a:latin typeface="Arial" pitchFamily="34" charset="0"/>
                  <a:ea typeface="+mn-ea"/>
                  <a:cs typeface="+mn-cs"/>
                </a:defRPr>
              </a:lvl1pPr>
              <a:lvl2pPr marL="457200" algn="ctr" rtl="0" fontAlgn="base">
                <a:spcBef>
                  <a:spcPct val="0"/>
                </a:spcBef>
                <a:spcAft>
                  <a:spcPct val="0"/>
                </a:spcAft>
                <a:defRPr sz="3200" b="1" kern="1200">
                  <a:solidFill>
                    <a:schemeClr val="tx1"/>
                  </a:solidFill>
                  <a:latin typeface="Arial" pitchFamily="34" charset="0"/>
                  <a:ea typeface="+mn-ea"/>
                  <a:cs typeface="+mn-cs"/>
                </a:defRPr>
              </a:lvl2pPr>
              <a:lvl3pPr marL="914400" algn="ctr" rtl="0" fontAlgn="base">
                <a:spcBef>
                  <a:spcPct val="0"/>
                </a:spcBef>
                <a:spcAft>
                  <a:spcPct val="0"/>
                </a:spcAft>
                <a:defRPr sz="3200" b="1" kern="1200">
                  <a:solidFill>
                    <a:schemeClr val="tx1"/>
                  </a:solidFill>
                  <a:latin typeface="Arial" pitchFamily="34" charset="0"/>
                  <a:ea typeface="+mn-ea"/>
                  <a:cs typeface="+mn-cs"/>
                </a:defRPr>
              </a:lvl3pPr>
              <a:lvl4pPr marL="1371600" algn="ctr" rtl="0" fontAlgn="base">
                <a:spcBef>
                  <a:spcPct val="0"/>
                </a:spcBef>
                <a:spcAft>
                  <a:spcPct val="0"/>
                </a:spcAft>
                <a:defRPr sz="3200" b="1" kern="1200">
                  <a:solidFill>
                    <a:schemeClr val="tx1"/>
                  </a:solidFill>
                  <a:latin typeface="Arial" pitchFamily="34" charset="0"/>
                  <a:ea typeface="+mn-ea"/>
                  <a:cs typeface="+mn-cs"/>
                </a:defRPr>
              </a:lvl4pPr>
              <a:lvl5pPr marL="1828800" algn="ctr" rtl="0" fontAlgn="base">
                <a:spcBef>
                  <a:spcPct val="0"/>
                </a:spcBef>
                <a:spcAft>
                  <a:spcPct val="0"/>
                </a:spcAft>
                <a:defRPr sz="3200" b="1" kern="1200">
                  <a:solidFill>
                    <a:schemeClr val="tx1"/>
                  </a:solidFill>
                  <a:latin typeface="Arial" pitchFamily="34" charset="0"/>
                  <a:ea typeface="+mn-ea"/>
                  <a:cs typeface="+mn-cs"/>
                </a:defRPr>
              </a:lvl5pPr>
              <a:lvl6pPr marL="2286000" algn="l" defTabSz="914400" rtl="0" eaLnBrk="1" latinLnBrk="0" hangingPunct="1">
                <a:defRPr sz="3200" b="1" kern="1200">
                  <a:solidFill>
                    <a:schemeClr val="tx1"/>
                  </a:solidFill>
                  <a:latin typeface="Arial" pitchFamily="34" charset="0"/>
                  <a:ea typeface="+mn-ea"/>
                  <a:cs typeface="+mn-cs"/>
                </a:defRPr>
              </a:lvl6pPr>
              <a:lvl7pPr marL="2743200" algn="l" defTabSz="914400" rtl="0" eaLnBrk="1" latinLnBrk="0" hangingPunct="1">
                <a:defRPr sz="3200" b="1" kern="1200">
                  <a:solidFill>
                    <a:schemeClr val="tx1"/>
                  </a:solidFill>
                  <a:latin typeface="Arial" pitchFamily="34" charset="0"/>
                  <a:ea typeface="+mn-ea"/>
                  <a:cs typeface="+mn-cs"/>
                </a:defRPr>
              </a:lvl7pPr>
              <a:lvl8pPr marL="3200400" algn="l" defTabSz="914400" rtl="0" eaLnBrk="1" latinLnBrk="0" hangingPunct="1">
                <a:defRPr sz="3200" b="1" kern="1200">
                  <a:solidFill>
                    <a:schemeClr val="tx1"/>
                  </a:solidFill>
                  <a:latin typeface="Arial" pitchFamily="34" charset="0"/>
                  <a:ea typeface="+mn-ea"/>
                  <a:cs typeface="+mn-cs"/>
                </a:defRPr>
              </a:lvl8pPr>
              <a:lvl9pPr marL="3657600" algn="l" defTabSz="914400" rtl="0" eaLnBrk="1" latinLnBrk="0" hangingPunct="1">
                <a:defRPr sz="3200" b="1" kern="1200">
                  <a:solidFill>
                    <a:schemeClr val="tx1"/>
                  </a:solidFill>
                  <a:latin typeface="Arial" pitchFamily="34" charset="0"/>
                  <a:ea typeface="+mn-ea"/>
                  <a:cs typeface="+mn-cs"/>
                </a:defRPr>
              </a:lvl9pPr>
            </a:lstStyle>
            <a:p>
              <a:pPr eaLnBrk="0" hangingPunct="0">
                <a:lnSpc>
                  <a:spcPct val="90000"/>
                </a:lnSpc>
              </a:pPr>
              <a:r>
                <a:rPr lang="en-US" sz="900" dirty="0">
                  <a:solidFill>
                    <a:srgbClr val="309261"/>
                  </a:solidFill>
                  <a:latin typeface="Arial Black" pitchFamily="34" charset="0"/>
                </a:rPr>
                <a:t>Bleyer</a:t>
              </a:r>
              <a:endParaRPr lang="en-US" sz="2800" dirty="0">
                <a:solidFill>
                  <a:srgbClr val="000000"/>
                </a:solidFill>
                <a:latin typeface="Times New Roman" pitchFamily="18" charset="0"/>
              </a:endParaRPr>
            </a:p>
          </p:txBody>
        </p:sp>
      </p:grpSp>
    </p:spTree>
    <p:extLst>
      <p:ext uri="{BB962C8B-B14F-4D97-AF65-F5344CB8AC3E}">
        <p14:creationId xmlns:p14="http://schemas.microsoft.com/office/powerpoint/2010/main" val="258448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400" b="0" i="0">
                <a:solidFill>
                  <a:schemeClr val="tx1"/>
                </a:solidFill>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b="0" i="0">
                <a:solidFill>
                  <a:schemeClr val="tx1"/>
                </a:solidFill>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b="0" i="0">
                <a:solidFill>
                  <a:schemeClr val="tx1"/>
                </a:solidFill>
              </a:defRPr>
            </a:lvl1pPr>
          </a:lstStyle>
          <a:p>
            <a:pPr algn="r" fontAlgn="base">
              <a:spcBef>
                <a:spcPct val="0"/>
              </a:spcBef>
              <a:spcAft>
                <a:spcPct val="0"/>
              </a:spcAft>
              <a:defRPr/>
            </a:pPr>
            <a:fld id="{F9DAD966-62CC-4E0F-8144-5EA8D44C40B9}" type="slidenum">
              <a:rPr lang="en-US">
                <a:solidFill>
                  <a:srgbClr val="000000"/>
                </a:solidFill>
              </a:rPr>
              <a:pPr algn="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531184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CE03-B1D0-4D77-A4CE-B6100B0A5557}" type="datetimeFigureOut">
              <a:rPr lang="en-US" smtClean="0">
                <a:solidFill>
                  <a:prstClr val="black">
                    <a:tint val="75000"/>
                  </a:prstClr>
                </a:solidFill>
              </a:rPr>
              <a:pPr/>
              <a:t>1/29/2014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C0C5B-3F2B-4E4D-A01A-A92F5A3C027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89D98-8CBD-4A3F-A9B8-5346DA283267}" type="datetimeFigureOut">
              <a:rPr lang="en-US" smtClean="0">
                <a:solidFill>
                  <a:prstClr val="black">
                    <a:tint val="75000"/>
                  </a:prstClr>
                </a:solidFill>
                <a:cs typeface="Arial" charset="0"/>
              </a:rPr>
              <a:pPr/>
              <a:t>1/29/2014</a:t>
            </a:fld>
            <a:endParaRPr lang="en-US" smtClean="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B756-828C-4EC4-8000-A64AB64ED7D0}" type="slidenum">
              <a:rPr lang="en-US" smtClean="0">
                <a:solidFill>
                  <a:prstClr val="black">
                    <a:tint val="75000"/>
                  </a:prstClr>
                </a:solidFill>
                <a:cs typeface="Arial" charset="0"/>
              </a:rPr>
              <a:pPr/>
              <a:t>‹#›</a:t>
            </a:fld>
            <a:endParaRPr lang="en-US" smtClean="0">
              <a:solidFill>
                <a:prstClr val="black">
                  <a:tint val="75000"/>
                </a:prstClr>
              </a:solidFill>
              <a:cs typeface="Arial" charset="0"/>
            </a:endParaRPr>
          </a:p>
        </p:txBody>
      </p:sp>
    </p:spTree>
    <p:extLst>
      <p:ext uri="{BB962C8B-B14F-4D97-AF65-F5344CB8AC3E}">
        <p14:creationId xmlns:p14="http://schemas.microsoft.com/office/powerpoint/2010/main" val="38485885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chart" Target="../charts/chart13.xml"/><Relationship Id="rId18" Type="http://schemas.openxmlformats.org/officeDocument/2006/relationships/chart" Target="../charts/chart18.xml"/><Relationship Id="rId3" Type="http://schemas.openxmlformats.org/officeDocument/2006/relationships/chart" Target="../charts/chart3.xml"/><Relationship Id="rId7" Type="http://schemas.openxmlformats.org/officeDocument/2006/relationships/chart" Target="../charts/chart7.xml"/><Relationship Id="rId12" Type="http://schemas.openxmlformats.org/officeDocument/2006/relationships/chart" Target="../charts/chart12.xml"/><Relationship Id="rId17" Type="http://schemas.openxmlformats.org/officeDocument/2006/relationships/chart" Target="../charts/chart17.xml"/><Relationship Id="rId2" Type="http://schemas.openxmlformats.org/officeDocument/2006/relationships/notesSlide" Target="../notesSlides/notesSlide18.xml"/><Relationship Id="rId16" Type="http://schemas.openxmlformats.org/officeDocument/2006/relationships/chart" Target="../charts/chart16.xml"/><Relationship Id="rId20" Type="http://schemas.openxmlformats.org/officeDocument/2006/relationships/chart" Target="../charts/chart20.xml"/><Relationship Id="rId1" Type="http://schemas.openxmlformats.org/officeDocument/2006/relationships/slideLayout" Target="../slideLayouts/slideLayout7.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5" Type="http://schemas.openxmlformats.org/officeDocument/2006/relationships/chart" Target="../charts/chart15.xml"/><Relationship Id="rId10" Type="http://schemas.openxmlformats.org/officeDocument/2006/relationships/chart" Target="../charts/chart10.xml"/><Relationship Id="rId19" Type="http://schemas.openxmlformats.org/officeDocument/2006/relationships/chart" Target="../charts/chart19.xml"/><Relationship Id="rId4" Type="http://schemas.openxmlformats.org/officeDocument/2006/relationships/chart" Target="../charts/chart4.xml"/><Relationship Id="rId9" Type="http://schemas.openxmlformats.org/officeDocument/2006/relationships/chart" Target="../charts/chart9.xml"/><Relationship Id="rId1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Adolescent and Young Adult </a:t>
            </a:r>
            <a:br>
              <a:rPr lang="en-US" dirty="0" smtClean="0"/>
            </a:br>
            <a:r>
              <a:rPr lang="en-US" dirty="0" smtClean="0"/>
              <a:t>Oncology</a:t>
            </a:r>
            <a:br>
              <a:rPr lang="en-US" dirty="0" smtClean="0"/>
            </a:br>
            <a:r>
              <a:rPr lang="en-US" dirty="0" smtClean="0"/>
              <a:t>Scientific Meeting 2013</a:t>
            </a:r>
            <a:endParaRPr lang="en-US" dirty="0"/>
          </a:p>
        </p:txBody>
      </p:sp>
      <p:sp>
        <p:nvSpPr>
          <p:cNvPr id="3" name="Subtitle 2"/>
          <p:cNvSpPr>
            <a:spLocks noGrp="1"/>
          </p:cNvSpPr>
          <p:nvPr>
            <p:ph type="subTitle" idx="1"/>
          </p:nvPr>
        </p:nvSpPr>
        <p:spPr>
          <a:xfrm>
            <a:off x="1371600" y="4343400"/>
            <a:ext cx="6400800" cy="1752600"/>
          </a:xfrm>
        </p:spPr>
        <p:txBody>
          <a:bodyPr/>
          <a:lstStyle/>
          <a:p>
            <a:r>
              <a:rPr lang="en-US" dirty="0" smtClean="0"/>
              <a:t>Epidemiology Working Group</a:t>
            </a:r>
            <a:endParaRPr lang="en-US" dirty="0"/>
          </a:p>
        </p:txBody>
      </p:sp>
    </p:spTree>
    <p:extLst>
      <p:ext uri="{BB962C8B-B14F-4D97-AF65-F5344CB8AC3E}">
        <p14:creationId xmlns:p14="http://schemas.microsoft.com/office/powerpoint/2010/main" val="86080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36" y="0"/>
            <a:ext cx="2784764" cy="3093154"/>
          </a:xfrm>
          <a:prstGeom prst="rect">
            <a:avLst/>
          </a:prstGeom>
        </p:spPr>
        <p:txBody>
          <a:bodyPr wrap="square">
            <a:spAutoFit/>
          </a:bodyPr>
          <a:lstStyle/>
          <a:p>
            <a:pPr lvl="0" algn="ctr"/>
            <a:r>
              <a:rPr lang="en-US" sz="2400" b="1" dirty="0" smtClean="0">
                <a:solidFill>
                  <a:prstClr val="black"/>
                </a:solidFill>
              </a:rPr>
              <a:t>BREAST CANCER</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TRENDS</a:t>
            </a:r>
          </a:p>
          <a:p>
            <a:pPr lvl="0" algn="ctr"/>
            <a:endParaRPr lang="en-US" sz="2000" b="1" dirty="0" smtClean="0">
              <a:solidFill>
                <a:prstClr val="black"/>
              </a:solidFill>
            </a:endParaRPr>
          </a:p>
          <a:p>
            <a:pPr lvl="0" algn="ctr"/>
            <a:endParaRPr lang="en-US" sz="2000" b="1" dirty="0" smtClean="0">
              <a:solidFill>
                <a:prstClr val="black"/>
              </a:solidFill>
            </a:endParaRPr>
          </a:p>
          <a:p>
            <a:pPr lvl="0" algn="ctr"/>
            <a:r>
              <a:rPr lang="en-US" sz="2000" b="1" u="sng" dirty="0" smtClean="0">
                <a:solidFill>
                  <a:prstClr val="black"/>
                </a:solidFill>
              </a:rPr>
              <a:t>Overall</a:t>
            </a:r>
          </a:p>
          <a:p>
            <a:pPr lvl="0" algn="ctr"/>
            <a:endParaRPr lang="en-US" sz="2000" b="1" dirty="0" smtClean="0">
              <a:solidFill>
                <a:prstClr val="black"/>
              </a:solidFill>
            </a:endParaRPr>
          </a:p>
          <a:p>
            <a:pPr lvl="0" algn="ctr"/>
            <a:r>
              <a:rPr lang="en-US" sz="2000" b="1" dirty="0" smtClean="0">
                <a:solidFill>
                  <a:prstClr val="black"/>
                </a:solidFill>
              </a:rPr>
              <a:t>Incidence NS</a:t>
            </a:r>
          </a:p>
          <a:p>
            <a:pPr lvl="0" algn="ctr"/>
            <a:endParaRPr lang="en-US" sz="2000" b="1" dirty="0" smtClean="0">
              <a:solidFill>
                <a:prstClr val="black"/>
              </a:solidFill>
            </a:endParaRPr>
          </a:p>
          <a:p>
            <a:pPr lvl="0" algn="ctr"/>
            <a:r>
              <a:rPr lang="en-US" sz="2000" b="1" dirty="0" smtClean="0">
                <a:solidFill>
                  <a:prstClr val="black"/>
                </a:solidFill>
              </a:rPr>
              <a:t>Mortality -3.3</a:t>
            </a:r>
            <a:endParaRPr lang="en-US" sz="2000" b="1" dirty="0">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698" y="152400"/>
            <a:ext cx="5394960" cy="324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698" y="3427219"/>
            <a:ext cx="5394960" cy="324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162800" y="3810000"/>
            <a:ext cx="1143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6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Summary</a:t>
            </a:r>
            <a:endParaRPr lang="en-US" dirty="0"/>
          </a:p>
        </p:txBody>
      </p:sp>
      <p:sp>
        <p:nvSpPr>
          <p:cNvPr id="3" name="Content Placeholder 2"/>
          <p:cNvSpPr>
            <a:spLocks noGrp="1"/>
          </p:cNvSpPr>
          <p:nvPr>
            <p:ph idx="1"/>
          </p:nvPr>
        </p:nvSpPr>
        <p:spPr/>
        <p:txBody>
          <a:bodyPr/>
          <a:lstStyle/>
          <a:p>
            <a:r>
              <a:rPr lang="en-US" dirty="0" smtClean="0"/>
              <a:t>Incidence rates</a:t>
            </a:r>
          </a:p>
          <a:p>
            <a:pPr lvl="1"/>
            <a:r>
              <a:rPr lang="en-US" dirty="0" smtClean="0"/>
              <a:t>Increase with age</a:t>
            </a:r>
          </a:p>
          <a:p>
            <a:pPr lvl="1"/>
            <a:r>
              <a:rPr lang="en-US" dirty="0" smtClean="0"/>
              <a:t>Similar blacks and whites</a:t>
            </a:r>
          </a:p>
          <a:p>
            <a:pPr lvl="1"/>
            <a:r>
              <a:rPr lang="en-US" dirty="0" smtClean="0"/>
              <a:t>No trend</a:t>
            </a:r>
          </a:p>
          <a:p>
            <a:pPr lvl="1"/>
            <a:endParaRPr lang="en-US" sz="1000" dirty="0" smtClean="0"/>
          </a:p>
          <a:p>
            <a:r>
              <a:rPr lang="en-US" dirty="0" smtClean="0"/>
              <a:t>Mortality rates</a:t>
            </a:r>
          </a:p>
          <a:p>
            <a:pPr lvl="1"/>
            <a:r>
              <a:rPr lang="en-US" dirty="0" smtClean="0"/>
              <a:t>Increase with age</a:t>
            </a:r>
          </a:p>
          <a:p>
            <a:pPr lvl="1"/>
            <a:r>
              <a:rPr lang="en-US" dirty="0" smtClean="0"/>
              <a:t>Higher in blacks</a:t>
            </a:r>
          </a:p>
          <a:p>
            <a:pPr lvl="1"/>
            <a:r>
              <a:rPr lang="en-US" dirty="0" smtClean="0"/>
              <a:t>Decreasing</a:t>
            </a:r>
          </a:p>
          <a:p>
            <a:pPr lvl="1"/>
            <a:endParaRPr lang="en-US" dirty="0"/>
          </a:p>
        </p:txBody>
      </p:sp>
    </p:spTree>
    <p:extLst>
      <p:ext uri="{BB962C8B-B14F-4D97-AF65-F5344CB8AC3E}">
        <p14:creationId xmlns:p14="http://schemas.microsoft.com/office/powerpoint/2010/main" val="2943379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37"/>
          <a:stretch/>
        </p:blipFill>
        <p:spPr bwMode="auto">
          <a:xfrm>
            <a:off x="1502384" y="14783"/>
            <a:ext cx="7641616" cy="684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558381"/>
            <a:ext cx="1828800" cy="6063198"/>
          </a:xfrm>
          <a:prstGeom prst="rect">
            <a:avLst/>
          </a:prstGeom>
          <a:solidFill>
            <a:schemeClr val="bg1"/>
          </a:solidFill>
        </p:spPr>
        <p:txBody>
          <a:bodyPr wrap="square" rtlCol="0">
            <a:spAutoFit/>
          </a:bodyPr>
          <a:lstStyle/>
          <a:p>
            <a:pPr algn="ctr"/>
            <a:r>
              <a:rPr lang="en-US" sz="1200" b="1" u="sng" dirty="0"/>
              <a:t>Ages 15-19</a:t>
            </a:r>
          </a:p>
          <a:p>
            <a:pPr algn="ctr"/>
            <a:r>
              <a:rPr lang="en-US" sz="1200" dirty="0" smtClean="0"/>
              <a:t>All </a:t>
            </a:r>
            <a:r>
              <a:rPr lang="en-US" sz="1200" dirty="0"/>
              <a:t>Races</a:t>
            </a:r>
          </a:p>
          <a:p>
            <a:pPr algn="ctr"/>
            <a:r>
              <a:rPr lang="en-US" sz="1200" dirty="0" smtClean="0"/>
              <a:t>White </a:t>
            </a:r>
            <a:r>
              <a:rPr lang="en-US" sz="1200" dirty="0"/>
              <a:t>Non-Hispanic</a:t>
            </a:r>
          </a:p>
          <a:p>
            <a:pPr algn="ctr"/>
            <a:r>
              <a:rPr lang="en-US" sz="1200" dirty="0" smtClean="0"/>
              <a:t>White </a:t>
            </a:r>
            <a:r>
              <a:rPr lang="en-US" sz="1200" dirty="0"/>
              <a:t>Hispanic</a:t>
            </a:r>
          </a:p>
          <a:p>
            <a:pPr algn="ctr"/>
            <a:r>
              <a:rPr lang="en-US" sz="1200" dirty="0" smtClean="0"/>
              <a:t>Black</a:t>
            </a:r>
            <a:endParaRPr lang="en-US" sz="1200" dirty="0"/>
          </a:p>
          <a:p>
            <a:pPr algn="ctr"/>
            <a:r>
              <a:rPr lang="en-US" sz="1200" dirty="0" smtClean="0"/>
              <a:t>Asian/Pacific </a:t>
            </a:r>
            <a:r>
              <a:rPr lang="en-US" sz="1200" dirty="0"/>
              <a:t>Islander</a:t>
            </a:r>
          </a:p>
          <a:p>
            <a:pPr algn="ctr"/>
            <a:endParaRPr lang="en-US" sz="600" b="1" dirty="0" smtClean="0"/>
          </a:p>
          <a:p>
            <a:pPr algn="ctr"/>
            <a:r>
              <a:rPr lang="en-US" sz="1200" b="1" u="sng" dirty="0" smtClean="0"/>
              <a:t>Ages </a:t>
            </a:r>
            <a:r>
              <a:rPr lang="en-US" sz="1200" b="1" u="sng" dirty="0"/>
              <a:t>20-24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algn="ctr"/>
            <a:endParaRPr lang="en-US" sz="600" b="1" dirty="0"/>
          </a:p>
          <a:p>
            <a:pPr lvl="0" algn="ctr">
              <a:defRPr/>
            </a:pPr>
            <a:r>
              <a:rPr lang="en-US" sz="1200" b="1" u="sng" kern="0" dirty="0" smtClean="0">
                <a:solidFill>
                  <a:prstClr val="black"/>
                </a:solidFill>
              </a:rPr>
              <a:t>Ages </a:t>
            </a:r>
            <a:r>
              <a:rPr lang="en-US" sz="1200" b="1" u="sng" kern="0" dirty="0">
                <a:solidFill>
                  <a:prstClr val="black"/>
                </a:solidFill>
              </a:rPr>
              <a:t>25-29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30-34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35-39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Islander</a:t>
            </a:r>
            <a:endParaRPr lang="en-US" sz="1200" kern="0" dirty="0">
              <a:solidFill>
                <a:prstClr val="black"/>
              </a:solidFill>
            </a:endParaRPr>
          </a:p>
        </p:txBody>
      </p:sp>
      <p:sp>
        <p:nvSpPr>
          <p:cNvPr id="6" name="Rectangle 5"/>
          <p:cNvSpPr/>
          <p:nvPr/>
        </p:nvSpPr>
        <p:spPr>
          <a:xfrm>
            <a:off x="0" y="0"/>
            <a:ext cx="2286000" cy="1862048"/>
          </a:xfrm>
          <a:prstGeom prst="rect">
            <a:avLst/>
          </a:prstGeom>
        </p:spPr>
        <p:txBody>
          <a:bodyPr wrap="square">
            <a:spAutoFit/>
          </a:bodyPr>
          <a:lstStyle/>
          <a:p>
            <a:pPr lvl="0" algn="ctr"/>
            <a:r>
              <a:rPr lang="en-US" sz="2400" b="1" dirty="0" smtClean="0">
                <a:solidFill>
                  <a:prstClr val="black"/>
                </a:solidFill>
              </a:rPr>
              <a:t>MELANOMA</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INCIDENCE</a:t>
            </a:r>
          </a:p>
          <a:p>
            <a:pPr lvl="0" algn="ctr"/>
            <a:r>
              <a:rPr lang="en-US" sz="2000" b="1" dirty="0" smtClean="0">
                <a:solidFill>
                  <a:prstClr val="black"/>
                </a:solidFill>
              </a:rPr>
              <a:t>per 100,000</a:t>
            </a:r>
          </a:p>
          <a:p>
            <a:pPr lvl="0" algn="ctr"/>
            <a:endParaRPr lang="en-US" sz="2000" b="1" dirty="0">
              <a:solidFill>
                <a:prstClr val="black"/>
              </a:solidFill>
            </a:endParaRPr>
          </a:p>
          <a:p>
            <a:pPr lvl="0" algn="ctr"/>
            <a:r>
              <a:rPr lang="en-US" sz="2000" b="1" dirty="0" smtClean="0">
                <a:solidFill>
                  <a:prstClr val="black"/>
                </a:solidFill>
              </a:rPr>
              <a:t>2001-2010</a:t>
            </a:r>
            <a:endParaRPr lang="en-US" sz="2000" b="1" dirty="0">
              <a:solidFill>
                <a:prstClr val="black"/>
              </a:solidFill>
            </a:endParaRPr>
          </a:p>
        </p:txBody>
      </p:sp>
    </p:spTree>
    <p:extLst>
      <p:ext uri="{BB962C8B-B14F-4D97-AF65-F5344CB8AC3E}">
        <p14:creationId xmlns:p14="http://schemas.microsoft.com/office/powerpoint/2010/main" val="3613567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20"/>
          <a:stretch/>
        </p:blipFill>
        <p:spPr bwMode="auto">
          <a:xfrm>
            <a:off x="1523999" y="0"/>
            <a:ext cx="7643553" cy="683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558381"/>
            <a:ext cx="1828800" cy="6063198"/>
          </a:xfrm>
          <a:prstGeom prst="rect">
            <a:avLst/>
          </a:prstGeom>
          <a:solidFill>
            <a:schemeClr val="bg1"/>
          </a:solidFill>
        </p:spPr>
        <p:txBody>
          <a:bodyPr wrap="square" rtlCol="0">
            <a:spAutoFit/>
          </a:bodyPr>
          <a:lstStyle/>
          <a:p>
            <a:pPr algn="ctr"/>
            <a:r>
              <a:rPr lang="en-US" sz="1200" b="1" u="sng" dirty="0"/>
              <a:t>Ages 15-19</a:t>
            </a:r>
          </a:p>
          <a:p>
            <a:pPr algn="ctr"/>
            <a:r>
              <a:rPr lang="en-US" sz="1200" dirty="0" smtClean="0"/>
              <a:t>All </a:t>
            </a:r>
            <a:r>
              <a:rPr lang="en-US" sz="1200" dirty="0"/>
              <a:t>Races</a:t>
            </a:r>
          </a:p>
          <a:p>
            <a:pPr algn="ctr"/>
            <a:r>
              <a:rPr lang="en-US" sz="1200" dirty="0" smtClean="0"/>
              <a:t>White </a:t>
            </a:r>
            <a:r>
              <a:rPr lang="en-US" sz="1200" dirty="0"/>
              <a:t>Non-Hispanic</a:t>
            </a:r>
          </a:p>
          <a:p>
            <a:pPr algn="ctr"/>
            <a:r>
              <a:rPr lang="en-US" sz="1200" dirty="0" smtClean="0"/>
              <a:t>White </a:t>
            </a:r>
            <a:r>
              <a:rPr lang="en-US" sz="1200" dirty="0"/>
              <a:t>Hispanic</a:t>
            </a:r>
          </a:p>
          <a:p>
            <a:pPr algn="ctr"/>
            <a:r>
              <a:rPr lang="en-US" sz="1200" dirty="0" smtClean="0"/>
              <a:t>Black</a:t>
            </a:r>
            <a:endParaRPr lang="en-US" sz="1200" dirty="0"/>
          </a:p>
          <a:p>
            <a:pPr algn="ctr"/>
            <a:r>
              <a:rPr lang="en-US" sz="1200" dirty="0" smtClean="0"/>
              <a:t>Asian/Pacific </a:t>
            </a:r>
            <a:r>
              <a:rPr lang="en-US" sz="1200" dirty="0"/>
              <a:t>Islander</a:t>
            </a:r>
          </a:p>
          <a:p>
            <a:pPr algn="ctr"/>
            <a:endParaRPr lang="en-US" sz="600" b="1" dirty="0" smtClean="0"/>
          </a:p>
          <a:p>
            <a:pPr algn="ctr"/>
            <a:r>
              <a:rPr lang="en-US" sz="1200" b="1" u="sng" dirty="0" smtClean="0"/>
              <a:t>Ages </a:t>
            </a:r>
            <a:r>
              <a:rPr lang="en-US" sz="1200" b="1" u="sng" dirty="0"/>
              <a:t>20-24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algn="ctr"/>
            <a:endParaRPr lang="en-US" sz="600" b="1" dirty="0"/>
          </a:p>
          <a:p>
            <a:pPr lvl="0" algn="ctr">
              <a:defRPr/>
            </a:pPr>
            <a:r>
              <a:rPr lang="en-US" sz="1200" b="1" u="sng" kern="0" dirty="0" smtClean="0">
                <a:solidFill>
                  <a:prstClr val="black"/>
                </a:solidFill>
              </a:rPr>
              <a:t>Ages </a:t>
            </a:r>
            <a:r>
              <a:rPr lang="en-US" sz="1200" b="1" u="sng" kern="0" dirty="0">
                <a:solidFill>
                  <a:prstClr val="black"/>
                </a:solidFill>
              </a:rPr>
              <a:t>25-29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30-34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35-39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Islander</a:t>
            </a:r>
            <a:endParaRPr lang="en-US" sz="1200" kern="0" dirty="0">
              <a:solidFill>
                <a:prstClr val="black"/>
              </a:solidFill>
            </a:endParaRPr>
          </a:p>
        </p:txBody>
      </p:sp>
      <p:sp>
        <p:nvSpPr>
          <p:cNvPr id="5" name="Rectangle 4"/>
          <p:cNvSpPr/>
          <p:nvPr/>
        </p:nvSpPr>
        <p:spPr>
          <a:xfrm>
            <a:off x="0" y="0"/>
            <a:ext cx="2286000" cy="1862048"/>
          </a:xfrm>
          <a:prstGeom prst="rect">
            <a:avLst/>
          </a:prstGeom>
        </p:spPr>
        <p:txBody>
          <a:bodyPr wrap="square">
            <a:spAutoFit/>
          </a:bodyPr>
          <a:lstStyle/>
          <a:p>
            <a:pPr lvl="0" algn="ctr"/>
            <a:r>
              <a:rPr lang="en-US" sz="2400" b="1" dirty="0" smtClean="0">
                <a:solidFill>
                  <a:prstClr val="black"/>
                </a:solidFill>
              </a:rPr>
              <a:t>MELANOMA</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MORTALITY</a:t>
            </a:r>
          </a:p>
          <a:p>
            <a:pPr lvl="0" algn="ctr"/>
            <a:r>
              <a:rPr lang="en-US" sz="2000" b="1" dirty="0" smtClean="0">
                <a:solidFill>
                  <a:prstClr val="black"/>
                </a:solidFill>
              </a:rPr>
              <a:t>per 100,000</a:t>
            </a:r>
          </a:p>
          <a:p>
            <a:pPr lvl="0" algn="ctr"/>
            <a:endParaRPr lang="en-US" sz="2000" b="1" dirty="0">
              <a:solidFill>
                <a:prstClr val="black"/>
              </a:solidFill>
            </a:endParaRPr>
          </a:p>
          <a:p>
            <a:pPr lvl="0" algn="ctr"/>
            <a:r>
              <a:rPr lang="en-US" sz="2000" b="1" dirty="0" smtClean="0">
                <a:solidFill>
                  <a:prstClr val="black"/>
                </a:solidFill>
              </a:rPr>
              <a:t>2001-2010</a:t>
            </a:r>
            <a:endParaRPr lang="en-US" sz="2000" b="1" dirty="0">
              <a:solidFill>
                <a:prstClr val="black"/>
              </a:solidFill>
            </a:endParaRPr>
          </a:p>
        </p:txBody>
      </p:sp>
    </p:spTree>
    <p:extLst>
      <p:ext uri="{BB962C8B-B14F-4D97-AF65-F5344CB8AC3E}">
        <p14:creationId xmlns:p14="http://schemas.microsoft.com/office/powerpoint/2010/main" val="375684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058" y="228600"/>
            <a:ext cx="5394960" cy="324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0058" y="3471551"/>
            <a:ext cx="5394960" cy="324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2667000" cy="4355038"/>
          </a:xfrm>
          <a:prstGeom prst="rect">
            <a:avLst/>
          </a:prstGeom>
        </p:spPr>
        <p:txBody>
          <a:bodyPr wrap="square">
            <a:spAutoFit/>
          </a:bodyPr>
          <a:lstStyle/>
          <a:p>
            <a:pPr lvl="0" algn="ctr"/>
            <a:r>
              <a:rPr lang="en-US" sz="2400" b="1" dirty="0" smtClean="0">
                <a:solidFill>
                  <a:prstClr val="black"/>
                </a:solidFill>
              </a:rPr>
              <a:t>MELANOMA</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TRENDS</a:t>
            </a:r>
          </a:p>
          <a:p>
            <a:pPr lvl="0" algn="ctr"/>
            <a:endParaRPr lang="en-US" sz="2000" b="1" dirty="0">
              <a:solidFill>
                <a:prstClr val="black"/>
              </a:solidFill>
            </a:endParaRPr>
          </a:p>
          <a:p>
            <a:pPr lvl="0" algn="ctr"/>
            <a:endParaRPr lang="en-US" sz="2000" b="1" dirty="0" smtClean="0">
              <a:solidFill>
                <a:prstClr val="black"/>
              </a:solidFill>
            </a:endParaRPr>
          </a:p>
          <a:p>
            <a:pPr lvl="0" algn="ctr"/>
            <a:r>
              <a:rPr lang="en-US" b="1" u="sng" dirty="0" smtClean="0">
                <a:solidFill>
                  <a:prstClr val="black"/>
                </a:solidFill>
              </a:rPr>
              <a:t>Overall</a:t>
            </a:r>
          </a:p>
          <a:p>
            <a:pPr lvl="0" algn="ctr"/>
            <a:endParaRPr lang="en-US" b="1" dirty="0" smtClean="0">
              <a:solidFill>
                <a:prstClr val="black"/>
              </a:solidFill>
            </a:endParaRPr>
          </a:p>
          <a:p>
            <a:pPr lvl="0" algn="ctr"/>
            <a:r>
              <a:rPr lang="en-US" b="1" dirty="0" smtClean="0">
                <a:solidFill>
                  <a:prstClr val="black"/>
                </a:solidFill>
              </a:rPr>
              <a:t>Incidence </a:t>
            </a:r>
          </a:p>
          <a:p>
            <a:pPr lvl="0" algn="ctr"/>
            <a:endParaRPr lang="en-US" sz="1000" b="1" dirty="0" smtClean="0">
              <a:solidFill>
                <a:prstClr val="black"/>
              </a:solidFill>
            </a:endParaRPr>
          </a:p>
          <a:p>
            <a:pPr lvl="0" algn="ctr"/>
            <a:r>
              <a:rPr lang="en-US" b="1" dirty="0" smtClean="0">
                <a:solidFill>
                  <a:prstClr val="black"/>
                </a:solidFill>
              </a:rPr>
              <a:t>  Males -1.5</a:t>
            </a:r>
          </a:p>
          <a:p>
            <a:pPr lvl="0" algn="ctr"/>
            <a:endParaRPr lang="en-US" sz="1000" b="1" dirty="0" smtClean="0">
              <a:solidFill>
                <a:prstClr val="black"/>
              </a:solidFill>
            </a:endParaRPr>
          </a:p>
          <a:p>
            <a:pPr lvl="0" algn="ctr"/>
            <a:r>
              <a:rPr lang="en-US" b="1" dirty="0" smtClean="0">
                <a:solidFill>
                  <a:prstClr val="black"/>
                </a:solidFill>
              </a:rPr>
              <a:t>  Females NS</a:t>
            </a:r>
          </a:p>
          <a:p>
            <a:pPr lvl="0" algn="ctr"/>
            <a:endParaRPr lang="en-US" b="1" dirty="0" smtClean="0">
              <a:solidFill>
                <a:prstClr val="black"/>
              </a:solidFill>
            </a:endParaRPr>
          </a:p>
          <a:p>
            <a:pPr lvl="0" algn="ctr"/>
            <a:r>
              <a:rPr lang="en-US" b="1" dirty="0" smtClean="0">
                <a:solidFill>
                  <a:prstClr val="black"/>
                </a:solidFill>
              </a:rPr>
              <a:t>Mortality too low to assess</a:t>
            </a:r>
          </a:p>
          <a:p>
            <a:pPr lvl="0" algn="ctr"/>
            <a:endParaRPr lang="en-US" b="1" dirty="0">
              <a:solidFill>
                <a:prstClr val="black"/>
              </a:solidFill>
            </a:endParaRPr>
          </a:p>
        </p:txBody>
      </p:sp>
      <p:sp>
        <p:nvSpPr>
          <p:cNvPr id="5" name="Rectangle 4"/>
          <p:cNvSpPr/>
          <p:nvPr/>
        </p:nvSpPr>
        <p:spPr>
          <a:xfrm>
            <a:off x="7086600" y="609600"/>
            <a:ext cx="1143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80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Melanoma:  Summary</a:t>
            </a:r>
            <a:endParaRPr lang="en-US" dirty="0"/>
          </a:p>
        </p:txBody>
      </p:sp>
      <p:sp>
        <p:nvSpPr>
          <p:cNvPr id="3" name="Content Placeholder 2"/>
          <p:cNvSpPr>
            <a:spLocks noGrp="1"/>
          </p:cNvSpPr>
          <p:nvPr>
            <p:ph idx="1"/>
          </p:nvPr>
        </p:nvSpPr>
        <p:spPr/>
        <p:txBody>
          <a:bodyPr/>
          <a:lstStyle/>
          <a:p>
            <a:r>
              <a:rPr lang="en-US" dirty="0" smtClean="0"/>
              <a:t>Incidence rates</a:t>
            </a:r>
          </a:p>
          <a:p>
            <a:pPr lvl="1"/>
            <a:r>
              <a:rPr lang="en-US" dirty="0" smtClean="0"/>
              <a:t>Increase with age</a:t>
            </a:r>
          </a:p>
          <a:p>
            <a:pPr lvl="1"/>
            <a:r>
              <a:rPr lang="en-US" dirty="0" smtClean="0"/>
              <a:t>Higher in women and in whites</a:t>
            </a:r>
          </a:p>
          <a:p>
            <a:pPr lvl="1"/>
            <a:r>
              <a:rPr lang="en-US" dirty="0" smtClean="0"/>
              <a:t>Declining</a:t>
            </a:r>
          </a:p>
          <a:p>
            <a:pPr lvl="1"/>
            <a:endParaRPr lang="en-US" sz="1000" dirty="0" smtClean="0"/>
          </a:p>
          <a:p>
            <a:r>
              <a:rPr lang="en-US" dirty="0" smtClean="0"/>
              <a:t>Mortality rates</a:t>
            </a:r>
          </a:p>
          <a:p>
            <a:pPr lvl="1"/>
            <a:r>
              <a:rPr lang="en-US" dirty="0" smtClean="0"/>
              <a:t>Increase with age</a:t>
            </a:r>
          </a:p>
          <a:p>
            <a:pPr lvl="1"/>
            <a:r>
              <a:rPr lang="en-US" dirty="0" smtClean="0"/>
              <a:t>Higher in whites</a:t>
            </a:r>
          </a:p>
          <a:p>
            <a:pPr lvl="1"/>
            <a:r>
              <a:rPr lang="en-US" dirty="0" smtClean="0"/>
              <a:t>No trend assessment</a:t>
            </a:r>
          </a:p>
          <a:p>
            <a:pPr lvl="1"/>
            <a:endParaRPr lang="en-US" dirty="0"/>
          </a:p>
        </p:txBody>
      </p:sp>
    </p:spTree>
    <p:extLst>
      <p:ext uri="{BB962C8B-B14F-4D97-AF65-F5344CB8AC3E}">
        <p14:creationId xmlns:p14="http://schemas.microsoft.com/office/powerpoint/2010/main" val="408841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64"/>
          <a:stretch/>
        </p:blipFill>
        <p:spPr bwMode="auto">
          <a:xfrm>
            <a:off x="1424050" y="0"/>
            <a:ext cx="7719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558381"/>
            <a:ext cx="1828800" cy="6063198"/>
          </a:xfrm>
          <a:prstGeom prst="rect">
            <a:avLst/>
          </a:prstGeom>
          <a:solidFill>
            <a:schemeClr val="bg1"/>
          </a:solidFill>
        </p:spPr>
        <p:txBody>
          <a:bodyPr wrap="square" rtlCol="0">
            <a:spAutoFit/>
          </a:bodyPr>
          <a:lstStyle/>
          <a:p>
            <a:pPr algn="ctr"/>
            <a:r>
              <a:rPr lang="en-US" sz="1200" b="1" u="sng" dirty="0"/>
              <a:t>Ages 15-19</a:t>
            </a:r>
          </a:p>
          <a:p>
            <a:pPr algn="ctr"/>
            <a:r>
              <a:rPr lang="en-US" sz="1200" dirty="0" smtClean="0"/>
              <a:t>All </a:t>
            </a:r>
            <a:r>
              <a:rPr lang="en-US" sz="1200" dirty="0"/>
              <a:t>Races</a:t>
            </a:r>
          </a:p>
          <a:p>
            <a:pPr algn="ctr"/>
            <a:r>
              <a:rPr lang="en-US" sz="1200" dirty="0" smtClean="0"/>
              <a:t>White </a:t>
            </a:r>
            <a:r>
              <a:rPr lang="en-US" sz="1200" dirty="0"/>
              <a:t>Non-Hispanic</a:t>
            </a:r>
          </a:p>
          <a:p>
            <a:pPr algn="ctr"/>
            <a:r>
              <a:rPr lang="en-US" sz="1200" dirty="0" smtClean="0"/>
              <a:t>White </a:t>
            </a:r>
            <a:r>
              <a:rPr lang="en-US" sz="1200" dirty="0"/>
              <a:t>Hispanic</a:t>
            </a:r>
          </a:p>
          <a:p>
            <a:pPr algn="ctr"/>
            <a:r>
              <a:rPr lang="en-US" sz="1200" dirty="0" smtClean="0"/>
              <a:t>Black</a:t>
            </a:r>
            <a:endParaRPr lang="en-US" sz="1200" dirty="0"/>
          </a:p>
          <a:p>
            <a:pPr algn="ctr"/>
            <a:r>
              <a:rPr lang="en-US" sz="1200" dirty="0" smtClean="0"/>
              <a:t>Asian/Pacific </a:t>
            </a:r>
            <a:r>
              <a:rPr lang="en-US" sz="1200" dirty="0"/>
              <a:t>Islander</a:t>
            </a:r>
          </a:p>
          <a:p>
            <a:pPr algn="ctr"/>
            <a:endParaRPr lang="en-US" sz="600" b="1" dirty="0" smtClean="0"/>
          </a:p>
          <a:p>
            <a:pPr algn="ctr"/>
            <a:r>
              <a:rPr lang="en-US" sz="1200" b="1" u="sng" dirty="0" smtClean="0"/>
              <a:t>Ages </a:t>
            </a:r>
            <a:r>
              <a:rPr lang="en-US" sz="1200" b="1" u="sng" dirty="0"/>
              <a:t>20-24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algn="ctr"/>
            <a:endParaRPr lang="en-US" sz="600" b="1" dirty="0"/>
          </a:p>
          <a:p>
            <a:pPr lvl="0" algn="ctr">
              <a:defRPr/>
            </a:pPr>
            <a:r>
              <a:rPr lang="en-US" sz="1200" b="1" u="sng" kern="0" dirty="0" smtClean="0">
                <a:solidFill>
                  <a:prstClr val="black"/>
                </a:solidFill>
              </a:rPr>
              <a:t>Ages </a:t>
            </a:r>
            <a:r>
              <a:rPr lang="en-US" sz="1200" b="1" u="sng" kern="0" dirty="0">
                <a:solidFill>
                  <a:prstClr val="black"/>
                </a:solidFill>
              </a:rPr>
              <a:t>25-29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30-34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35-39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Islander</a:t>
            </a:r>
            <a:endParaRPr lang="en-US" sz="1200" kern="0" dirty="0">
              <a:solidFill>
                <a:prstClr val="black"/>
              </a:solidFill>
            </a:endParaRPr>
          </a:p>
        </p:txBody>
      </p:sp>
      <p:sp>
        <p:nvSpPr>
          <p:cNvPr id="5" name="Rectangle 4"/>
          <p:cNvSpPr/>
          <p:nvPr/>
        </p:nvSpPr>
        <p:spPr>
          <a:xfrm>
            <a:off x="0" y="0"/>
            <a:ext cx="2286000" cy="2231380"/>
          </a:xfrm>
          <a:prstGeom prst="rect">
            <a:avLst/>
          </a:prstGeom>
        </p:spPr>
        <p:txBody>
          <a:bodyPr wrap="square">
            <a:spAutoFit/>
          </a:bodyPr>
          <a:lstStyle/>
          <a:p>
            <a:pPr lvl="0" algn="ctr"/>
            <a:r>
              <a:rPr lang="en-US" sz="2400" b="1" dirty="0" smtClean="0">
                <a:solidFill>
                  <a:prstClr val="black"/>
                </a:solidFill>
              </a:rPr>
              <a:t>COLORECTAL</a:t>
            </a:r>
            <a:br>
              <a:rPr lang="en-US" sz="2400" b="1" dirty="0" smtClean="0">
                <a:solidFill>
                  <a:prstClr val="black"/>
                </a:solidFill>
              </a:rPr>
            </a:br>
            <a:r>
              <a:rPr lang="en-US" sz="2400" b="1" dirty="0" smtClean="0">
                <a:solidFill>
                  <a:prstClr val="black"/>
                </a:solidFill>
              </a:rPr>
              <a:t>CANCER</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INCIDENCE</a:t>
            </a:r>
          </a:p>
          <a:p>
            <a:pPr lvl="0" algn="ctr"/>
            <a:r>
              <a:rPr lang="en-US" sz="2000" b="1" dirty="0" smtClean="0">
                <a:solidFill>
                  <a:prstClr val="black"/>
                </a:solidFill>
              </a:rPr>
              <a:t>per 100,000</a:t>
            </a:r>
          </a:p>
          <a:p>
            <a:pPr lvl="0" algn="ctr"/>
            <a:endParaRPr lang="en-US" sz="2000" b="1" dirty="0">
              <a:solidFill>
                <a:prstClr val="black"/>
              </a:solidFill>
            </a:endParaRPr>
          </a:p>
          <a:p>
            <a:pPr lvl="0" algn="ctr"/>
            <a:r>
              <a:rPr lang="en-US" sz="2000" b="1" dirty="0" smtClean="0">
                <a:solidFill>
                  <a:prstClr val="black"/>
                </a:solidFill>
              </a:rPr>
              <a:t>2001-2010</a:t>
            </a:r>
            <a:endParaRPr lang="en-US" sz="2000" b="1" dirty="0">
              <a:solidFill>
                <a:prstClr val="black"/>
              </a:solidFill>
            </a:endParaRPr>
          </a:p>
        </p:txBody>
      </p:sp>
    </p:spTree>
    <p:extLst>
      <p:ext uri="{BB962C8B-B14F-4D97-AF65-F5344CB8AC3E}">
        <p14:creationId xmlns:p14="http://schemas.microsoft.com/office/powerpoint/2010/main" val="82063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15"/>
          <a:stretch/>
        </p:blipFill>
        <p:spPr bwMode="auto">
          <a:xfrm>
            <a:off x="1447800" y="0"/>
            <a:ext cx="7696200" cy="685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558381"/>
            <a:ext cx="1828800" cy="6063198"/>
          </a:xfrm>
          <a:prstGeom prst="rect">
            <a:avLst/>
          </a:prstGeom>
          <a:solidFill>
            <a:schemeClr val="bg1"/>
          </a:solidFill>
        </p:spPr>
        <p:txBody>
          <a:bodyPr wrap="square" rtlCol="0">
            <a:spAutoFit/>
          </a:bodyPr>
          <a:lstStyle/>
          <a:p>
            <a:pPr algn="ctr"/>
            <a:r>
              <a:rPr lang="en-US" sz="1200" b="1" u="sng" dirty="0"/>
              <a:t>Ages 15-19</a:t>
            </a:r>
          </a:p>
          <a:p>
            <a:pPr algn="ctr"/>
            <a:r>
              <a:rPr lang="en-US" sz="1200" dirty="0" smtClean="0"/>
              <a:t>All </a:t>
            </a:r>
            <a:r>
              <a:rPr lang="en-US" sz="1200" dirty="0"/>
              <a:t>Races</a:t>
            </a:r>
          </a:p>
          <a:p>
            <a:pPr algn="ctr"/>
            <a:r>
              <a:rPr lang="en-US" sz="1200" dirty="0" smtClean="0"/>
              <a:t>White </a:t>
            </a:r>
            <a:r>
              <a:rPr lang="en-US" sz="1200" dirty="0"/>
              <a:t>Non-Hispanic</a:t>
            </a:r>
          </a:p>
          <a:p>
            <a:pPr algn="ctr"/>
            <a:r>
              <a:rPr lang="en-US" sz="1200" dirty="0" smtClean="0"/>
              <a:t>White </a:t>
            </a:r>
            <a:r>
              <a:rPr lang="en-US" sz="1200" dirty="0"/>
              <a:t>Hispanic</a:t>
            </a:r>
          </a:p>
          <a:p>
            <a:pPr algn="ctr"/>
            <a:r>
              <a:rPr lang="en-US" sz="1200" dirty="0" smtClean="0"/>
              <a:t>Black</a:t>
            </a:r>
            <a:endParaRPr lang="en-US" sz="1200" dirty="0"/>
          </a:p>
          <a:p>
            <a:pPr algn="ctr"/>
            <a:r>
              <a:rPr lang="en-US" sz="1200" dirty="0" smtClean="0"/>
              <a:t>Asian/Pacific </a:t>
            </a:r>
            <a:r>
              <a:rPr lang="en-US" sz="1200" dirty="0"/>
              <a:t>Islander</a:t>
            </a:r>
          </a:p>
          <a:p>
            <a:pPr algn="ctr"/>
            <a:endParaRPr lang="en-US" sz="600" b="1" dirty="0" smtClean="0"/>
          </a:p>
          <a:p>
            <a:pPr algn="ctr"/>
            <a:r>
              <a:rPr lang="en-US" sz="1200" b="1" u="sng" dirty="0" smtClean="0"/>
              <a:t>Ages </a:t>
            </a:r>
            <a:r>
              <a:rPr lang="en-US" sz="1200" b="1" u="sng" dirty="0"/>
              <a:t>20-24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algn="ctr"/>
            <a:endParaRPr lang="en-US" sz="600" b="1" dirty="0"/>
          </a:p>
          <a:p>
            <a:pPr lvl="0" algn="ctr">
              <a:defRPr/>
            </a:pPr>
            <a:r>
              <a:rPr lang="en-US" sz="1200" b="1" u="sng" kern="0" dirty="0" smtClean="0">
                <a:solidFill>
                  <a:prstClr val="black"/>
                </a:solidFill>
              </a:rPr>
              <a:t>Ages </a:t>
            </a:r>
            <a:r>
              <a:rPr lang="en-US" sz="1200" b="1" u="sng" kern="0" dirty="0">
                <a:solidFill>
                  <a:prstClr val="black"/>
                </a:solidFill>
              </a:rPr>
              <a:t>25-29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30-34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35-39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Islander</a:t>
            </a:r>
            <a:endParaRPr lang="en-US" sz="1200" kern="0" dirty="0">
              <a:solidFill>
                <a:prstClr val="black"/>
              </a:solidFill>
            </a:endParaRPr>
          </a:p>
        </p:txBody>
      </p:sp>
      <p:sp>
        <p:nvSpPr>
          <p:cNvPr id="5" name="Rectangle 4"/>
          <p:cNvSpPr/>
          <p:nvPr/>
        </p:nvSpPr>
        <p:spPr>
          <a:xfrm>
            <a:off x="0" y="0"/>
            <a:ext cx="2286000" cy="2231380"/>
          </a:xfrm>
          <a:prstGeom prst="rect">
            <a:avLst/>
          </a:prstGeom>
        </p:spPr>
        <p:txBody>
          <a:bodyPr wrap="square">
            <a:spAutoFit/>
          </a:bodyPr>
          <a:lstStyle/>
          <a:p>
            <a:pPr lvl="0" algn="ctr"/>
            <a:r>
              <a:rPr lang="en-US" sz="2400" b="1" dirty="0" smtClean="0">
                <a:solidFill>
                  <a:prstClr val="black"/>
                </a:solidFill>
              </a:rPr>
              <a:t>COLORECTAL</a:t>
            </a:r>
            <a:br>
              <a:rPr lang="en-US" sz="2400" b="1" dirty="0" smtClean="0">
                <a:solidFill>
                  <a:prstClr val="black"/>
                </a:solidFill>
              </a:rPr>
            </a:br>
            <a:r>
              <a:rPr lang="en-US" sz="2400" b="1" dirty="0" smtClean="0">
                <a:solidFill>
                  <a:prstClr val="black"/>
                </a:solidFill>
              </a:rPr>
              <a:t>CANCER</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MORTALTY</a:t>
            </a:r>
          </a:p>
          <a:p>
            <a:pPr lvl="0" algn="ctr"/>
            <a:r>
              <a:rPr lang="en-US" sz="2000" b="1" dirty="0" smtClean="0">
                <a:solidFill>
                  <a:prstClr val="black"/>
                </a:solidFill>
              </a:rPr>
              <a:t>per 100,000</a:t>
            </a:r>
          </a:p>
          <a:p>
            <a:pPr lvl="0" algn="ctr"/>
            <a:endParaRPr lang="en-US" sz="2000" b="1" dirty="0">
              <a:solidFill>
                <a:prstClr val="black"/>
              </a:solidFill>
            </a:endParaRPr>
          </a:p>
          <a:p>
            <a:pPr lvl="0" algn="ctr"/>
            <a:r>
              <a:rPr lang="en-US" sz="2000" b="1" dirty="0" smtClean="0">
                <a:solidFill>
                  <a:prstClr val="black"/>
                </a:solidFill>
              </a:rPr>
              <a:t>2001-2010</a:t>
            </a:r>
            <a:endParaRPr lang="en-US" sz="2000" b="1" dirty="0">
              <a:solidFill>
                <a:prstClr val="black"/>
              </a:solidFill>
            </a:endParaRPr>
          </a:p>
        </p:txBody>
      </p:sp>
    </p:spTree>
    <p:extLst>
      <p:ext uri="{BB962C8B-B14F-4D97-AF65-F5344CB8AC3E}">
        <p14:creationId xmlns:p14="http://schemas.microsoft.com/office/powerpoint/2010/main" val="2537220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990600"/>
            <a:ext cx="3650855"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990600"/>
            <a:ext cx="3650856"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3124200"/>
            <a:ext cx="3581399" cy="218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3124200"/>
            <a:ext cx="3650856"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1905000" cy="4078039"/>
          </a:xfrm>
          <a:prstGeom prst="rect">
            <a:avLst/>
          </a:prstGeom>
        </p:spPr>
        <p:txBody>
          <a:bodyPr wrap="square">
            <a:spAutoFit/>
          </a:bodyPr>
          <a:lstStyle/>
          <a:p>
            <a:pPr lvl="0" algn="ctr"/>
            <a:r>
              <a:rPr lang="en-US" sz="2400" b="1" dirty="0" smtClean="0">
                <a:solidFill>
                  <a:prstClr val="black"/>
                </a:solidFill>
              </a:rPr>
              <a:t>COLORECTAL</a:t>
            </a:r>
            <a:br>
              <a:rPr lang="en-US" sz="2400" b="1" dirty="0" smtClean="0">
                <a:solidFill>
                  <a:prstClr val="black"/>
                </a:solidFill>
              </a:rPr>
            </a:br>
            <a:r>
              <a:rPr lang="en-US" sz="2400" b="1" dirty="0" smtClean="0">
                <a:solidFill>
                  <a:prstClr val="black"/>
                </a:solidFill>
              </a:rPr>
              <a:t>CANCER</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TRENDS</a:t>
            </a:r>
          </a:p>
          <a:p>
            <a:pPr lvl="0" algn="ctr"/>
            <a:endParaRPr lang="en-US" sz="2000" b="1" dirty="0" smtClean="0">
              <a:solidFill>
                <a:prstClr val="black"/>
              </a:solidFill>
            </a:endParaRPr>
          </a:p>
          <a:p>
            <a:pPr lvl="0" algn="ctr"/>
            <a:r>
              <a:rPr lang="en-US" sz="2000" b="1" u="sng" dirty="0" smtClean="0">
                <a:solidFill>
                  <a:prstClr val="black"/>
                </a:solidFill>
              </a:rPr>
              <a:t>Overall</a:t>
            </a:r>
          </a:p>
          <a:p>
            <a:pPr lvl="0" algn="ctr"/>
            <a:endParaRPr lang="en-US" sz="2000" b="1" dirty="0" smtClean="0">
              <a:solidFill>
                <a:prstClr val="black"/>
              </a:solidFill>
            </a:endParaRPr>
          </a:p>
          <a:p>
            <a:pPr lvl="0" algn="ctr"/>
            <a:r>
              <a:rPr lang="en-US" sz="2000" b="1" dirty="0" smtClean="0">
                <a:solidFill>
                  <a:prstClr val="black"/>
                </a:solidFill>
              </a:rPr>
              <a:t>Incidence</a:t>
            </a:r>
          </a:p>
          <a:p>
            <a:pPr lvl="0" algn="ctr"/>
            <a:endParaRPr lang="en-US" sz="1000" b="1" dirty="0" smtClean="0">
              <a:solidFill>
                <a:prstClr val="black"/>
              </a:solidFill>
            </a:endParaRPr>
          </a:p>
          <a:p>
            <a:pPr lvl="0" algn="ctr"/>
            <a:r>
              <a:rPr lang="en-US" sz="2000" b="1" dirty="0" smtClean="0">
                <a:solidFill>
                  <a:prstClr val="black"/>
                </a:solidFill>
              </a:rPr>
              <a:t>   Males +1.2</a:t>
            </a:r>
          </a:p>
          <a:p>
            <a:pPr lvl="0" algn="ctr"/>
            <a:endParaRPr lang="en-US" sz="1000" b="1" dirty="0" smtClean="0">
              <a:solidFill>
                <a:prstClr val="black"/>
              </a:solidFill>
            </a:endParaRPr>
          </a:p>
          <a:p>
            <a:pPr lvl="0" algn="ctr"/>
            <a:r>
              <a:rPr lang="en-US" sz="2000" b="1" dirty="0" smtClean="0">
                <a:solidFill>
                  <a:prstClr val="black"/>
                </a:solidFill>
              </a:rPr>
              <a:t>   Females +2.3</a:t>
            </a:r>
          </a:p>
          <a:p>
            <a:pPr lvl="0" algn="ctr"/>
            <a:endParaRPr lang="en-US" sz="2000" b="1" dirty="0" smtClean="0">
              <a:solidFill>
                <a:prstClr val="black"/>
              </a:solidFill>
            </a:endParaRPr>
          </a:p>
          <a:p>
            <a:pPr lvl="0" algn="ctr"/>
            <a:r>
              <a:rPr lang="en-US" sz="2000" b="1" dirty="0" smtClean="0">
                <a:solidFill>
                  <a:prstClr val="black"/>
                </a:solidFill>
              </a:rPr>
              <a:t>Mortality NS</a:t>
            </a:r>
          </a:p>
        </p:txBody>
      </p:sp>
      <p:sp>
        <p:nvSpPr>
          <p:cNvPr id="7" name="Rectangle 6"/>
          <p:cNvSpPr/>
          <p:nvPr/>
        </p:nvSpPr>
        <p:spPr>
          <a:xfrm>
            <a:off x="4495800" y="1219200"/>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01000" y="1295400"/>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76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Colorectal:  Summary</a:t>
            </a:r>
            <a:endParaRPr lang="en-US" dirty="0"/>
          </a:p>
        </p:txBody>
      </p:sp>
      <p:sp>
        <p:nvSpPr>
          <p:cNvPr id="3" name="Content Placeholder 2"/>
          <p:cNvSpPr>
            <a:spLocks noGrp="1"/>
          </p:cNvSpPr>
          <p:nvPr>
            <p:ph idx="1"/>
          </p:nvPr>
        </p:nvSpPr>
        <p:spPr/>
        <p:txBody>
          <a:bodyPr/>
          <a:lstStyle/>
          <a:p>
            <a:r>
              <a:rPr lang="en-US" dirty="0" smtClean="0"/>
              <a:t>Incidence rates</a:t>
            </a:r>
          </a:p>
          <a:p>
            <a:pPr lvl="1"/>
            <a:r>
              <a:rPr lang="en-US" dirty="0" smtClean="0"/>
              <a:t>Increase with age</a:t>
            </a:r>
          </a:p>
          <a:p>
            <a:pPr lvl="1"/>
            <a:r>
              <a:rPr lang="en-US" dirty="0" smtClean="0"/>
              <a:t>Modestly higher in males</a:t>
            </a:r>
          </a:p>
          <a:p>
            <a:pPr lvl="1"/>
            <a:r>
              <a:rPr lang="en-US" dirty="0" smtClean="0"/>
              <a:t>Increasing</a:t>
            </a:r>
          </a:p>
          <a:p>
            <a:pPr lvl="1"/>
            <a:endParaRPr lang="en-US" sz="1000" dirty="0" smtClean="0"/>
          </a:p>
          <a:p>
            <a:r>
              <a:rPr lang="en-US" dirty="0" smtClean="0"/>
              <a:t>Mortality rates</a:t>
            </a:r>
          </a:p>
          <a:p>
            <a:pPr lvl="1"/>
            <a:r>
              <a:rPr lang="en-US" dirty="0" smtClean="0"/>
              <a:t>Increase with age</a:t>
            </a:r>
          </a:p>
          <a:p>
            <a:pPr lvl="1"/>
            <a:r>
              <a:rPr lang="en-US" dirty="0" smtClean="0"/>
              <a:t>Much higher in blacks</a:t>
            </a:r>
          </a:p>
          <a:p>
            <a:pPr lvl="1"/>
            <a:r>
              <a:rPr lang="en-US" dirty="0" smtClean="0"/>
              <a:t>Trend?</a:t>
            </a:r>
          </a:p>
          <a:p>
            <a:pPr lvl="1"/>
            <a:endParaRPr lang="en-US" dirty="0"/>
          </a:p>
        </p:txBody>
      </p:sp>
    </p:spTree>
    <p:extLst>
      <p:ext uri="{BB962C8B-B14F-4D97-AF65-F5344CB8AC3E}">
        <p14:creationId xmlns:p14="http://schemas.microsoft.com/office/powerpoint/2010/main" val="3841581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Ann Geiger, NCI, Chair</a:t>
            </a:r>
          </a:p>
          <a:p>
            <a:r>
              <a:rPr lang="en-US" dirty="0" smtClean="0"/>
              <a:t>Archie </a:t>
            </a:r>
            <a:r>
              <a:rPr lang="en-US" dirty="0" err="1" smtClean="0"/>
              <a:t>Bleyer</a:t>
            </a:r>
            <a:r>
              <a:rPr lang="en-US" dirty="0" smtClean="0"/>
              <a:t>, Oregon Health and Science University, Co-Chair</a:t>
            </a:r>
          </a:p>
          <a:p>
            <a:r>
              <a:rPr lang="en-US" dirty="0" smtClean="0"/>
              <a:t>Ronald Barr, McMaster University</a:t>
            </a:r>
          </a:p>
          <a:p>
            <a:r>
              <a:rPr lang="en-US" dirty="0" smtClean="0"/>
              <a:t>Lynne Harlan, NCI</a:t>
            </a:r>
          </a:p>
          <a:p>
            <a:r>
              <a:rPr lang="en-US" dirty="0" smtClean="0"/>
              <a:t>Theresa Keegan, Cancer Prevention Institute of California</a:t>
            </a:r>
          </a:p>
          <a:p>
            <a:r>
              <a:rPr lang="en-US" dirty="0" smtClean="0"/>
              <a:t>Denis Lewis, NCI</a:t>
            </a:r>
          </a:p>
          <a:p>
            <a:r>
              <a:rPr lang="en-US" dirty="0" smtClean="0"/>
              <a:t>Brad Pollock, University of Texas Health Science Center at San Antonio</a:t>
            </a:r>
          </a:p>
          <a:p>
            <a:r>
              <a:rPr lang="en-US" dirty="0" smtClean="0"/>
              <a:t>Lynn Ries, NCI (sends her regrets)</a:t>
            </a:r>
          </a:p>
          <a:p>
            <a:r>
              <a:rPr lang="en-US" dirty="0" smtClean="0"/>
              <a:t>Deborah Vollmer </a:t>
            </a:r>
            <a:r>
              <a:rPr lang="en-US" dirty="0" err="1" smtClean="0"/>
              <a:t>Dahlke</a:t>
            </a:r>
            <a:r>
              <a:rPr lang="en-US" dirty="0" smtClean="0"/>
              <a:t>, Texas A&amp;M University Health Science Center</a:t>
            </a:r>
            <a:endParaRPr lang="en-US" dirty="0"/>
          </a:p>
        </p:txBody>
      </p:sp>
    </p:spTree>
    <p:extLst>
      <p:ext uri="{BB962C8B-B14F-4D97-AF65-F5344CB8AC3E}">
        <p14:creationId xmlns:p14="http://schemas.microsoft.com/office/powerpoint/2010/main" val="140845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p:cNvGraphicFramePr>
            <a:graphicFrameLocks/>
          </p:cNvGraphicFramePr>
          <p:nvPr>
            <p:extLst>
              <p:ext uri="{D42A27DB-BD31-4B8C-83A1-F6EECF244321}">
                <p14:modId xmlns:p14="http://schemas.microsoft.com/office/powerpoint/2010/main" val="3985021165"/>
              </p:ext>
            </p:extLst>
          </p:nvPr>
        </p:nvGraphicFramePr>
        <p:xfrm>
          <a:off x="1828800" y="62523"/>
          <a:ext cx="2989385" cy="6795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a:graphicFrameLocks/>
          </p:cNvGraphicFramePr>
          <p:nvPr>
            <p:extLst>
              <p:ext uri="{D42A27DB-BD31-4B8C-83A1-F6EECF244321}">
                <p14:modId xmlns:p14="http://schemas.microsoft.com/office/powerpoint/2010/main" val="1798655962"/>
              </p:ext>
            </p:extLst>
          </p:nvPr>
        </p:nvGraphicFramePr>
        <p:xfrm>
          <a:off x="6611816" y="62523"/>
          <a:ext cx="2989384" cy="679547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800600" y="558381"/>
            <a:ext cx="1828800" cy="6463308"/>
          </a:xfrm>
          <a:prstGeom prst="rect">
            <a:avLst/>
          </a:prstGeom>
          <a:noFill/>
        </p:spPr>
        <p:txBody>
          <a:bodyPr wrap="square" rtlCol="0">
            <a:spAutoFit/>
          </a:bodyPr>
          <a:lstStyle/>
          <a:p>
            <a:pPr algn="ctr"/>
            <a:r>
              <a:rPr lang="en-US" sz="1200" b="1" u="sng" dirty="0"/>
              <a:t>Ages 15-19</a:t>
            </a:r>
          </a:p>
          <a:p>
            <a:pPr algn="ctr"/>
            <a:r>
              <a:rPr lang="en-US" sz="1200" dirty="0" smtClean="0"/>
              <a:t>All </a:t>
            </a:r>
            <a:r>
              <a:rPr lang="en-US" sz="1200" dirty="0"/>
              <a:t>Races</a:t>
            </a:r>
          </a:p>
          <a:p>
            <a:pPr algn="ctr"/>
            <a:r>
              <a:rPr lang="en-US" sz="1200" dirty="0" smtClean="0"/>
              <a:t>White </a:t>
            </a:r>
            <a:r>
              <a:rPr lang="en-US" sz="1200" dirty="0"/>
              <a:t>Non-Hispanic</a:t>
            </a:r>
          </a:p>
          <a:p>
            <a:pPr algn="ctr"/>
            <a:r>
              <a:rPr lang="en-US" sz="1200" dirty="0" smtClean="0"/>
              <a:t>White </a:t>
            </a:r>
            <a:r>
              <a:rPr lang="en-US" sz="1200" dirty="0"/>
              <a:t>Hispanic</a:t>
            </a:r>
          </a:p>
          <a:p>
            <a:pPr algn="ctr"/>
            <a:r>
              <a:rPr lang="en-US" sz="1200" dirty="0" smtClean="0"/>
              <a:t>Black</a:t>
            </a:r>
            <a:endParaRPr lang="en-US" sz="1200" dirty="0"/>
          </a:p>
          <a:p>
            <a:pPr algn="ctr"/>
            <a:r>
              <a:rPr lang="en-US" sz="1200" dirty="0" smtClean="0"/>
              <a:t>Asian/Pacific </a:t>
            </a:r>
            <a:r>
              <a:rPr lang="en-US" sz="1200" dirty="0"/>
              <a:t>Islander</a:t>
            </a:r>
          </a:p>
          <a:p>
            <a:pPr algn="ctr"/>
            <a:endParaRPr lang="en-US" sz="600" b="1" dirty="0" smtClean="0"/>
          </a:p>
          <a:p>
            <a:pPr algn="ctr"/>
            <a:r>
              <a:rPr lang="en-US" sz="1200" b="1" u="sng" dirty="0" smtClean="0"/>
              <a:t>Ages </a:t>
            </a:r>
            <a:r>
              <a:rPr lang="en-US" sz="1200" b="1" u="sng" dirty="0"/>
              <a:t>20-24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algn="ctr"/>
            <a:endParaRPr lang="en-US" sz="600" b="1" dirty="0"/>
          </a:p>
          <a:p>
            <a:pPr lvl="0" algn="ctr">
              <a:defRPr/>
            </a:pPr>
            <a:r>
              <a:rPr lang="en-US" sz="1200" b="1" u="sng" kern="0" dirty="0" smtClean="0">
                <a:solidFill>
                  <a:prstClr val="black"/>
                </a:solidFill>
              </a:rPr>
              <a:t>Ages </a:t>
            </a:r>
            <a:r>
              <a:rPr lang="en-US" sz="1200" b="1" u="sng" kern="0" dirty="0">
                <a:solidFill>
                  <a:prstClr val="black"/>
                </a:solidFill>
              </a:rPr>
              <a:t>25-29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30-34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35-39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endParaRPr lang="en-US" dirty="0"/>
          </a:p>
        </p:txBody>
      </p:sp>
      <p:sp>
        <p:nvSpPr>
          <p:cNvPr id="10" name="Rectangle 9"/>
          <p:cNvSpPr/>
          <p:nvPr/>
        </p:nvSpPr>
        <p:spPr>
          <a:xfrm>
            <a:off x="0" y="0"/>
            <a:ext cx="2286000" cy="1862048"/>
          </a:xfrm>
          <a:prstGeom prst="rect">
            <a:avLst/>
          </a:prstGeom>
        </p:spPr>
        <p:txBody>
          <a:bodyPr wrap="square">
            <a:spAutoFit/>
          </a:bodyPr>
          <a:lstStyle/>
          <a:p>
            <a:pPr lvl="0" algn="ctr"/>
            <a:r>
              <a:rPr lang="en-US" sz="2400" b="1" dirty="0" smtClean="0">
                <a:solidFill>
                  <a:prstClr val="black"/>
                </a:solidFill>
              </a:rPr>
              <a:t>LEUKEMIA</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INCIDENCE</a:t>
            </a:r>
          </a:p>
          <a:p>
            <a:pPr lvl="0" algn="ctr"/>
            <a:r>
              <a:rPr lang="en-US" sz="2000" b="1" dirty="0" smtClean="0">
                <a:solidFill>
                  <a:prstClr val="black"/>
                </a:solidFill>
              </a:rPr>
              <a:t>per 100,000</a:t>
            </a:r>
          </a:p>
          <a:p>
            <a:pPr lvl="0" algn="ctr"/>
            <a:endParaRPr lang="en-US" sz="2000" b="1" dirty="0">
              <a:solidFill>
                <a:prstClr val="black"/>
              </a:solidFill>
            </a:endParaRPr>
          </a:p>
          <a:p>
            <a:pPr lvl="0" algn="ctr"/>
            <a:r>
              <a:rPr lang="en-US" sz="2000" b="1" dirty="0" smtClean="0">
                <a:solidFill>
                  <a:prstClr val="black"/>
                </a:solidFill>
              </a:rPr>
              <a:t>2001-2010</a:t>
            </a:r>
            <a:endParaRPr lang="en-US" sz="2000" b="1" dirty="0">
              <a:solidFill>
                <a:prstClr val="black"/>
              </a:solidFill>
            </a:endParaRPr>
          </a:p>
        </p:txBody>
      </p:sp>
    </p:spTree>
    <p:extLst>
      <p:ext uri="{BB962C8B-B14F-4D97-AF65-F5344CB8AC3E}">
        <p14:creationId xmlns:p14="http://schemas.microsoft.com/office/powerpoint/2010/main" val="1648053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09600" y="-15906750"/>
            <a:ext cx="7924800" cy="7429500"/>
            <a:chOff x="0" y="0"/>
            <a:chExt cx="7924800" cy="7429500"/>
          </a:xfrm>
        </p:grpSpPr>
        <p:grpSp>
          <p:nvGrpSpPr>
            <p:cNvPr id="17" name="Group 16"/>
            <p:cNvGrpSpPr/>
            <p:nvPr/>
          </p:nvGrpSpPr>
          <p:grpSpPr>
            <a:xfrm>
              <a:off x="0" y="0"/>
              <a:ext cx="7924800" cy="7429500"/>
              <a:chOff x="0" y="0"/>
              <a:chExt cx="7979833" cy="7429500"/>
            </a:xfrm>
          </p:grpSpPr>
          <p:sp>
            <p:nvSpPr>
              <p:cNvPr id="19" name="TextBox 38"/>
              <p:cNvSpPr txBox="1"/>
              <p:nvPr/>
            </p:nvSpPr>
            <p:spPr>
              <a:xfrm>
                <a:off x="0" y="0"/>
                <a:ext cx="7979832" cy="38100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b="1"/>
                  <a:t>Age Adjusted Incidence</a:t>
                </a:r>
                <a:r>
                  <a:rPr lang="en-US" sz="1800" b="1" baseline="0"/>
                  <a:t> Rates 2001-2010, Leukemia</a:t>
                </a:r>
                <a:endParaRPr lang="en-US" sz="1800" b="1"/>
              </a:p>
            </p:txBody>
          </p:sp>
          <p:graphicFrame>
            <p:nvGraphicFramePr>
              <p:cNvPr id="20" name="Chart 19"/>
              <p:cNvGraphicFramePr>
                <a:graphicFrameLocks/>
              </p:cNvGraphicFramePr>
              <p:nvPr/>
            </p:nvGraphicFramePr>
            <p:xfrm>
              <a:off x="0" y="381000"/>
              <a:ext cx="3069167" cy="7048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nvGraphicFramePr>
            <p:xfrm>
              <a:off x="4910667" y="381000"/>
              <a:ext cx="3069166" cy="70485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8" name="TextBox 136"/>
            <p:cNvSpPr txBox="1"/>
            <p:nvPr/>
          </p:nvSpPr>
          <p:spPr>
            <a:xfrm>
              <a:off x="3048000" y="381000"/>
              <a:ext cx="1828800" cy="70485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800"/>
            </a:p>
            <a:p>
              <a:pPr algn="ctr"/>
              <a:endParaRPr lang="en-US" sz="800"/>
            </a:p>
            <a:p>
              <a:pPr algn="ctr"/>
              <a:endParaRPr lang="en-US" sz="1200"/>
            </a:p>
            <a:p>
              <a:pPr algn="ctr"/>
              <a:endParaRPr lang="en-US" sz="500"/>
            </a:p>
            <a:p>
              <a:pPr algn="ctr"/>
              <a:r>
                <a:rPr lang="en-US" sz="900" b="1"/>
                <a:t>Ages</a:t>
              </a:r>
              <a:r>
                <a:rPr lang="en-US" sz="900" b="1" baseline="0"/>
                <a:t> 15-19</a:t>
              </a:r>
              <a:endParaRPr lang="en-US" sz="900" b="1"/>
            </a:p>
            <a:p>
              <a:pPr algn="ctr"/>
              <a:endParaRPr lang="en-US" sz="500" b="0"/>
            </a:p>
            <a:p>
              <a:pPr algn="ctr"/>
              <a:r>
                <a:rPr lang="en-US" sz="800" b="0"/>
                <a:t>All Races</a:t>
              </a:r>
            </a:p>
            <a:p>
              <a:pPr algn="ctr"/>
              <a:endParaRPr lang="en-US" sz="600" b="0"/>
            </a:p>
            <a:p>
              <a:pPr algn="ctr"/>
              <a:r>
                <a:rPr lang="en-US" sz="800" b="0"/>
                <a:t>White</a:t>
              </a:r>
              <a:r>
                <a:rPr lang="en-US" sz="800" b="0" baseline="0"/>
                <a:t> Non-Hispanic</a:t>
              </a:r>
              <a:endParaRPr lang="en-US" sz="800" b="0"/>
            </a:p>
            <a:p>
              <a:pPr algn="ctr"/>
              <a:endParaRPr lang="en-US" sz="500" b="0"/>
            </a:p>
            <a:p>
              <a:pPr algn="ctr"/>
              <a:r>
                <a:rPr lang="en-US" sz="800" b="0"/>
                <a:t>White</a:t>
              </a:r>
              <a:r>
                <a:rPr lang="en-US" sz="800" b="0" baseline="0"/>
                <a:t> Hispanic</a:t>
              </a:r>
              <a:endParaRPr lang="en-US" sz="800" b="0"/>
            </a:p>
            <a:p>
              <a:pPr algn="ctr"/>
              <a:endParaRPr lang="en-US" sz="500" b="0"/>
            </a:p>
            <a:p>
              <a:pPr algn="ctr"/>
              <a:r>
                <a:rPr lang="en-US" sz="800" b="0"/>
                <a:t>Black</a:t>
              </a:r>
            </a:p>
            <a:p>
              <a:pPr algn="ctr"/>
              <a:endParaRPr lang="en-US" sz="600" b="0"/>
            </a:p>
            <a:p>
              <a:pPr algn="ctr"/>
              <a:r>
                <a:rPr lang="en-US" sz="800" b="0"/>
                <a:t>Asian/Pacific</a:t>
              </a:r>
              <a:r>
                <a:rPr lang="en-US" sz="800" b="0" baseline="0"/>
                <a:t> Islander</a:t>
              </a:r>
              <a:endParaRPr lang="en-US" sz="800" b="0"/>
            </a:p>
            <a:p>
              <a:pPr algn="ctr"/>
              <a:endParaRPr lang="en-US" sz="500" b="0"/>
            </a:p>
            <a:p>
              <a:pPr algn="ctr"/>
              <a:r>
                <a:rPr lang="en-US" sz="900" b="1"/>
                <a:t>Ages</a:t>
              </a:r>
              <a:r>
                <a:rPr lang="en-US" sz="900" b="1" baseline="0"/>
                <a:t> 20-24</a:t>
              </a:r>
              <a:endParaRPr lang="en-US" sz="900" b="1"/>
            </a:p>
            <a:p>
              <a:pPr algn="ctr"/>
              <a:endParaRPr lang="en-US" sz="500" b="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25-29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30-34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35-39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lt"/>
                <a:ea typeface="+mn-ea"/>
                <a:cs typeface="+mn-cs"/>
              </a:endParaRPr>
            </a:p>
            <a:p>
              <a:pPr algn="l"/>
              <a:endParaRPr lang="en-US" sz="800" b="0"/>
            </a:p>
          </p:txBody>
        </p:sp>
      </p:grpSp>
      <p:grpSp>
        <p:nvGrpSpPr>
          <p:cNvPr id="11" name="Group 10"/>
          <p:cNvGrpSpPr/>
          <p:nvPr/>
        </p:nvGrpSpPr>
        <p:grpSpPr>
          <a:xfrm>
            <a:off x="609600" y="15335250"/>
            <a:ext cx="7924800" cy="7429500"/>
            <a:chOff x="0" y="31242000"/>
            <a:chExt cx="7924800" cy="7429500"/>
          </a:xfrm>
        </p:grpSpPr>
        <p:grpSp>
          <p:nvGrpSpPr>
            <p:cNvPr id="12" name="Group 11"/>
            <p:cNvGrpSpPr/>
            <p:nvPr/>
          </p:nvGrpSpPr>
          <p:grpSpPr>
            <a:xfrm>
              <a:off x="0" y="31242000"/>
              <a:ext cx="7924800" cy="7429500"/>
              <a:chOff x="0" y="31242000"/>
              <a:chExt cx="7979833" cy="7429500"/>
            </a:xfrm>
          </p:grpSpPr>
          <p:sp>
            <p:nvSpPr>
              <p:cNvPr id="14" name="TextBox 50"/>
              <p:cNvSpPr txBox="1"/>
              <p:nvPr/>
            </p:nvSpPr>
            <p:spPr>
              <a:xfrm>
                <a:off x="0" y="31242000"/>
                <a:ext cx="7924800" cy="38100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b="1"/>
                  <a:t>Age Adjusted Death</a:t>
                </a:r>
                <a:r>
                  <a:rPr lang="en-US" sz="1800" b="1" baseline="0"/>
                  <a:t> Rates 2001-2010, Leukemia</a:t>
                </a:r>
                <a:endParaRPr lang="en-US" sz="1800" b="1"/>
              </a:p>
            </p:txBody>
          </p:sp>
          <p:graphicFrame>
            <p:nvGraphicFramePr>
              <p:cNvPr id="15" name="Chart 14"/>
              <p:cNvGraphicFramePr>
                <a:graphicFrameLocks/>
              </p:cNvGraphicFramePr>
              <p:nvPr/>
            </p:nvGraphicFramePr>
            <p:xfrm>
              <a:off x="0" y="31623000"/>
              <a:ext cx="3069167" cy="7048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4910667" y="31623000"/>
              <a:ext cx="3069166" cy="7048500"/>
            </p:xfrm>
            <a:graphic>
              <a:graphicData uri="http://schemas.openxmlformats.org/drawingml/2006/chart">
                <c:chart xmlns:c="http://schemas.openxmlformats.org/drawingml/2006/chart" xmlns:r="http://schemas.openxmlformats.org/officeDocument/2006/relationships" r:id="rId6"/>
              </a:graphicData>
            </a:graphic>
          </p:graphicFrame>
        </p:grpSp>
        <p:sp>
          <p:nvSpPr>
            <p:cNvPr id="13" name="TextBox 144"/>
            <p:cNvSpPr txBox="1"/>
            <p:nvPr/>
          </p:nvSpPr>
          <p:spPr>
            <a:xfrm>
              <a:off x="3048000" y="31623000"/>
              <a:ext cx="1828800" cy="70485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800"/>
            </a:p>
            <a:p>
              <a:pPr algn="ctr"/>
              <a:endParaRPr lang="en-US" sz="800"/>
            </a:p>
            <a:p>
              <a:pPr algn="ctr"/>
              <a:endParaRPr lang="en-US" sz="1200"/>
            </a:p>
            <a:p>
              <a:pPr algn="ctr"/>
              <a:endParaRPr lang="en-US" sz="500"/>
            </a:p>
            <a:p>
              <a:pPr algn="ctr"/>
              <a:r>
                <a:rPr lang="en-US" sz="900" b="1"/>
                <a:t>Ages</a:t>
              </a:r>
              <a:r>
                <a:rPr lang="en-US" sz="900" b="1" baseline="0"/>
                <a:t> 15-19</a:t>
              </a:r>
              <a:endParaRPr lang="en-US" sz="900" b="1"/>
            </a:p>
            <a:p>
              <a:pPr algn="ctr"/>
              <a:endParaRPr lang="en-US" sz="500" b="0"/>
            </a:p>
            <a:p>
              <a:pPr algn="ctr"/>
              <a:r>
                <a:rPr lang="en-US" sz="800" b="0"/>
                <a:t>All Races</a:t>
              </a:r>
            </a:p>
            <a:p>
              <a:pPr algn="ctr"/>
              <a:endParaRPr lang="en-US" sz="600" b="0"/>
            </a:p>
            <a:p>
              <a:pPr algn="ctr"/>
              <a:r>
                <a:rPr lang="en-US" sz="800" b="0"/>
                <a:t>White</a:t>
              </a:r>
              <a:r>
                <a:rPr lang="en-US" sz="800" b="0" baseline="0"/>
                <a:t> Non-Hispanic</a:t>
              </a:r>
              <a:endParaRPr lang="en-US" sz="800" b="0"/>
            </a:p>
            <a:p>
              <a:pPr algn="ctr"/>
              <a:endParaRPr lang="en-US" sz="500" b="0"/>
            </a:p>
            <a:p>
              <a:pPr algn="ctr"/>
              <a:r>
                <a:rPr lang="en-US" sz="800" b="0"/>
                <a:t>White</a:t>
              </a:r>
              <a:r>
                <a:rPr lang="en-US" sz="800" b="0" baseline="0"/>
                <a:t> Hispanic</a:t>
              </a:r>
              <a:endParaRPr lang="en-US" sz="800" b="0"/>
            </a:p>
            <a:p>
              <a:pPr algn="ctr"/>
              <a:endParaRPr lang="en-US" sz="500" b="0"/>
            </a:p>
            <a:p>
              <a:pPr algn="ctr"/>
              <a:r>
                <a:rPr lang="en-US" sz="800" b="0"/>
                <a:t>Black</a:t>
              </a:r>
            </a:p>
            <a:p>
              <a:pPr algn="ctr"/>
              <a:endParaRPr lang="en-US" sz="600" b="0"/>
            </a:p>
            <a:p>
              <a:pPr algn="ctr"/>
              <a:r>
                <a:rPr lang="en-US" sz="800" b="0"/>
                <a:t>Asian/Pacific</a:t>
              </a:r>
              <a:r>
                <a:rPr lang="en-US" sz="800" b="0" baseline="0"/>
                <a:t> Islander</a:t>
              </a:r>
              <a:endParaRPr lang="en-US" sz="800" b="0"/>
            </a:p>
            <a:p>
              <a:pPr algn="ctr"/>
              <a:endParaRPr lang="en-US" sz="500" b="0"/>
            </a:p>
            <a:p>
              <a:pPr algn="ctr"/>
              <a:r>
                <a:rPr lang="en-US" sz="900" b="1"/>
                <a:t>Ages</a:t>
              </a:r>
              <a:r>
                <a:rPr lang="en-US" sz="900" b="1" baseline="0"/>
                <a:t> 20-24</a:t>
              </a:r>
              <a:endParaRPr lang="en-US" sz="900" b="1"/>
            </a:p>
            <a:p>
              <a:pPr algn="ctr"/>
              <a:endParaRPr lang="en-US" sz="500" b="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25-29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30-34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35-39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lt"/>
                <a:ea typeface="+mn-ea"/>
                <a:cs typeface="+mn-cs"/>
              </a:endParaRPr>
            </a:p>
            <a:p>
              <a:pPr algn="l"/>
              <a:endParaRPr lang="en-US" sz="800" b="0"/>
            </a:p>
          </p:txBody>
        </p:sp>
      </p:grpSp>
      <p:grpSp>
        <p:nvGrpSpPr>
          <p:cNvPr id="22" name="Group 21"/>
          <p:cNvGrpSpPr/>
          <p:nvPr/>
        </p:nvGrpSpPr>
        <p:grpSpPr>
          <a:xfrm>
            <a:off x="762000" y="-15754350"/>
            <a:ext cx="7924800" cy="7429500"/>
            <a:chOff x="0" y="0"/>
            <a:chExt cx="7924800" cy="7429500"/>
          </a:xfrm>
        </p:grpSpPr>
        <p:grpSp>
          <p:nvGrpSpPr>
            <p:cNvPr id="29" name="Group 28"/>
            <p:cNvGrpSpPr/>
            <p:nvPr/>
          </p:nvGrpSpPr>
          <p:grpSpPr>
            <a:xfrm>
              <a:off x="0" y="0"/>
              <a:ext cx="7924800" cy="7429500"/>
              <a:chOff x="0" y="0"/>
              <a:chExt cx="7979833" cy="7429500"/>
            </a:xfrm>
          </p:grpSpPr>
          <p:sp>
            <p:nvSpPr>
              <p:cNvPr id="31" name="TextBox 38"/>
              <p:cNvSpPr txBox="1"/>
              <p:nvPr/>
            </p:nvSpPr>
            <p:spPr>
              <a:xfrm>
                <a:off x="0" y="0"/>
                <a:ext cx="7979832" cy="38100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b="1"/>
                  <a:t>Age Adjusted Incidence</a:t>
                </a:r>
                <a:r>
                  <a:rPr lang="en-US" sz="1800" b="1" baseline="0"/>
                  <a:t> Rates 2001-2010, Leukemia</a:t>
                </a:r>
                <a:endParaRPr lang="en-US" sz="1800" b="1"/>
              </a:p>
            </p:txBody>
          </p:sp>
          <p:graphicFrame>
            <p:nvGraphicFramePr>
              <p:cNvPr id="32" name="Chart 31"/>
              <p:cNvGraphicFramePr>
                <a:graphicFrameLocks/>
              </p:cNvGraphicFramePr>
              <p:nvPr/>
            </p:nvGraphicFramePr>
            <p:xfrm>
              <a:off x="0" y="381000"/>
              <a:ext cx="3069167" cy="70485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Chart 32"/>
              <p:cNvGraphicFramePr>
                <a:graphicFrameLocks/>
              </p:cNvGraphicFramePr>
              <p:nvPr/>
            </p:nvGraphicFramePr>
            <p:xfrm>
              <a:off x="4910667" y="381000"/>
              <a:ext cx="3069166" cy="7048500"/>
            </p:xfrm>
            <a:graphic>
              <a:graphicData uri="http://schemas.openxmlformats.org/drawingml/2006/chart">
                <c:chart xmlns:c="http://schemas.openxmlformats.org/drawingml/2006/chart" xmlns:r="http://schemas.openxmlformats.org/officeDocument/2006/relationships" r:id="rId8"/>
              </a:graphicData>
            </a:graphic>
          </p:graphicFrame>
        </p:grpSp>
        <p:sp>
          <p:nvSpPr>
            <p:cNvPr id="30" name="TextBox 136"/>
            <p:cNvSpPr txBox="1"/>
            <p:nvPr/>
          </p:nvSpPr>
          <p:spPr>
            <a:xfrm>
              <a:off x="3048000" y="381000"/>
              <a:ext cx="1828800" cy="70485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800"/>
            </a:p>
            <a:p>
              <a:pPr algn="ctr"/>
              <a:endParaRPr lang="en-US" sz="800"/>
            </a:p>
            <a:p>
              <a:pPr algn="ctr"/>
              <a:endParaRPr lang="en-US" sz="1200"/>
            </a:p>
            <a:p>
              <a:pPr algn="ctr"/>
              <a:endParaRPr lang="en-US" sz="500"/>
            </a:p>
            <a:p>
              <a:pPr algn="ctr"/>
              <a:r>
                <a:rPr lang="en-US" sz="900" b="1"/>
                <a:t>Ages</a:t>
              </a:r>
              <a:r>
                <a:rPr lang="en-US" sz="900" b="1" baseline="0"/>
                <a:t> 15-19</a:t>
              </a:r>
              <a:endParaRPr lang="en-US" sz="900" b="1"/>
            </a:p>
            <a:p>
              <a:pPr algn="ctr"/>
              <a:endParaRPr lang="en-US" sz="500" b="0"/>
            </a:p>
            <a:p>
              <a:pPr algn="ctr"/>
              <a:r>
                <a:rPr lang="en-US" sz="800" b="0"/>
                <a:t>All Races</a:t>
              </a:r>
            </a:p>
            <a:p>
              <a:pPr algn="ctr"/>
              <a:endParaRPr lang="en-US" sz="600" b="0"/>
            </a:p>
            <a:p>
              <a:pPr algn="ctr"/>
              <a:r>
                <a:rPr lang="en-US" sz="800" b="0"/>
                <a:t>White</a:t>
              </a:r>
              <a:r>
                <a:rPr lang="en-US" sz="800" b="0" baseline="0"/>
                <a:t> Non-Hispanic</a:t>
              </a:r>
              <a:endParaRPr lang="en-US" sz="800" b="0"/>
            </a:p>
            <a:p>
              <a:pPr algn="ctr"/>
              <a:endParaRPr lang="en-US" sz="500" b="0"/>
            </a:p>
            <a:p>
              <a:pPr algn="ctr"/>
              <a:r>
                <a:rPr lang="en-US" sz="800" b="0"/>
                <a:t>White</a:t>
              </a:r>
              <a:r>
                <a:rPr lang="en-US" sz="800" b="0" baseline="0"/>
                <a:t> Hispanic</a:t>
              </a:r>
              <a:endParaRPr lang="en-US" sz="800" b="0"/>
            </a:p>
            <a:p>
              <a:pPr algn="ctr"/>
              <a:endParaRPr lang="en-US" sz="500" b="0"/>
            </a:p>
            <a:p>
              <a:pPr algn="ctr"/>
              <a:r>
                <a:rPr lang="en-US" sz="800" b="0"/>
                <a:t>Black</a:t>
              </a:r>
            </a:p>
            <a:p>
              <a:pPr algn="ctr"/>
              <a:endParaRPr lang="en-US" sz="600" b="0"/>
            </a:p>
            <a:p>
              <a:pPr algn="ctr"/>
              <a:r>
                <a:rPr lang="en-US" sz="800" b="0"/>
                <a:t>Asian/Pacific</a:t>
              </a:r>
              <a:r>
                <a:rPr lang="en-US" sz="800" b="0" baseline="0"/>
                <a:t> Islander</a:t>
              </a:r>
              <a:endParaRPr lang="en-US" sz="800" b="0"/>
            </a:p>
            <a:p>
              <a:pPr algn="ctr"/>
              <a:endParaRPr lang="en-US" sz="500" b="0"/>
            </a:p>
            <a:p>
              <a:pPr algn="ctr"/>
              <a:r>
                <a:rPr lang="en-US" sz="900" b="1"/>
                <a:t>Ages</a:t>
              </a:r>
              <a:r>
                <a:rPr lang="en-US" sz="900" b="1" baseline="0"/>
                <a:t> 20-24</a:t>
              </a:r>
              <a:endParaRPr lang="en-US" sz="900" b="1"/>
            </a:p>
            <a:p>
              <a:pPr algn="ctr"/>
              <a:endParaRPr lang="en-US" sz="500" b="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25-29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30-34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35-39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lt"/>
                <a:ea typeface="+mn-ea"/>
                <a:cs typeface="+mn-cs"/>
              </a:endParaRPr>
            </a:p>
            <a:p>
              <a:pPr algn="l"/>
              <a:endParaRPr lang="en-US" sz="800" b="0"/>
            </a:p>
          </p:txBody>
        </p:sp>
      </p:grpSp>
      <p:grpSp>
        <p:nvGrpSpPr>
          <p:cNvPr id="23" name="Group 22"/>
          <p:cNvGrpSpPr/>
          <p:nvPr/>
        </p:nvGrpSpPr>
        <p:grpSpPr>
          <a:xfrm>
            <a:off x="762000" y="15487650"/>
            <a:ext cx="7924800" cy="7429500"/>
            <a:chOff x="0" y="31242000"/>
            <a:chExt cx="7924800" cy="7429500"/>
          </a:xfrm>
        </p:grpSpPr>
        <p:grpSp>
          <p:nvGrpSpPr>
            <p:cNvPr id="24" name="Group 23"/>
            <p:cNvGrpSpPr/>
            <p:nvPr/>
          </p:nvGrpSpPr>
          <p:grpSpPr>
            <a:xfrm>
              <a:off x="0" y="31242000"/>
              <a:ext cx="7924800" cy="7429500"/>
              <a:chOff x="0" y="31242000"/>
              <a:chExt cx="7979833" cy="7429500"/>
            </a:xfrm>
          </p:grpSpPr>
          <p:sp>
            <p:nvSpPr>
              <p:cNvPr id="26" name="TextBox 50"/>
              <p:cNvSpPr txBox="1"/>
              <p:nvPr/>
            </p:nvSpPr>
            <p:spPr>
              <a:xfrm>
                <a:off x="0" y="31242000"/>
                <a:ext cx="7924800" cy="38100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b="1"/>
                  <a:t>Age Adjusted Death</a:t>
                </a:r>
                <a:r>
                  <a:rPr lang="en-US" sz="1800" b="1" baseline="0"/>
                  <a:t> Rates 2001-2010, Leukemia</a:t>
                </a:r>
                <a:endParaRPr lang="en-US" sz="1800" b="1"/>
              </a:p>
            </p:txBody>
          </p:sp>
          <p:graphicFrame>
            <p:nvGraphicFramePr>
              <p:cNvPr id="27" name="Chart 26"/>
              <p:cNvGraphicFramePr>
                <a:graphicFrameLocks/>
              </p:cNvGraphicFramePr>
              <p:nvPr/>
            </p:nvGraphicFramePr>
            <p:xfrm>
              <a:off x="0" y="31623000"/>
              <a:ext cx="3069167" cy="70485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Chart 27"/>
              <p:cNvGraphicFramePr>
                <a:graphicFrameLocks/>
              </p:cNvGraphicFramePr>
              <p:nvPr/>
            </p:nvGraphicFramePr>
            <p:xfrm>
              <a:off x="4910667" y="31623000"/>
              <a:ext cx="3069166" cy="7048500"/>
            </p:xfrm>
            <a:graphic>
              <a:graphicData uri="http://schemas.openxmlformats.org/drawingml/2006/chart">
                <c:chart xmlns:c="http://schemas.openxmlformats.org/drawingml/2006/chart" xmlns:r="http://schemas.openxmlformats.org/officeDocument/2006/relationships" r:id="rId10"/>
              </a:graphicData>
            </a:graphic>
          </p:graphicFrame>
        </p:grpSp>
        <p:sp>
          <p:nvSpPr>
            <p:cNvPr id="25" name="TextBox 144"/>
            <p:cNvSpPr txBox="1"/>
            <p:nvPr/>
          </p:nvSpPr>
          <p:spPr>
            <a:xfrm>
              <a:off x="3048000" y="31623000"/>
              <a:ext cx="1828800" cy="70485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800"/>
            </a:p>
            <a:p>
              <a:pPr algn="ctr"/>
              <a:endParaRPr lang="en-US" sz="800"/>
            </a:p>
            <a:p>
              <a:pPr algn="ctr"/>
              <a:endParaRPr lang="en-US" sz="1200"/>
            </a:p>
            <a:p>
              <a:pPr algn="ctr"/>
              <a:endParaRPr lang="en-US" sz="500"/>
            </a:p>
            <a:p>
              <a:pPr algn="ctr"/>
              <a:r>
                <a:rPr lang="en-US" sz="900" b="1"/>
                <a:t>Ages</a:t>
              </a:r>
              <a:r>
                <a:rPr lang="en-US" sz="900" b="1" baseline="0"/>
                <a:t> 15-19</a:t>
              </a:r>
              <a:endParaRPr lang="en-US" sz="900" b="1"/>
            </a:p>
            <a:p>
              <a:pPr algn="ctr"/>
              <a:endParaRPr lang="en-US" sz="500" b="0"/>
            </a:p>
            <a:p>
              <a:pPr algn="ctr"/>
              <a:r>
                <a:rPr lang="en-US" sz="800" b="0"/>
                <a:t>All Races</a:t>
              </a:r>
            </a:p>
            <a:p>
              <a:pPr algn="ctr"/>
              <a:endParaRPr lang="en-US" sz="600" b="0"/>
            </a:p>
            <a:p>
              <a:pPr algn="ctr"/>
              <a:r>
                <a:rPr lang="en-US" sz="800" b="0"/>
                <a:t>White</a:t>
              </a:r>
              <a:r>
                <a:rPr lang="en-US" sz="800" b="0" baseline="0"/>
                <a:t> Non-Hispanic</a:t>
              </a:r>
              <a:endParaRPr lang="en-US" sz="800" b="0"/>
            </a:p>
            <a:p>
              <a:pPr algn="ctr"/>
              <a:endParaRPr lang="en-US" sz="500" b="0"/>
            </a:p>
            <a:p>
              <a:pPr algn="ctr"/>
              <a:r>
                <a:rPr lang="en-US" sz="800" b="0"/>
                <a:t>White</a:t>
              </a:r>
              <a:r>
                <a:rPr lang="en-US" sz="800" b="0" baseline="0"/>
                <a:t> Hispanic</a:t>
              </a:r>
              <a:endParaRPr lang="en-US" sz="800" b="0"/>
            </a:p>
            <a:p>
              <a:pPr algn="ctr"/>
              <a:endParaRPr lang="en-US" sz="500" b="0"/>
            </a:p>
            <a:p>
              <a:pPr algn="ctr"/>
              <a:r>
                <a:rPr lang="en-US" sz="800" b="0"/>
                <a:t>Black</a:t>
              </a:r>
            </a:p>
            <a:p>
              <a:pPr algn="ctr"/>
              <a:endParaRPr lang="en-US" sz="600" b="0"/>
            </a:p>
            <a:p>
              <a:pPr algn="ctr"/>
              <a:r>
                <a:rPr lang="en-US" sz="800" b="0"/>
                <a:t>Asian/Pacific</a:t>
              </a:r>
              <a:r>
                <a:rPr lang="en-US" sz="800" b="0" baseline="0"/>
                <a:t> Islander</a:t>
              </a:r>
              <a:endParaRPr lang="en-US" sz="800" b="0"/>
            </a:p>
            <a:p>
              <a:pPr algn="ctr"/>
              <a:endParaRPr lang="en-US" sz="500" b="0"/>
            </a:p>
            <a:p>
              <a:pPr algn="ctr"/>
              <a:r>
                <a:rPr lang="en-US" sz="900" b="1"/>
                <a:t>Ages</a:t>
              </a:r>
              <a:r>
                <a:rPr lang="en-US" sz="900" b="1" baseline="0"/>
                <a:t> 20-24</a:t>
              </a:r>
              <a:endParaRPr lang="en-US" sz="900" b="1"/>
            </a:p>
            <a:p>
              <a:pPr algn="ctr"/>
              <a:endParaRPr lang="en-US" sz="500" b="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25-29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30-34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35-39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lt"/>
                <a:ea typeface="+mn-ea"/>
                <a:cs typeface="+mn-cs"/>
              </a:endParaRPr>
            </a:p>
            <a:p>
              <a:pPr algn="l"/>
              <a:endParaRPr lang="en-US" sz="800" b="0"/>
            </a:p>
          </p:txBody>
        </p:sp>
      </p:grpSp>
      <p:grpSp>
        <p:nvGrpSpPr>
          <p:cNvPr id="34" name="Group 33"/>
          <p:cNvGrpSpPr/>
          <p:nvPr/>
        </p:nvGrpSpPr>
        <p:grpSpPr>
          <a:xfrm>
            <a:off x="914400" y="-15601950"/>
            <a:ext cx="7924800" cy="7429500"/>
            <a:chOff x="0" y="0"/>
            <a:chExt cx="7924800" cy="7429500"/>
          </a:xfrm>
        </p:grpSpPr>
        <p:grpSp>
          <p:nvGrpSpPr>
            <p:cNvPr id="41" name="Group 40"/>
            <p:cNvGrpSpPr/>
            <p:nvPr/>
          </p:nvGrpSpPr>
          <p:grpSpPr>
            <a:xfrm>
              <a:off x="0" y="0"/>
              <a:ext cx="7924800" cy="7429500"/>
              <a:chOff x="0" y="0"/>
              <a:chExt cx="7979833" cy="7429500"/>
            </a:xfrm>
          </p:grpSpPr>
          <p:sp>
            <p:nvSpPr>
              <p:cNvPr id="43" name="TextBox 38"/>
              <p:cNvSpPr txBox="1"/>
              <p:nvPr/>
            </p:nvSpPr>
            <p:spPr>
              <a:xfrm>
                <a:off x="0" y="0"/>
                <a:ext cx="7979832" cy="38100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b="1"/>
                  <a:t>Age Adjusted Incidence</a:t>
                </a:r>
                <a:r>
                  <a:rPr lang="en-US" sz="1800" b="1" baseline="0"/>
                  <a:t> Rates 2001-2010, Leukemia</a:t>
                </a:r>
                <a:endParaRPr lang="en-US" sz="1800" b="1"/>
              </a:p>
            </p:txBody>
          </p:sp>
          <p:graphicFrame>
            <p:nvGraphicFramePr>
              <p:cNvPr id="44" name="Chart 43"/>
              <p:cNvGraphicFramePr>
                <a:graphicFrameLocks/>
              </p:cNvGraphicFramePr>
              <p:nvPr/>
            </p:nvGraphicFramePr>
            <p:xfrm>
              <a:off x="0" y="381000"/>
              <a:ext cx="3069167" cy="70485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5" name="Chart 44"/>
              <p:cNvGraphicFramePr>
                <a:graphicFrameLocks/>
              </p:cNvGraphicFramePr>
              <p:nvPr/>
            </p:nvGraphicFramePr>
            <p:xfrm>
              <a:off x="4910667" y="381000"/>
              <a:ext cx="3069166" cy="7048500"/>
            </p:xfrm>
            <a:graphic>
              <a:graphicData uri="http://schemas.openxmlformats.org/drawingml/2006/chart">
                <c:chart xmlns:c="http://schemas.openxmlformats.org/drawingml/2006/chart" xmlns:r="http://schemas.openxmlformats.org/officeDocument/2006/relationships" r:id="rId12"/>
              </a:graphicData>
            </a:graphic>
          </p:graphicFrame>
        </p:grpSp>
        <p:sp>
          <p:nvSpPr>
            <p:cNvPr id="42" name="TextBox 136"/>
            <p:cNvSpPr txBox="1"/>
            <p:nvPr/>
          </p:nvSpPr>
          <p:spPr>
            <a:xfrm>
              <a:off x="3048000" y="381000"/>
              <a:ext cx="1828800" cy="70485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800"/>
            </a:p>
            <a:p>
              <a:pPr algn="ctr"/>
              <a:endParaRPr lang="en-US" sz="800"/>
            </a:p>
            <a:p>
              <a:pPr algn="ctr"/>
              <a:endParaRPr lang="en-US" sz="1200"/>
            </a:p>
            <a:p>
              <a:pPr algn="ctr"/>
              <a:endParaRPr lang="en-US" sz="500"/>
            </a:p>
            <a:p>
              <a:pPr algn="ctr"/>
              <a:r>
                <a:rPr lang="en-US" sz="900" b="1"/>
                <a:t>Ages</a:t>
              </a:r>
              <a:r>
                <a:rPr lang="en-US" sz="900" b="1" baseline="0"/>
                <a:t> 15-19</a:t>
              </a:r>
              <a:endParaRPr lang="en-US" sz="900" b="1"/>
            </a:p>
            <a:p>
              <a:pPr algn="ctr"/>
              <a:endParaRPr lang="en-US" sz="500" b="0"/>
            </a:p>
            <a:p>
              <a:pPr algn="ctr"/>
              <a:r>
                <a:rPr lang="en-US" sz="800" b="0"/>
                <a:t>All Races</a:t>
              </a:r>
            </a:p>
            <a:p>
              <a:pPr algn="ctr"/>
              <a:endParaRPr lang="en-US" sz="600" b="0"/>
            </a:p>
            <a:p>
              <a:pPr algn="ctr"/>
              <a:r>
                <a:rPr lang="en-US" sz="800" b="0"/>
                <a:t>White</a:t>
              </a:r>
              <a:r>
                <a:rPr lang="en-US" sz="800" b="0" baseline="0"/>
                <a:t> Non-Hispanic</a:t>
              </a:r>
              <a:endParaRPr lang="en-US" sz="800" b="0"/>
            </a:p>
            <a:p>
              <a:pPr algn="ctr"/>
              <a:endParaRPr lang="en-US" sz="500" b="0"/>
            </a:p>
            <a:p>
              <a:pPr algn="ctr"/>
              <a:r>
                <a:rPr lang="en-US" sz="800" b="0"/>
                <a:t>White</a:t>
              </a:r>
              <a:r>
                <a:rPr lang="en-US" sz="800" b="0" baseline="0"/>
                <a:t> Hispanic</a:t>
              </a:r>
              <a:endParaRPr lang="en-US" sz="800" b="0"/>
            </a:p>
            <a:p>
              <a:pPr algn="ctr"/>
              <a:endParaRPr lang="en-US" sz="500" b="0"/>
            </a:p>
            <a:p>
              <a:pPr algn="ctr"/>
              <a:r>
                <a:rPr lang="en-US" sz="800" b="0"/>
                <a:t>Black</a:t>
              </a:r>
            </a:p>
            <a:p>
              <a:pPr algn="ctr"/>
              <a:endParaRPr lang="en-US" sz="600" b="0"/>
            </a:p>
            <a:p>
              <a:pPr algn="ctr"/>
              <a:r>
                <a:rPr lang="en-US" sz="800" b="0"/>
                <a:t>Asian/Pacific</a:t>
              </a:r>
              <a:r>
                <a:rPr lang="en-US" sz="800" b="0" baseline="0"/>
                <a:t> Islander</a:t>
              </a:r>
              <a:endParaRPr lang="en-US" sz="800" b="0"/>
            </a:p>
            <a:p>
              <a:pPr algn="ctr"/>
              <a:endParaRPr lang="en-US" sz="500" b="0"/>
            </a:p>
            <a:p>
              <a:pPr algn="ctr"/>
              <a:r>
                <a:rPr lang="en-US" sz="900" b="1"/>
                <a:t>Ages</a:t>
              </a:r>
              <a:r>
                <a:rPr lang="en-US" sz="900" b="1" baseline="0"/>
                <a:t> 20-24</a:t>
              </a:r>
              <a:endParaRPr lang="en-US" sz="900" b="1"/>
            </a:p>
            <a:p>
              <a:pPr algn="ctr"/>
              <a:endParaRPr lang="en-US" sz="500" b="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25-29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30-34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35-39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lt"/>
                <a:ea typeface="+mn-ea"/>
                <a:cs typeface="+mn-cs"/>
              </a:endParaRPr>
            </a:p>
            <a:p>
              <a:pPr algn="l"/>
              <a:endParaRPr lang="en-US" sz="800" b="0"/>
            </a:p>
          </p:txBody>
        </p:sp>
      </p:grpSp>
      <p:grpSp>
        <p:nvGrpSpPr>
          <p:cNvPr id="35" name="Group 34"/>
          <p:cNvGrpSpPr/>
          <p:nvPr/>
        </p:nvGrpSpPr>
        <p:grpSpPr>
          <a:xfrm>
            <a:off x="914400" y="15640050"/>
            <a:ext cx="7924800" cy="7429500"/>
            <a:chOff x="0" y="31242000"/>
            <a:chExt cx="7924800" cy="7429500"/>
          </a:xfrm>
        </p:grpSpPr>
        <p:grpSp>
          <p:nvGrpSpPr>
            <p:cNvPr id="36" name="Group 35"/>
            <p:cNvGrpSpPr/>
            <p:nvPr/>
          </p:nvGrpSpPr>
          <p:grpSpPr>
            <a:xfrm>
              <a:off x="0" y="31242000"/>
              <a:ext cx="7924800" cy="7429500"/>
              <a:chOff x="0" y="31242000"/>
              <a:chExt cx="7979833" cy="7429500"/>
            </a:xfrm>
          </p:grpSpPr>
          <p:sp>
            <p:nvSpPr>
              <p:cNvPr id="38" name="TextBox 50"/>
              <p:cNvSpPr txBox="1"/>
              <p:nvPr/>
            </p:nvSpPr>
            <p:spPr>
              <a:xfrm>
                <a:off x="0" y="31242000"/>
                <a:ext cx="7924800" cy="38100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b="1"/>
                  <a:t>Age Adjusted Death</a:t>
                </a:r>
                <a:r>
                  <a:rPr lang="en-US" sz="1800" b="1" baseline="0"/>
                  <a:t> Rates 2001-2010, Leukemia</a:t>
                </a:r>
                <a:endParaRPr lang="en-US" sz="1800" b="1"/>
              </a:p>
            </p:txBody>
          </p:sp>
          <p:graphicFrame>
            <p:nvGraphicFramePr>
              <p:cNvPr id="39" name="Chart 38"/>
              <p:cNvGraphicFramePr>
                <a:graphicFrameLocks/>
              </p:cNvGraphicFramePr>
              <p:nvPr/>
            </p:nvGraphicFramePr>
            <p:xfrm>
              <a:off x="0" y="31623000"/>
              <a:ext cx="3069167" cy="70485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0" name="Chart 39"/>
              <p:cNvGraphicFramePr>
                <a:graphicFrameLocks/>
              </p:cNvGraphicFramePr>
              <p:nvPr/>
            </p:nvGraphicFramePr>
            <p:xfrm>
              <a:off x="4910667" y="31623000"/>
              <a:ext cx="3069166" cy="7048500"/>
            </p:xfrm>
            <a:graphic>
              <a:graphicData uri="http://schemas.openxmlformats.org/drawingml/2006/chart">
                <c:chart xmlns:c="http://schemas.openxmlformats.org/drawingml/2006/chart" xmlns:r="http://schemas.openxmlformats.org/officeDocument/2006/relationships" r:id="rId14"/>
              </a:graphicData>
            </a:graphic>
          </p:graphicFrame>
        </p:grpSp>
        <p:sp>
          <p:nvSpPr>
            <p:cNvPr id="37" name="TextBox 144"/>
            <p:cNvSpPr txBox="1"/>
            <p:nvPr/>
          </p:nvSpPr>
          <p:spPr>
            <a:xfrm>
              <a:off x="3048000" y="31623000"/>
              <a:ext cx="1828800" cy="70485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800"/>
            </a:p>
            <a:p>
              <a:pPr algn="ctr"/>
              <a:endParaRPr lang="en-US" sz="800"/>
            </a:p>
            <a:p>
              <a:pPr algn="ctr"/>
              <a:endParaRPr lang="en-US" sz="1200"/>
            </a:p>
            <a:p>
              <a:pPr algn="ctr"/>
              <a:endParaRPr lang="en-US" sz="500"/>
            </a:p>
            <a:p>
              <a:pPr algn="ctr"/>
              <a:r>
                <a:rPr lang="en-US" sz="900" b="1"/>
                <a:t>Ages</a:t>
              </a:r>
              <a:r>
                <a:rPr lang="en-US" sz="900" b="1" baseline="0"/>
                <a:t> 15-19</a:t>
              </a:r>
              <a:endParaRPr lang="en-US" sz="900" b="1"/>
            </a:p>
            <a:p>
              <a:pPr algn="ctr"/>
              <a:endParaRPr lang="en-US" sz="500" b="0"/>
            </a:p>
            <a:p>
              <a:pPr algn="ctr"/>
              <a:r>
                <a:rPr lang="en-US" sz="800" b="0"/>
                <a:t>All Races</a:t>
              </a:r>
            </a:p>
            <a:p>
              <a:pPr algn="ctr"/>
              <a:endParaRPr lang="en-US" sz="600" b="0"/>
            </a:p>
            <a:p>
              <a:pPr algn="ctr"/>
              <a:r>
                <a:rPr lang="en-US" sz="800" b="0"/>
                <a:t>White</a:t>
              </a:r>
              <a:r>
                <a:rPr lang="en-US" sz="800" b="0" baseline="0"/>
                <a:t> Non-Hispanic</a:t>
              </a:r>
              <a:endParaRPr lang="en-US" sz="800" b="0"/>
            </a:p>
            <a:p>
              <a:pPr algn="ctr"/>
              <a:endParaRPr lang="en-US" sz="500" b="0"/>
            </a:p>
            <a:p>
              <a:pPr algn="ctr"/>
              <a:r>
                <a:rPr lang="en-US" sz="800" b="0"/>
                <a:t>White</a:t>
              </a:r>
              <a:r>
                <a:rPr lang="en-US" sz="800" b="0" baseline="0"/>
                <a:t> Hispanic</a:t>
              </a:r>
              <a:endParaRPr lang="en-US" sz="800" b="0"/>
            </a:p>
            <a:p>
              <a:pPr algn="ctr"/>
              <a:endParaRPr lang="en-US" sz="500" b="0"/>
            </a:p>
            <a:p>
              <a:pPr algn="ctr"/>
              <a:r>
                <a:rPr lang="en-US" sz="800" b="0"/>
                <a:t>Black</a:t>
              </a:r>
            </a:p>
            <a:p>
              <a:pPr algn="ctr"/>
              <a:endParaRPr lang="en-US" sz="600" b="0"/>
            </a:p>
            <a:p>
              <a:pPr algn="ctr"/>
              <a:r>
                <a:rPr lang="en-US" sz="800" b="0"/>
                <a:t>Asian/Pacific</a:t>
              </a:r>
              <a:r>
                <a:rPr lang="en-US" sz="800" b="0" baseline="0"/>
                <a:t> Islander</a:t>
              </a:r>
              <a:endParaRPr lang="en-US" sz="800" b="0"/>
            </a:p>
            <a:p>
              <a:pPr algn="ctr"/>
              <a:endParaRPr lang="en-US" sz="500" b="0"/>
            </a:p>
            <a:p>
              <a:pPr algn="ctr"/>
              <a:r>
                <a:rPr lang="en-US" sz="900" b="1"/>
                <a:t>Ages</a:t>
              </a:r>
              <a:r>
                <a:rPr lang="en-US" sz="900" b="1" baseline="0"/>
                <a:t> 20-24</a:t>
              </a:r>
              <a:endParaRPr lang="en-US" sz="900" b="1"/>
            </a:p>
            <a:p>
              <a:pPr algn="ctr"/>
              <a:endParaRPr lang="en-US" sz="500" b="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25-29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30-34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35-39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lt"/>
                <a:ea typeface="+mn-ea"/>
                <a:cs typeface="+mn-cs"/>
              </a:endParaRPr>
            </a:p>
            <a:p>
              <a:pPr algn="l"/>
              <a:endParaRPr lang="en-US" sz="800" b="0"/>
            </a:p>
          </p:txBody>
        </p:sp>
      </p:grpSp>
      <p:grpSp>
        <p:nvGrpSpPr>
          <p:cNvPr id="46" name="Group 45"/>
          <p:cNvGrpSpPr/>
          <p:nvPr/>
        </p:nvGrpSpPr>
        <p:grpSpPr>
          <a:xfrm>
            <a:off x="1066800" y="-15449550"/>
            <a:ext cx="7924800" cy="7429500"/>
            <a:chOff x="0" y="0"/>
            <a:chExt cx="7924800" cy="7429500"/>
          </a:xfrm>
        </p:grpSpPr>
        <p:grpSp>
          <p:nvGrpSpPr>
            <p:cNvPr id="53" name="Group 52"/>
            <p:cNvGrpSpPr/>
            <p:nvPr/>
          </p:nvGrpSpPr>
          <p:grpSpPr>
            <a:xfrm>
              <a:off x="0" y="0"/>
              <a:ext cx="7924800" cy="7429500"/>
              <a:chOff x="0" y="0"/>
              <a:chExt cx="7979833" cy="7429500"/>
            </a:xfrm>
          </p:grpSpPr>
          <p:sp>
            <p:nvSpPr>
              <p:cNvPr id="55" name="TextBox 38"/>
              <p:cNvSpPr txBox="1"/>
              <p:nvPr/>
            </p:nvSpPr>
            <p:spPr>
              <a:xfrm>
                <a:off x="0" y="0"/>
                <a:ext cx="7979832" cy="38100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b="1"/>
                  <a:t>Age Adjusted Incidence</a:t>
                </a:r>
                <a:r>
                  <a:rPr lang="en-US" sz="1800" b="1" baseline="0"/>
                  <a:t> Rates 2001-2010, Leukemia</a:t>
                </a:r>
                <a:endParaRPr lang="en-US" sz="1800" b="1"/>
              </a:p>
            </p:txBody>
          </p:sp>
          <p:graphicFrame>
            <p:nvGraphicFramePr>
              <p:cNvPr id="56" name="Chart 55"/>
              <p:cNvGraphicFramePr>
                <a:graphicFrameLocks/>
              </p:cNvGraphicFramePr>
              <p:nvPr/>
            </p:nvGraphicFramePr>
            <p:xfrm>
              <a:off x="0" y="381000"/>
              <a:ext cx="3069167" cy="70485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7" name="Chart 56"/>
              <p:cNvGraphicFramePr>
                <a:graphicFrameLocks/>
              </p:cNvGraphicFramePr>
              <p:nvPr/>
            </p:nvGraphicFramePr>
            <p:xfrm>
              <a:off x="4910667" y="381000"/>
              <a:ext cx="3069166" cy="7048500"/>
            </p:xfrm>
            <a:graphic>
              <a:graphicData uri="http://schemas.openxmlformats.org/drawingml/2006/chart">
                <c:chart xmlns:c="http://schemas.openxmlformats.org/drawingml/2006/chart" xmlns:r="http://schemas.openxmlformats.org/officeDocument/2006/relationships" r:id="rId16"/>
              </a:graphicData>
            </a:graphic>
          </p:graphicFrame>
        </p:grpSp>
        <p:sp>
          <p:nvSpPr>
            <p:cNvPr id="54" name="TextBox 136"/>
            <p:cNvSpPr txBox="1"/>
            <p:nvPr/>
          </p:nvSpPr>
          <p:spPr>
            <a:xfrm>
              <a:off x="3048000" y="381000"/>
              <a:ext cx="1828800" cy="70485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800"/>
            </a:p>
            <a:p>
              <a:pPr algn="ctr"/>
              <a:endParaRPr lang="en-US" sz="800"/>
            </a:p>
            <a:p>
              <a:pPr algn="ctr"/>
              <a:endParaRPr lang="en-US" sz="1200"/>
            </a:p>
            <a:p>
              <a:pPr algn="ctr"/>
              <a:endParaRPr lang="en-US" sz="500"/>
            </a:p>
            <a:p>
              <a:pPr algn="ctr"/>
              <a:r>
                <a:rPr lang="en-US" sz="900" b="1"/>
                <a:t>Ages</a:t>
              </a:r>
              <a:r>
                <a:rPr lang="en-US" sz="900" b="1" baseline="0"/>
                <a:t> 15-19</a:t>
              </a:r>
              <a:endParaRPr lang="en-US" sz="900" b="1"/>
            </a:p>
            <a:p>
              <a:pPr algn="ctr"/>
              <a:endParaRPr lang="en-US" sz="500" b="0"/>
            </a:p>
            <a:p>
              <a:pPr algn="ctr"/>
              <a:r>
                <a:rPr lang="en-US" sz="800" b="0"/>
                <a:t>All Races</a:t>
              </a:r>
            </a:p>
            <a:p>
              <a:pPr algn="ctr"/>
              <a:endParaRPr lang="en-US" sz="600" b="0"/>
            </a:p>
            <a:p>
              <a:pPr algn="ctr"/>
              <a:r>
                <a:rPr lang="en-US" sz="800" b="0"/>
                <a:t>White</a:t>
              </a:r>
              <a:r>
                <a:rPr lang="en-US" sz="800" b="0" baseline="0"/>
                <a:t> Non-Hispanic</a:t>
              </a:r>
              <a:endParaRPr lang="en-US" sz="800" b="0"/>
            </a:p>
            <a:p>
              <a:pPr algn="ctr"/>
              <a:endParaRPr lang="en-US" sz="500" b="0"/>
            </a:p>
            <a:p>
              <a:pPr algn="ctr"/>
              <a:r>
                <a:rPr lang="en-US" sz="800" b="0"/>
                <a:t>White</a:t>
              </a:r>
              <a:r>
                <a:rPr lang="en-US" sz="800" b="0" baseline="0"/>
                <a:t> Hispanic</a:t>
              </a:r>
              <a:endParaRPr lang="en-US" sz="800" b="0"/>
            </a:p>
            <a:p>
              <a:pPr algn="ctr"/>
              <a:endParaRPr lang="en-US" sz="500" b="0"/>
            </a:p>
            <a:p>
              <a:pPr algn="ctr"/>
              <a:r>
                <a:rPr lang="en-US" sz="800" b="0"/>
                <a:t>Black</a:t>
              </a:r>
            </a:p>
            <a:p>
              <a:pPr algn="ctr"/>
              <a:endParaRPr lang="en-US" sz="600" b="0"/>
            </a:p>
            <a:p>
              <a:pPr algn="ctr"/>
              <a:r>
                <a:rPr lang="en-US" sz="800" b="0"/>
                <a:t>Asian/Pacific</a:t>
              </a:r>
              <a:r>
                <a:rPr lang="en-US" sz="800" b="0" baseline="0"/>
                <a:t> Islander</a:t>
              </a:r>
              <a:endParaRPr lang="en-US" sz="800" b="0"/>
            </a:p>
            <a:p>
              <a:pPr algn="ctr"/>
              <a:endParaRPr lang="en-US" sz="500" b="0"/>
            </a:p>
            <a:p>
              <a:pPr algn="ctr"/>
              <a:r>
                <a:rPr lang="en-US" sz="900" b="1"/>
                <a:t>Ages</a:t>
              </a:r>
              <a:r>
                <a:rPr lang="en-US" sz="900" b="1" baseline="0"/>
                <a:t> 20-24</a:t>
              </a:r>
              <a:endParaRPr lang="en-US" sz="900" b="1"/>
            </a:p>
            <a:p>
              <a:pPr algn="ctr"/>
              <a:endParaRPr lang="en-US" sz="500" b="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25-29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30-34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35-39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lt"/>
                <a:ea typeface="+mn-ea"/>
                <a:cs typeface="+mn-cs"/>
              </a:endParaRPr>
            </a:p>
            <a:p>
              <a:pPr algn="l"/>
              <a:endParaRPr lang="en-US" sz="800" b="0"/>
            </a:p>
          </p:txBody>
        </p:sp>
      </p:grpSp>
      <p:grpSp>
        <p:nvGrpSpPr>
          <p:cNvPr id="47" name="Group 46"/>
          <p:cNvGrpSpPr/>
          <p:nvPr/>
        </p:nvGrpSpPr>
        <p:grpSpPr>
          <a:xfrm>
            <a:off x="1066800" y="15792450"/>
            <a:ext cx="7924800" cy="7429500"/>
            <a:chOff x="0" y="31242000"/>
            <a:chExt cx="7924800" cy="7429500"/>
          </a:xfrm>
        </p:grpSpPr>
        <p:grpSp>
          <p:nvGrpSpPr>
            <p:cNvPr id="48" name="Group 47"/>
            <p:cNvGrpSpPr/>
            <p:nvPr/>
          </p:nvGrpSpPr>
          <p:grpSpPr>
            <a:xfrm>
              <a:off x="0" y="31242000"/>
              <a:ext cx="7924800" cy="7429500"/>
              <a:chOff x="0" y="31242000"/>
              <a:chExt cx="7979833" cy="7429500"/>
            </a:xfrm>
          </p:grpSpPr>
          <p:sp>
            <p:nvSpPr>
              <p:cNvPr id="50" name="TextBox 50"/>
              <p:cNvSpPr txBox="1"/>
              <p:nvPr/>
            </p:nvSpPr>
            <p:spPr>
              <a:xfrm>
                <a:off x="0" y="31242000"/>
                <a:ext cx="7924800" cy="38100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lang="en-US" sz="1800" b="1"/>
                  <a:t>Age Adjusted Death</a:t>
                </a:r>
                <a:r>
                  <a:rPr lang="en-US" sz="1800" b="1" baseline="0"/>
                  <a:t> Rates 2001-2010, Leukemia</a:t>
                </a:r>
                <a:endParaRPr lang="en-US" sz="1800" b="1"/>
              </a:p>
            </p:txBody>
          </p:sp>
          <p:graphicFrame>
            <p:nvGraphicFramePr>
              <p:cNvPr id="51" name="Chart 50"/>
              <p:cNvGraphicFramePr>
                <a:graphicFrameLocks/>
              </p:cNvGraphicFramePr>
              <p:nvPr/>
            </p:nvGraphicFramePr>
            <p:xfrm>
              <a:off x="0" y="31623000"/>
              <a:ext cx="3069167" cy="70485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2" name="Chart 51"/>
              <p:cNvGraphicFramePr>
                <a:graphicFrameLocks/>
              </p:cNvGraphicFramePr>
              <p:nvPr/>
            </p:nvGraphicFramePr>
            <p:xfrm>
              <a:off x="4910667" y="31623000"/>
              <a:ext cx="3069166" cy="7048500"/>
            </p:xfrm>
            <a:graphic>
              <a:graphicData uri="http://schemas.openxmlformats.org/drawingml/2006/chart">
                <c:chart xmlns:c="http://schemas.openxmlformats.org/drawingml/2006/chart" xmlns:r="http://schemas.openxmlformats.org/officeDocument/2006/relationships" r:id="rId18"/>
              </a:graphicData>
            </a:graphic>
          </p:graphicFrame>
        </p:grpSp>
        <p:sp>
          <p:nvSpPr>
            <p:cNvPr id="49" name="TextBox 144"/>
            <p:cNvSpPr txBox="1"/>
            <p:nvPr/>
          </p:nvSpPr>
          <p:spPr>
            <a:xfrm>
              <a:off x="3048000" y="31623000"/>
              <a:ext cx="1828800" cy="70485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800"/>
            </a:p>
            <a:p>
              <a:pPr algn="ctr"/>
              <a:endParaRPr lang="en-US" sz="800"/>
            </a:p>
            <a:p>
              <a:pPr algn="ctr"/>
              <a:endParaRPr lang="en-US" sz="1200"/>
            </a:p>
            <a:p>
              <a:pPr algn="ctr"/>
              <a:endParaRPr lang="en-US" sz="500"/>
            </a:p>
            <a:p>
              <a:pPr algn="ctr"/>
              <a:r>
                <a:rPr lang="en-US" sz="900" b="1"/>
                <a:t>Ages</a:t>
              </a:r>
              <a:r>
                <a:rPr lang="en-US" sz="900" b="1" baseline="0"/>
                <a:t> 15-19</a:t>
              </a:r>
              <a:endParaRPr lang="en-US" sz="900" b="1"/>
            </a:p>
            <a:p>
              <a:pPr algn="ctr"/>
              <a:endParaRPr lang="en-US" sz="500" b="0"/>
            </a:p>
            <a:p>
              <a:pPr algn="ctr"/>
              <a:r>
                <a:rPr lang="en-US" sz="800" b="0"/>
                <a:t>All Races</a:t>
              </a:r>
            </a:p>
            <a:p>
              <a:pPr algn="ctr"/>
              <a:endParaRPr lang="en-US" sz="600" b="0"/>
            </a:p>
            <a:p>
              <a:pPr algn="ctr"/>
              <a:r>
                <a:rPr lang="en-US" sz="800" b="0"/>
                <a:t>White</a:t>
              </a:r>
              <a:r>
                <a:rPr lang="en-US" sz="800" b="0" baseline="0"/>
                <a:t> Non-Hispanic</a:t>
              </a:r>
              <a:endParaRPr lang="en-US" sz="800" b="0"/>
            </a:p>
            <a:p>
              <a:pPr algn="ctr"/>
              <a:endParaRPr lang="en-US" sz="500" b="0"/>
            </a:p>
            <a:p>
              <a:pPr algn="ctr"/>
              <a:r>
                <a:rPr lang="en-US" sz="800" b="0"/>
                <a:t>White</a:t>
              </a:r>
              <a:r>
                <a:rPr lang="en-US" sz="800" b="0" baseline="0"/>
                <a:t> Hispanic</a:t>
              </a:r>
              <a:endParaRPr lang="en-US" sz="800" b="0"/>
            </a:p>
            <a:p>
              <a:pPr algn="ctr"/>
              <a:endParaRPr lang="en-US" sz="500" b="0"/>
            </a:p>
            <a:p>
              <a:pPr algn="ctr"/>
              <a:r>
                <a:rPr lang="en-US" sz="800" b="0"/>
                <a:t>Black</a:t>
              </a:r>
            </a:p>
            <a:p>
              <a:pPr algn="ctr"/>
              <a:endParaRPr lang="en-US" sz="600" b="0"/>
            </a:p>
            <a:p>
              <a:pPr algn="ctr"/>
              <a:r>
                <a:rPr lang="en-US" sz="800" b="0"/>
                <a:t>Asian/Pacific</a:t>
              </a:r>
              <a:r>
                <a:rPr lang="en-US" sz="800" b="0" baseline="0"/>
                <a:t> Islander</a:t>
              </a:r>
              <a:endParaRPr lang="en-US" sz="800" b="0"/>
            </a:p>
            <a:p>
              <a:pPr algn="ctr"/>
              <a:endParaRPr lang="en-US" sz="500" b="0"/>
            </a:p>
            <a:p>
              <a:pPr algn="ctr"/>
              <a:r>
                <a:rPr lang="en-US" sz="900" b="1"/>
                <a:t>Ages</a:t>
              </a:r>
              <a:r>
                <a:rPr lang="en-US" sz="900" b="1" baseline="0"/>
                <a:t> 20-24</a:t>
              </a:r>
              <a:endParaRPr lang="en-US" sz="900" b="1"/>
            </a:p>
            <a:p>
              <a:pPr algn="ctr"/>
              <a:endParaRPr lang="en-US" sz="500" b="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25-29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30-34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35-39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lt"/>
                <a:ea typeface="+mn-ea"/>
                <a:cs typeface="+mn-cs"/>
              </a:endParaRPr>
            </a:p>
            <a:p>
              <a:pPr algn="l"/>
              <a:endParaRPr lang="en-US" sz="800" b="0"/>
            </a:p>
          </p:txBody>
        </p:sp>
      </p:grpSp>
      <p:graphicFrame>
        <p:nvGraphicFramePr>
          <p:cNvPr id="62" name="Chart 61"/>
          <p:cNvGraphicFramePr>
            <a:graphicFrameLocks/>
          </p:cNvGraphicFramePr>
          <p:nvPr/>
        </p:nvGraphicFramePr>
        <p:xfrm>
          <a:off x="1524000" y="26377"/>
          <a:ext cx="2930770" cy="6831623"/>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63" name="Chart 62"/>
          <p:cNvGraphicFramePr>
            <a:graphicFrameLocks/>
          </p:cNvGraphicFramePr>
          <p:nvPr/>
        </p:nvGraphicFramePr>
        <p:xfrm>
          <a:off x="6213231" y="26377"/>
          <a:ext cx="2930769" cy="6831623"/>
        </p:xfrm>
        <a:graphic>
          <a:graphicData uri="http://schemas.openxmlformats.org/drawingml/2006/chart">
            <c:chart xmlns:c="http://schemas.openxmlformats.org/drawingml/2006/chart" xmlns:r="http://schemas.openxmlformats.org/officeDocument/2006/relationships" r:id="rId20"/>
          </a:graphicData>
        </a:graphic>
      </p:graphicFrame>
      <p:sp>
        <p:nvSpPr>
          <p:cNvPr id="60" name="TextBox 144"/>
          <p:cNvSpPr txBox="1"/>
          <p:nvPr/>
        </p:nvSpPr>
        <p:spPr>
          <a:xfrm>
            <a:off x="4454769" y="26377"/>
            <a:ext cx="1758462" cy="683162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sz="800"/>
          </a:p>
          <a:p>
            <a:pPr algn="ctr"/>
            <a:endParaRPr lang="en-US" sz="800"/>
          </a:p>
          <a:p>
            <a:pPr algn="ctr"/>
            <a:endParaRPr lang="en-US" sz="1200"/>
          </a:p>
          <a:p>
            <a:pPr algn="ctr"/>
            <a:endParaRPr lang="en-US" sz="500"/>
          </a:p>
          <a:p>
            <a:pPr algn="ctr"/>
            <a:r>
              <a:rPr lang="en-US" sz="900" b="1"/>
              <a:t>Ages</a:t>
            </a:r>
            <a:r>
              <a:rPr lang="en-US" sz="900" b="1" baseline="0"/>
              <a:t> 15-19</a:t>
            </a:r>
            <a:endParaRPr lang="en-US" sz="900" b="1"/>
          </a:p>
          <a:p>
            <a:pPr algn="ctr"/>
            <a:endParaRPr lang="en-US" sz="500" b="0"/>
          </a:p>
          <a:p>
            <a:pPr algn="ctr"/>
            <a:r>
              <a:rPr lang="en-US" sz="800" b="0"/>
              <a:t>All Races</a:t>
            </a:r>
          </a:p>
          <a:p>
            <a:pPr algn="ctr"/>
            <a:endParaRPr lang="en-US" sz="600" b="0"/>
          </a:p>
          <a:p>
            <a:pPr algn="ctr"/>
            <a:r>
              <a:rPr lang="en-US" sz="800" b="0"/>
              <a:t>White</a:t>
            </a:r>
            <a:r>
              <a:rPr lang="en-US" sz="800" b="0" baseline="0"/>
              <a:t> Non-Hispanic</a:t>
            </a:r>
            <a:endParaRPr lang="en-US" sz="800" b="0"/>
          </a:p>
          <a:p>
            <a:pPr algn="ctr"/>
            <a:endParaRPr lang="en-US" sz="500" b="0"/>
          </a:p>
          <a:p>
            <a:pPr algn="ctr"/>
            <a:r>
              <a:rPr lang="en-US" sz="800" b="0"/>
              <a:t>White</a:t>
            </a:r>
            <a:r>
              <a:rPr lang="en-US" sz="800" b="0" baseline="0"/>
              <a:t> Hispanic</a:t>
            </a:r>
            <a:endParaRPr lang="en-US" sz="800" b="0"/>
          </a:p>
          <a:p>
            <a:pPr algn="ctr"/>
            <a:endParaRPr lang="en-US" sz="500" b="0"/>
          </a:p>
          <a:p>
            <a:pPr algn="ctr"/>
            <a:r>
              <a:rPr lang="en-US" sz="800" b="0"/>
              <a:t>Black</a:t>
            </a:r>
          </a:p>
          <a:p>
            <a:pPr algn="ctr"/>
            <a:endParaRPr lang="en-US" sz="600" b="0"/>
          </a:p>
          <a:p>
            <a:pPr algn="ctr"/>
            <a:r>
              <a:rPr lang="en-US" sz="800" b="0"/>
              <a:t>Asian/Pacific</a:t>
            </a:r>
            <a:r>
              <a:rPr lang="en-US" sz="800" b="0" baseline="0"/>
              <a:t> Islander</a:t>
            </a:r>
            <a:endParaRPr lang="en-US" sz="800" b="0"/>
          </a:p>
          <a:p>
            <a:pPr algn="ctr"/>
            <a:endParaRPr lang="en-US" sz="500" b="0"/>
          </a:p>
          <a:p>
            <a:pPr algn="ctr"/>
            <a:r>
              <a:rPr lang="en-US" sz="900" b="1"/>
              <a:t>Ages</a:t>
            </a:r>
            <a:r>
              <a:rPr lang="en-US" sz="900" b="1" baseline="0"/>
              <a:t> 20-24</a:t>
            </a:r>
            <a:endParaRPr lang="en-US" sz="900" b="1"/>
          </a:p>
          <a:p>
            <a:pPr algn="ctr"/>
            <a:endParaRPr lang="en-US" sz="500" b="0"/>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25-29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30-34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mn-lt"/>
                <a:ea typeface="+mn-ea"/>
                <a:cs typeface="+mn-cs"/>
              </a:rPr>
              <a:t>Ages 35-39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All Races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Non-Hispanic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White Hispanic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Black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black"/>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mn-lt"/>
                <a:ea typeface="+mn-ea"/>
                <a:cs typeface="+mn-cs"/>
              </a:rPr>
              <a:t>Asian/Pacific Islander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lt"/>
              <a:ea typeface="+mn-ea"/>
              <a:cs typeface="+mn-cs"/>
            </a:endParaRPr>
          </a:p>
          <a:p>
            <a:pPr algn="l"/>
            <a:endParaRPr lang="en-US" sz="800" b="0"/>
          </a:p>
        </p:txBody>
      </p:sp>
      <p:sp>
        <p:nvSpPr>
          <p:cNvPr id="64" name="TextBox 63"/>
          <p:cNvSpPr txBox="1"/>
          <p:nvPr/>
        </p:nvSpPr>
        <p:spPr>
          <a:xfrm>
            <a:off x="4343400" y="558381"/>
            <a:ext cx="1828800" cy="6063198"/>
          </a:xfrm>
          <a:prstGeom prst="rect">
            <a:avLst/>
          </a:prstGeom>
          <a:solidFill>
            <a:schemeClr val="bg1"/>
          </a:solidFill>
        </p:spPr>
        <p:txBody>
          <a:bodyPr wrap="square" rtlCol="0">
            <a:spAutoFit/>
          </a:bodyPr>
          <a:lstStyle/>
          <a:p>
            <a:pPr algn="ctr"/>
            <a:r>
              <a:rPr lang="en-US" sz="1200" b="1" u="sng" dirty="0"/>
              <a:t>Ages 15-19</a:t>
            </a:r>
          </a:p>
          <a:p>
            <a:pPr algn="ctr"/>
            <a:r>
              <a:rPr lang="en-US" sz="1200" dirty="0" smtClean="0"/>
              <a:t>All </a:t>
            </a:r>
            <a:r>
              <a:rPr lang="en-US" sz="1200" dirty="0"/>
              <a:t>Races</a:t>
            </a:r>
          </a:p>
          <a:p>
            <a:pPr algn="ctr"/>
            <a:r>
              <a:rPr lang="en-US" sz="1200" dirty="0" smtClean="0"/>
              <a:t>White </a:t>
            </a:r>
            <a:r>
              <a:rPr lang="en-US" sz="1200" dirty="0"/>
              <a:t>Non-Hispanic</a:t>
            </a:r>
          </a:p>
          <a:p>
            <a:pPr algn="ctr"/>
            <a:r>
              <a:rPr lang="en-US" sz="1200" dirty="0" smtClean="0"/>
              <a:t>White </a:t>
            </a:r>
            <a:r>
              <a:rPr lang="en-US" sz="1200" dirty="0"/>
              <a:t>Hispanic</a:t>
            </a:r>
          </a:p>
          <a:p>
            <a:pPr algn="ctr"/>
            <a:r>
              <a:rPr lang="en-US" sz="1200" dirty="0" smtClean="0"/>
              <a:t>Black</a:t>
            </a:r>
            <a:endParaRPr lang="en-US" sz="1200" dirty="0"/>
          </a:p>
          <a:p>
            <a:pPr algn="ctr"/>
            <a:r>
              <a:rPr lang="en-US" sz="1200" dirty="0" smtClean="0"/>
              <a:t>Asian/Pacific </a:t>
            </a:r>
            <a:r>
              <a:rPr lang="en-US" sz="1200" dirty="0"/>
              <a:t>Islander</a:t>
            </a:r>
          </a:p>
          <a:p>
            <a:pPr algn="ctr"/>
            <a:endParaRPr lang="en-US" sz="600" b="1" dirty="0" smtClean="0"/>
          </a:p>
          <a:p>
            <a:pPr algn="ctr"/>
            <a:r>
              <a:rPr lang="en-US" sz="1200" b="1" u="sng" dirty="0" smtClean="0"/>
              <a:t>Ages </a:t>
            </a:r>
            <a:r>
              <a:rPr lang="en-US" sz="1200" b="1" u="sng" dirty="0"/>
              <a:t>20-24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algn="ctr"/>
            <a:endParaRPr lang="en-US" sz="600" b="1" dirty="0"/>
          </a:p>
          <a:p>
            <a:pPr lvl="0" algn="ctr">
              <a:defRPr/>
            </a:pPr>
            <a:r>
              <a:rPr lang="en-US" sz="1200" b="1" u="sng" kern="0" dirty="0" smtClean="0">
                <a:solidFill>
                  <a:prstClr val="black"/>
                </a:solidFill>
              </a:rPr>
              <a:t>Ages </a:t>
            </a:r>
            <a:r>
              <a:rPr lang="en-US" sz="1200" b="1" u="sng" kern="0" dirty="0">
                <a:solidFill>
                  <a:prstClr val="black"/>
                </a:solidFill>
              </a:rPr>
              <a:t>25-29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30-34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35-39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Islander</a:t>
            </a:r>
            <a:endParaRPr lang="en-US" sz="1200" kern="0" dirty="0">
              <a:solidFill>
                <a:prstClr val="black"/>
              </a:solidFill>
            </a:endParaRPr>
          </a:p>
        </p:txBody>
      </p:sp>
      <p:sp>
        <p:nvSpPr>
          <p:cNvPr id="65" name="Rectangle 64"/>
          <p:cNvSpPr/>
          <p:nvPr/>
        </p:nvSpPr>
        <p:spPr>
          <a:xfrm>
            <a:off x="0" y="0"/>
            <a:ext cx="2286000" cy="1862048"/>
          </a:xfrm>
          <a:prstGeom prst="rect">
            <a:avLst/>
          </a:prstGeom>
        </p:spPr>
        <p:txBody>
          <a:bodyPr wrap="square">
            <a:spAutoFit/>
          </a:bodyPr>
          <a:lstStyle/>
          <a:p>
            <a:pPr lvl="0" algn="ctr"/>
            <a:r>
              <a:rPr lang="en-US" sz="2400" b="1" dirty="0" smtClean="0">
                <a:solidFill>
                  <a:prstClr val="black"/>
                </a:solidFill>
              </a:rPr>
              <a:t>LEUKEMIA</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MORTALITY</a:t>
            </a:r>
          </a:p>
          <a:p>
            <a:pPr lvl="0" algn="ctr"/>
            <a:r>
              <a:rPr lang="en-US" sz="2000" b="1" dirty="0" smtClean="0">
                <a:solidFill>
                  <a:prstClr val="black"/>
                </a:solidFill>
              </a:rPr>
              <a:t>per 100,000</a:t>
            </a:r>
          </a:p>
          <a:p>
            <a:pPr lvl="0" algn="ctr"/>
            <a:endParaRPr lang="en-US" sz="2000" b="1" dirty="0">
              <a:solidFill>
                <a:prstClr val="black"/>
              </a:solidFill>
            </a:endParaRPr>
          </a:p>
          <a:p>
            <a:pPr lvl="0" algn="ctr"/>
            <a:r>
              <a:rPr lang="en-US" sz="2000" b="1" dirty="0" smtClean="0">
                <a:solidFill>
                  <a:prstClr val="black"/>
                </a:solidFill>
              </a:rPr>
              <a:t>2001-2010</a:t>
            </a:r>
            <a:endParaRPr lang="en-US" sz="2000" b="1" dirty="0">
              <a:solidFill>
                <a:prstClr val="black"/>
              </a:solidFill>
            </a:endParaRPr>
          </a:p>
        </p:txBody>
      </p:sp>
    </p:spTree>
    <p:extLst>
      <p:ext uri="{BB962C8B-B14F-4D97-AF65-F5344CB8AC3E}">
        <p14:creationId xmlns:p14="http://schemas.microsoft.com/office/powerpoint/2010/main" val="1857245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3144" y="838200"/>
            <a:ext cx="3650856"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544" y="838200"/>
            <a:ext cx="3650856"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544" y="2971800"/>
            <a:ext cx="3650856"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3144" y="2971800"/>
            <a:ext cx="3650856"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1981200" cy="5247590"/>
          </a:xfrm>
          <a:prstGeom prst="rect">
            <a:avLst/>
          </a:prstGeom>
        </p:spPr>
        <p:txBody>
          <a:bodyPr wrap="square">
            <a:spAutoFit/>
          </a:bodyPr>
          <a:lstStyle/>
          <a:p>
            <a:pPr lvl="0" algn="ctr"/>
            <a:r>
              <a:rPr lang="en-US" sz="2400" b="1" dirty="0" smtClean="0">
                <a:solidFill>
                  <a:prstClr val="black"/>
                </a:solidFill>
              </a:rPr>
              <a:t>LEUKEMIA</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TRENDS</a:t>
            </a:r>
          </a:p>
          <a:p>
            <a:pPr lvl="0" algn="ctr"/>
            <a:endParaRPr lang="en-US" sz="2000" b="1" dirty="0" smtClean="0">
              <a:solidFill>
                <a:prstClr val="black"/>
              </a:solidFill>
            </a:endParaRPr>
          </a:p>
          <a:p>
            <a:pPr lvl="0" algn="ctr"/>
            <a:endParaRPr lang="en-US" sz="2000" b="1" dirty="0" smtClean="0">
              <a:solidFill>
                <a:prstClr val="black"/>
              </a:solidFill>
            </a:endParaRPr>
          </a:p>
          <a:p>
            <a:pPr lvl="0" algn="ctr"/>
            <a:r>
              <a:rPr lang="en-US" sz="2000" b="1" u="sng" dirty="0" smtClean="0">
                <a:solidFill>
                  <a:prstClr val="black"/>
                </a:solidFill>
              </a:rPr>
              <a:t>Overall</a:t>
            </a:r>
          </a:p>
          <a:p>
            <a:pPr lvl="0" algn="ctr"/>
            <a:endParaRPr lang="en-US" sz="2000" b="1" dirty="0" smtClean="0">
              <a:solidFill>
                <a:prstClr val="black"/>
              </a:solidFill>
            </a:endParaRPr>
          </a:p>
          <a:p>
            <a:pPr lvl="0" algn="ctr"/>
            <a:r>
              <a:rPr lang="en-US" sz="2000" b="1" dirty="0" smtClean="0">
                <a:solidFill>
                  <a:prstClr val="black"/>
                </a:solidFill>
              </a:rPr>
              <a:t>Incidence</a:t>
            </a:r>
          </a:p>
          <a:p>
            <a:pPr lvl="0" algn="ctr"/>
            <a:endParaRPr lang="en-US" sz="1000" b="1" dirty="0" smtClean="0">
              <a:solidFill>
                <a:prstClr val="black"/>
              </a:solidFill>
            </a:endParaRPr>
          </a:p>
          <a:p>
            <a:pPr lvl="0" algn="ctr"/>
            <a:r>
              <a:rPr lang="en-US" sz="2000" b="1" dirty="0" smtClean="0">
                <a:solidFill>
                  <a:prstClr val="black"/>
                </a:solidFill>
              </a:rPr>
              <a:t>   Males NS</a:t>
            </a:r>
          </a:p>
          <a:p>
            <a:pPr lvl="0" algn="ctr"/>
            <a:endParaRPr lang="en-US" sz="1000" b="1" dirty="0" smtClean="0">
              <a:solidFill>
                <a:prstClr val="black"/>
              </a:solidFill>
            </a:endParaRPr>
          </a:p>
          <a:p>
            <a:pPr lvl="0" algn="ctr"/>
            <a:r>
              <a:rPr lang="en-US" sz="2000" b="1" dirty="0" smtClean="0">
                <a:solidFill>
                  <a:prstClr val="black"/>
                </a:solidFill>
              </a:rPr>
              <a:t>  Females +2.2</a:t>
            </a:r>
          </a:p>
          <a:p>
            <a:pPr lvl="0" algn="ctr"/>
            <a:endParaRPr lang="en-US" sz="2000" b="1" dirty="0" smtClean="0">
              <a:solidFill>
                <a:prstClr val="black"/>
              </a:solidFill>
            </a:endParaRPr>
          </a:p>
          <a:p>
            <a:pPr lvl="0" algn="ctr"/>
            <a:r>
              <a:rPr lang="en-US" sz="2000" b="1" dirty="0" smtClean="0">
                <a:solidFill>
                  <a:prstClr val="black"/>
                </a:solidFill>
              </a:rPr>
              <a:t>Mortality</a:t>
            </a:r>
          </a:p>
          <a:p>
            <a:pPr lvl="0" algn="ctr"/>
            <a:endParaRPr lang="en-US" sz="1000" b="1" dirty="0" smtClean="0">
              <a:solidFill>
                <a:prstClr val="black"/>
              </a:solidFill>
            </a:endParaRPr>
          </a:p>
          <a:p>
            <a:pPr lvl="0" algn="ctr"/>
            <a:r>
              <a:rPr lang="en-US" sz="2000" b="1" dirty="0" smtClean="0">
                <a:solidFill>
                  <a:prstClr val="black"/>
                </a:solidFill>
              </a:rPr>
              <a:t>   Males -1.4</a:t>
            </a:r>
          </a:p>
          <a:p>
            <a:pPr lvl="0" algn="ctr"/>
            <a:endParaRPr lang="en-US" sz="1000" b="1" dirty="0" smtClean="0">
              <a:solidFill>
                <a:prstClr val="black"/>
              </a:solidFill>
            </a:endParaRPr>
          </a:p>
          <a:p>
            <a:pPr lvl="0" algn="ctr"/>
            <a:r>
              <a:rPr lang="en-US" sz="2000" b="1" dirty="0" smtClean="0">
                <a:solidFill>
                  <a:prstClr val="black"/>
                </a:solidFill>
              </a:rPr>
              <a:t>   Females -2.1</a:t>
            </a:r>
          </a:p>
          <a:p>
            <a:pPr lvl="0" algn="ctr"/>
            <a:endParaRPr lang="en-US" sz="2000" b="1" dirty="0" smtClean="0">
              <a:solidFill>
                <a:prstClr val="black"/>
              </a:solidFill>
            </a:endParaRPr>
          </a:p>
        </p:txBody>
      </p:sp>
      <p:sp>
        <p:nvSpPr>
          <p:cNvPr id="7" name="Rectangle 6"/>
          <p:cNvSpPr/>
          <p:nvPr/>
        </p:nvSpPr>
        <p:spPr>
          <a:xfrm>
            <a:off x="8236344" y="1143000"/>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8744" y="3200400"/>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36344" y="3276600"/>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424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LEUKEMIA:  Summary</a:t>
            </a:r>
            <a:endParaRPr lang="en-US" dirty="0"/>
          </a:p>
        </p:txBody>
      </p:sp>
      <p:sp>
        <p:nvSpPr>
          <p:cNvPr id="3" name="Content Placeholder 2"/>
          <p:cNvSpPr>
            <a:spLocks noGrp="1"/>
          </p:cNvSpPr>
          <p:nvPr>
            <p:ph idx="1"/>
          </p:nvPr>
        </p:nvSpPr>
        <p:spPr/>
        <p:txBody>
          <a:bodyPr/>
          <a:lstStyle/>
          <a:p>
            <a:r>
              <a:rPr lang="en-US" dirty="0" smtClean="0"/>
              <a:t>Incidence rates</a:t>
            </a:r>
          </a:p>
          <a:p>
            <a:pPr lvl="1"/>
            <a:r>
              <a:rPr lang="en-US" dirty="0" smtClean="0"/>
              <a:t>Modest increase with age</a:t>
            </a:r>
          </a:p>
          <a:p>
            <a:pPr lvl="1"/>
            <a:r>
              <a:rPr lang="en-US" dirty="0" smtClean="0"/>
              <a:t>Female less than male</a:t>
            </a:r>
          </a:p>
          <a:p>
            <a:pPr lvl="1"/>
            <a:r>
              <a:rPr lang="en-US" dirty="0" smtClean="0"/>
              <a:t>Possible increase in females, particularly older</a:t>
            </a:r>
          </a:p>
          <a:p>
            <a:pPr lvl="1"/>
            <a:endParaRPr lang="en-US" sz="1000" dirty="0" smtClean="0"/>
          </a:p>
          <a:p>
            <a:r>
              <a:rPr lang="en-US" dirty="0" smtClean="0"/>
              <a:t>Mortality rates</a:t>
            </a:r>
          </a:p>
          <a:p>
            <a:pPr lvl="1"/>
            <a:r>
              <a:rPr lang="en-US" dirty="0" smtClean="0"/>
              <a:t>Modest increase with age</a:t>
            </a:r>
          </a:p>
          <a:p>
            <a:pPr lvl="1"/>
            <a:r>
              <a:rPr lang="en-US" dirty="0" smtClean="0"/>
              <a:t>Female less than male</a:t>
            </a:r>
          </a:p>
          <a:p>
            <a:pPr lvl="1"/>
            <a:r>
              <a:rPr lang="en-US" dirty="0" smtClean="0"/>
              <a:t>Decreasing, particularly younger females</a:t>
            </a:r>
          </a:p>
          <a:p>
            <a:pPr lvl="1"/>
            <a:endParaRPr lang="en-US" dirty="0"/>
          </a:p>
        </p:txBody>
      </p:sp>
    </p:spTree>
    <p:extLst>
      <p:ext uri="{BB962C8B-B14F-4D97-AF65-F5344CB8AC3E}">
        <p14:creationId xmlns:p14="http://schemas.microsoft.com/office/powerpoint/2010/main" val="786912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85"/>
          <a:stretch/>
        </p:blipFill>
        <p:spPr bwMode="auto">
          <a:xfrm>
            <a:off x="1494962" y="0"/>
            <a:ext cx="76490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43400" y="558381"/>
            <a:ext cx="1828800" cy="6463308"/>
          </a:xfrm>
          <a:prstGeom prst="rect">
            <a:avLst/>
          </a:prstGeom>
          <a:noFill/>
        </p:spPr>
        <p:txBody>
          <a:bodyPr wrap="square" rtlCol="0">
            <a:spAutoFit/>
          </a:bodyPr>
          <a:lstStyle/>
          <a:p>
            <a:pPr algn="ctr"/>
            <a:r>
              <a:rPr lang="en-US" sz="1200" b="1" u="sng" dirty="0"/>
              <a:t>Ages 15-19</a:t>
            </a:r>
          </a:p>
          <a:p>
            <a:pPr algn="ctr"/>
            <a:r>
              <a:rPr lang="en-US" sz="1200" dirty="0" smtClean="0"/>
              <a:t>All </a:t>
            </a:r>
            <a:r>
              <a:rPr lang="en-US" sz="1200" dirty="0"/>
              <a:t>Races</a:t>
            </a:r>
          </a:p>
          <a:p>
            <a:pPr algn="ctr"/>
            <a:r>
              <a:rPr lang="en-US" sz="1200" dirty="0" smtClean="0"/>
              <a:t>White </a:t>
            </a:r>
            <a:r>
              <a:rPr lang="en-US" sz="1200" dirty="0"/>
              <a:t>Non-Hispanic</a:t>
            </a:r>
          </a:p>
          <a:p>
            <a:pPr algn="ctr"/>
            <a:r>
              <a:rPr lang="en-US" sz="1200" dirty="0" smtClean="0"/>
              <a:t>White </a:t>
            </a:r>
            <a:r>
              <a:rPr lang="en-US" sz="1200" dirty="0"/>
              <a:t>Hispanic</a:t>
            </a:r>
          </a:p>
          <a:p>
            <a:pPr algn="ctr"/>
            <a:r>
              <a:rPr lang="en-US" sz="1200" dirty="0" smtClean="0"/>
              <a:t>Black</a:t>
            </a:r>
            <a:endParaRPr lang="en-US" sz="1200" dirty="0"/>
          </a:p>
          <a:p>
            <a:pPr algn="ctr"/>
            <a:r>
              <a:rPr lang="en-US" sz="1200" dirty="0" smtClean="0"/>
              <a:t>Asian/Pacific </a:t>
            </a:r>
            <a:r>
              <a:rPr lang="en-US" sz="1200" dirty="0"/>
              <a:t>Islander</a:t>
            </a:r>
          </a:p>
          <a:p>
            <a:pPr algn="ctr"/>
            <a:endParaRPr lang="en-US" sz="600" b="1" dirty="0" smtClean="0"/>
          </a:p>
          <a:p>
            <a:pPr algn="ctr"/>
            <a:r>
              <a:rPr lang="en-US" sz="1200" b="1" u="sng" dirty="0" smtClean="0"/>
              <a:t>Ages </a:t>
            </a:r>
            <a:r>
              <a:rPr lang="en-US" sz="1200" b="1" u="sng" dirty="0"/>
              <a:t>20-24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algn="ctr"/>
            <a:endParaRPr lang="en-US" sz="600" b="1" dirty="0"/>
          </a:p>
          <a:p>
            <a:pPr lvl="0" algn="ctr">
              <a:defRPr/>
            </a:pPr>
            <a:r>
              <a:rPr lang="en-US" sz="1200" b="1" u="sng" kern="0" dirty="0" smtClean="0">
                <a:solidFill>
                  <a:prstClr val="black"/>
                </a:solidFill>
              </a:rPr>
              <a:t>Ages </a:t>
            </a:r>
            <a:r>
              <a:rPr lang="en-US" sz="1200" b="1" u="sng" kern="0" dirty="0">
                <a:solidFill>
                  <a:prstClr val="black"/>
                </a:solidFill>
              </a:rPr>
              <a:t>25-29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30-34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35-39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endParaRPr lang="en-US" dirty="0"/>
          </a:p>
        </p:txBody>
      </p:sp>
      <p:sp>
        <p:nvSpPr>
          <p:cNvPr id="7" name="Rectangle 6"/>
          <p:cNvSpPr/>
          <p:nvPr/>
        </p:nvSpPr>
        <p:spPr>
          <a:xfrm>
            <a:off x="0" y="0"/>
            <a:ext cx="2286000" cy="1862048"/>
          </a:xfrm>
          <a:prstGeom prst="rect">
            <a:avLst/>
          </a:prstGeom>
        </p:spPr>
        <p:txBody>
          <a:bodyPr wrap="square">
            <a:spAutoFit/>
          </a:bodyPr>
          <a:lstStyle/>
          <a:p>
            <a:pPr lvl="0" algn="ctr"/>
            <a:r>
              <a:rPr lang="en-US" sz="2400" b="1" dirty="0" smtClean="0">
                <a:solidFill>
                  <a:prstClr val="black"/>
                </a:solidFill>
              </a:rPr>
              <a:t>SARCOMA</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INCIDENCE</a:t>
            </a:r>
          </a:p>
          <a:p>
            <a:pPr lvl="0" algn="ctr"/>
            <a:r>
              <a:rPr lang="en-US" sz="2000" b="1" dirty="0" smtClean="0">
                <a:solidFill>
                  <a:prstClr val="black"/>
                </a:solidFill>
              </a:rPr>
              <a:t>per 100,000</a:t>
            </a:r>
          </a:p>
          <a:p>
            <a:pPr lvl="0" algn="ctr"/>
            <a:endParaRPr lang="en-US" sz="2000" b="1" dirty="0">
              <a:solidFill>
                <a:prstClr val="black"/>
              </a:solidFill>
            </a:endParaRPr>
          </a:p>
          <a:p>
            <a:pPr lvl="0" algn="ctr"/>
            <a:r>
              <a:rPr lang="en-US" sz="2000" b="1" dirty="0" smtClean="0">
                <a:solidFill>
                  <a:prstClr val="black"/>
                </a:solidFill>
              </a:rPr>
              <a:t>2001-2010</a:t>
            </a:r>
            <a:endParaRPr lang="en-US" sz="2000" b="1" dirty="0">
              <a:solidFill>
                <a:prstClr val="black"/>
              </a:solidFill>
            </a:endParaRPr>
          </a:p>
        </p:txBody>
      </p:sp>
    </p:spTree>
    <p:extLst>
      <p:ext uri="{BB962C8B-B14F-4D97-AF65-F5344CB8AC3E}">
        <p14:creationId xmlns:p14="http://schemas.microsoft.com/office/powerpoint/2010/main" val="4074713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207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2766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76200"/>
            <a:ext cx="1552028" cy="1569660"/>
          </a:xfrm>
          <a:prstGeom prst="rect">
            <a:avLst/>
          </a:prstGeom>
          <a:noFill/>
        </p:spPr>
        <p:txBody>
          <a:bodyPr wrap="none" rtlCol="0">
            <a:spAutoFit/>
          </a:bodyPr>
          <a:lstStyle/>
          <a:p>
            <a:pPr algn="ctr"/>
            <a:r>
              <a:rPr lang="en-US" sz="2400" b="1" dirty="0" smtClean="0">
                <a:solidFill>
                  <a:prstClr val="black"/>
                </a:solidFill>
              </a:rPr>
              <a:t>SARCOMA</a:t>
            </a:r>
          </a:p>
          <a:p>
            <a:pPr algn="ctr"/>
            <a:endParaRPr lang="en-US" sz="1200" b="1" dirty="0">
              <a:solidFill>
                <a:prstClr val="black"/>
              </a:solidFill>
            </a:endParaRPr>
          </a:p>
          <a:p>
            <a:pPr algn="ctr"/>
            <a:r>
              <a:rPr lang="en-US" sz="2000" b="1" dirty="0" smtClean="0">
                <a:solidFill>
                  <a:prstClr val="black"/>
                </a:solidFill>
              </a:rPr>
              <a:t>TRENDS</a:t>
            </a:r>
          </a:p>
          <a:p>
            <a:pPr algn="ctr"/>
            <a:endParaRPr lang="en-US" sz="2000" b="1" dirty="0" smtClean="0">
              <a:solidFill>
                <a:prstClr val="black"/>
              </a:solidFill>
            </a:endParaRPr>
          </a:p>
          <a:p>
            <a:pPr algn="ctr"/>
            <a:r>
              <a:rPr lang="en-US" sz="2000" b="1" dirty="0" smtClean="0">
                <a:solidFill>
                  <a:prstClr val="black"/>
                </a:solidFill>
              </a:rPr>
              <a:t>Incidence NS</a:t>
            </a:r>
            <a:endParaRPr lang="en-US" sz="2000" b="1" dirty="0">
              <a:solidFill>
                <a:prstClr val="black"/>
              </a:solidFill>
            </a:endParaRPr>
          </a:p>
        </p:txBody>
      </p:sp>
    </p:spTree>
    <p:extLst>
      <p:ext uri="{BB962C8B-B14F-4D97-AF65-F5344CB8AC3E}">
        <p14:creationId xmlns:p14="http://schemas.microsoft.com/office/powerpoint/2010/main" val="2163839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SARCOMA</a:t>
            </a:r>
            <a:endParaRPr lang="en-US" dirty="0"/>
          </a:p>
        </p:txBody>
      </p:sp>
      <p:sp>
        <p:nvSpPr>
          <p:cNvPr id="3" name="Content Placeholder 2"/>
          <p:cNvSpPr>
            <a:spLocks noGrp="1"/>
          </p:cNvSpPr>
          <p:nvPr>
            <p:ph idx="1"/>
          </p:nvPr>
        </p:nvSpPr>
        <p:spPr/>
        <p:txBody>
          <a:bodyPr/>
          <a:lstStyle/>
          <a:p>
            <a:r>
              <a:rPr lang="en-US" dirty="0" smtClean="0"/>
              <a:t>Incidence</a:t>
            </a:r>
          </a:p>
          <a:p>
            <a:pPr lvl="1"/>
            <a:r>
              <a:rPr lang="en-US" dirty="0" smtClean="0"/>
              <a:t>Occurs across age groups, although still increases with age</a:t>
            </a:r>
          </a:p>
          <a:p>
            <a:pPr lvl="1"/>
            <a:r>
              <a:rPr lang="en-US" dirty="0" smtClean="0"/>
              <a:t>More common in black males (&amp; females)</a:t>
            </a:r>
          </a:p>
          <a:p>
            <a:pPr lvl="1"/>
            <a:r>
              <a:rPr lang="en-US" dirty="0" smtClean="0"/>
              <a:t>No trend</a:t>
            </a:r>
          </a:p>
          <a:p>
            <a:pPr lvl="1"/>
            <a:endParaRPr lang="en-US" dirty="0"/>
          </a:p>
        </p:txBody>
      </p:sp>
    </p:spTree>
    <p:extLst>
      <p:ext uri="{BB962C8B-B14F-4D97-AF65-F5344CB8AC3E}">
        <p14:creationId xmlns:p14="http://schemas.microsoft.com/office/powerpoint/2010/main" val="1461555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INCIDENCE:  SUMMARY</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r>
              <a:rPr lang="en-US" sz="2800" dirty="0"/>
              <a:t>Thyroid and kidney carcinoma are dramatically increasing in AYAs and older adults (and for thyroid cancer, </a:t>
            </a:r>
            <a:r>
              <a:rPr lang="en-US" sz="2800" dirty="0" smtClean="0"/>
              <a:t>also in </a:t>
            </a:r>
            <a:r>
              <a:rPr lang="en-US" sz="2800" dirty="0"/>
              <a:t>children).  </a:t>
            </a:r>
            <a:endParaRPr lang="en-US" sz="2800" dirty="0" smtClean="0"/>
          </a:p>
          <a:p>
            <a:r>
              <a:rPr lang="en-US" sz="2800" dirty="0" smtClean="0"/>
              <a:t>Colorectal </a:t>
            </a:r>
            <a:r>
              <a:rPr lang="en-US" sz="2800" dirty="0"/>
              <a:t>and testis carcinoma is increasing in young AYAs but not as rapidly as thyroid and kidney cancer.  </a:t>
            </a:r>
            <a:endParaRPr lang="en-US" sz="2800" dirty="0" smtClean="0"/>
          </a:p>
          <a:p>
            <a:r>
              <a:rPr lang="en-US" sz="2800" dirty="0" smtClean="0"/>
              <a:t>ALL </a:t>
            </a:r>
            <a:r>
              <a:rPr lang="en-US" sz="2800" dirty="0"/>
              <a:t>was increasing in and only in AYAs, but the trend </a:t>
            </a:r>
            <a:r>
              <a:rPr lang="en-US" sz="2800" dirty="0" smtClean="0"/>
              <a:t>slowed </a:t>
            </a:r>
            <a:r>
              <a:rPr lang="en-US" sz="2800" dirty="0"/>
              <a:t>in 2008 (data not shown). </a:t>
            </a:r>
            <a:endParaRPr lang="en-US" sz="2800" dirty="0" smtClean="0"/>
          </a:p>
          <a:p>
            <a:r>
              <a:rPr lang="en-US" sz="2800" dirty="0" smtClean="0"/>
              <a:t>Breast </a:t>
            </a:r>
            <a:r>
              <a:rPr lang="en-US" sz="2800" dirty="0"/>
              <a:t>cancer may be increasing in young AYAs during the past decade.  </a:t>
            </a:r>
            <a:endParaRPr lang="en-US" sz="2800" dirty="0" smtClean="0"/>
          </a:p>
          <a:p>
            <a:r>
              <a:rPr lang="en-US" sz="2800" dirty="0" smtClean="0"/>
              <a:t>Melanoma declined </a:t>
            </a:r>
            <a:r>
              <a:rPr lang="en-US" sz="2800" dirty="0"/>
              <a:t>in older AYAs  as did </a:t>
            </a:r>
            <a:r>
              <a:rPr lang="en-US" sz="2800" dirty="0" smtClean="0"/>
              <a:t>lung cancer and </a:t>
            </a:r>
            <a:r>
              <a:rPr lang="en-US" sz="2800" dirty="0"/>
              <a:t>carcinoma of the cervix in young </a:t>
            </a:r>
            <a:r>
              <a:rPr lang="en-US" sz="2800" dirty="0" smtClean="0"/>
              <a:t>AYAs.</a:t>
            </a:r>
            <a:endParaRPr lang="en-US" sz="2800" dirty="0"/>
          </a:p>
        </p:txBody>
      </p:sp>
    </p:spTree>
    <p:extLst>
      <p:ext uri="{BB962C8B-B14F-4D97-AF65-F5344CB8AC3E}">
        <p14:creationId xmlns:p14="http://schemas.microsoft.com/office/powerpoint/2010/main" val="3787937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6019" name="Group 116018"/>
          <p:cNvGrpSpPr/>
          <p:nvPr/>
        </p:nvGrpSpPr>
        <p:grpSpPr>
          <a:xfrm>
            <a:off x="195263" y="2308208"/>
            <a:ext cx="4258509" cy="3940192"/>
            <a:chOff x="1938338" y="1676400"/>
            <a:chExt cx="5443537" cy="5036641"/>
          </a:xfrm>
        </p:grpSpPr>
        <p:grpSp>
          <p:nvGrpSpPr>
            <p:cNvPr id="2" name="Group 366"/>
            <p:cNvGrpSpPr>
              <a:grpSpLocks/>
            </p:cNvGrpSpPr>
            <p:nvPr/>
          </p:nvGrpSpPr>
          <p:grpSpPr bwMode="auto">
            <a:xfrm>
              <a:off x="1938338" y="1676400"/>
              <a:ext cx="5443537" cy="4070350"/>
              <a:chOff x="1221" y="816"/>
              <a:chExt cx="3429" cy="2564"/>
            </a:xfrm>
          </p:grpSpPr>
          <p:grpSp>
            <p:nvGrpSpPr>
              <p:cNvPr id="3" name="Group 185"/>
              <p:cNvGrpSpPr>
                <a:grpSpLocks/>
              </p:cNvGrpSpPr>
              <p:nvPr/>
            </p:nvGrpSpPr>
            <p:grpSpPr bwMode="auto">
              <a:xfrm>
                <a:off x="1221" y="816"/>
                <a:ext cx="3429" cy="644"/>
                <a:chOff x="1191" y="700"/>
                <a:chExt cx="3429" cy="644"/>
              </a:xfrm>
            </p:grpSpPr>
            <p:grpSp>
              <p:nvGrpSpPr>
                <p:cNvPr id="4" name="Group 186"/>
                <p:cNvGrpSpPr>
                  <a:grpSpLocks/>
                </p:cNvGrpSpPr>
                <p:nvPr/>
              </p:nvGrpSpPr>
              <p:grpSpPr bwMode="auto">
                <a:xfrm>
                  <a:off x="1517" y="700"/>
                  <a:ext cx="470" cy="644"/>
                  <a:chOff x="2245" y="2169"/>
                  <a:chExt cx="635" cy="871"/>
                </a:xfrm>
              </p:grpSpPr>
              <p:sp>
                <p:nvSpPr>
                  <p:cNvPr id="116075" name="AutoShape 187"/>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76" name="Oval 188"/>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 name="Group 189"/>
                <p:cNvGrpSpPr>
                  <a:grpSpLocks/>
                </p:cNvGrpSpPr>
                <p:nvPr/>
              </p:nvGrpSpPr>
              <p:grpSpPr bwMode="auto">
                <a:xfrm>
                  <a:off x="1902" y="723"/>
                  <a:ext cx="396" cy="621"/>
                  <a:chOff x="2245" y="2169"/>
                  <a:chExt cx="635" cy="871"/>
                </a:xfrm>
              </p:grpSpPr>
              <p:sp>
                <p:nvSpPr>
                  <p:cNvPr id="116073" name="AutoShape 19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74" name="Oval 19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 name="Group 192"/>
                <p:cNvGrpSpPr>
                  <a:grpSpLocks/>
                </p:cNvGrpSpPr>
                <p:nvPr/>
              </p:nvGrpSpPr>
              <p:grpSpPr bwMode="auto">
                <a:xfrm>
                  <a:off x="1191" y="775"/>
                  <a:ext cx="397" cy="569"/>
                  <a:chOff x="1694" y="2282"/>
                  <a:chExt cx="537" cy="769"/>
                </a:xfrm>
              </p:grpSpPr>
              <p:sp>
                <p:nvSpPr>
                  <p:cNvPr id="116071" name="AutoShape 193"/>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72" name="Oval 194"/>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 name="Group 195"/>
                <p:cNvGrpSpPr>
                  <a:grpSpLocks/>
                </p:cNvGrpSpPr>
                <p:nvPr/>
              </p:nvGrpSpPr>
              <p:grpSpPr bwMode="auto">
                <a:xfrm>
                  <a:off x="2531" y="700"/>
                  <a:ext cx="470" cy="644"/>
                  <a:chOff x="2245" y="2169"/>
                  <a:chExt cx="635" cy="871"/>
                </a:xfrm>
              </p:grpSpPr>
              <p:sp>
                <p:nvSpPr>
                  <p:cNvPr id="116069" name="AutoShape 19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70" name="Oval 19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8" name="Group 198"/>
                <p:cNvGrpSpPr>
                  <a:grpSpLocks/>
                </p:cNvGrpSpPr>
                <p:nvPr/>
              </p:nvGrpSpPr>
              <p:grpSpPr bwMode="auto">
                <a:xfrm>
                  <a:off x="3168" y="723"/>
                  <a:ext cx="396" cy="621"/>
                  <a:chOff x="2245" y="2169"/>
                  <a:chExt cx="635" cy="871"/>
                </a:xfrm>
              </p:grpSpPr>
              <p:sp>
                <p:nvSpPr>
                  <p:cNvPr id="116067" name="AutoShape 199"/>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68" name="Oval 200"/>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9" name="Group 201"/>
                <p:cNvGrpSpPr>
                  <a:grpSpLocks/>
                </p:cNvGrpSpPr>
                <p:nvPr/>
              </p:nvGrpSpPr>
              <p:grpSpPr bwMode="auto">
                <a:xfrm>
                  <a:off x="2205" y="775"/>
                  <a:ext cx="397" cy="569"/>
                  <a:chOff x="1694" y="2282"/>
                  <a:chExt cx="537" cy="769"/>
                </a:xfrm>
              </p:grpSpPr>
              <p:sp>
                <p:nvSpPr>
                  <p:cNvPr id="116065" name="AutoShape 20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66" name="Oval 20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0" name="Group 204"/>
                <p:cNvGrpSpPr>
                  <a:grpSpLocks/>
                </p:cNvGrpSpPr>
                <p:nvPr/>
              </p:nvGrpSpPr>
              <p:grpSpPr bwMode="auto">
                <a:xfrm>
                  <a:off x="3521" y="723"/>
                  <a:ext cx="396" cy="621"/>
                  <a:chOff x="2245" y="2169"/>
                  <a:chExt cx="635" cy="871"/>
                </a:xfrm>
              </p:grpSpPr>
              <p:sp>
                <p:nvSpPr>
                  <p:cNvPr id="116063" name="AutoShape 205"/>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64" name="Oval 206"/>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 name="Group 207"/>
                <p:cNvGrpSpPr>
                  <a:grpSpLocks/>
                </p:cNvGrpSpPr>
                <p:nvPr/>
              </p:nvGrpSpPr>
              <p:grpSpPr bwMode="auto">
                <a:xfrm>
                  <a:off x="4150" y="700"/>
                  <a:ext cx="470" cy="644"/>
                  <a:chOff x="2245" y="2169"/>
                  <a:chExt cx="635" cy="871"/>
                </a:xfrm>
              </p:grpSpPr>
              <p:sp>
                <p:nvSpPr>
                  <p:cNvPr id="116061" name="AutoShape 20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62" name="Oval 20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2" name="Group 210"/>
                <p:cNvGrpSpPr>
                  <a:grpSpLocks/>
                </p:cNvGrpSpPr>
                <p:nvPr/>
              </p:nvGrpSpPr>
              <p:grpSpPr bwMode="auto">
                <a:xfrm>
                  <a:off x="3824" y="775"/>
                  <a:ext cx="397" cy="569"/>
                  <a:chOff x="1694" y="2282"/>
                  <a:chExt cx="537" cy="769"/>
                </a:xfrm>
              </p:grpSpPr>
              <p:sp>
                <p:nvSpPr>
                  <p:cNvPr id="116059" name="AutoShape 211"/>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60" name="Oval 212"/>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3" name="Group 213"/>
                <p:cNvGrpSpPr>
                  <a:grpSpLocks/>
                </p:cNvGrpSpPr>
                <p:nvPr/>
              </p:nvGrpSpPr>
              <p:grpSpPr bwMode="auto">
                <a:xfrm>
                  <a:off x="2880" y="775"/>
                  <a:ext cx="350" cy="569"/>
                  <a:chOff x="1694" y="2282"/>
                  <a:chExt cx="537" cy="769"/>
                </a:xfrm>
              </p:grpSpPr>
              <p:sp>
                <p:nvSpPr>
                  <p:cNvPr id="116057" name="AutoShape 21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58" name="Oval 21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4" name="Group 216"/>
              <p:cNvGrpSpPr>
                <a:grpSpLocks/>
              </p:cNvGrpSpPr>
              <p:nvPr/>
            </p:nvGrpSpPr>
            <p:grpSpPr bwMode="auto">
              <a:xfrm flipH="1">
                <a:off x="1221" y="1206"/>
                <a:ext cx="3429" cy="644"/>
                <a:chOff x="1191" y="700"/>
                <a:chExt cx="3429" cy="644"/>
              </a:xfrm>
            </p:grpSpPr>
            <p:grpSp>
              <p:nvGrpSpPr>
                <p:cNvPr id="15" name="Group 217"/>
                <p:cNvGrpSpPr>
                  <a:grpSpLocks/>
                </p:cNvGrpSpPr>
                <p:nvPr/>
              </p:nvGrpSpPr>
              <p:grpSpPr bwMode="auto">
                <a:xfrm>
                  <a:off x="1517" y="700"/>
                  <a:ext cx="470" cy="644"/>
                  <a:chOff x="2245" y="2169"/>
                  <a:chExt cx="635" cy="871"/>
                </a:xfrm>
              </p:grpSpPr>
              <p:sp>
                <p:nvSpPr>
                  <p:cNvPr id="116045" name="AutoShape 218"/>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46" name="Oval 219"/>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 name="Group 220"/>
                <p:cNvGrpSpPr>
                  <a:grpSpLocks/>
                </p:cNvGrpSpPr>
                <p:nvPr/>
              </p:nvGrpSpPr>
              <p:grpSpPr bwMode="auto">
                <a:xfrm>
                  <a:off x="1902" y="723"/>
                  <a:ext cx="396" cy="621"/>
                  <a:chOff x="2245" y="2169"/>
                  <a:chExt cx="635" cy="871"/>
                </a:xfrm>
              </p:grpSpPr>
              <p:sp>
                <p:nvSpPr>
                  <p:cNvPr id="116043" name="AutoShape 22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44" name="Oval 22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7" name="Group 223"/>
                <p:cNvGrpSpPr>
                  <a:grpSpLocks/>
                </p:cNvGrpSpPr>
                <p:nvPr/>
              </p:nvGrpSpPr>
              <p:grpSpPr bwMode="auto">
                <a:xfrm>
                  <a:off x="1191" y="775"/>
                  <a:ext cx="397" cy="569"/>
                  <a:chOff x="1694" y="2282"/>
                  <a:chExt cx="537" cy="769"/>
                </a:xfrm>
              </p:grpSpPr>
              <p:sp>
                <p:nvSpPr>
                  <p:cNvPr id="116041" name="AutoShape 22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42" name="Oval 22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8" name="Group 226"/>
                <p:cNvGrpSpPr>
                  <a:grpSpLocks/>
                </p:cNvGrpSpPr>
                <p:nvPr/>
              </p:nvGrpSpPr>
              <p:grpSpPr bwMode="auto">
                <a:xfrm>
                  <a:off x="2531" y="700"/>
                  <a:ext cx="470" cy="644"/>
                  <a:chOff x="2245" y="2169"/>
                  <a:chExt cx="635" cy="871"/>
                </a:xfrm>
              </p:grpSpPr>
              <p:sp>
                <p:nvSpPr>
                  <p:cNvPr id="116039" name="AutoShape 227"/>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40" name="Oval 228"/>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9" name="Group 229"/>
                <p:cNvGrpSpPr>
                  <a:grpSpLocks/>
                </p:cNvGrpSpPr>
                <p:nvPr/>
              </p:nvGrpSpPr>
              <p:grpSpPr bwMode="auto">
                <a:xfrm>
                  <a:off x="3168" y="723"/>
                  <a:ext cx="396" cy="621"/>
                  <a:chOff x="2245" y="2169"/>
                  <a:chExt cx="635" cy="871"/>
                </a:xfrm>
              </p:grpSpPr>
              <p:sp>
                <p:nvSpPr>
                  <p:cNvPr id="116037" name="AutoShape 230"/>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38" name="Oval 231"/>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0" name="Group 232"/>
                <p:cNvGrpSpPr>
                  <a:grpSpLocks/>
                </p:cNvGrpSpPr>
                <p:nvPr/>
              </p:nvGrpSpPr>
              <p:grpSpPr bwMode="auto">
                <a:xfrm>
                  <a:off x="2205" y="775"/>
                  <a:ext cx="397" cy="569"/>
                  <a:chOff x="1694" y="2282"/>
                  <a:chExt cx="537" cy="769"/>
                </a:xfrm>
              </p:grpSpPr>
              <p:sp>
                <p:nvSpPr>
                  <p:cNvPr id="116035" name="AutoShape 23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36" name="Oval 23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1" name="Group 235"/>
                <p:cNvGrpSpPr>
                  <a:grpSpLocks/>
                </p:cNvGrpSpPr>
                <p:nvPr/>
              </p:nvGrpSpPr>
              <p:grpSpPr bwMode="auto">
                <a:xfrm>
                  <a:off x="3521" y="723"/>
                  <a:ext cx="396" cy="621"/>
                  <a:chOff x="2245" y="2169"/>
                  <a:chExt cx="635" cy="871"/>
                </a:xfrm>
              </p:grpSpPr>
              <p:sp>
                <p:nvSpPr>
                  <p:cNvPr id="116033" name="AutoShape 23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34" name="Oval 23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2" name="Group 238"/>
                <p:cNvGrpSpPr>
                  <a:grpSpLocks/>
                </p:cNvGrpSpPr>
                <p:nvPr/>
              </p:nvGrpSpPr>
              <p:grpSpPr bwMode="auto">
                <a:xfrm>
                  <a:off x="4150" y="700"/>
                  <a:ext cx="470" cy="644"/>
                  <a:chOff x="2245" y="2169"/>
                  <a:chExt cx="635" cy="871"/>
                </a:xfrm>
              </p:grpSpPr>
              <p:sp>
                <p:nvSpPr>
                  <p:cNvPr id="116031" name="AutoShape 23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32" name="Oval 24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3" name="Group 241"/>
                <p:cNvGrpSpPr>
                  <a:grpSpLocks/>
                </p:cNvGrpSpPr>
                <p:nvPr/>
              </p:nvGrpSpPr>
              <p:grpSpPr bwMode="auto">
                <a:xfrm>
                  <a:off x="3824" y="775"/>
                  <a:ext cx="397" cy="569"/>
                  <a:chOff x="1694" y="2282"/>
                  <a:chExt cx="537" cy="769"/>
                </a:xfrm>
              </p:grpSpPr>
              <p:sp>
                <p:nvSpPr>
                  <p:cNvPr id="116029" name="AutoShape 24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30" name="Oval 24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4" name="Group 244"/>
                <p:cNvGrpSpPr>
                  <a:grpSpLocks/>
                </p:cNvGrpSpPr>
                <p:nvPr/>
              </p:nvGrpSpPr>
              <p:grpSpPr bwMode="auto">
                <a:xfrm>
                  <a:off x="2880" y="775"/>
                  <a:ext cx="350" cy="569"/>
                  <a:chOff x="1694" y="2282"/>
                  <a:chExt cx="537" cy="769"/>
                </a:xfrm>
              </p:grpSpPr>
              <p:sp>
                <p:nvSpPr>
                  <p:cNvPr id="116027" name="AutoShape 245"/>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28" name="Oval 246"/>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25" name="Group 247"/>
              <p:cNvGrpSpPr>
                <a:grpSpLocks/>
              </p:cNvGrpSpPr>
              <p:nvPr/>
            </p:nvGrpSpPr>
            <p:grpSpPr bwMode="auto">
              <a:xfrm>
                <a:off x="1221" y="1578"/>
                <a:ext cx="3429" cy="644"/>
                <a:chOff x="1191" y="700"/>
                <a:chExt cx="3429" cy="644"/>
              </a:xfrm>
            </p:grpSpPr>
            <p:grpSp>
              <p:nvGrpSpPr>
                <p:cNvPr id="26" name="Group 248"/>
                <p:cNvGrpSpPr>
                  <a:grpSpLocks/>
                </p:cNvGrpSpPr>
                <p:nvPr/>
              </p:nvGrpSpPr>
              <p:grpSpPr bwMode="auto">
                <a:xfrm>
                  <a:off x="1517" y="700"/>
                  <a:ext cx="470" cy="644"/>
                  <a:chOff x="2245" y="2169"/>
                  <a:chExt cx="635" cy="871"/>
                </a:xfrm>
              </p:grpSpPr>
              <p:sp>
                <p:nvSpPr>
                  <p:cNvPr id="116015" name="AutoShape 249"/>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6" name="Oval 250"/>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7" name="Group 251"/>
                <p:cNvGrpSpPr>
                  <a:grpSpLocks/>
                </p:cNvGrpSpPr>
                <p:nvPr/>
              </p:nvGrpSpPr>
              <p:grpSpPr bwMode="auto">
                <a:xfrm>
                  <a:off x="1902" y="723"/>
                  <a:ext cx="396" cy="621"/>
                  <a:chOff x="2245" y="2169"/>
                  <a:chExt cx="635" cy="871"/>
                </a:xfrm>
              </p:grpSpPr>
              <p:sp>
                <p:nvSpPr>
                  <p:cNvPr id="116013" name="AutoShape 252"/>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4" name="Oval 253"/>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8" name="Group 254"/>
                <p:cNvGrpSpPr>
                  <a:grpSpLocks/>
                </p:cNvGrpSpPr>
                <p:nvPr/>
              </p:nvGrpSpPr>
              <p:grpSpPr bwMode="auto">
                <a:xfrm>
                  <a:off x="1191" y="775"/>
                  <a:ext cx="397" cy="569"/>
                  <a:chOff x="1694" y="2282"/>
                  <a:chExt cx="537" cy="769"/>
                </a:xfrm>
              </p:grpSpPr>
              <p:sp>
                <p:nvSpPr>
                  <p:cNvPr id="116011" name="AutoShape 255"/>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2" name="Oval 256"/>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9" name="Group 257"/>
                <p:cNvGrpSpPr>
                  <a:grpSpLocks/>
                </p:cNvGrpSpPr>
                <p:nvPr/>
              </p:nvGrpSpPr>
              <p:grpSpPr bwMode="auto">
                <a:xfrm>
                  <a:off x="2531" y="700"/>
                  <a:ext cx="470" cy="644"/>
                  <a:chOff x="2245" y="2169"/>
                  <a:chExt cx="635" cy="871"/>
                </a:xfrm>
              </p:grpSpPr>
              <p:sp>
                <p:nvSpPr>
                  <p:cNvPr id="116009" name="AutoShape 258"/>
                  <p:cNvSpPr>
                    <a:spLocks noChangeArrowheads="1"/>
                  </p:cNvSpPr>
                  <p:nvPr/>
                </p:nvSpPr>
                <p:spPr bwMode="auto">
                  <a:xfrm>
                    <a:off x="2245" y="2456"/>
                    <a:ext cx="635" cy="584"/>
                  </a:xfrm>
                  <a:prstGeom prst="roundRect">
                    <a:avLst>
                      <a:gd name="adj" fmla="val 11875"/>
                    </a:avLst>
                  </a:prstGeom>
                  <a:solidFill>
                    <a:srgbClr val="FFCC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0" name="Oval 259"/>
                  <p:cNvSpPr>
                    <a:spLocks noChangeArrowheads="1"/>
                  </p:cNvSpPr>
                  <p:nvPr/>
                </p:nvSpPr>
                <p:spPr bwMode="auto">
                  <a:xfrm>
                    <a:off x="2372" y="2169"/>
                    <a:ext cx="344" cy="342"/>
                  </a:xfrm>
                  <a:prstGeom prst="ellipse">
                    <a:avLst/>
                  </a:prstGeom>
                  <a:solidFill>
                    <a:srgbClr val="FFCC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0" name="Group 260"/>
                <p:cNvGrpSpPr>
                  <a:grpSpLocks/>
                </p:cNvGrpSpPr>
                <p:nvPr/>
              </p:nvGrpSpPr>
              <p:grpSpPr bwMode="auto">
                <a:xfrm>
                  <a:off x="3168" y="723"/>
                  <a:ext cx="396" cy="621"/>
                  <a:chOff x="2245" y="2169"/>
                  <a:chExt cx="635" cy="871"/>
                </a:xfrm>
              </p:grpSpPr>
              <p:sp>
                <p:nvSpPr>
                  <p:cNvPr id="116007" name="AutoShape 261"/>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8" name="Oval 262"/>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1" name="Group 263"/>
                <p:cNvGrpSpPr>
                  <a:grpSpLocks/>
                </p:cNvGrpSpPr>
                <p:nvPr/>
              </p:nvGrpSpPr>
              <p:grpSpPr bwMode="auto">
                <a:xfrm>
                  <a:off x="2205" y="775"/>
                  <a:ext cx="397" cy="569"/>
                  <a:chOff x="1694" y="2282"/>
                  <a:chExt cx="537" cy="769"/>
                </a:xfrm>
              </p:grpSpPr>
              <p:sp>
                <p:nvSpPr>
                  <p:cNvPr id="116005" name="AutoShape 264"/>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6" name="Oval 265"/>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12" name="Group 266"/>
                <p:cNvGrpSpPr>
                  <a:grpSpLocks/>
                </p:cNvGrpSpPr>
                <p:nvPr/>
              </p:nvGrpSpPr>
              <p:grpSpPr bwMode="auto">
                <a:xfrm>
                  <a:off x="3521" y="723"/>
                  <a:ext cx="396" cy="621"/>
                  <a:chOff x="2245" y="2169"/>
                  <a:chExt cx="635" cy="871"/>
                </a:xfrm>
              </p:grpSpPr>
              <p:sp>
                <p:nvSpPr>
                  <p:cNvPr id="116003" name="AutoShape 267"/>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4" name="Oval 268"/>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13" name="Group 269"/>
                <p:cNvGrpSpPr>
                  <a:grpSpLocks/>
                </p:cNvGrpSpPr>
                <p:nvPr/>
              </p:nvGrpSpPr>
              <p:grpSpPr bwMode="auto">
                <a:xfrm>
                  <a:off x="4150" y="700"/>
                  <a:ext cx="470" cy="644"/>
                  <a:chOff x="2245" y="2169"/>
                  <a:chExt cx="635" cy="871"/>
                </a:xfrm>
              </p:grpSpPr>
              <p:sp>
                <p:nvSpPr>
                  <p:cNvPr id="116001" name="AutoShape 27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2" name="Oval 27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14" name="Group 272"/>
                <p:cNvGrpSpPr>
                  <a:grpSpLocks/>
                </p:cNvGrpSpPr>
                <p:nvPr/>
              </p:nvGrpSpPr>
              <p:grpSpPr bwMode="auto">
                <a:xfrm>
                  <a:off x="3824" y="775"/>
                  <a:ext cx="397" cy="569"/>
                  <a:chOff x="1694" y="2282"/>
                  <a:chExt cx="537" cy="769"/>
                </a:xfrm>
              </p:grpSpPr>
              <p:sp>
                <p:nvSpPr>
                  <p:cNvPr id="115999" name="AutoShape 27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0" name="Oval 27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16" name="Group 275"/>
                <p:cNvGrpSpPr>
                  <a:grpSpLocks/>
                </p:cNvGrpSpPr>
                <p:nvPr/>
              </p:nvGrpSpPr>
              <p:grpSpPr bwMode="auto">
                <a:xfrm>
                  <a:off x="2880" y="775"/>
                  <a:ext cx="350" cy="569"/>
                  <a:chOff x="1694" y="2282"/>
                  <a:chExt cx="537" cy="769"/>
                </a:xfrm>
              </p:grpSpPr>
              <p:sp>
                <p:nvSpPr>
                  <p:cNvPr id="115997"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98"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15717" name="Group 278"/>
              <p:cNvGrpSpPr>
                <a:grpSpLocks/>
              </p:cNvGrpSpPr>
              <p:nvPr/>
            </p:nvGrpSpPr>
            <p:grpSpPr bwMode="auto">
              <a:xfrm flipH="1">
                <a:off x="1221" y="1962"/>
                <a:ext cx="3429" cy="644"/>
                <a:chOff x="1191" y="700"/>
                <a:chExt cx="3429" cy="644"/>
              </a:xfrm>
            </p:grpSpPr>
            <p:grpSp>
              <p:nvGrpSpPr>
                <p:cNvPr id="115719" name="Group 279"/>
                <p:cNvGrpSpPr>
                  <a:grpSpLocks/>
                </p:cNvGrpSpPr>
                <p:nvPr/>
              </p:nvGrpSpPr>
              <p:grpSpPr bwMode="auto">
                <a:xfrm>
                  <a:off x="1517" y="700"/>
                  <a:ext cx="470" cy="644"/>
                  <a:chOff x="2245" y="2169"/>
                  <a:chExt cx="635" cy="871"/>
                </a:xfrm>
              </p:grpSpPr>
              <p:sp>
                <p:nvSpPr>
                  <p:cNvPr id="115985" name="AutoShape 280"/>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86" name="Oval 281"/>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20" name="Group 282"/>
                <p:cNvGrpSpPr>
                  <a:grpSpLocks/>
                </p:cNvGrpSpPr>
                <p:nvPr/>
              </p:nvGrpSpPr>
              <p:grpSpPr bwMode="auto">
                <a:xfrm>
                  <a:off x="1902" y="723"/>
                  <a:ext cx="396" cy="621"/>
                  <a:chOff x="2245" y="2169"/>
                  <a:chExt cx="635" cy="871"/>
                </a:xfrm>
              </p:grpSpPr>
              <p:sp>
                <p:nvSpPr>
                  <p:cNvPr id="115983" name="AutoShape 283"/>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84" name="Oval 284"/>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21" name="Group 285"/>
                <p:cNvGrpSpPr>
                  <a:grpSpLocks/>
                </p:cNvGrpSpPr>
                <p:nvPr/>
              </p:nvGrpSpPr>
              <p:grpSpPr bwMode="auto">
                <a:xfrm>
                  <a:off x="1191" y="775"/>
                  <a:ext cx="397" cy="569"/>
                  <a:chOff x="1694" y="2282"/>
                  <a:chExt cx="537" cy="769"/>
                </a:xfrm>
              </p:grpSpPr>
              <p:sp>
                <p:nvSpPr>
                  <p:cNvPr id="115981" name="AutoShape 286"/>
                  <p:cNvSpPr>
                    <a:spLocks noChangeArrowheads="1"/>
                  </p:cNvSpPr>
                  <p:nvPr/>
                </p:nvSpPr>
                <p:spPr bwMode="auto">
                  <a:xfrm>
                    <a:off x="1694" y="2533"/>
                    <a:ext cx="537" cy="518"/>
                  </a:xfrm>
                  <a:prstGeom prst="roundRect">
                    <a:avLst>
                      <a:gd name="adj" fmla="val 11954"/>
                    </a:avLst>
                  </a:prstGeom>
                  <a:solidFill>
                    <a:srgbClr val="FFFFA3"/>
                  </a:solidFill>
                  <a:ln w="952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82" name="Oval 287"/>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22" name="Group 288"/>
                <p:cNvGrpSpPr>
                  <a:grpSpLocks/>
                </p:cNvGrpSpPr>
                <p:nvPr/>
              </p:nvGrpSpPr>
              <p:grpSpPr bwMode="auto">
                <a:xfrm>
                  <a:off x="2531" y="700"/>
                  <a:ext cx="470" cy="644"/>
                  <a:chOff x="2245" y="2169"/>
                  <a:chExt cx="635" cy="871"/>
                </a:xfrm>
              </p:grpSpPr>
              <p:sp>
                <p:nvSpPr>
                  <p:cNvPr id="115979" name="AutoShape 289"/>
                  <p:cNvSpPr>
                    <a:spLocks noChangeArrowheads="1"/>
                  </p:cNvSpPr>
                  <p:nvPr/>
                </p:nvSpPr>
                <p:spPr bwMode="auto">
                  <a:xfrm>
                    <a:off x="2245" y="2456"/>
                    <a:ext cx="635" cy="584"/>
                  </a:xfrm>
                  <a:prstGeom prst="roundRect">
                    <a:avLst>
                      <a:gd name="adj" fmla="val 11875"/>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80" name="Oval 290"/>
                  <p:cNvSpPr>
                    <a:spLocks noChangeArrowheads="1"/>
                  </p:cNvSpPr>
                  <p:nvPr/>
                </p:nvSpPr>
                <p:spPr bwMode="auto">
                  <a:xfrm>
                    <a:off x="2372" y="2169"/>
                    <a:ext cx="344" cy="342"/>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23" name="Group 291"/>
                <p:cNvGrpSpPr>
                  <a:grpSpLocks/>
                </p:cNvGrpSpPr>
                <p:nvPr/>
              </p:nvGrpSpPr>
              <p:grpSpPr bwMode="auto">
                <a:xfrm>
                  <a:off x="3168" y="723"/>
                  <a:ext cx="396" cy="621"/>
                  <a:chOff x="2245" y="2169"/>
                  <a:chExt cx="635" cy="871"/>
                </a:xfrm>
              </p:grpSpPr>
              <p:sp>
                <p:nvSpPr>
                  <p:cNvPr id="115977" name="AutoShape 292"/>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78" name="Oval 293"/>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24" name="Group 294"/>
                <p:cNvGrpSpPr>
                  <a:grpSpLocks/>
                </p:cNvGrpSpPr>
                <p:nvPr/>
              </p:nvGrpSpPr>
              <p:grpSpPr bwMode="auto">
                <a:xfrm>
                  <a:off x="2205" y="775"/>
                  <a:ext cx="397" cy="569"/>
                  <a:chOff x="1694" y="2282"/>
                  <a:chExt cx="537" cy="769"/>
                </a:xfrm>
              </p:grpSpPr>
              <p:sp>
                <p:nvSpPr>
                  <p:cNvPr id="115975" name="AutoShape 295"/>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76" name="Oval 296"/>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25" name="Group 297"/>
                <p:cNvGrpSpPr>
                  <a:grpSpLocks/>
                </p:cNvGrpSpPr>
                <p:nvPr/>
              </p:nvGrpSpPr>
              <p:grpSpPr bwMode="auto">
                <a:xfrm>
                  <a:off x="3521" y="723"/>
                  <a:ext cx="396" cy="621"/>
                  <a:chOff x="2245" y="2169"/>
                  <a:chExt cx="635" cy="871"/>
                </a:xfrm>
              </p:grpSpPr>
              <p:sp>
                <p:nvSpPr>
                  <p:cNvPr id="115973" name="AutoShape 29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74" name="Oval 29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26" name="Group 300"/>
                <p:cNvGrpSpPr>
                  <a:grpSpLocks/>
                </p:cNvGrpSpPr>
                <p:nvPr/>
              </p:nvGrpSpPr>
              <p:grpSpPr bwMode="auto">
                <a:xfrm>
                  <a:off x="4150" y="700"/>
                  <a:ext cx="470" cy="644"/>
                  <a:chOff x="2245" y="2169"/>
                  <a:chExt cx="635" cy="871"/>
                </a:xfrm>
              </p:grpSpPr>
              <p:sp>
                <p:nvSpPr>
                  <p:cNvPr id="115971" name="AutoShape 30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72" name="Oval 30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27" name="Group 303"/>
                <p:cNvGrpSpPr>
                  <a:grpSpLocks/>
                </p:cNvGrpSpPr>
                <p:nvPr/>
              </p:nvGrpSpPr>
              <p:grpSpPr bwMode="auto">
                <a:xfrm>
                  <a:off x="3824" y="775"/>
                  <a:ext cx="397" cy="569"/>
                  <a:chOff x="1694" y="2282"/>
                  <a:chExt cx="537" cy="769"/>
                </a:xfrm>
              </p:grpSpPr>
              <p:sp>
                <p:nvSpPr>
                  <p:cNvPr id="115969" name="AutoShape 304"/>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70" name="Oval 305"/>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28" name="Group 306"/>
                <p:cNvGrpSpPr>
                  <a:grpSpLocks/>
                </p:cNvGrpSpPr>
                <p:nvPr/>
              </p:nvGrpSpPr>
              <p:grpSpPr bwMode="auto">
                <a:xfrm>
                  <a:off x="2880" y="775"/>
                  <a:ext cx="350" cy="569"/>
                  <a:chOff x="1694" y="2282"/>
                  <a:chExt cx="537" cy="769"/>
                </a:xfrm>
              </p:grpSpPr>
              <p:sp>
                <p:nvSpPr>
                  <p:cNvPr id="115967" name="AutoShape 307"/>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68" name="Oval 308"/>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15729" name="Group 309"/>
              <p:cNvGrpSpPr>
                <a:grpSpLocks/>
              </p:cNvGrpSpPr>
              <p:nvPr/>
            </p:nvGrpSpPr>
            <p:grpSpPr bwMode="auto">
              <a:xfrm>
                <a:off x="1221" y="2346"/>
                <a:ext cx="3429" cy="644"/>
                <a:chOff x="1191" y="700"/>
                <a:chExt cx="3429" cy="644"/>
              </a:xfrm>
            </p:grpSpPr>
            <p:grpSp>
              <p:nvGrpSpPr>
                <p:cNvPr id="115730" name="Group 310"/>
                <p:cNvGrpSpPr>
                  <a:grpSpLocks/>
                </p:cNvGrpSpPr>
                <p:nvPr/>
              </p:nvGrpSpPr>
              <p:grpSpPr bwMode="auto">
                <a:xfrm>
                  <a:off x="1517" y="700"/>
                  <a:ext cx="470" cy="644"/>
                  <a:chOff x="2245" y="2169"/>
                  <a:chExt cx="635" cy="871"/>
                </a:xfrm>
              </p:grpSpPr>
              <p:sp>
                <p:nvSpPr>
                  <p:cNvPr id="115955" name="AutoShape 311"/>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56" name="Oval 312"/>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31" name="Group 313"/>
                <p:cNvGrpSpPr>
                  <a:grpSpLocks/>
                </p:cNvGrpSpPr>
                <p:nvPr/>
              </p:nvGrpSpPr>
              <p:grpSpPr bwMode="auto">
                <a:xfrm>
                  <a:off x="1902" y="723"/>
                  <a:ext cx="396" cy="621"/>
                  <a:chOff x="2245" y="2169"/>
                  <a:chExt cx="635" cy="871"/>
                </a:xfrm>
              </p:grpSpPr>
              <p:sp>
                <p:nvSpPr>
                  <p:cNvPr id="115953" name="AutoShape 314"/>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54" name="Oval 315"/>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48" name="Group 316"/>
                <p:cNvGrpSpPr>
                  <a:grpSpLocks/>
                </p:cNvGrpSpPr>
                <p:nvPr/>
              </p:nvGrpSpPr>
              <p:grpSpPr bwMode="auto">
                <a:xfrm>
                  <a:off x="1191" y="775"/>
                  <a:ext cx="397" cy="569"/>
                  <a:chOff x="1694" y="2282"/>
                  <a:chExt cx="537" cy="769"/>
                </a:xfrm>
              </p:grpSpPr>
              <p:sp>
                <p:nvSpPr>
                  <p:cNvPr id="115951" name="AutoShape 317"/>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52" name="Oval 318"/>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49" name="Group 319"/>
                <p:cNvGrpSpPr>
                  <a:grpSpLocks/>
                </p:cNvGrpSpPr>
                <p:nvPr/>
              </p:nvGrpSpPr>
              <p:grpSpPr bwMode="auto">
                <a:xfrm>
                  <a:off x="2531" y="700"/>
                  <a:ext cx="470" cy="644"/>
                  <a:chOff x="2245" y="2169"/>
                  <a:chExt cx="635" cy="871"/>
                </a:xfrm>
              </p:grpSpPr>
              <p:sp>
                <p:nvSpPr>
                  <p:cNvPr id="115949" name="AutoShape 32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50" name="Oval 32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50" name="Group 322"/>
                <p:cNvGrpSpPr>
                  <a:grpSpLocks/>
                </p:cNvGrpSpPr>
                <p:nvPr/>
              </p:nvGrpSpPr>
              <p:grpSpPr bwMode="auto">
                <a:xfrm>
                  <a:off x="3168" y="723"/>
                  <a:ext cx="396" cy="621"/>
                  <a:chOff x="2245" y="2169"/>
                  <a:chExt cx="635" cy="871"/>
                </a:xfrm>
              </p:grpSpPr>
              <p:sp>
                <p:nvSpPr>
                  <p:cNvPr id="115947" name="AutoShape 323"/>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48" name="Oval 324"/>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51" name="Group 325"/>
                <p:cNvGrpSpPr>
                  <a:grpSpLocks/>
                </p:cNvGrpSpPr>
                <p:nvPr/>
              </p:nvGrpSpPr>
              <p:grpSpPr bwMode="auto">
                <a:xfrm>
                  <a:off x="2205" y="775"/>
                  <a:ext cx="397" cy="569"/>
                  <a:chOff x="1694" y="2282"/>
                  <a:chExt cx="537" cy="769"/>
                </a:xfrm>
              </p:grpSpPr>
              <p:sp>
                <p:nvSpPr>
                  <p:cNvPr id="115945" name="AutoShape 326"/>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46" name="Oval 327"/>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52" name="Group 328"/>
                <p:cNvGrpSpPr>
                  <a:grpSpLocks/>
                </p:cNvGrpSpPr>
                <p:nvPr/>
              </p:nvGrpSpPr>
              <p:grpSpPr bwMode="auto">
                <a:xfrm>
                  <a:off x="3521" y="723"/>
                  <a:ext cx="396" cy="621"/>
                  <a:chOff x="2245" y="2169"/>
                  <a:chExt cx="635" cy="871"/>
                </a:xfrm>
              </p:grpSpPr>
              <p:sp>
                <p:nvSpPr>
                  <p:cNvPr id="115943" name="AutoShape 32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44" name="Oval 33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53" name="Group 331"/>
                <p:cNvGrpSpPr>
                  <a:grpSpLocks/>
                </p:cNvGrpSpPr>
                <p:nvPr/>
              </p:nvGrpSpPr>
              <p:grpSpPr bwMode="auto">
                <a:xfrm>
                  <a:off x="4150" y="700"/>
                  <a:ext cx="470" cy="644"/>
                  <a:chOff x="2245" y="2169"/>
                  <a:chExt cx="635" cy="871"/>
                </a:xfrm>
              </p:grpSpPr>
              <p:sp>
                <p:nvSpPr>
                  <p:cNvPr id="115941" name="AutoShape 332"/>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42" name="Oval 333"/>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54" name="Group 334"/>
                <p:cNvGrpSpPr>
                  <a:grpSpLocks/>
                </p:cNvGrpSpPr>
                <p:nvPr/>
              </p:nvGrpSpPr>
              <p:grpSpPr bwMode="auto">
                <a:xfrm>
                  <a:off x="3824" y="775"/>
                  <a:ext cx="397" cy="569"/>
                  <a:chOff x="1694" y="2282"/>
                  <a:chExt cx="537" cy="769"/>
                </a:xfrm>
              </p:grpSpPr>
              <p:sp>
                <p:nvSpPr>
                  <p:cNvPr id="115939" name="AutoShape 335"/>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40" name="Oval 336"/>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55" name="Group 337"/>
                <p:cNvGrpSpPr>
                  <a:grpSpLocks/>
                </p:cNvGrpSpPr>
                <p:nvPr/>
              </p:nvGrpSpPr>
              <p:grpSpPr bwMode="auto">
                <a:xfrm>
                  <a:off x="2880" y="775"/>
                  <a:ext cx="350" cy="569"/>
                  <a:chOff x="1694" y="2282"/>
                  <a:chExt cx="537" cy="769"/>
                </a:xfrm>
              </p:grpSpPr>
              <p:sp>
                <p:nvSpPr>
                  <p:cNvPr id="115937" name="AutoShape 338"/>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38" name="Oval 339"/>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15756" name="Group 340"/>
              <p:cNvGrpSpPr>
                <a:grpSpLocks/>
              </p:cNvGrpSpPr>
              <p:nvPr/>
            </p:nvGrpSpPr>
            <p:grpSpPr bwMode="auto">
              <a:xfrm flipH="1">
                <a:off x="3543" y="2759"/>
                <a:ext cx="396" cy="621"/>
                <a:chOff x="2245" y="2169"/>
                <a:chExt cx="635" cy="871"/>
              </a:xfrm>
            </p:grpSpPr>
            <p:sp>
              <p:nvSpPr>
                <p:cNvPr id="115925" name="AutoShape 34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26" name="Oval 34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57" name="Group 343"/>
              <p:cNvGrpSpPr>
                <a:grpSpLocks/>
              </p:cNvGrpSpPr>
              <p:nvPr/>
            </p:nvGrpSpPr>
            <p:grpSpPr bwMode="auto">
              <a:xfrm flipH="1">
                <a:off x="2840" y="2736"/>
                <a:ext cx="470" cy="644"/>
                <a:chOff x="2245" y="2169"/>
                <a:chExt cx="635" cy="871"/>
              </a:xfrm>
            </p:grpSpPr>
            <p:sp>
              <p:nvSpPr>
                <p:cNvPr id="115923" name="AutoShape 344"/>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24" name="Oval 345"/>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78" name="Group 346"/>
              <p:cNvGrpSpPr>
                <a:grpSpLocks/>
              </p:cNvGrpSpPr>
              <p:nvPr/>
            </p:nvGrpSpPr>
            <p:grpSpPr bwMode="auto">
              <a:xfrm flipH="1">
                <a:off x="2277" y="2759"/>
                <a:ext cx="396" cy="621"/>
                <a:chOff x="2245" y="2169"/>
                <a:chExt cx="635" cy="871"/>
              </a:xfrm>
            </p:grpSpPr>
            <p:sp>
              <p:nvSpPr>
                <p:cNvPr id="115921" name="AutoShape 347"/>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22" name="Oval 348"/>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79" name="Group 349"/>
              <p:cNvGrpSpPr>
                <a:grpSpLocks/>
              </p:cNvGrpSpPr>
              <p:nvPr/>
            </p:nvGrpSpPr>
            <p:grpSpPr bwMode="auto">
              <a:xfrm flipH="1">
                <a:off x="3239" y="2811"/>
                <a:ext cx="397" cy="569"/>
                <a:chOff x="1694" y="2282"/>
                <a:chExt cx="537" cy="769"/>
              </a:xfrm>
            </p:grpSpPr>
            <p:sp>
              <p:nvSpPr>
                <p:cNvPr id="115919" name="AutoShape 350"/>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20" name="Oval 351"/>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80" name="Group 352"/>
              <p:cNvGrpSpPr>
                <a:grpSpLocks/>
              </p:cNvGrpSpPr>
              <p:nvPr/>
            </p:nvGrpSpPr>
            <p:grpSpPr bwMode="auto">
              <a:xfrm flipH="1">
                <a:off x="1924" y="2759"/>
                <a:ext cx="396" cy="621"/>
                <a:chOff x="2245" y="2169"/>
                <a:chExt cx="635" cy="871"/>
              </a:xfrm>
            </p:grpSpPr>
            <p:sp>
              <p:nvSpPr>
                <p:cNvPr id="115917" name="AutoShape 353"/>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18" name="Oval 354"/>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81" name="Group 355"/>
              <p:cNvGrpSpPr>
                <a:grpSpLocks/>
              </p:cNvGrpSpPr>
              <p:nvPr/>
            </p:nvGrpSpPr>
            <p:grpSpPr bwMode="auto">
              <a:xfrm flipH="1">
                <a:off x="1221" y="2736"/>
                <a:ext cx="470" cy="644"/>
                <a:chOff x="2245" y="2169"/>
                <a:chExt cx="635" cy="871"/>
              </a:xfrm>
            </p:grpSpPr>
            <p:sp>
              <p:nvSpPr>
                <p:cNvPr id="115915" name="AutoShape 35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16" name="Oval 35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82" name="Group 358"/>
              <p:cNvGrpSpPr>
                <a:grpSpLocks/>
              </p:cNvGrpSpPr>
              <p:nvPr/>
            </p:nvGrpSpPr>
            <p:grpSpPr bwMode="auto">
              <a:xfrm flipH="1">
                <a:off x="1620" y="2811"/>
                <a:ext cx="397" cy="569"/>
                <a:chOff x="1694" y="2282"/>
                <a:chExt cx="537" cy="769"/>
              </a:xfrm>
            </p:grpSpPr>
            <p:sp>
              <p:nvSpPr>
                <p:cNvPr id="115913" name="AutoShape 359"/>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14" name="Oval 360"/>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83" name="Group 361"/>
              <p:cNvGrpSpPr>
                <a:grpSpLocks/>
              </p:cNvGrpSpPr>
              <p:nvPr/>
            </p:nvGrpSpPr>
            <p:grpSpPr bwMode="auto">
              <a:xfrm flipH="1">
                <a:off x="2611" y="2811"/>
                <a:ext cx="350" cy="569"/>
                <a:chOff x="1694" y="2282"/>
                <a:chExt cx="537" cy="769"/>
              </a:xfrm>
            </p:grpSpPr>
            <p:sp>
              <p:nvSpPr>
                <p:cNvPr id="115911" name="AutoShape 362"/>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12" name="Oval 363"/>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15784" name="Group 4"/>
            <p:cNvGrpSpPr>
              <a:grpSpLocks/>
            </p:cNvGrpSpPr>
            <p:nvPr/>
          </p:nvGrpSpPr>
          <p:grpSpPr bwMode="auto">
            <a:xfrm>
              <a:off x="1938338" y="1676400"/>
              <a:ext cx="5443537" cy="1022350"/>
              <a:chOff x="1191" y="700"/>
              <a:chExt cx="3429" cy="644"/>
            </a:xfrm>
          </p:grpSpPr>
          <p:grpSp>
            <p:nvGrpSpPr>
              <p:cNvPr id="115785" name="Group 5"/>
              <p:cNvGrpSpPr>
                <a:grpSpLocks/>
              </p:cNvGrpSpPr>
              <p:nvPr/>
            </p:nvGrpSpPr>
            <p:grpSpPr bwMode="auto">
              <a:xfrm>
                <a:off x="1517" y="700"/>
                <a:ext cx="470" cy="644"/>
                <a:chOff x="2245" y="2169"/>
                <a:chExt cx="635" cy="871"/>
              </a:xfrm>
            </p:grpSpPr>
            <p:sp>
              <p:nvSpPr>
                <p:cNvPr id="115896" name="AutoShape 6"/>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97" name="Oval 7"/>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86" name="Group 8"/>
              <p:cNvGrpSpPr>
                <a:grpSpLocks/>
              </p:cNvGrpSpPr>
              <p:nvPr/>
            </p:nvGrpSpPr>
            <p:grpSpPr bwMode="auto">
              <a:xfrm>
                <a:off x="1902" y="723"/>
                <a:ext cx="396" cy="621"/>
                <a:chOff x="2245" y="2169"/>
                <a:chExt cx="635" cy="871"/>
              </a:xfrm>
            </p:grpSpPr>
            <p:sp>
              <p:nvSpPr>
                <p:cNvPr id="115894" name="AutoShape 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95" name="Oval 1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787" name="Group 11"/>
              <p:cNvGrpSpPr>
                <a:grpSpLocks/>
              </p:cNvGrpSpPr>
              <p:nvPr/>
            </p:nvGrpSpPr>
            <p:grpSpPr bwMode="auto">
              <a:xfrm>
                <a:off x="1191" y="775"/>
                <a:ext cx="397" cy="569"/>
                <a:chOff x="1694" y="2282"/>
                <a:chExt cx="537" cy="769"/>
              </a:xfrm>
            </p:grpSpPr>
            <p:sp>
              <p:nvSpPr>
                <p:cNvPr id="115892" name="AutoShape 12"/>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93" name="Oval 13"/>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08" name="Group 14"/>
              <p:cNvGrpSpPr>
                <a:grpSpLocks/>
              </p:cNvGrpSpPr>
              <p:nvPr/>
            </p:nvGrpSpPr>
            <p:grpSpPr bwMode="auto">
              <a:xfrm>
                <a:off x="2531" y="700"/>
                <a:ext cx="470" cy="644"/>
                <a:chOff x="2245" y="2169"/>
                <a:chExt cx="635" cy="871"/>
              </a:xfrm>
            </p:grpSpPr>
            <p:sp>
              <p:nvSpPr>
                <p:cNvPr id="115890" name="AutoShape 15"/>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91" name="Oval 16"/>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09" name="Group 17"/>
              <p:cNvGrpSpPr>
                <a:grpSpLocks/>
              </p:cNvGrpSpPr>
              <p:nvPr/>
            </p:nvGrpSpPr>
            <p:grpSpPr bwMode="auto">
              <a:xfrm>
                <a:off x="3168" y="723"/>
                <a:ext cx="396" cy="621"/>
                <a:chOff x="2245" y="2169"/>
                <a:chExt cx="635" cy="871"/>
              </a:xfrm>
            </p:grpSpPr>
            <p:sp>
              <p:nvSpPr>
                <p:cNvPr id="115888" name="AutoShape 18"/>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89" name="Oval 19"/>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10" name="Group 20"/>
              <p:cNvGrpSpPr>
                <a:grpSpLocks/>
              </p:cNvGrpSpPr>
              <p:nvPr/>
            </p:nvGrpSpPr>
            <p:grpSpPr bwMode="auto">
              <a:xfrm>
                <a:off x="2205" y="775"/>
                <a:ext cx="397" cy="569"/>
                <a:chOff x="1694" y="2282"/>
                <a:chExt cx="537" cy="769"/>
              </a:xfrm>
            </p:grpSpPr>
            <p:sp>
              <p:nvSpPr>
                <p:cNvPr id="115886" name="AutoShape 21"/>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87" name="Oval 22"/>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11" name="Group 23"/>
              <p:cNvGrpSpPr>
                <a:grpSpLocks/>
              </p:cNvGrpSpPr>
              <p:nvPr/>
            </p:nvGrpSpPr>
            <p:grpSpPr bwMode="auto">
              <a:xfrm>
                <a:off x="3521" y="723"/>
                <a:ext cx="396" cy="621"/>
                <a:chOff x="2245" y="2169"/>
                <a:chExt cx="635" cy="871"/>
              </a:xfrm>
            </p:grpSpPr>
            <p:sp>
              <p:nvSpPr>
                <p:cNvPr id="115884" name="AutoShape 24"/>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85" name="Oval 25"/>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12" name="Group 26"/>
              <p:cNvGrpSpPr>
                <a:grpSpLocks/>
              </p:cNvGrpSpPr>
              <p:nvPr/>
            </p:nvGrpSpPr>
            <p:grpSpPr bwMode="auto">
              <a:xfrm>
                <a:off x="4150" y="700"/>
                <a:ext cx="470" cy="644"/>
                <a:chOff x="2245" y="2169"/>
                <a:chExt cx="635" cy="871"/>
              </a:xfrm>
            </p:grpSpPr>
            <p:sp>
              <p:nvSpPr>
                <p:cNvPr id="115882" name="AutoShape 27"/>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83" name="Oval 28"/>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13" name="Group 29"/>
              <p:cNvGrpSpPr>
                <a:grpSpLocks/>
              </p:cNvGrpSpPr>
              <p:nvPr/>
            </p:nvGrpSpPr>
            <p:grpSpPr bwMode="auto">
              <a:xfrm>
                <a:off x="3824" y="775"/>
                <a:ext cx="397" cy="569"/>
                <a:chOff x="1694" y="2282"/>
                <a:chExt cx="537" cy="769"/>
              </a:xfrm>
            </p:grpSpPr>
            <p:sp>
              <p:nvSpPr>
                <p:cNvPr id="115880" name="AutoShape 30"/>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81" name="Oval 31"/>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14" name="Group 32"/>
              <p:cNvGrpSpPr>
                <a:grpSpLocks/>
              </p:cNvGrpSpPr>
              <p:nvPr/>
            </p:nvGrpSpPr>
            <p:grpSpPr bwMode="auto">
              <a:xfrm>
                <a:off x="2880" y="775"/>
                <a:ext cx="350" cy="569"/>
                <a:chOff x="1694" y="2282"/>
                <a:chExt cx="537" cy="769"/>
              </a:xfrm>
            </p:grpSpPr>
            <p:sp>
              <p:nvSpPr>
                <p:cNvPr id="115878" name="AutoShape 33"/>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79" name="Oval 34"/>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15815" name="Group 35"/>
            <p:cNvGrpSpPr>
              <a:grpSpLocks/>
            </p:cNvGrpSpPr>
            <p:nvPr/>
          </p:nvGrpSpPr>
          <p:grpSpPr bwMode="auto">
            <a:xfrm flipH="1">
              <a:off x="1938338" y="2295525"/>
              <a:ext cx="5443537" cy="1022350"/>
              <a:chOff x="1191" y="700"/>
              <a:chExt cx="3429" cy="644"/>
            </a:xfrm>
          </p:grpSpPr>
          <p:grpSp>
            <p:nvGrpSpPr>
              <p:cNvPr id="115816" name="Group 36"/>
              <p:cNvGrpSpPr>
                <a:grpSpLocks/>
              </p:cNvGrpSpPr>
              <p:nvPr/>
            </p:nvGrpSpPr>
            <p:grpSpPr bwMode="auto">
              <a:xfrm>
                <a:off x="1517" y="700"/>
                <a:ext cx="470" cy="644"/>
                <a:chOff x="2245" y="2169"/>
                <a:chExt cx="635" cy="871"/>
              </a:xfrm>
            </p:grpSpPr>
            <p:sp>
              <p:nvSpPr>
                <p:cNvPr id="115866" name="AutoShape 37"/>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67" name="Oval 38"/>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17" name="Group 39"/>
              <p:cNvGrpSpPr>
                <a:grpSpLocks/>
              </p:cNvGrpSpPr>
              <p:nvPr/>
            </p:nvGrpSpPr>
            <p:grpSpPr bwMode="auto">
              <a:xfrm>
                <a:off x="1902" y="723"/>
                <a:ext cx="396" cy="621"/>
                <a:chOff x="2245" y="2169"/>
                <a:chExt cx="635" cy="871"/>
              </a:xfrm>
            </p:grpSpPr>
            <p:sp>
              <p:nvSpPr>
                <p:cNvPr id="115864" name="AutoShape 4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65" name="Oval 4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38" name="Group 42"/>
              <p:cNvGrpSpPr>
                <a:grpSpLocks/>
              </p:cNvGrpSpPr>
              <p:nvPr/>
            </p:nvGrpSpPr>
            <p:grpSpPr bwMode="auto">
              <a:xfrm>
                <a:off x="1191" y="775"/>
                <a:ext cx="397" cy="569"/>
                <a:chOff x="1694" y="2282"/>
                <a:chExt cx="537" cy="769"/>
              </a:xfrm>
            </p:grpSpPr>
            <p:sp>
              <p:nvSpPr>
                <p:cNvPr id="115862" name="AutoShape 43"/>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63" name="Oval 44"/>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39" name="Group 45"/>
              <p:cNvGrpSpPr>
                <a:grpSpLocks/>
              </p:cNvGrpSpPr>
              <p:nvPr/>
            </p:nvGrpSpPr>
            <p:grpSpPr bwMode="auto">
              <a:xfrm>
                <a:off x="2531" y="700"/>
                <a:ext cx="470" cy="644"/>
                <a:chOff x="2245" y="2169"/>
                <a:chExt cx="635" cy="871"/>
              </a:xfrm>
            </p:grpSpPr>
            <p:sp>
              <p:nvSpPr>
                <p:cNvPr id="115860" name="AutoShape 4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61" name="Oval 4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40" name="Group 48"/>
              <p:cNvGrpSpPr>
                <a:grpSpLocks/>
              </p:cNvGrpSpPr>
              <p:nvPr/>
            </p:nvGrpSpPr>
            <p:grpSpPr bwMode="auto">
              <a:xfrm>
                <a:off x="3168" y="723"/>
                <a:ext cx="396" cy="621"/>
                <a:chOff x="2245" y="2169"/>
                <a:chExt cx="635" cy="871"/>
              </a:xfrm>
            </p:grpSpPr>
            <p:sp>
              <p:nvSpPr>
                <p:cNvPr id="115858" name="AutoShape 49"/>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59" name="Oval 50"/>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41" name="Group 51"/>
              <p:cNvGrpSpPr>
                <a:grpSpLocks/>
              </p:cNvGrpSpPr>
              <p:nvPr/>
            </p:nvGrpSpPr>
            <p:grpSpPr bwMode="auto">
              <a:xfrm>
                <a:off x="2205" y="775"/>
                <a:ext cx="397" cy="569"/>
                <a:chOff x="1694" y="2282"/>
                <a:chExt cx="537" cy="769"/>
              </a:xfrm>
            </p:grpSpPr>
            <p:sp>
              <p:nvSpPr>
                <p:cNvPr id="115856" name="AutoShape 5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57" name="Oval 5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42" name="Group 54"/>
              <p:cNvGrpSpPr>
                <a:grpSpLocks/>
              </p:cNvGrpSpPr>
              <p:nvPr/>
            </p:nvGrpSpPr>
            <p:grpSpPr bwMode="auto">
              <a:xfrm>
                <a:off x="3521" y="723"/>
                <a:ext cx="396" cy="621"/>
                <a:chOff x="2245" y="2169"/>
                <a:chExt cx="635" cy="871"/>
              </a:xfrm>
            </p:grpSpPr>
            <p:sp>
              <p:nvSpPr>
                <p:cNvPr id="115854" name="AutoShape 55"/>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55" name="Oval 56"/>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43" name="Group 57"/>
              <p:cNvGrpSpPr>
                <a:grpSpLocks/>
              </p:cNvGrpSpPr>
              <p:nvPr/>
            </p:nvGrpSpPr>
            <p:grpSpPr bwMode="auto">
              <a:xfrm>
                <a:off x="4150" y="700"/>
                <a:ext cx="470" cy="644"/>
                <a:chOff x="2245" y="2169"/>
                <a:chExt cx="635" cy="871"/>
              </a:xfrm>
            </p:grpSpPr>
            <p:sp>
              <p:nvSpPr>
                <p:cNvPr id="115852" name="AutoShape 5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53" name="Oval 5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44" name="Group 60"/>
              <p:cNvGrpSpPr>
                <a:grpSpLocks/>
              </p:cNvGrpSpPr>
              <p:nvPr/>
            </p:nvGrpSpPr>
            <p:grpSpPr bwMode="auto">
              <a:xfrm>
                <a:off x="3824" y="775"/>
                <a:ext cx="397" cy="569"/>
                <a:chOff x="1694" y="2282"/>
                <a:chExt cx="537" cy="769"/>
              </a:xfrm>
            </p:grpSpPr>
            <p:sp>
              <p:nvSpPr>
                <p:cNvPr id="115850" name="AutoShape 61"/>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51" name="Oval 62"/>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45" name="Group 63"/>
              <p:cNvGrpSpPr>
                <a:grpSpLocks/>
              </p:cNvGrpSpPr>
              <p:nvPr/>
            </p:nvGrpSpPr>
            <p:grpSpPr bwMode="auto">
              <a:xfrm>
                <a:off x="2880" y="775"/>
                <a:ext cx="350" cy="569"/>
                <a:chOff x="1694" y="2282"/>
                <a:chExt cx="537" cy="769"/>
              </a:xfrm>
            </p:grpSpPr>
            <p:sp>
              <p:nvSpPr>
                <p:cNvPr id="115848" name="AutoShape 64"/>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49" name="Oval 65"/>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15846" name="Group 66"/>
            <p:cNvGrpSpPr>
              <a:grpSpLocks/>
            </p:cNvGrpSpPr>
            <p:nvPr/>
          </p:nvGrpSpPr>
          <p:grpSpPr bwMode="auto">
            <a:xfrm>
              <a:off x="1938338" y="2886075"/>
              <a:ext cx="5443537" cy="1022350"/>
              <a:chOff x="1191" y="700"/>
              <a:chExt cx="3429" cy="644"/>
            </a:xfrm>
          </p:grpSpPr>
          <p:grpSp>
            <p:nvGrpSpPr>
              <p:cNvPr id="115847" name="Group 67"/>
              <p:cNvGrpSpPr>
                <a:grpSpLocks/>
              </p:cNvGrpSpPr>
              <p:nvPr/>
            </p:nvGrpSpPr>
            <p:grpSpPr bwMode="auto">
              <a:xfrm>
                <a:off x="1517" y="700"/>
                <a:ext cx="470" cy="644"/>
                <a:chOff x="2245" y="2169"/>
                <a:chExt cx="635" cy="871"/>
              </a:xfrm>
            </p:grpSpPr>
            <p:sp>
              <p:nvSpPr>
                <p:cNvPr id="115836" name="AutoShape 68"/>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37" name="Oval 69"/>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68" name="Group 70"/>
              <p:cNvGrpSpPr>
                <a:grpSpLocks/>
              </p:cNvGrpSpPr>
              <p:nvPr/>
            </p:nvGrpSpPr>
            <p:grpSpPr bwMode="auto">
              <a:xfrm>
                <a:off x="1902" y="723"/>
                <a:ext cx="396" cy="621"/>
                <a:chOff x="2245" y="2169"/>
                <a:chExt cx="635" cy="871"/>
              </a:xfrm>
            </p:grpSpPr>
            <p:sp>
              <p:nvSpPr>
                <p:cNvPr id="115834" name="AutoShape 71"/>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35" name="Oval 72"/>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69" name="Group 73"/>
              <p:cNvGrpSpPr>
                <a:grpSpLocks/>
              </p:cNvGrpSpPr>
              <p:nvPr/>
            </p:nvGrpSpPr>
            <p:grpSpPr bwMode="auto">
              <a:xfrm>
                <a:off x="1191" y="775"/>
                <a:ext cx="397" cy="569"/>
                <a:chOff x="1694" y="2282"/>
                <a:chExt cx="537" cy="769"/>
              </a:xfrm>
            </p:grpSpPr>
            <p:sp>
              <p:nvSpPr>
                <p:cNvPr id="115832" name="AutoShape 7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33" name="Oval 7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70" name="Group 76"/>
              <p:cNvGrpSpPr>
                <a:grpSpLocks/>
              </p:cNvGrpSpPr>
              <p:nvPr/>
            </p:nvGrpSpPr>
            <p:grpSpPr bwMode="auto">
              <a:xfrm>
                <a:off x="2531" y="700"/>
                <a:ext cx="470" cy="644"/>
                <a:chOff x="2245" y="2169"/>
                <a:chExt cx="635" cy="871"/>
              </a:xfrm>
            </p:grpSpPr>
            <p:sp>
              <p:nvSpPr>
                <p:cNvPr id="115830" name="AutoShape 77"/>
                <p:cNvSpPr>
                  <a:spLocks noChangeArrowheads="1"/>
                </p:cNvSpPr>
                <p:nvPr/>
              </p:nvSpPr>
              <p:spPr bwMode="auto">
                <a:xfrm>
                  <a:off x="2245" y="2456"/>
                  <a:ext cx="635" cy="584"/>
                </a:xfrm>
                <a:prstGeom prst="roundRect">
                  <a:avLst>
                    <a:gd name="adj" fmla="val 11875"/>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31" name="Oval 78"/>
                <p:cNvSpPr>
                  <a:spLocks noChangeArrowheads="1"/>
                </p:cNvSpPr>
                <p:nvPr/>
              </p:nvSpPr>
              <p:spPr bwMode="auto">
                <a:xfrm>
                  <a:off x="2372" y="2169"/>
                  <a:ext cx="344" cy="342"/>
                </a:xfrm>
                <a:prstGeom prst="ellipse">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71" name="Group 79"/>
              <p:cNvGrpSpPr>
                <a:grpSpLocks/>
              </p:cNvGrpSpPr>
              <p:nvPr/>
            </p:nvGrpSpPr>
            <p:grpSpPr bwMode="auto">
              <a:xfrm>
                <a:off x="3168" y="723"/>
                <a:ext cx="396" cy="621"/>
                <a:chOff x="2245" y="2169"/>
                <a:chExt cx="635" cy="871"/>
              </a:xfrm>
            </p:grpSpPr>
            <p:sp>
              <p:nvSpPr>
                <p:cNvPr id="115828" name="AutoShape 80"/>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29" name="Oval 81"/>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72" name="Group 82"/>
              <p:cNvGrpSpPr>
                <a:grpSpLocks/>
              </p:cNvGrpSpPr>
              <p:nvPr/>
            </p:nvGrpSpPr>
            <p:grpSpPr bwMode="auto">
              <a:xfrm>
                <a:off x="2205" y="775"/>
                <a:ext cx="397" cy="569"/>
                <a:chOff x="1694" y="2282"/>
                <a:chExt cx="537" cy="769"/>
              </a:xfrm>
            </p:grpSpPr>
            <p:sp>
              <p:nvSpPr>
                <p:cNvPr id="115826" name="AutoShape 83"/>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27" name="Oval 84"/>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73" name="Group 85"/>
              <p:cNvGrpSpPr>
                <a:grpSpLocks/>
              </p:cNvGrpSpPr>
              <p:nvPr/>
            </p:nvGrpSpPr>
            <p:grpSpPr bwMode="auto">
              <a:xfrm>
                <a:off x="3521" y="723"/>
                <a:ext cx="396" cy="621"/>
                <a:chOff x="2245" y="2169"/>
                <a:chExt cx="635" cy="871"/>
              </a:xfrm>
            </p:grpSpPr>
            <p:sp>
              <p:nvSpPr>
                <p:cNvPr id="115824" name="AutoShape 86"/>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25" name="Oval 87"/>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74" name="Group 88"/>
              <p:cNvGrpSpPr>
                <a:grpSpLocks/>
              </p:cNvGrpSpPr>
              <p:nvPr/>
            </p:nvGrpSpPr>
            <p:grpSpPr bwMode="auto">
              <a:xfrm>
                <a:off x="4150" y="700"/>
                <a:ext cx="470" cy="644"/>
                <a:chOff x="2245" y="2169"/>
                <a:chExt cx="635" cy="871"/>
              </a:xfrm>
            </p:grpSpPr>
            <p:sp>
              <p:nvSpPr>
                <p:cNvPr id="115822" name="AutoShape 8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23" name="Oval 9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75" name="Group 91"/>
              <p:cNvGrpSpPr>
                <a:grpSpLocks/>
              </p:cNvGrpSpPr>
              <p:nvPr/>
            </p:nvGrpSpPr>
            <p:grpSpPr bwMode="auto">
              <a:xfrm>
                <a:off x="3824" y="775"/>
                <a:ext cx="397" cy="569"/>
                <a:chOff x="1694" y="2282"/>
                <a:chExt cx="537" cy="769"/>
              </a:xfrm>
            </p:grpSpPr>
            <p:sp>
              <p:nvSpPr>
                <p:cNvPr id="115820" name="AutoShape 9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21" name="Oval 9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76" name="Group 94"/>
              <p:cNvGrpSpPr>
                <a:grpSpLocks/>
              </p:cNvGrpSpPr>
              <p:nvPr/>
            </p:nvGrpSpPr>
            <p:grpSpPr bwMode="auto">
              <a:xfrm>
                <a:off x="2880" y="775"/>
                <a:ext cx="350" cy="569"/>
                <a:chOff x="1694" y="2282"/>
                <a:chExt cx="537" cy="769"/>
              </a:xfrm>
            </p:grpSpPr>
            <p:sp>
              <p:nvSpPr>
                <p:cNvPr id="115818" name="AutoShape 95"/>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19" name="Oval 96"/>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15877" name="Group 97"/>
            <p:cNvGrpSpPr>
              <a:grpSpLocks/>
            </p:cNvGrpSpPr>
            <p:nvPr/>
          </p:nvGrpSpPr>
          <p:grpSpPr bwMode="auto">
            <a:xfrm flipH="1">
              <a:off x="1938338" y="3495675"/>
              <a:ext cx="5443537" cy="1022350"/>
              <a:chOff x="1191" y="700"/>
              <a:chExt cx="3429" cy="644"/>
            </a:xfrm>
          </p:grpSpPr>
          <p:grpSp>
            <p:nvGrpSpPr>
              <p:cNvPr id="115898" name="Group 98"/>
              <p:cNvGrpSpPr>
                <a:grpSpLocks/>
              </p:cNvGrpSpPr>
              <p:nvPr/>
            </p:nvGrpSpPr>
            <p:grpSpPr bwMode="auto">
              <a:xfrm>
                <a:off x="1517" y="700"/>
                <a:ext cx="470" cy="644"/>
                <a:chOff x="2245" y="2169"/>
                <a:chExt cx="635" cy="871"/>
              </a:xfrm>
            </p:grpSpPr>
            <p:sp>
              <p:nvSpPr>
                <p:cNvPr id="115806" name="AutoShape 99"/>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07" name="Oval 100"/>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899" name="Group 101"/>
              <p:cNvGrpSpPr>
                <a:grpSpLocks/>
              </p:cNvGrpSpPr>
              <p:nvPr/>
            </p:nvGrpSpPr>
            <p:grpSpPr bwMode="auto">
              <a:xfrm>
                <a:off x="1902" y="723"/>
                <a:ext cx="396" cy="621"/>
                <a:chOff x="2245" y="2169"/>
                <a:chExt cx="635" cy="871"/>
              </a:xfrm>
            </p:grpSpPr>
            <p:sp>
              <p:nvSpPr>
                <p:cNvPr id="115804" name="AutoShape 102"/>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05" name="Oval 103"/>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900" name="Group 104"/>
              <p:cNvGrpSpPr>
                <a:grpSpLocks/>
              </p:cNvGrpSpPr>
              <p:nvPr/>
            </p:nvGrpSpPr>
            <p:grpSpPr bwMode="auto">
              <a:xfrm>
                <a:off x="1191" y="775"/>
                <a:ext cx="397" cy="569"/>
                <a:chOff x="1694" y="2282"/>
                <a:chExt cx="537" cy="769"/>
              </a:xfrm>
            </p:grpSpPr>
            <p:sp>
              <p:nvSpPr>
                <p:cNvPr id="115802" name="AutoShape 105"/>
                <p:cNvSpPr>
                  <a:spLocks noChangeArrowheads="1"/>
                </p:cNvSpPr>
                <p:nvPr/>
              </p:nvSpPr>
              <p:spPr bwMode="auto">
                <a:xfrm>
                  <a:off x="1694" y="2533"/>
                  <a:ext cx="537" cy="518"/>
                </a:xfrm>
                <a:prstGeom prst="roundRect">
                  <a:avLst>
                    <a:gd name="adj" fmla="val 11954"/>
                  </a:avLst>
                </a:prstGeom>
                <a:solidFill>
                  <a:srgbClr val="FFFFA3"/>
                </a:solidFill>
                <a:ln w="952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03" name="Oval 106"/>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901" name="Group 107"/>
              <p:cNvGrpSpPr>
                <a:grpSpLocks/>
              </p:cNvGrpSpPr>
              <p:nvPr/>
            </p:nvGrpSpPr>
            <p:grpSpPr bwMode="auto">
              <a:xfrm>
                <a:off x="2531" y="700"/>
                <a:ext cx="470" cy="644"/>
                <a:chOff x="2245" y="2169"/>
                <a:chExt cx="635" cy="871"/>
              </a:xfrm>
            </p:grpSpPr>
            <p:sp>
              <p:nvSpPr>
                <p:cNvPr id="115800" name="AutoShape 108"/>
                <p:cNvSpPr>
                  <a:spLocks noChangeArrowheads="1"/>
                </p:cNvSpPr>
                <p:nvPr/>
              </p:nvSpPr>
              <p:spPr bwMode="auto">
                <a:xfrm>
                  <a:off x="2245" y="2456"/>
                  <a:ext cx="635" cy="584"/>
                </a:xfrm>
                <a:prstGeom prst="roundRect">
                  <a:avLst>
                    <a:gd name="adj" fmla="val 11875"/>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01" name="Oval 109"/>
                <p:cNvSpPr>
                  <a:spLocks noChangeArrowheads="1"/>
                </p:cNvSpPr>
                <p:nvPr/>
              </p:nvSpPr>
              <p:spPr bwMode="auto">
                <a:xfrm>
                  <a:off x="2372" y="2169"/>
                  <a:ext cx="344" cy="342"/>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902" name="Group 110"/>
              <p:cNvGrpSpPr>
                <a:grpSpLocks/>
              </p:cNvGrpSpPr>
              <p:nvPr/>
            </p:nvGrpSpPr>
            <p:grpSpPr bwMode="auto">
              <a:xfrm>
                <a:off x="3168" y="723"/>
                <a:ext cx="396" cy="621"/>
                <a:chOff x="2245" y="2169"/>
                <a:chExt cx="635" cy="871"/>
              </a:xfrm>
            </p:grpSpPr>
            <p:sp>
              <p:nvSpPr>
                <p:cNvPr id="115798" name="AutoShape 111"/>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99" name="Oval 112"/>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5903" name="Group 113"/>
              <p:cNvGrpSpPr>
                <a:grpSpLocks/>
              </p:cNvGrpSpPr>
              <p:nvPr/>
            </p:nvGrpSpPr>
            <p:grpSpPr bwMode="auto">
              <a:xfrm>
                <a:off x="2205" y="775"/>
                <a:ext cx="397" cy="569"/>
                <a:chOff x="1694" y="2282"/>
                <a:chExt cx="537" cy="769"/>
              </a:xfrm>
            </p:grpSpPr>
            <p:sp>
              <p:nvSpPr>
                <p:cNvPr id="115796" name="AutoShape 114"/>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97" name="Oval 115"/>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52" name="Group 116"/>
              <p:cNvGrpSpPr>
                <a:grpSpLocks/>
              </p:cNvGrpSpPr>
              <p:nvPr/>
            </p:nvGrpSpPr>
            <p:grpSpPr bwMode="auto">
              <a:xfrm>
                <a:off x="3521" y="723"/>
                <a:ext cx="396" cy="621"/>
                <a:chOff x="2245" y="2169"/>
                <a:chExt cx="635" cy="871"/>
              </a:xfrm>
            </p:grpSpPr>
            <p:sp>
              <p:nvSpPr>
                <p:cNvPr id="115794" name="AutoShape 117"/>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95" name="Oval 118"/>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53" name="Group 119"/>
              <p:cNvGrpSpPr>
                <a:grpSpLocks/>
              </p:cNvGrpSpPr>
              <p:nvPr/>
            </p:nvGrpSpPr>
            <p:grpSpPr bwMode="auto">
              <a:xfrm>
                <a:off x="4150" y="700"/>
                <a:ext cx="470" cy="644"/>
                <a:chOff x="2245" y="2169"/>
                <a:chExt cx="635" cy="871"/>
              </a:xfrm>
            </p:grpSpPr>
            <p:sp>
              <p:nvSpPr>
                <p:cNvPr id="115792" name="AutoShape 12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93" name="Oval 12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54" name="Group 122"/>
              <p:cNvGrpSpPr>
                <a:grpSpLocks/>
              </p:cNvGrpSpPr>
              <p:nvPr/>
            </p:nvGrpSpPr>
            <p:grpSpPr bwMode="auto">
              <a:xfrm>
                <a:off x="3824" y="775"/>
                <a:ext cx="397" cy="569"/>
                <a:chOff x="1694" y="2282"/>
                <a:chExt cx="537" cy="769"/>
              </a:xfrm>
            </p:grpSpPr>
            <p:sp>
              <p:nvSpPr>
                <p:cNvPr id="115790" name="AutoShape 12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91" name="Oval 12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55" name="Group 125"/>
              <p:cNvGrpSpPr>
                <a:grpSpLocks/>
              </p:cNvGrpSpPr>
              <p:nvPr/>
            </p:nvGrpSpPr>
            <p:grpSpPr bwMode="auto">
              <a:xfrm>
                <a:off x="2880" y="775"/>
                <a:ext cx="350" cy="569"/>
                <a:chOff x="1694" y="2282"/>
                <a:chExt cx="537" cy="769"/>
              </a:xfrm>
            </p:grpSpPr>
            <p:sp>
              <p:nvSpPr>
                <p:cNvPr id="115788" name="AutoShape 126"/>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89" name="Oval 127"/>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356" name="Group 128"/>
            <p:cNvGrpSpPr>
              <a:grpSpLocks/>
            </p:cNvGrpSpPr>
            <p:nvPr/>
          </p:nvGrpSpPr>
          <p:grpSpPr bwMode="auto">
            <a:xfrm>
              <a:off x="1938338" y="4105275"/>
              <a:ext cx="5443537" cy="1022350"/>
              <a:chOff x="1191" y="700"/>
              <a:chExt cx="3429" cy="644"/>
            </a:xfrm>
          </p:grpSpPr>
          <p:grpSp>
            <p:nvGrpSpPr>
              <p:cNvPr id="357" name="Group 129"/>
              <p:cNvGrpSpPr>
                <a:grpSpLocks/>
              </p:cNvGrpSpPr>
              <p:nvPr/>
            </p:nvGrpSpPr>
            <p:grpSpPr bwMode="auto">
              <a:xfrm>
                <a:off x="1517" y="700"/>
                <a:ext cx="470" cy="644"/>
                <a:chOff x="2245" y="2169"/>
                <a:chExt cx="635" cy="871"/>
              </a:xfrm>
            </p:grpSpPr>
            <p:sp>
              <p:nvSpPr>
                <p:cNvPr id="115776" name="AutoShape 130"/>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77" name="Oval 131"/>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58" name="Group 132"/>
              <p:cNvGrpSpPr>
                <a:grpSpLocks/>
              </p:cNvGrpSpPr>
              <p:nvPr/>
            </p:nvGrpSpPr>
            <p:grpSpPr bwMode="auto">
              <a:xfrm>
                <a:off x="1902" y="723"/>
                <a:ext cx="396" cy="621"/>
                <a:chOff x="2245" y="2169"/>
                <a:chExt cx="635" cy="871"/>
              </a:xfrm>
            </p:grpSpPr>
            <p:sp>
              <p:nvSpPr>
                <p:cNvPr id="115774" name="AutoShape 133"/>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75" name="Oval 134"/>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59" name="Group 135"/>
              <p:cNvGrpSpPr>
                <a:grpSpLocks/>
              </p:cNvGrpSpPr>
              <p:nvPr/>
            </p:nvGrpSpPr>
            <p:grpSpPr bwMode="auto">
              <a:xfrm>
                <a:off x="1191" y="775"/>
                <a:ext cx="397" cy="569"/>
                <a:chOff x="1694" y="2282"/>
                <a:chExt cx="537" cy="769"/>
              </a:xfrm>
            </p:grpSpPr>
            <p:sp>
              <p:nvSpPr>
                <p:cNvPr id="115772" name="AutoShape 136"/>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73" name="Oval 137"/>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60" name="Group 138"/>
              <p:cNvGrpSpPr>
                <a:grpSpLocks/>
              </p:cNvGrpSpPr>
              <p:nvPr/>
            </p:nvGrpSpPr>
            <p:grpSpPr bwMode="auto">
              <a:xfrm>
                <a:off x="2531" y="700"/>
                <a:ext cx="470" cy="644"/>
                <a:chOff x="2245" y="2169"/>
                <a:chExt cx="635" cy="871"/>
              </a:xfrm>
            </p:grpSpPr>
            <p:sp>
              <p:nvSpPr>
                <p:cNvPr id="115770" name="AutoShape 13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71" name="Oval 14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61" name="Group 141"/>
              <p:cNvGrpSpPr>
                <a:grpSpLocks/>
              </p:cNvGrpSpPr>
              <p:nvPr/>
            </p:nvGrpSpPr>
            <p:grpSpPr bwMode="auto">
              <a:xfrm>
                <a:off x="3168" y="723"/>
                <a:ext cx="396" cy="621"/>
                <a:chOff x="2245" y="2169"/>
                <a:chExt cx="635" cy="871"/>
              </a:xfrm>
            </p:grpSpPr>
            <p:sp>
              <p:nvSpPr>
                <p:cNvPr id="115768" name="AutoShape 142"/>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69" name="Oval 143"/>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62" name="Group 144"/>
              <p:cNvGrpSpPr>
                <a:grpSpLocks/>
              </p:cNvGrpSpPr>
              <p:nvPr/>
            </p:nvGrpSpPr>
            <p:grpSpPr bwMode="auto">
              <a:xfrm>
                <a:off x="2205" y="775"/>
                <a:ext cx="397" cy="569"/>
                <a:chOff x="1694" y="2282"/>
                <a:chExt cx="537" cy="769"/>
              </a:xfrm>
            </p:grpSpPr>
            <p:sp>
              <p:nvSpPr>
                <p:cNvPr id="115766" name="AutoShape 145"/>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67" name="Oval 146"/>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63" name="Group 147"/>
              <p:cNvGrpSpPr>
                <a:grpSpLocks/>
              </p:cNvGrpSpPr>
              <p:nvPr/>
            </p:nvGrpSpPr>
            <p:grpSpPr bwMode="auto">
              <a:xfrm>
                <a:off x="3521" y="723"/>
                <a:ext cx="396" cy="621"/>
                <a:chOff x="2245" y="2169"/>
                <a:chExt cx="635" cy="871"/>
              </a:xfrm>
            </p:grpSpPr>
            <p:sp>
              <p:nvSpPr>
                <p:cNvPr id="115764" name="AutoShape 14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65" name="Oval 14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66" name="Group 150"/>
              <p:cNvGrpSpPr>
                <a:grpSpLocks/>
              </p:cNvGrpSpPr>
              <p:nvPr/>
            </p:nvGrpSpPr>
            <p:grpSpPr bwMode="auto">
              <a:xfrm>
                <a:off x="4150" y="700"/>
                <a:ext cx="470" cy="644"/>
                <a:chOff x="2245" y="2169"/>
                <a:chExt cx="635" cy="871"/>
              </a:xfrm>
            </p:grpSpPr>
            <p:sp>
              <p:nvSpPr>
                <p:cNvPr id="115762" name="AutoShape 15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63" name="Oval 15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67" name="Group 153"/>
              <p:cNvGrpSpPr>
                <a:grpSpLocks/>
              </p:cNvGrpSpPr>
              <p:nvPr/>
            </p:nvGrpSpPr>
            <p:grpSpPr bwMode="auto">
              <a:xfrm>
                <a:off x="3824" y="775"/>
                <a:ext cx="397" cy="569"/>
                <a:chOff x="1694" y="2282"/>
                <a:chExt cx="537" cy="769"/>
              </a:xfrm>
            </p:grpSpPr>
            <p:sp>
              <p:nvSpPr>
                <p:cNvPr id="115760" name="AutoShape 154"/>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61" name="Oval 155"/>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68" name="Group 156"/>
              <p:cNvGrpSpPr>
                <a:grpSpLocks/>
              </p:cNvGrpSpPr>
              <p:nvPr/>
            </p:nvGrpSpPr>
            <p:grpSpPr bwMode="auto">
              <a:xfrm>
                <a:off x="2880" y="775"/>
                <a:ext cx="350" cy="569"/>
                <a:chOff x="1694" y="2282"/>
                <a:chExt cx="537" cy="769"/>
              </a:xfrm>
            </p:grpSpPr>
            <p:sp>
              <p:nvSpPr>
                <p:cNvPr id="115758" name="AutoShape 157"/>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59" name="Oval 158"/>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369" name="Group 159"/>
            <p:cNvGrpSpPr>
              <a:grpSpLocks/>
            </p:cNvGrpSpPr>
            <p:nvPr/>
          </p:nvGrpSpPr>
          <p:grpSpPr bwMode="auto">
            <a:xfrm flipH="1">
              <a:off x="5624513" y="4760913"/>
              <a:ext cx="628650" cy="985838"/>
              <a:chOff x="2245" y="2169"/>
              <a:chExt cx="635" cy="871"/>
            </a:xfrm>
          </p:grpSpPr>
          <p:sp>
            <p:nvSpPr>
              <p:cNvPr id="115746" name="AutoShape 16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47" name="Oval 16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70" name="Group 162"/>
            <p:cNvGrpSpPr>
              <a:grpSpLocks/>
            </p:cNvGrpSpPr>
            <p:nvPr/>
          </p:nvGrpSpPr>
          <p:grpSpPr bwMode="auto">
            <a:xfrm flipH="1">
              <a:off x="4508500" y="4724400"/>
              <a:ext cx="746125" cy="1022350"/>
              <a:chOff x="2245" y="2169"/>
              <a:chExt cx="635" cy="871"/>
            </a:xfrm>
          </p:grpSpPr>
          <p:sp>
            <p:nvSpPr>
              <p:cNvPr id="115744" name="AutoShape 163"/>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45" name="Oval 164"/>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71" name="Group 165"/>
            <p:cNvGrpSpPr>
              <a:grpSpLocks/>
            </p:cNvGrpSpPr>
            <p:nvPr/>
          </p:nvGrpSpPr>
          <p:grpSpPr bwMode="auto">
            <a:xfrm flipH="1">
              <a:off x="3614738" y="4760913"/>
              <a:ext cx="628650" cy="985838"/>
              <a:chOff x="2245" y="2169"/>
              <a:chExt cx="635" cy="871"/>
            </a:xfrm>
          </p:grpSpPr>
          <p:sp>
            <p:nvSpPr>
              <p:cNvPr id="115742" name="AutoShape 166"/>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43" name="Oval 167"/>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72" name="Group 168"/>
            <p:cNvGrpSpPr>
              <a:grpSpLocks/>
            </p:cNvGrpSpPr>
            <p:nvPr/>
          </p:nvGrpSpPr>
          <p:grpSpPr bwMode="auto">
            <a:xfrm flipH="1">
              <a:off x="5141913" y="4843463"/>
              <a:ext cx="630237" cy="903288"/>
              <a:chOff x="1694" y="2282"/>
              <a:chExt cx="537" cy="769"/>
            </a:xfrm>
          </p:grpSpPr>
          <p:sp>
            <p:nvSpPr>
              <p:cNvPr id="115740" name="AutoShape 169"/>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41" name="Oval 170"/>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73" name="Group 171"/>
            <p:cNvGrpSpPr>
              <a:grpSpLocks/>
            </p:cNvGrpSpPr>
            <p:nvPr/>
          </p:nvGrpSpPr>
          <p:grpSpPr bwMode="auto">
            <a:xfrm flipH="1">
              <a:off x="3054350" y="4760913"/>
              <a:ext cx="628650" cy="985838"/>
              <a:chOff x="2245" y="2169"/>
              <a:chExt cx="635" cy="871"/>
            </a:xfrm>
          </p:grpSpPr>
          <p:sp>
            <p:nvSpPr>
              <p:cNvPr id="115738" name="AutoShape 172"/>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39" name="Oval 173"/>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74" name="Group 174"/>
            <p:cNvGrpSpPr>
              <a:grpSpLocks/>
            </p:cNvGrpSpPr>
            <p:nvPr/>
          </p:nvGrpSpPr>
          <p:grpSpPr bwMode="auto">
            <a:xfrm flipH="1">
              <a:off x="1938338" y="4724400"/>
              <a:ext cx="746125" cy="1022350"/>
              <a:chOff x="2245" y="2169"/>
              <a:chExt cx="635" cy="871"/>
            </a:xfrm>
          </p:grpSpPr>
          <p:sp>
            <p:nvSpPr>
              <p:cNvPr id="115736" name="AutoShape 175"/>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37" name="Oval 176"/>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75" name="Group 177"/>
            <p:cNvGrpSpPr>
              <a:grpSpLocks/>
            </p:cNvGrpSpPr>
            <p:nvPr/>
          </p:nvGrpSpPr>
          <p:grpSpPr bwMode="auto">
            <a:xfrm flipH="1">
              <a:off x="2571750" y="4843463"/>
              <a:ext cx="630237" cy="903288"/>
              <a:chOff x="1694" y="2282"/>
              <a:chExt cx="537" cy="769"/>
            </a:xfrm>
          </p:grpSpPr>
          <p:sp>
            <p:nvSpPr>
              <p:cNvPr id="115734" name="AutoShape 178"/>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35" name="Oval 179"/>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76" name="Group 180"/>
            <p:cNvGrpSpPr>
              <a:grpSpLocks/>
            </p:cNvGrpSpPr>
            <p:nvPr/>
          </p:nvGrpSpPr>
          <p:grpSpPr bwMode="auto">
            <a:xfrm flipH="1">
              <a:off x="4144963" y="4843463"/>
              <a:ext cx="555625" cy="903288"/>
              <a:chOff x="1694" y="2282"/>
              <a:chExt cx="537" cy="769"/>
            </a:xfrm>
          </p:grpSpPr>
          <p:sp>
            <p:nvSpPr>
              <p:cNvPr id="115732" name="AutoShape 181"/>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33" name="Oval 182"/>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115718" name="Text Box 183"/>
            <p:cNvSpPr txBox="1">
              <a:spLocks noChangeArrowheads="1"/>
            </p:cNvSpPr>
            <p:nvPr/>
          </p:nvSpPr>
          <p:spPr bwMode="auto">
            <a:xfrm>
              <a:off x="3352800" y="5943600"/>
              <a:ext cx="2590800" cy="769441"/>
            </a:xfrm>
            <a:prstGeom prst="rect">
              <a:avLst/>
            </a:prstGeom>
            <a:noFill/>
            <a:ln w="9525">
              <a:noFill/>
              <a:miter lim="800000"/>
              <a:headEnd/>
              <a:tailEnd/>
            </a:ln>
          </p:spPr>
          <p:txBody>
            <a:bodyPr>
              <a:spAutoFit/>
            </a:bodyPr>
            <a:lstStyle/>
            <a:p>
              <a:pPr algn="ctr" fontAlgn="base">
                <a:spcBef>
                  <a:spcPct val="50000"/>
                </a:spcBef>
                <a:spcAft>
                  <a:spcPct val="0"/>
                </a:spcAft>
              </a:pPr>
              <a:r>
                <a:rPr lang="en-US" sz="4400" b="1" dirty="0">
                  <a:solidFill>
                    <a:srgbClr val="FFFF00"/>
                  </a:solidFill>
                </a:rPr>
                <a:t>1 in </a:t>
              </a:r>
              <a:r>
                <a:rPr lang="en-US" sz="4400" b="1" dirty="0" smtClean="0">
                  <a:solidFill>
                    <a:srgbClr val="FFFF00"/>
                  </a:solidFill>
                </a:rPr>
                <a:t>59</a:t>
              </a:r>
              <a:endParaRPr lang="en-US" sz="4400" b="1" dirty="0">
                <a:solidFill>
                  <a:srgbClr val="FFFF00"/>
                </a:solidFill>
              </a:endParaRPr>
            </a:p>
          </p:txBody>
        </p:sp>
        <p:grpSp>
          <p:nvGrpSpPr>
            <p:cNvPr id="377" name="Group 165"/>
            <p:cNvGrpSpPr>
              <a:grpSpLocks/>
            </p:cNvGrpSpPr>
            <p:nvPr/>
          </p:nvGrpSpPr>
          <p:grpSpPr bwMode="auto">
            <a:xfrm flipH="1">
              <a:off x="6198700" y="4760913"/>
              <a:ext cx="628650" cy="985838"/>
              <a:chOff x="2245" y="2169"/>
              <a:chExt cx="635" cy="871"/>
            </a:xfrm>
          </p:grpSpPr>
          <p:sp>
            <p:nvSpPr>
              <p:cNvPr id="364" name="AutoShape 166"/>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365" name="Oval 167"/>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sp>
        <p:nvSpPr>
          <p:cNvPr id="116017" name="Rectangle 116016"/>
          <p:cNvSpPr/>
          <p:nvPr/>
        </p:nvSpPr>
        <p:spPr>
          <a:xfrm>
            <a:off x="1981200" y="6416547"/>
            <a:ext cx="5242791" cy="441453"/>
          </a:xfrm>
          <a:prstGeom prst="rect">
            <a:avLst/>
          </a:prstGeom>
        </p:spPr>
        <p:txBody>
          <a:bodyPr wrap="square">
            <a:spAutoFit/>
          </a:bodyPr>
          <a:lstStyle/>
          <a:p>
            <a:r>
              <a:rPr lang="en-US" dirty="0" smtClean="0">
                <a:solidFill>
                  <a:srgbClr val="FFFFFF"/>
                </a:solidFill>
              </a:rPr>
              <a:t>*including “non-invasive”, “benign”, “borderline”</a:t>
            </a:r>
            <a:endParaRPr lang="en-US" dirty="0">
              <a:solidFill>
                <a:srgbClr val="000000"/>
              </a:solidFill>
            </a:endParaRPr>
          </a:p>
        </p:txBody>
      </p:sp>
      <p:sp>
        <p:nvSpPr>
          <p:cNvPr id="116018" name="Rectangle 116017"/>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grpSp>
        <p:nvGrpSpPr>
          <p:cNvPr id="378" name="Group 377"/>
          <p:cNvGrpSpPr/>
          <p:nvPr/>
        </p:nvGrpSpPr>
        <p:grpSpPr>
          <a:xfrm>
            <a:off x="4644900" y="2336772"/>
            <a:ext cx="4227637" cy="3911628"/>
            <a:chOff x="1938338" y="1676400"/>
            <a:chExt cx="5443537" cy="5036641"/>
          </a:xfrm>
        </p:grpSpPr>
        <p:grpSp>
          <p:nvGrpSpPr>
            <p:cNvPr id="379" name="Group 366"/>
            <p:cNvGrpSpPr>
              <a:grpSpLocks/>
            </p:cNvGrpSpPr>
            <p:nvPr/>
          </p:nvGrpSpPr>
          <p:grpSpPr bwMode="auto">
            <a:xfrm>
              <a:off x="1938338" y="1676400"/>
              <a:ext cx="5443537" cy="4070350"/>
              <a:chOff x="1221" y="816"/>
              <a:chExt cx="3429" cy="2564"/>
            </a:xfrm>
          </p:grpSpPr>
          <p:grpSp>
            <p:nvGrpSpPr>
              <p:cNvPr id="563" name="Group 185"/>
              <p:cNvGrpSpPr>
                <a:grpSpLocks/>
              </p:cNvGrpSpPr>
              <p:nvPr/>
            </p:nvGrpSpPr>
            <p:grpSpPr bwMode="auto">
              <a:xfrm>
                <a:off x="1221" y="816"/>
                <a:ext cx="3429" cy="644"/>
                <a:chOff x="1191" y="700"/>
                <a:chExt cx="3429" cy="644"/>
              </a:xfrm>
            </p:grpSpPr>
            <p:grpSp>
              <p:nvGrpSpPr>
                <p:cNvPr id="708" name="Group 186"/>
                <p:cNvGrpSpPr>
                  <a:grpSpLocks/>
                </p:cNvGrpSpPr>
                <p:nvPr/>
              </p:nvGrpSpPr>
              <p:grpSpPr bwMode="auto">
                <a:xfrm>
                  <a:off x="1517" y="700"/>
                  <a:ext cx="470" cy="644"/>
                  <a:chOff x="2245" y="2169"/>
                  <a:chExt cx="635" cy="871"/>
                </a:xfrm>
              </p:grpSpPr>
              <p:sp>
                <p:nvSpPr>
                  <p:cNvPr id="736" name="AutoShape 187"/>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37" name="Oval 188"/>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09" name="Group 189"/>
                <p:cNvGrpSpPr>
                  <a:grpSpLocks/>
                </p:cNvGrpSpPr>
                <p:nvPr/>
              </p:nvGrpSpPr>
              <p:grpSpPr bwMode="auto">
                <a:xfrm>
                  <a:off x="1902" y="723"/>
                  <a:ext cx="396" cy="621"/>
                  <a:chOff x="2245" y="2169"/>
                  <a:chExt cx="635" cy="871"/>
                </a:xfrm>
              </p:grpSpPr>
              <p:sp>
                <p:nvSpPr>
                  <p:cNvPr id="734" name="AutoShape 19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35" name="Oval 19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10" name="Group 192"/>
                <p:cNvGrpSpPr>
                  <a:grpSpLocks/>
                </p:cNvGrpSpPr>
                <p:nvPr/>
              </p:nvGrpSpPr>
              <p:grpSpPr bwMode="auto">
                <a:xfrm>
                  <a:off x="1191" y="775"/>
                  <a:ext cx="397" cy="569"/>
                  <a:chOff x="1694" y="2282"/>
                  <a:chExt cx="537" cy="769"/>
                </a:xfrm>
              </p:grpSpPr>
              <p:sp>
                <p:nvSpPr>
                  <p:cNvPr id="732" name="AutoShape 193"/>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33" name="Oval 194"/>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11" name="Group 195"/>
                <p:cNvGrpSpPr>
                  <a:grpSpLocks/>
                </p:cNvGrpSpPr>
                <p:nvPr/>
              </p:nvGrpSpPr>
              <p:grpSpPr bwMode="auto">
                <a:xfrm>
                  <a:off x="2531" y="700"/>
                  <a:ext cx="470" cy="644"/>
                  <a:chOff x="2245" y="2169"/>
                  <a:chExt cx="635" cy="871"/>
                </a:xfrm>
              </p:grpSpPr>
              <p:sp>
                <p:nvSpPr>
                  <p:cNvPr id="730" name="AutoShape 19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31" name="Oval 19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12" name="Group 198"/>
                <p:cNvGrpSpPr>
                  <a:grpSpLocks/>
                </p:cNvGrpSpPr>
                <p:nvPr/>
              </p:nvGrpSpPr>
              <p:grpSpPr bwMode="auto">
                <a:xfrm>
                  <a:off x="3168" y="723"/>
                  <a:ext cx="396" cy="621"/>
                  <a:chOff x="2245" y="2169"/>
                  <a:chExt cx="635" cy="871"/>
                </a:xfrm>
              </p:grpSpPr>
              <p:sp>
                <p:nvSpPr>
                  <p:cNvPr id="728" name="AutoShape 199"/>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29" name="Oval 200"/>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13" name="Group 201"/>
                <p:cNvGrpSpPr>
                  <a:grpSpLocks/>
                </p:cNvGrpSpPr>
                <p:nvPr/>
              </p:nvGrpSpPr>
              <p:grpSpPr bwMode="auto">
                <a:xfrm>
                  <a:off x="2205" y="775"/>
                  <a:ext cx="397" cy="569"/>
                  <a:chOff x="1694" y="2282"/>
                  <a:chExt cx="537" cy="769"/>
                </a:xfrm>
              </p:grpSpPr>
              <p:sp>
                <p:nvSpPr>
                  <p:cNvPr id="726" name="AutoShape 20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27" name="Oval 20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14" name="Group 204"/>
                <p:cNvGrpSpPr>
                  <a:grpSpLocks/>
                </p:cNvGrpSpPr>
                <p:nvPr/>
              </p:nvGrpSpPr>
              <p:grpSpPr bwMode="auto">
                <a:xfrm>
                  <a:off x="3521" y="723"/>
                  <a:ext cx="396" cy="621"/>
                  <a:chOff x="2245" y="2169"/>
                  <a:chExt cx="635" cy="871"/>
                </a:xfrm>
              </p:grpSpPr>
              <p:sp>
                <p:nvSpPr>
                  <p:cNvPr id="724" name="AutoShape 205"/>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25" name="Oval 206"/>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15" name="Group 207"/>
                <p:cNvGrpSpPr>
                  <a:grpSpLocks/>
                </p:cNvGrpSpPr>
                <p:nvPr/>
              </p:nvGrpSpPr>
              <p:grpSpPr bwMode="auto">
                <a:xfrm>
                  <a:off x="4150" y="700"/>
                  <a:ext cx="470" cy="644"/>
                  <a:chOff x="2245" y="2169"/>
                  <a:chExt cx="635" cy="871"/>
                </a:xfrm>
              </p:grpSpPr>
              <p:sp>
                <p:nvSpPr>
                  <p:cNvPr id="722" name="AutoShape 20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23" name="Oval 20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16" name="Group 210"/>
                <p:cNvGrpSpPr>
                  <a:grpSpLocks/>
                </p:cNvGrpSpPr>
                <p:nvPr/>
              </p:nvGrpSpPr>
              <p:grpSpPr bwMode="auto">
                <a:xfrm>
                  <a:off x="3824" y="775"/>
                  <a:ext cx="397" cy="569"/>
                  <a:chOff x="1694" y="2282"/>
                  <a:chExt cx="537" cy="769"/>
                </a:xfrm>
              </p:grpSpPr>
              <p:sp>
                <p:nvSpPr>
                  <p:cNvPr id="720" name="AutoShape 211"/>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21" name="Oval 212"/>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17" name="Group 213"/>
                <p:cNvGrpSpPr>
                  <a:grpSpLocks/>
                </p:cNvGrpSpPr>
                <p:nvPr/>
              </p:nvGrpSpPr>
              <p:grpSpPr bwMode="auto">
                <a:xfrm>
                  <a:off x="2880" y="775"/>
                  <a:ext cx="350" cy="569"/>
                  <a:chOff x="1694" y="2282"/>
                  <a:chExt cx="537" cy="769"/>
                </a:xfrm>
              </p:grpSpPr>
              <p:sp>
                <p:nvSpPr>
                  <p:cNvPr id="718" name="AutoShape 21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19" name="Oval 21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564" name="Group 216"/>
              <p:cNvGrpSpPr>
                <a:grpSpLocks/>
              </p:cNvGrpSpPr>
              <p:nvPr/>
            </p:nvGrpSpPr>
            <p:grpSpPr bwMode="auto">
              <a:xfrm flipH="1">
                <a:off x="1221" y="1206"/>
                <a:ext cx="3429" cy="644"/>
                <a:chOff x="1191" y="700"/>
                <a:chExt cx="3429" cy="644"/>
              </a:xfrm>
            </p:grpSpPr>
            <p:grpSp>
              <p:nvGrpSpPr>
                <p:cNvPr id="678" name="Group 217"/>
                <p:cNvGrpSpPr>
                  <a:grpSpLocks/>
                </p:cNvGrpSpPr>
                <p:nvPr/>
              </p:nvGrpSpPr>
              <p:grpSpPr bwMode="auto">
                <a:xfrm>
                  <a:off x="1517" y="700"/>
                  <a:ext cx="470" cy="644"/>
                  <a:chOff x="2245" y="2169"/>
                  <a:chExt cx="635" cy="871"/>
                </a:xfrm>
              </p:grpSpPr>
              <p:sp>
                <p:nvSpPr>
                  <p:cNvPr id="706" name="AutoShape 218"/>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07" name="Oval 219"/>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79" name="Group 220"/>
                <p:cNvGrpSpPr>
                  <a:grpSpLocks/>
                </p:cNvGrpSpPr>
                <p:nvPr/>
              </p:nvGrpSpPr>
              <p:grpSpPr bwMode="auto">
                <a:xfrm>
                  <a:off x="1902" y="723"/>
                  <a:ext cx="396" cy="621"/>
                  <a:chOff x="2245" y="2169"/>
                  <a:chExt cx="635" cy="871"/>
                </a:xfrm>
              </p:grpSpPr>
              <p:sp>
                <p:nvSpPr>
                  <p:cNvPr id="704" name="AutoShape 22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05" name="Oval 22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80" name="Group 223"/>
                <p:cNvGrpSpPr>
                  <a:grpSpLocks/>
                </p:cNvGrpSpPr>
                <p:nvPr/>
              </p:nvGrpSpPr>
              <p:grpSpPr bwMode="auto">
                <a:xfrm>
                  <a:off x="1191" y="775"/>
                  <a:ext cx="397" cy="569"/>
                  <a:chOff x="1694" y="2282"/>
                  <a:chExt cx="537" cy="769"/>
                </a:xfrm>
              </p:grpSpPr>
              <p:sp>
                <p:nvSpPr>
                  <p:cNvPr id="702" name="AutoShape 22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03" name="Oval 22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81" name="Group 226"/>
                <p:cNvGrpSpPr>
                  <a:grpSpLocks/>
                </p:cNvGrpSpPr>
                <p:nvPr/>
              </p:nvGrpSpPr>
              <p:grpSpPr bwMode="auto">
                <a:xfrm>
                  <a:off x="2531" y="700"/>
                  <a:ext cx="470" cy="644"/>
                  <a:chOff x="2245" y="2169"/>
                  <a:chExt cx="635" cy="871"/>
                </a:xfrm>
              </p:grpSpPr>
              <p:sp>
                <p:nvSpPr>
                  <p:cNvPr id="700" name="AutoShape 227"/>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01" name="Oval 228"/>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82" name="Group 229"/>
                <p:cNvGrpSpPr>
                  <a:grpSpLocks/>
                </p:cNvGrpSpPr>
                <p:nvPr/>
              </p:nvGrpSpPr>
              <p:grpSpPr bwMode="auto">
                <a:xfrm>
                  <a:off x="3168" y="723"/>
                  <a:ext cx="396" cy="621"/>
                  <a:chOff x="2245" y="2169"/>
                  <a:chExt cx="635" cy="871"/>
                </a:xfrm>
              </p:grpSpPr>
              <p:sp>
                <p:nvSpPr>
                  <p:cNvPr id="698" name="AutoShape 230"/>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99" name="Oval 231"/>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83" name="Group 232"/>
                <p:cNvGrpSpPr>
                  <a:grpSpLocks/>
                </p:cNvGrpSpPr>
                <p:nvPr/>
              </p:nvGrpSpPr>
              <p:grpSpPr bwMode="auto">
                <a:xfrm>
                  <a:off x="2205" y="775"/>
                  <a:ext cx="397" cy="569"/>
                  <a:chOff x="1694" y="2282"/>
                  <a:chExt cx="537" cy="769"/>
                </a:xfrm>
              </p:grpSpPr>
              <p:sp>
                <p:nvSpPr>
                  <p:cNvPr id="696" name="AutoShape 23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97" name="Oval 23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84" name="Group 235"/>
                <p:cNvGrpSpPr>
                  <a:grpSpLocks/>
                </p:cNvGrpSpPr>
                <p:nvPr/>
              </p:nvGrpSpPr>
              <p:grpSpPr bwMode="auto">
                <a:xfrm>
                  <a:off x="3521" y="723"/>
                  <a:ext cx="396" cy="621"/>
                  <a:chOff x="2245" y="2169"/>
                  <a:chExt cx="635" cy="871"/>
                </a:xfrm>
              </p:grpSpPr>
              <p:sp>
                <p:nvSpPr>
                  <p:cNvPr id="694" name="AutoShape 23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95" name="Oval 23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85" name="Group 238"/>
                <p:cNvGrpSpPr>
                  <a:grpSpLocks/>
                </p:cNvGrpSpPr>
                <p:nvPr/>
              </p:nvGrpSpPr>
              <p:grpSpPr bwMode="auto">
                <a:xfrm>
                  <a:off x="4150" y="700"/>
                  <a:ext cx="470" cy="644"/>
                  <a:chOff x="2245" y="2169"/>
                  <a:chExt cx="635" cy="871"/>
                </a:xfrm>
              </p:grpSpPr>
              <p:sp>
                <p:nvSpPr>
                  <p:cNvPr id="692" name="AutoShape 23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93" name="Oval 24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86" name="Group 241"/>
                <p:cNvGrpSpPr>
                  <a:grpSpLocks/>
                </p:cNvGrpSpPr>
                <p:nvPr/>
              </p:nvGrpSpPr>
              <p:grpSpPr bwMode="auto">
                <a:xfrm>
                  <a:off x="3824" y="775"/>
                  <a:ext cx="397" cy="569"/>
                  <a:chOff x="1694" y="2282"/>
                  <a:chExt cx="537" cy="769"/>
                </a:xfrm>
              </p:grpSpPr>
              <p:sp>
                <p:nvSpPr>
                  <p:cNvPr id="690" name="AutoShape 24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91" name="Oval 24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87" name="Group 244"/>
                <p:cNvGrpSpPr>
                  <a:grpSpLocks/>
                </p:cNvGrpSpPr>
                <p:nvPr/>
              </p:nvGrpSpPr>
              <p:grpSpPr bwMode="auto">
                <a:xfrm>
                  <a:off x="2880" y="775"/>
                  <a:ext cx="350" cy="569"/>
                  <a:chOff x="1694" y="2282"/>
                  <a:chExt cx="537" cy="769"/>
                </a:xfrm>
              </p:grpSpPr>
              <p:sp>
                <p:nvSpPr>
                  <p:cNvPr id="688" name="AutoShape 245"/>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89" name="Oval 246"/>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565" name="Group 247"/>
              <p:cNvGrpSpPr>
                <a:grpSpLocks/>
              </p:cNvGrpSpPr>
              <p:nvPr/>
            </p:nvGrpSpPr>
            <p:grpSpPr bwMode="auto">
              <a:xfrm>
                <a:off x="1221" y="1578"/>
                <a:ext cx="3429" cy="644"/>
                <a:chOff x="1191" y="700"/>
                <a:chExt cx="3429" cy="644"/>
              </a:xfrm>
            </p:grpSpPr>
            <p:grpSp>
              <p:nvGrpSpPr>
                <p:cNvPr id="648" name="Group 248"/>
                <p:cNvGrpSpPr>
                  <a:grpSpLocks/>
                </p:cNvGrpSpPr>
                <p:nvPr/>
              </p:nvGrpSpPr>
              <p:grpSpPr bwMode="auto">
                <a:xfrm>
                  <a:off x="1517" y="700"/>
                  <a:ext cx="470" cy="644"/>
                  <a:chOff x="2245" y="2169"/>
                  <a:chExt cx="635" cy="871"/>
                </a:xfrm>
              </p:grpSpPr>
              <p:sp>
                <p:nvSpPr>
                  <p:cNvPr id="676" name="AutoShape 249"/>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77" name="Oval 250"/>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49" name="Group 251"/>
                <p:cNvGrpSpPr>
                  <a:grpSpLocks/>
                </p:cNvGrpSpPr>
                <p:nvPr/>
              </p:nvGrpSpPr>
              <p:grpSpPr bwMode="auto">
                <a:xfrm>
                  <a:off x="1902" y="723"/>
                  <a:ext cx="396" cy="621"/>
                  <a:chOff x="2245" y="2169"/>
                  <a:chExt cx="635" cy="871"/>
                </a:xfrm>
              </p:grpSpPr>
              <p:sp>
                <p:nvSpPr>
                  <p:cNvPr id="674" name="AutoShape 252"/>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75" name="Oval 253"/>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50" name="Group 254"/>
                <p:cNvGrpSpPr>
                  <a:grpSpLocks/>
                </p:cNvGrpSpPr>
                <p:nvPr/>
              </p:nvGrpSpPr>
              <p:grpSpPr bwMode="auto">
                <a:xfrm>
                  <a:off x="1191" y="775"/>
                  <a:ext cx="397" cy="569"/>
                  <a:chOff x="1694" y="2282"/>
                  <a:chExt cx="537" cy="769"/>
                </a:xfrm>
              </p:grpSpPr>
              <p:sp>
                <p:nvSpPr>
                  <p:cNvPr id="672" name="AutoShape 255"/>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73" name="Oval 256"/>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51" name="Group 257"/>
                <p:cNvGrpSpPr>
                  <a:grpSpLocks/>
                </p:cNvGrpSpPr>
                <p:nvPr/>
              </p:nvGrpSpPr>
              <p:grpSpPr bwMode="auto">
                <a:xfrm>
                  <a:off x="2531" y="700"/>
                  <a:ext cx="470" cy="644"/>
                  <a:chOff x="2245" y="2169"/>
                  <a:chExt cx="635" cy="871"/>
                </a:xfrm>
              </p:grpSpPr>
              <p:sp>
                <p:nvSpPr>
                  <p:cNvPr id="670" name="AutoShape 258"/>
                  <p:cNvSpPr>
                    <a:spLocks noChangeArrowheads="1"/>
                  </p:cNvSpPr>
                  <p:nvPr/>
                </p:nvSpPr>
                <p:spPr bwMode="auto">
                  <a:xfrm>
                    <a:off x="2245" y="2456"/>
                    <a:ext cx="635" cy="584"/>
                  </a:xfrm>
                  <a:prstGeom prst="roundRect">
                    <a:avLst>
                      <a:gd name="adj" fmla="val 11875"/>
                    </a:avLst>
                  </a:prstGeom>
                  <a:solidFill>
                    <a:srgbClr val="FFCC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71" name="Oval 259"/>
                  <p:cNvSpPr>
                    <a:spLocks noChangeArrowheads="1"/>
                  </p:cNvSpPr>
                  <p:nvPr/>
                </p:nvSpPr>
                <p:spPr bwMode="auto">
                  <a:xfrm>
                    <a:off x="2372" y="2169"/>
                    <a:ext cx="344" cy="342"/>
                  </a:xfrm>
                  <a:prstGeom prst="ellipse">
                    <a:avLst/>
                  </a:prstGeom>
                  <a:solidFill>
                    <a:srgbClr val="FFCC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52" name="Group 260"/>
                <p:cNvGrpSpPr>
                  <a:grpSpLocks/>
                </p:cNvGrpSpPr>
                <p:nvPr/>
              </p:nvGrpSpPr>
              <p:grpSpPr bwMode="auto">
                <a:xfrm>
                  <a:off x="3168" y="723"/>
                  <a:ext cx="396" cy="621"/>
                  <a:chOff x="2245" y="2169"/>
                  <a:chExt cx="635" cy="871"/>
                </a:xfrm>
              </p:grpSpPr>
              <p:sp>
                <p:nvSpPr>
                  <p:cNvPr id="668" name="AutoShape 261"/>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69" name="Oval 262"/>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53" name="Group 263"/>
                <p:cNvGrpSpPr>
                  <a:grpSpLocks/>
                </p:cNvGrpSpPr>
                <p:nvPr/>
              </p:nvGrpSpPr>
              <p:grpSpPr bwMode="auto">
                <a:xfrm>
                  <a:off x="2205" y="775"/>
                  <a:ext cx="397" cy="569"/>
                  <a:chOff x="1694" y="2282"/>
                  <a:chExt cx="537" cy="769"/>
                </a:xfrm>
              </p:grpSpPr>
              <p:sp>
                <p:nvSpPr>
                  <p:cNvPr id="666" name="AutoShape 264"/>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67" name="Oval 265"/>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54" name="Group 266"/>
                <p:cNvGrpSpPr>
                  <a:grpSpLocks/>
                </p:cNvGrpSpPr>
                <p:nvPr/>
              </p:nvGrpSpPr>
              <p:grpSpPr bwMode="auto">
                <a:xfrm>
                  <a:off x="3521" y="723"/>
                  <a:ext cx="396" cy="621"/>
                  <a:chOff x="2245" y="2169"/>
                  <a:chExt cx="635" cy="871"/>
                </a:xfrm>
              </p:grpSpPr>
              <p:sp>
                <p:nvSpPr>
                  <p:cNvPr id="664" name="AutoShape 267"/>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65" name="Oval 268"/>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55" name="Group 269"/>
                <p:cNvGrpSpPr>
                  <a:grpSpLocks/>
                </p:cNvGrpSpPr>
                <p:nvPr/>
              </p:nvGrpSpPr>
              <p:grpSpPr bwMode="auto">
                <a:xfrm>
                  <a:off x="4150" y="700"/>
                  <a:ext cx="470" cy="644"/>
                  <a:chOff x="2245" y="2169"/>
                  <a:chExt cx="635" cy="871"/>
                </a:xfrm>
              </p:grpSpPr>
              <p:sp>
                <p:nvSpPr>
                  <p:cNvPr id="662" name="AutoShape 27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63" name="Oval 27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56" name="Group 272"/>
                <p:cNvGrpSpPr>
                  <a:grpSpLocks/>
                </p:cNvGrpSpPr>
                <p:nvPr/>
              </p:nvGrpSpPr>
              <p:grpSpPr bwMode="auto">
                <a:xfrm>
                  <a:off x="3824" y="775"/>
                  <a:ext cx="397" cy="569"/>
                  <a:chOff x="1694" y="2282"/>
                  <a:chExt cx="537" cy="769"/>
                </a:xfrm>
              </p:grpSpPr>
              <p:sp>
                <p:nvSpPr>
                  <p:cNvPr id="660" name="AutoShape 27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61" name="Oval 27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57" name="Group 275"/>
                <p:cNvGrpSpPr>
                  <a:grpSpLocks/>
                </p:cNvGrpSpPr>
                <p:nvPr/>
              </p:nvGrpSpPr>
              <p:grpSpPr bwMode="auto">
                <a:xfrm>
                  <a:off x="2880" y="775"/>
                  <a:ext cx="350" cy="569"/>
                  <a:chOff x="1694" y="2282"/>
                  <a:chExt cx="537" cy="769"/>
                </a:xfrm>
              </p:grpSpPr>
              <p:sp>
                <p:nvSpPr>
                  <p:cNvPr id="658"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59"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566" name="Group 278"/>
              <p:cNvGrpSpPr>
                <a:grpSpLocks/>
              </p:cNvGrpSpPr>
              <p:nvPr/>
            </p:nvGrpSpPr>
            <p:grpSpPr bwMode="auto">
              <a:xfrm flipH="1">
                <a:off x="1221" y="1962"/>
                <a:ext cx="3429" cy="644"/>
                <a:chOff x="1191" y="700"/>
                <a:chExt cx="3429" cy="644"/>
              </a:xfrm>
            </p:grpSpPr>
            <p:grpSp>
              <p:nvGrpSpPr>
                <p:cNvPr id="618" name="Group 279"/>
                <p:cNvGrpSpPr>
                  <a:grpSpLocks/>
                </p:cNvGrpSpPr>
                <p:nvPr/>
              </p:nvGrpSpPr>
              <p:grpSpPr bwMode="auto">
                <a:xfrm>
                  <a:off x="1517" y="700"/>
                  <a:ext cx="470" cy="644"/>
                  <a:chOff x="2245" y="2169"/>
                  <a:chExt cx="635" cy="871"/>
                </a:xfrm>
              </p:grpSpPr>
              <p:sp>
                <p:nvSpPr>
                  <p:cNvPr id="646" name="AutoShape 280"/>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47" name="Oval 281"/>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19" name="Group 282"/>
                <p:cNvGrpSpPr>
                  <a:grpSpLocks/>
                </p:cNvGrpSpPr>
                <p:nvPr/>
              </p:nvGrpSpPr>
              <p:grpSpPr bwMode="auto">
                <a:xfrm>
                  <a:off x="1902" y="723"/>
                  <a:ext cx="396" cy="621"/>
                  <a:chOff x="2245" y="2169"/>
                  <a:chExt cx="635" cy="871"/>
                </a:xfrm>
              </p:grpSpPr>
              <p:sp>
                <p:nvSpPr>
                  <p:cNvPr id="644" name="AutoShape 283"/>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45" name="Oval 284"/>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20" name="Group 285"/>
                <p:cNvGrpSpPr>
                  <a:grpSpLocks/>
                </p:cNvGrpSpPr>
                <p:nvPr/>
              </p:nvGrpSpPr>
              <p:grpSpPr bwMode="auto">
                <a:xfrm>
                  <a:off x="1191" y="775"/>
                  <a:ext cx="397" cy="569"/>
                  <a:chOff x="1694" y="2282"/>
                  <a:chExt cx="537" cy="769"/>
                </a:xfrm>
              </p:grpSpPr>
              <p:sp>
                <p:nvSpPr>
                  <p:cNvPr id="642" name="AutoShape 286"/>
                  <p:cNvSpPr>
                    <a:spLocks noChangeArrowheads="1"/>
                  </p:cNvSpPr>
                  <p:nvPr/>
                </p:nvSpPr>
                <p:spPr bwMode="auto">
                  <a:xfrm>
                    <a:off x="1694" y="2533"/>
                    <a:ext cx="537" cy="518"/>
                  </a:xfrm>
                  <a:prstGeom prst="roundRect">
                    <a:avLst>
                      <a:gd name="adj" fmla="val 11954"/>
                    </a:avLst>
                  </a:prstGeom>
                  <a:solidFill>
                    <a:srgbClr val="FFFFA3"/>
                  </a:solidFill>
                  <a:ln w="952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43" name="Oval 287"/>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21" name="Group 288"/>
                <p:cNvGrpSpPr>
                  <a:grpSpLocks/>
                </p:cNvGrpSpPr>
                <p:nvPr/>
              </p:nvGrpSpPr>
              <p:grpSpPr bwMode="auto">
                <a:xfrm>
                  <a:off x="2531" y="700"/>
                  <a:ext cx="470" cy="644"/>
                  <a:chOff x="2245" y="2169"/>
                  <a:chExt cx="635" cy="871"/>
                </a:xfrm>
              </p:grpSpPr>
              <p:sp>
                <p:nvSpPr>
                  <p:cNvPr id="640" name="AutoShape 289"/>
                  <p:cNvSpPr>
                    <a:spLocks noChangeArrowheads="1"/>
                  </p:cNvSpPr>
                  <p:nvPr/>
                </p:nvSpPr>
                <p:spPr bwMode="auto">
                  <a:xfrm>
                    <a:off x="2245" y="2456"/>
                    <a:ext cx="635" cy="584"/>
                  </a:xfrm>
                  <a:prstGeom prst="roundRect">
                    <a:avLst>
                      <a:gd name="adj" fmla="val 11875"/>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41" name="Oval 290"/>
                  <p:cNvSpPr>
                    <a:spLocks noChangeArrowheads="1"/>
                  </p:cNvSpPr>
                  <p:nvPr/>
                </p:nvSpPr>
                <p:spPr bwMode="auto">
                  <a:xfrm>
                    <a:off x="2372" y="2169"/>
                    <a:ext cx="344" cy="342"/>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22" name="Group 291"/>
                <p:cNvGrpSpPr>
                  <a:grpSpLocks/>
                </p:cNvGrpSpPr>
                <p:nvPr/>
              </p:nvGrpSpPr>
              <p:grpSpPr bwMode="auto">
                <a:xfrm>
                  <a:off x="3168" y="723"/>
                  <a:ext cx="396" cy="621"/>
                  <a:chOff x="2245" y="2169"/>
                  <a:chExt cx="635" cy="871"/>
                </a:xfrm>
              </p:grpSpPr>
              <p:sp>
                <p:nvSpPr>
                  <p:cNvPr id="638" name="AutoShape 292"/>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39" name="Oval 293"/>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23" name="Group 294"/>
                <p:cNvGrpSpPr>
                  <a:grpSpLocks/>
                </p:cNvGrpSpPr>
                <p:nvPr/>
              </p:nvGrpSpPr>
              <p:grpSpPr bwMode="auto">
                <a:xfrm>
                  <a:off x="2205" y="775"/>
                  <a:ext cx="397" cy="569"/>
                  <a:chOff x="1694" y="2282"/>
                  <a:chExt cx="537" cy="769"/>
                </a:xfrm>
              </p:grpSpPr>
              <p:sp>
                <p:nvSpPr>
                  <p:cNvPr id="636" name="AutoShape 295"/>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37" name="Oval 296"/>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24" name="Group 297"/>
                <p:cNvGrpSpPr>
                  <a:grpSpLocks/>
                </p:cNvGrpSpPr>
                <p:nvPr/>
              </p:nvGrpSpPr>
              <p:grpSpPr bwMode="auto">
                <a:xfrm>
                  <a:off x="3521" y="723"/>
                  <a:ext cx="396" cy="621"/>
                  <a:chOff x="2245" y="2169"/>
                  <a:chExt cx="635" cy="871"/>
                </a:xfrm>
              </p:grpSpPr>
              <p:sp>
                <p:nvSpPr>
                  <p:cNvPr id="634" name="AutoShape 29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35" name="Oval 29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25" name="Group 300"/>
                <p:cNvGrpSpPr>
                  <a:grpSpLocks/>
                </p:cNvGrpSpPr>
                <p:nvPr/>
              </p:nvGrpSpPr>
              <p:grpSpPr bwMode="auto">
                <a:xfrm>
                  <a:off x="4150" y="700"/>
                  <a:ext cx="470" cy="644"/>
                  <a:chOff x="2245" y="2169"/>
                  <a:chExt cx="635" cy="871"/>
                </a:xfrm>
              </p:grpSpPr>
              <p:sp>
                <p:nvSpPr>
                  <p:cNvPr id="632" name="AutoShape 30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33" name="Oval 30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26" name="Group 303"/>
                <p:cNvGrpSpPr>
                  <a:grpSpLocks/>
                </p:cNvGrpSpPr>
                <p:nvPr/>
              </p:nvGrpSpPr>
              <p:grpSpPr bwMode="auto">
                <a:xfrm>
                  <a:off x="3824" y="775"/>
                  <a:ext cx="397" cy="569"/>
                  <a:chOff x="1694" y="2282"/>
                  <a:chExt cx="537" cy="769"/>
                </a:xfrm>
              </p:grpSpPr>
              <p:sp>
                <p:nvSpPr>
                  <p:cNvPr id="630" name="AutoShape 304"/>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31" name="Oval 305"/>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27" name="Group 306"/>
                <p:cNvGrpSpPr>
                  <a:grpSpLocks/>
                </p:cNvGrpSpPr>
                <p:nvPr/>
              </p:nvGrpSpPr>
              <p:grpSpPr bwMode="auto">
                <a:xfrm>
                  <a:off x="2880" y="775"/>
                  <a:ext cx="350" cy="569"/>
                  <a:chOff x="1694" y="2282"/>
                  <a:chExt cx="537" cy="769"/>
                </a:xfrm>
              </p:grpSpPr>
              <p:sp>
                <p:nvSpPr>
                  <p:cNvPr id="628" name="AutoShape 307"/>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29" name="Oval 308"/>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567" name="Group 309"/>
              <p:cNvGrpSpPr>
                <a:grpSpLocks/>
              </p:cNvGrpSpPr>
              <p:nvPr/>
            </p:nvGrpSpPr>
            <p:grpSpPr bwMode="auto">
              <a:xfrm>
                <a:off x="1221" y="2346"/>
                <a:ext cx="3429" cy="644"/>
                <a:chOff x="1191" y="700"/>
                <a:chExt cx="3429" cy="644"/>
              </a:xfrm>
            </p:grpSpPr>
            <p:grpSp>
              <p:nvGrpSpPr>
                <p:cNvPr id="588" name="Group 310"/>
                <p:cNvGrpSpPr>
                  <a:grpSpLocks/>
                </p:cNvGrpSpPr>
                <p:nvPr/>
              </p:nvGrpSpPr>
              <p:grpSpPr bwMode="auto">
                <a:xfrm>
                  <a:off x="1517" y="700"/>
                  <a:ext cx="470" cy="644"/>
                  <a:chOff x="2245" y="2169"/>
                  <a:chExt cx="635" cy="871"/>
                </a:xfrm>
              </p:grpSpPr>
              <p:sp>
                <p:nvSpPr>
                  <p:cNvPr id="616" name="AutoShape 311"/>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17" name="Oval 312"/>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89" name="Group 313"/>
                <p:cNvGrpSpPr>
                  <a:grpSpLocks/>
                </p:cNvGrpSpPr>
                <p:nvPr/>
              </p:nvGrpSpPr>
              <p:grpSpPr bwMode="auto">
                <a:xfrm>
                  <a:off x="1902" y="723"/>
                  <a:ext cx="396" cy="621"/>
                  <a:chOff x="2245" y="2169"/>
                  <a:chExt cx="635" cy="871"/>
                </a:xfrm>
              </p:grpSpPr>
              <p:sp>
                <p:nvSpPr>
                  <p:cNvPr id="614" name="AutoShape 314"/>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15" name="Oval 315"/>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90" name="Group 316"/>
                <p:cNvGrpSpPr>
                  <a:grpSpLocks/>
                </p:cNvGrpSpPr>
                <p:nvPr/>
              </p:nvGrpSpPr>
              <p:grpSpPr bwMode="auto">
                <a:xfrm>
                  <a:off x="1191" y="775"/>
                  <a:ext cx="397" cy="569"/>
                  <a:chOff x="1694" y="2282"/>
                  <a:chExt cx="537" cy="769"/>
                </a:xfrm>
              </p:grpSpPr>
              <p:sp>
                <p:nvSpPr>
                  <p:cNvPr id="612" name="AutoShape 317"/>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13" name="Oval 318"/>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91" name="Group 319"/>
                <p:cNvGrpSpPr>
                  <a:grpSpLocks/>
                </p:cNvGrpSpPr>
                <p:nvPr/>
              </p:nvGrpSpPr>
              <p:grpSpPr bwMode="auto">
                <a:xfrm>
                  <a:off x="2531" y="700"/>
                  <a:ext cx="470" cy="644"/>
                  <a:chOff x="2245" y="2169"/>
                  <a:chExt cx="635" cy="871"/>
                </a:xfrm>
              </p:grpSpPr>
              <p:sp>
                <p:nvSpPr>
                  <p:cNvPr id="610" name="AutoShape 32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11" name="Oval 32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92" name="Group 322"/>
                <p:cNvGrpSpPr>
                  <a:grpSpLocks/>
                </p:cNvGrpSpPr>
                <p:nvPr/>
              </p:nvGrpSpPr>
              <p:grpSpPr bwMode="auto">
                <a:xfrm>
                  <a:off x="3168" y="723"/>
                  <a:ext cx="396" cy="621"/>
                  <a:chOff x="2245" y="2169"/>
                  <a:chExt cx="635" cy="871"/>
                </a:xfrm>
              </p:grpSpPr>
              <p:sp>
                <p:nvSpPr>
                  <p:cNvPr id="608" name="AutoShape 323"/>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09" name="Oval 324"/>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93" name="Group 325"/>
                <p:cNvGrpSpPr>
                  <a:grpSpLocks/>
                </p:cNvGrpSpPr>
                <p:nvPr/>
              </p:nvGrpSpPr>
              <p:grpSpPr bwMode="auto">
                <a:xfrm>
                  <a:off x="2205" y="775"/>
                  <a:ext cx="397" cy="569"/>
                  <a:chOff x="1694" y="2282"/>
                  <a:chExt cx="537" cy="769"/>
                </a:xfrm>
              </p:grpSpPr>
              <p:sp>
                <p:nvSpPr>
                  <p:cNvPr id="606" name="AutoShape 326"/>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07" name="Oval 327"/>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94" name="Group 328"/>
                <p:cNvGrpSpPr>
                  <a:grpSpLocks/>
                </p:cNvGrpSpPr>
                <p:nvPr/>
              </p:nvGrpSpPr>
              <p:grpSpPr bwMode="auto">
                <a:xfrm>
                  <a:off x="3521" y="723"/>
                  <a:ext cx="396" cy="621"/>
                  <a:chOff x="2245" y="2169"/>
                  <a:chExt cx="635" cy="871"/>
                </a:xfrm>
              </p:grpSpPr>
              <p:sp>
                <p:nvSpPr>
                  <p:cNvPr id="604" name="AutoShape 32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05" name="Oval 33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95" name="Group 331"/>
                <p:cNvGrpSpPr>
                  <a:grpSpLocks/>
                </p:cNvGrpSpPr>
                <p:nvPr/>
              </p:nvGrpSpPr>
              <p:grpSpPr bwMode="auto">
                <a:xfrm>
                  <a:off x="4150" y="700"/>
                  <a:ext cx="470" cy="644"/>
                  <a:chOff x="2245" y="2169"/>
                  <a:chExt cx="635" cy="871"/>
                </a:xfrm>
              </p:grpSpPr>
              <p:sp>
                <p:nvSpPr>
                  <p:cNvPr id="602" name="AutoShape 332"/>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03" name="Oval 333"/>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96" name="Group 334"/>
                <p:cNvGrpSpPr>
                  <a:grpSpLocks/>
                </p:cNvGrpSpPr>
                <p:nvPr/>
              </p:nvGrpSpPr>
              <p:grpSpPr bwMode="auto">
                <a:xfrm>
                  <a:off x="3824" y="775"/>
                  <a:ext cx="397" cy="569"/>
                  <a:chOff x="1694" y="2282"/>
                  <a:chExt cx="537" cy="769"/>
                </a:xfrm>
              </p:grpSpPr>
              <p:sp>
                <p:nvSpPr>
                  <p:cNvPr id="600" name="AutoShape 335"/>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01" name="Oval 336"/>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97" name="Group 337"/>
                <p:cNvGrpSpPr>
                  <a:grpSpLocks/>
                </p:cNvGrpSpPr>
                <p:nvPr/>
              </p:nvGrpSpPr>
              <p:grpSpPr bwMode="auto">
                <a:xfrm>
                  <a:off x="2880" y="775"/>
                  <a:ext cx="350" cy="569"/>
                  <a:chOff x="1694" y="2282"/>
                  <a:chExt cx="537" cy="769"/>
                </a:xfrm>
              </p:grpSpPr>
              <p:sp>
                <p:nvSpPr>
                  <p:cNvPr id="598" name="AutoShape 338"/>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99" name="Oval 339"/>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sp>
            <p:nvSpPr>
              <p:cNvPr id="568" name="Oval 342"/>
              <p:cNvSpPr>
                <a:spLocks noChangeArrowheads="1"/>
              </p:cNvSpPr>
              <p:nvPr/>
            </p:nvSpPr>
            <p:spPr bwMode="auto">
              <a:xfrm flipH="1">
                <a:off x="3642" y="2760"/>
                <a:ext cx="215" cy="244"/>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nvGrpSpPr>
              <p:cNvPr id="569" name="Group 343"/>
              <p:cNvGrpSpPr>
                <a:grpSpLocks/>
              </p:cNvGrpSpPr>
              <p:nvPr/>
            </p:nvGrpSpPr>
            <p:grpSpPr bwMode="auto">
              <a:xfrm flipH="1">
                <a:off x="2840" y="2736"/>
                <a:ext cx="470" cy="644"/>
                <a:chOff x="2245" y="2169"/>
                <a:chExt cx="635" cy="871"/>
              </a:xfrm>
            </p:grpSpPr>
            <p:sp>
              <p:nvSpPr>
                <p:cNvPr id="586" name="AutoShape 344"/>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87" name="Oval 345"/>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70" name="Group 346"/>
              <p:cNvGrpSpPr>
                <a:grpSpLocks/>
              </p:cNvGrpSpPr>
              <p:nvPr/>
            </p:nvGrpSpPr>
            <p:grpSpPr bwMode="auto">
              <a:xfrm flipH="1">
                <a:off x="2277" y="2759"/>
                <a:ext cx="396" cy="621"/>
                <a:chOff x="2245" y="2169"/>
                <a:chExt cx="635" cy="871"/>
              </a:xfrm>
            </p:grpSpPr>
            <p:sp>
              <p:nvSpPr>
                <p:cNvPr id="584" name="AutoShape 347"/>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85" name="Oval 348"/>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571" name="Oval 351"/>
              <p:cNvSpPr>
                <a:spLocks noChangeArrowheads="1"/>
              </p:cNvSpPr>
              <p:nvPr/>
            </p:nvSpPr>
            <p:spPr bwMode="auto">
              <a:xfrm flipH="1">
                <a:off x="3327" y="2813"/>
                <a:ext cx="218" cy="226"/>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nvGrpSpPr>
              <p:cNvPr id="572" name="Group 352"/>
              <p:cNvGrpSpPr>
                <a:grpSpLocks/>
              </p:cNvGrpSpPr>
              <p:nvPr/>
            </p:nvGrpSpPr>
            <p:grpSpPr bwMode="auto">
              <a:xfrm flipH="1">
                <a:off x="1924" y="2759"/>
                <a:ext cx="396" cy="621"/>
                <a:chOff x="2245" y="2169"/>
                <a:chExt cx="635" cy="871"/>
              </a:xfrm>
            </p:grpSpPr>
            <p:sp>
              <p:nvSpPr>
                <p:cNvPr id="582" name="AutoShape 353"/>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83" name="Oval 354"/>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73" name="Group 355"/>
              <p:cNvGrpSpPr>
                <a:grpSpLocks/>
              </p:cNvGrpSpPr>
              <p:nvPr/>
            </p:nvGrpSpPr>
            <p:grpSpPr bwMode="auto">
              <a:xfrm flipH="1">
                <a:off x="1221" y="2736"/>
                <a:ext cx="470" cy="644"/>
                <a:chOff x="2245" y="2169"/>
                <a:chExt cx="635" cy="871"/>
              </a:xfrm>
            </p:grpSpPr>
            <p:sp>
              <p:nvSpPr>
                <p:cNvPr id="580" name="AutoShape 35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81" name="Oval 35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74" name="Group 358"/>
              <p:cNvGrpSpPr>
                <a:grpSpLocks/>
              </p:cNvGrpSpPr>
              <p:nvPr/>
            </p:nvGrpSpPr>
            <p:grpSpPr bwMode="auto">
              <a:xfrm flipH="1">
                <a:off x="1620" y="2811"/>
                <a:ext cx="397" cy="569"/>
                <a:chOff x="1694" y="2282"/>
                <a:chExt cx="537" cy="769"/>
              </a:xfrm>
            </p:grpSpPr>
            <p:sp>
              <p:nvSpPr>
                <p:cNvPr id="578" name="AutoShape 359"/>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79" name="Oval 360"/>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75" name="Group 361"/>
              <p:cNvGrpSpPr>
                <a:grpSpLocks/>
              </p:cNvGrpSpPr>
              <p:nvPr/>
            </p:nvGrpSpPr>
            <p:grpSpPr bwMode="auto">
              <a:xfrm flipH="1">
                <a:off x="2611" y="2811"/>
                <a:ext cx="350" cy="569"/>
                <a:chOff x="1694" y="2282"/>
                <a:chExt cx="537" cy="769"/>
              </a:xfrm>
            </p:grpSpPr>
            <p:sp>
              <p:nvSpPr>
                <p:cNvPr id="576" name="AutoShape 362"/>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77" name="Oval 363"/>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380" name="Group 4"/>
            <p:cNvGrpSpPr>
              <a:grpSpLocks/>
            </p:cNvGrpSpPr>
            <p:nvPr/>
          </p:nvGrpSpPr>
          <p:grpSpPr bwMode="auto">
            <a:xfrm>
              <a:off x="1938338" y="1676400"/>
              <a:ext cx="5443537" cy="1022350"/>
              <a:chOff x="1191" y="700"/>
              <a:chExt cx="3429" cy="644"/>
            </a:xfrm>
          </p:grpSpPr>
          <p:grpSp>
            <p:nvGrpSpPr>
              <p:cNvPr id="533" name="Group 5"/>
              <p:cNvGrpSpPr>
                <a:grpSpLocks/>
              </p:cNvGrpSpPr>
              <p:nvPr/>
            </p:nvGrpSpPr>
            <p:grpSpPr bwMode="auto">
              <a:xfrm>
                <a:off x="1517" y="700"/>
                <a:ext cx="470" cy="644"/>
                <a:chOff x="2245" y="2169"/>
                <a:chExt cx="635" cy="871"/>
              </a:xfrm>
            </p:grpSpPr>
            <p:sp>
              <p:nvSpPr>
                <p:cNvPr id="561" name="AutoShape 6"/>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62" name="Oval 7"/>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34" name="Group 8"/>
              <p:cNvGrpSpPr>
                <a:grpSpLocks/>
              </p:cNvGrpSpPr>
              <p:nvPr/>
            </p:nvGrpSpPr>
            <p:grpSpPr bwMode="auto">
              <a:xfrm>
                <a:off x="1902" y="723"/>
                <a:ext cx="396" cy="621"/>
                <a:chOff x="2245" y="2169"/>
                <a:chExt cx="635" cy="871"/>
              </a:xfrm>
            </p:grpSpPr>
            <p:sp>
              <p:nvSpPr>
                <p:cNvPr id="559" name="AutoShape 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60" name="Oval 1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35" name="Group 11"/>
              <p:cNvGrpSpPr>
                <a:grpSpLocks/>
              </p:cNvGrpSpPr>
              <p:nvPr/>
            </p:nvGrpSpPr>
            <p:grpSpPr bwMode="auto">
              <a:xfrm>
                <a:off x="1191" y="775"/>
                <a:ext cx="397" cy="569"/>
                <a:chOff x="1694" y="2282"/>
                <a:chExt cx="537" cy="769"/>
              </a:xfrm>
            </p:grpSpPr>
            <p:sp>
              <p:nvSpPr>
                <p:cNvPr id="557" name="AutoShape 12"/>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58" name="Oval 13"/>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36" name="Group 14"/>
              <p:cNvGrpSpPr>
                <a:grpSpLocks/>
              </p:cNvGrpSpPr>
              <p:nvPr/>
            </p:nvGrpSpPr>
            <p:grpSpPr bwMode="auto">
              <a:xfrm>
                <a:off x="2531" y="700"/>
                <a:ext cx="470" cy="644"/>
                <a:chOff x="2245" y="2169"/>
                <a:chExt cx="635" cy="871"/>
              </a:xfrm>
            </p:grpSpPr>
            <p:sp>
              <p:nvSpPr>
                <p:cNvPr id="555" name="AutoShape 15"/>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56" name="Oval 16"/>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37" name="Group 17"/>
              <p:cNvGrpSpPr>
                <a:grpSpLocks/>
              </p:cNvGrpSpPr>
              <p:nvPr/>
            </p:nvGrpSpPr>
            <p:grpSpPr bwMode="auto">
              <a:xfrm>
                <a:off x="3168" y="723"/>
                <a:ext cx="396" cy="621"/>
                <a:chOff x="2245" y="2169"/>
                <a:chExt cx="635" cy="871"/>
              </a:xfrm>
            </p:grpSpPr>
            <p:sp>
              <p:nvSpPr>
                <p:cNvPr id="553" name="AutoShape 18"/>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54" name="Oval 19"/>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38" name="Group 20"/>
              <p:cNvGrpSpPr>
                <a:grpSpLocks/>
              </p:cNvGrpSpPr>
              <p:nvPr/>
            </p:nvGrpSpPr>
            <p:grpSpPr bwMode="auto">
              <a:xfrm>
                <a:off x="2205" y="775"/>
                <a:ext cx="397" cy="569"/>
                <a:chOff x="1694" y="2282"/>
                <a:chExt cx="537" cy="769"/>
              </a:xfrm>
            </p:grpSpPr>
            <p:sp>
              <p:nvSpPr>
                <p:cNvPr id="551" name="AutoShape 21"/>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52" name="Oval 22"/>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39" name="Group 23"/>
              <p:cNvGrpSpPr>
                <a:grpSpLocks/>
              </p:cNvGrpSpPr>
              <p:nvPr/>
            </p:nvGrpSpPr>
            <p:grpSpPr bwMode="auto">
              <a:xfrm>
                <a:off x="3521" y="723"/>
                <a:ext cx="396" cy="621"/>
                <a:chOff x="2245" y="2169"/>
                <a:chExt cx="635" cy="871"/>
              </a:xfrm>
            </p:grpSpPr>
            <p:sp>
              <p:nvSpPr>
                <p:cNvPr id="549" name="AutoShape 24"/>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50" name="Oval 25"/>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40" name="Group 26"/>
              <p:cNvGrpSpPr>
                <a:grpSpLocks/>
              </p:cNvGrpSpPr>
              <p:nvPr/>
            </p:nvGrpSpPr>
            <p:grpSpPr bwMode="auto">
              <a:xfrm>
                <a:off x="4150" y="700"/>
                <a:ext cx="470" cy="644"/>
                <a:chOff x="2245" y="2169"/>
                <a:chExt cx="635" cy="871"/>
              </a:xfrm>
            </p:grpSpPr>
            <p:sp>
              <p:nvSpPr>
                <p:cNvPr id="547" name="AutoShape 27"/>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48" name="Oval 28"/>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41" name="Group 29"/>
              <p:cNvGrpSpPr>
                <a:grpSpLocks/>
              </p:cNvGrpSpPr>
              <p:nvPr/>
            </p:nvGrpSpPr>
            <p:grpSpPr bwMode="auto">
              <a:xfrm>
                <a:off x="3824" y="775"/>
                <a:ext cx="397" cy="569"/>
                <a:chOff x="1694" y="2282"/>
                <a:chExt cx="537" cy="769"/>
              </a:xfrm>
            </p:grpSpPr>
            <p:sp>
              <p:nvSpPr>
                <p:cNvPr id="545" name="AutoShape 30"/>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46" name="Oval 31"/>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42" name="Group 32"/>
              <p:cNvGrpSpPr>
                <a:grpSpLocks/>
              </p:cNvGrpSpPr>
              <p:nvPr/>
            </p:nvGrpSpPr>
            <p:grpSpPr bwMode="auto">
              <a:xfrm>
                <a:off x="2880" y="775"/>
                <a:ext cx="350" cy="569"/>
                <a:chOff x="1694" y="2282"/>
                <a:chExt cx="537" cy="769"/>
              </a:xfrm>
            </p:grpSpPr>
            <p:sp>
              <p:nvSpPr>
                <p:cNvPr id="543" name="AutoShape 33"/>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44" name="Oval 34"/>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381" name="Group 35"/>
            <p:cNvGrpSpPr>
              <a:grpSpLocks/>
            </p:cNvGrpSpPr>
            <p:nvPr/>
          </p:nvGrpSpPr>
          <p:grpSpPr bwMode="auto">
            <a:xfrm flipH="1">
              <a:off x="1938338" y="2295525"/>
              <a:ext cx="5443537" cy="1022350"/>
              <a:chOff x="1191" y="700"/>
              <a:chExt cx="3429" cy="644"/>
            </a:xfrm>
          </p:grpSpPr>
          <p:grpSp>
            <p:nvGrpSpPr>
              <p:cNvPr id="503" name="Group 36"/>
              <p:cNvGrpSpPr>
                <a:grpSpLocks/>
              </p:cNvGrpSpPr>
              <p:nvPr/>
            </p:nvGrpSpPr>
            <p:grpSpPr bwMode="auto">
              <a:xfrm>
                <a:off x="1517" y="700"/>
                <a:ext cx="470" cy="644"/>
                <a:chOff x="2245" y="2169"/>
                <a:chExt cx="635" cy="871"/>
              </a:xfrm>
            </p:grpSpPr>
            <p:sp>
              <p:nvSpPr>
                <p:cNvPr id="531" name="AutoShape 37"/>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32" name="Oval 38"/>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04" name="Group 39"/>
              <p:cNvGrpSpPr>
                <a:grpSpLocks/>
              </p:cNvGrpSpPr>
              <p:nvPr/>
            </p:nvGrpSpPr>
            <p:grpSpPr bwMode="auto">
              <a:xfrm>
                <a:off x="1902" y="723"/>
                <a:ext cx="396" cy="621"/>
                <a:chOff x="2245" y="2169"/>
                <a:chExt cx="635" cy="871"/>
              </a:xfrm>
            </p:grpSpPr>
            <p:sp>
              <p:nvSpPr>
                <p:cNvPr id="529" name="AutoShape 4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30" name="Oval 4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05" name="Group 42"/>
              <p:cNvGrpSpPr>
                <a:grpSpLocks/>
              </p:cNvGrpSpPr>
              <p:nvPr/>
            </p:nvGrpSpPr>
            <p:grpSpPr bwMode="auto">
              <a:xfrm>
                <a:off x="1191" y="775"/>
                <a:ext cx="397" cy="569"/>
                <a:chOff x="1694" y="2282"/>
                <a:chExt cx="537" cy="769"/>
              </a:xfrm>
            </p:grpSpPr>
            <p:sp>
              <p:nvSpPr>
                <p:cNvPr id="527" name="AutoShape 43"/>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28" name="Oval 44"/>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06" name="Group 45"/>
              <p:cNvGrpSpPr>
                <a:grpSpLocks/>
              </p:cNvGrpSpPr>
              <p:nvPr/>
            </p:nvGrpSpPr>
            <p:grpSpPr bwMode="auto">
              <a:xfrm>
                <a:off x="2531" y="700"/>
                <a:ext cx="470" cy="644"/>
                <a:chOff x="2245" y="2169"/>
                <a:chExt cx="635" cy="871"/>
              </a:xfrm>
            </p:grpSpPr>
            <p:sp>
              <p:nvSpPr>
                <p:cNvPr id="525" name="AutoShape 4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26" name="Oval 4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07" name="Group 48"/>
              <p:cNvGrpSpPr>
                <a:grpSpLocks/>
              </p:cNvGrpSpPr>
              <p:nvPr/>
            </p:nvGrpSpPr>
            <p:grpSpPr bwMode="auto">
              <a:xfrm>
                <a:off x="3168" y="723"/>
                <a:ext cx="396" cy="621"/>
                <a:chOff x="2245" y="2169"/>
                <a:chExt cx="635" cy="871"/>
              </a:xfrm>
            </p:grpSpPr>
            <p:sp>
              <p:nvSpPr>
                <p:cNvPr id="523" name="AutoShape 49"/>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24" name="Oval 50"/>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08" name="Group 51"/>
              <p:cNvGrpSpPr>
                <a:grpSpLocks/>
              </p:cNvGrpSpPr>
              <p:nvPr/>
            </p:nvGrpSpPr>
            <p:grpSpPr bwMode="auto">
              <a:xfrm>
                <a:off x="2205" y="775"/>
                <a:ext cx="397" cy="569"/>
                <a:chOff x="1694" y="2282"/>
                <a:chExt cx="537" cy="769"/>
              </a:xfrm>
            </p:grpSpPr>
            <p:sp>
              <p:nvSpPr>
                <p:cNvPr id="521" name="AutoShape 5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22" name="Oval 5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09" name="Group 54"/>
              <p:cNvGrpSpPr>
                <a:grpSpLocks/>
              </p:cNvGrpSpPr>
              <p:nvPr/>
            </p:nvGrpSpPr>
            <p:grpSpPr bwMode="auto">
              <a:xfrm>
                <a:off x="3521" y="723"/>
                <a:ext cx="396" cy="621"/>
                <a:chOff x="2245" y="2169"/>
                <a:chExt cx="635" cy="871"/>
              </a:xfrm>
            </p:grpSpPr>
            <p:sp>
              <p:nvSpPr>
                <p:cNvPr id="519" name="AutoShape 55"/>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20" name="Oval 56"/>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10" name="Group 57"/>
              <p:cNvGrpSpPr>
                <a:grpSpLocks/>
              </p:cNvGrpSpPr>
              <p:nvPr/>
            </p:nvGrpSpPr>
            <p:grpSpPr bwMode="auto">
              <a:xfrm>
                <a:off x="4150" y="700"/>
                <a:ext cx="470" cy="644"/>
                <a:chOff x="2245" y="2169"/>
                <a:chExt cx="635" cy="871"/>
              </a:xfrm>
            </p:grpSpPr>
            <p:sp>
              <p:nvSpPr>
                <p:cNvPr id="517" name="AutoShape 5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18" name="Oval 5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11" name="Group 60"/>
              <p:cNvGrpSpPr>
                <a:grpSpLocks/>
              </p:cNvGrpSpPr>
              <p:nvPr/>
            </p:nvGrpSpPr>
            <p:grpSpPr bwMode="auto">
              <a:xfrm>
                <a:off x="3824" y="775"/>
                <a:ext cx="397" cy="569"/>
                <a:chOff x="1694" y="2282"/>
                <a:chExt cx="537" cy="769"/>
              </a:xfrm>
            </p:grpSpPr>
            <p:sp>
              <p:nvSpPr>
                <p:cNvPr id="515" name="AutoShape 61"/>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16" name="Oval 62"/>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12" name="Group 63"/>
              <p:cNvGrpSpPr>
                <a:grpSpLocks/>
              </p:cNvGrpSpPr>
              <p:nvPr/>
            </p:nvGrpSpPr>
            <p:grpSpPr bwMode="auto">
              <a:xfrm>
                <a:off x="2880" y="775"/>
                <a:ext cx="350" cy="569"/>
                <a:chOff x="1694" y="2282"/>
                <a:chExt cx="537" cy="769"/>
              </a:xfrm>
            </p:grpSpPr>
            <p:sp>
              <p:nvSpPr>
                <p:cNvPr id="513" name="AutoShape 64"/>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14" name="Oval 65"/>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382" name="Group 66"/>
            <p:cNvGrpSpPr>
              <a:grpSpLocks/>
            </p:cNvGrpSpPr>
            <p:nvPr/>
          </p:nvGrpSpPr>
          <p:grpSpPr bwMode="auto">
            <a:xfrm>
              <a:off x="1938338" y="2886075"/>
              <a:ext cx="5443537" cy="1022350"/>
              <a:chOff x="1191" y="700"/>
              <a:chExt cx="3429" cy="644"/>
            </a:xfrm>
          </p:grpSpPr>
          <p:grpSp>
            <p:nvGrpSpPr>
              <p:cNvPr id="473" name="Group 67"/>
              <p:cNvGrpSpPr>
                <a:grpSpLocks/>
              </p:cNvGrpSpPr>
              <p:nvPr/>
            </p:nvGrpSpPr>
            <p:grpSpPr bwMode="auto">
              <a:xfrm>
                <a:off x="1517" y="700"/>
                <a:ext cx="470" cy="644"/>
                <a:chOff x="2245" y="2169"/>
                <a:chExt cx="635" cy="871"/>
              </a:xfrm>
            </p:grpSpPr>
            <p:sp>
              <p:nvSpPr>
                <p:cNvPr id="501" name="AutoShape 68"/>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02" name="Oval 69"/>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74" name="Group 70"/>
              <p:cNvGrpSpPr>
                <a:grpSpLocks/>
              </p:cNvGrpSpPr>
              <p:nvPr/>
            </p:nvGrpSpPr>
            <p:grpSpPr bwMode="auto">
              <a:xfrm>
                <a:off x="1902" y="723"/>
                <a:ext cx="396" cy="621"/>
                <a:chOff x="2245" y="2169"/>
                <a:chExt cx="635" cy="871"/>
              </a:xfrm>
            </p:grpSpPr>
            <p:sp>
              <p:nvSpPr>
                <p:cNvPr id="499" name="AutoShape 71"/>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00" name="Oval 72"/>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75" name="Group 73"/>
              <p:cNvGrpSpPr>
                <a:grpSpLocks/>
              </p:cNvGrpSpPr>
              <p:nvPr/>
            </p:nvGrpSpPr>
            <p:grpSpPr bwMode="auto">
              <a:xfrm>
                <a:off x="1191" y="775"/>
                <a:ext cx="397" cy="569"/>
                <a:chOff x="1694" y="2282"/>
                <a:chExt cx="537" cy="769"/>
              </a:xfrm>
            </p:grpSpPr>
            <p:sp>
              <p:nvSpPr>
                <p:cNvPr id="497" name="AutoShape 7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98" name="Oval 7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76" name="Group 76"/>
              <p:cNvGrpSpPr>
                <a:grpSpLocks/>
              </p:cNvGrpSpPr>
              <p:nvPr/>
            </p:nvGrpSpPr>
            <p:grpSpPr bwMode="auto">
              <a:xfrm>
                <a:off x="2531" y="700"/>
                <a:ext cx="470" cy="644"/>
                <a:chOff x="2245" y="2169"/>
                <a:chExt cx="635" cy="871"/>
              </a:xfrm>
            </p:grpSpPr>
            <p:sp>
              <p:nvSpPr>
                <p:cNvPr id="495" name="AutoShape 77"/>
                <p:cNvSpPr>
                  <a:spLocks noChangeArrowheads="1"/>
                </p:cNvSpPr>
                <p:nvPr/>
              </p:nvSpPr>
              <p:spPr bwMode="auto">
                <a:xfrm>
                  <a:off x="2245" y="2456"/>
                  <a:ext cx="635" cy="584"/>
                </a:xfrm>
                <a:prstGeom prst="roundRect">
                  <a:avLst>
                    <a:gd name="adj" fmla="val 11875"/>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96" name="Oval 78"/>
                <p:cNvSpPr>
                  <a:spLocks noChangeArrowheads="1"/>
                </p:cNvSpPr>
                <p:nvPr/>
              </p:nvSpPr>
              <p:spPr bwMode="auto">
                <a:xfrm>
                  <a:off x="2372" y="2169"/>
                  <a:ext cx="344" cy="342"/>
                </a:xfrm>
                <a:prstGeom prst="ellipse">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77" name="Group 79"/>
              <p:cNvGrpSpPr>
                <a:grpSpLocks/>
              </p:cNvGrpSpPr>
              <p:nvPr/>
            </p:nvGrpSpPr>
            <p:grpSpPr bwMode="auto">
              <a:xfrm>
                <a:off x="3168" y="723"/>
                <a:ext cx="396" cy="621"/>
                <a:chOff x="2245" y="2169"/>
                <a:chExt cx="635" cy="871"/>
              </a:xfrm>
            </p:grpSpPr>
            <p:sp>
              <p:nvSpPr>
                <p:cNvPr id="493" name="AutoShape 80"/>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94" name="Oval 81"/>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78" name="Group 82"/>
              <p:cNvGrpSpPr>
                <a:grpSpLocks/>
              </p:cNvGrpSpPr>
              <p:nvPr/>
            </p:nvGrpSpPr>
            <p:grpSpPr bwMode="auto">
              <a:xfrm>
                <a:off x="2205" y="775"/>
                <a:ext cx="397" cy="569"/>
                <a:chOff x="1694" y="2282"/>
                <a:chExt cx="537" cy="769"/>
              </a:xfrm>
            </p:grpSpPr>
            <p:sp>
              <p:nvSpPr>
                <p:cNvPr id="491" name="AutoShape 83"/>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92" name="Oval 84"/>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79" name="Group 85"/>
              <p:cNvGrpSpPr>
                <a:grpSpLocks/>
              </p:cNvGrpSpPr>
              <p:nvPr/>
            </p:nvGrpSpPr>
            <p:grpSpPr bwMode="auto">
              <a:xfrm>
                <a:off x="3521" y="723"/>
                <a:ext cx="396" cy="621"/>
                <a:chOff x="2245" y="2169"/>
                <a:chExt cx="635" cy="871"/>
              </a:xfrm>
            </p:grpSpPr>
            <p:sp>
              <p:nvSpPr>
                <p:cNvPr id="489" name="AutoShape 86"/>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90" name="Oval 87"/>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80" name="Group 88"/>
              <p:cNvGrpSpPr>
                <a:grpSpLocks/>
              </p:cNvGrpSpPr>
              <p:nvPr/>
            </p:nvGrpSpPr>
            <p:grpSpPr bwMode="auto">
              <a:xfrm>
                <a:off x="4150" y="700"/>
                <a:ext cx="470" cy="644"/>
                <a:chOff x="2245" y="2169"/>
                <a:chExt cx="635" cy="871"/>
              </a:xfrm>
            </p:grpSpPr>
            <p:sp>
              <p:nvSpPr>
                <p:cNvPr id="487" name="AutoShape 8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88" name="Oval 9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81" name="Group 91"/>
              <p:cNvGrpSpPr>
                <a:grpSpLocks/>
              </p:cNvGrpSpPr>
              <p:nvPr/>
            </p:nvGrpSpPr>
            <p:grpSpPr bwMode="auto">
              <a:xfrm>
                <a:off x="3824" y="775"/>
                <a:ext cx="397" cy="569"/>
                <a:chOff x="1694" y="2282"/>
                <a:chExt cx="537" cy="769"/>
              </a:xfrm>
            </p:grpSpPr>
            <p:sp>
              <p:nvSpPr>
                <p:cNvPr id="485" name="AutoShape 9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86" name="Oval 9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82" name="Group 94"/>
              <p:cNvGrpSpPr>
                <a:grpSpLocks/>
              </p:cNvGrpSpPr>
              <p:nvPr/>
            </p:nvGrpSpPr>
            <p:grpSpPr bwMode="auto">
              <a:xfrm>
                <a:off x="2880" y="775"/>
                <a:ext cx="350" cy="569"/>
                <a:chOff x="1694" y="2282"/>
                <a:chExt cx="537" cy="769"/>
              </a:xfrm>
            </p:grpSpPr>
            <p:sp>
              <p:nvSpPr>
                <p:cNvPr id="483" name="AutoShape 95"/>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84" name="Oval 96"/>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383" name="Group 97"/>
            <p:cNvGrpSpPr>
              <a:grpSpLocks/>
            </p:cNvGrpSpPr>
            <p:nvPr/>
          </p:nvGrpSpPr>
          <p:grpSpPr bwMode="auto">
            <a:xfrm flipH="1">
              <a:off x="1938338" y="3495675"/>
              <a:ext cx="5443537" cy="1022350"/>
              <a:chOff x="1191" y="700"/>
              <a:chExt cx="3429" cy="644"/>
            </a:xfrm>
          </p:grpSpPr>
          <p:grpSp>
            <p:nvGrpSpPr>
              <p:cNvPr id="443" name="Group 98"/>
              <p:cNvGrpSpPr>
                <a:grpSpLocks/>
              </p:cNvGrpSpPr>
              <p:nvPr/>
            </p:nvGrpSpPr>
            <p:grpSpPr bwMode="auto">
              <a:xfrm>
                <a:off x="1517" y="700"/>
                <a:ext cx="470" cy="644"/>
                <a:chOff x="2245" y="2169"/>
                <a:chExt cx="635" cy="871"/>
              </a:xfrm>
            </p:grpSpPr>
            <p:sp>
              <p:nvSpPr>
                <p:cNvPr id="471" name="AutoShape 99"/>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72" name="Oval 100"/>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44" name="Group 101"/>
              <p:cNvGrpSpPr>
                <a:grpSpLocks/>
              </p:cNvGrpSpPr>
              <p:nvPr/>
            </p:nvGrpSpPr>
            <p:grpSpPr bwMode="auto">
              <a:xfrm>
                <a:off x="1902" y="723"/>
                <a:ext cx="396" cy="621"/>
                <a:chOff x="2245" y="2169"/>
                <a:chExt cx="635" cy="871"/>
              </a:xfrm>
            </p:grpSpPr>
            <p:sp>
              <p:nvSpPr>
                <p:cNvPr id="469" name="AutoShape 102"/>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70" name="Oval 103"/>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45" name="Group 104"/>
              <p:cNvGrpSpPr>
                <a:grpSpLocks/>
              </p:cNvGrpSpPr>
              <p:nvPr/>
            </p:nvGrpSpPr>
            <p:grpSpPr bwMode="auto">
              <a:xfrm>
                <a:off x="1191" y="775"/>
                <a:ext cx="397" cy="569"/>
                <a:chOff x="1694" y="2282"/>
                <a:chExt cx="537" cy="769"/>
              </a:xfrm>
            </p:grpSpPr>
            <p:sp>
              <p:nvSpPr>
                <p:cNvPr id="467" name="AutoShape 105"/>
                <p:cNvSpPr>
                  <a:spLocks noChangeArrowheads="1"/>
                </p:cNvSpPr>
                <p:nvPr/>
              </p:nvSpPr>
              <p:spPr bwMode="auto">
                <a:xfrm>
                  <a:off x="1694" y="2533"/>
                  <a:ext cx="537" cy="518"/>
                </a:xfrm>
                <a:prstGeom prst="roundRect">
                  <a:avLst>
                    <a:gd name="adj" fmla="val 11954"/>
                  </a:avLst>
                </a:prstGeom>
                <a:solidFill>
                  <a:srgbClr val="FFFFA3"/>
                </a:solidFill>
                <a:ln w="952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68" name="Oval 106"/>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46" name="Group 107"/>
              <p:cNvGrpSpPr>
                <a:grpSpLocks/>
              </p:cNvGrpSpPr>
              <p:nvPr/>
            </p:nvGrpSpPr>
            <p:grpSpPr bwMode="auto">
              <a:xfrm>
                <a:off x="2531" y="700"/>
                <a:ext cx="470" cy="644"/>
                <a:chOff x="2245" y="2169"/>
                <a:chExt cx="635" cy="871"/>
              </a:xfrm>
            </p:grpSpPr>
            <p:sp>
              <p:nvSpPr>
                <p:cNvPr id="465" name="AutoShape 108"/>
                <p:cNvSpPr>
                  <a:spLocks noChangeArrowheads="1"/>
                </p:cNvSpPr>
                <p:nvPr/>
              </p:nvSpPr>
              <p:spPr bwMode="auto">
                <a:xfrm>
                  <a:off x="2245" y="2456"/>
                  <a:ext cx="635" cy="584"/>
                </a:xfrm>
                <a:prstGeom prst="roundRect">
                  <a:avLst>
                    <a:gd name="adj" fmla="val 11875"/>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66" name="Oval 109"/>
                <p:cNvSpPr>
                  <a:spLocks noChangeArrowheads="1"/>
                </p:cNvSpPr>
                <p:nvPr/>
              </p:nvSpPr>
              <p:spPr bwMode="auto">
                <a:xfrm>
                  <a:off x="2372" y="2169"/>
                  <a:ext cx="344" cy="342"/>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47" name="Group 110"/>
              <p:cNvGrpSpPr>
                <a:grpSpLocks/>
              </p:cNvGrpSpPr>
              <p:nvPr/>
            </p:nvGrpSpPr>
            <p:grpSpPr bwMode="auto">
              <a:xfrm>
                <a:off x="3168" y="723"/>
                <a:ext cx="396" cy="621"/>
                <a:chOff x="2245" y="2169"/>
                <a:chExt cx="635" cy="871"/>
              </a:xfrm>
            </p:grpSpPr>
            <p:sp>
              <p:nvSpPr>
                <p:cNvPr id="463" name="AutoShape 111"/>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64" name="Oval 112"/>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48" name="Group 113"/>
              <p:cNvGrpSpPr>
                <a:grpSpLocks/>
              </p:cNvGrpSpPr>
              <p:nvPr/>
            </p:nvGrpSpPr>
            <p:grpSpPr bwMode="auto">
              <a:xfrm>
                <a:off x="2205" y="775"/>
                <a:ext cx="397" cy="569"/>
                <a:chOff x="1694" y="2282"/>
                <a:chExt cx="537" cy="769"/>
              </a:xfrm>
            </p:grpSpPr>
            <p:sp>
              <p:nvSpPr>
                <p:cNvPr id="461" name="AutoShape 114"/>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62" name="Oval 115"/>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49" name="Group 116"/>
              <p:cNvGrpSpPr>
                <a:grpSpLocks/>
              </p:cNvGrpSpPr>
              <p:nvPr/>
            </p:nvGrpSpPr>
            <p:grpSpPr bwMode="auto">
              <a:xfrm>
                <a:off x="3521" y="723"/>
                <a:ext cx="396" cy="621"/>
                <a:chOff x="2245" y="2169"/>
                <a:chExt cx="635" cy="871"/>
              </a:xfrm>
            </p:grpSpPr>
            <p:sp>
              <p:nvSpPr>
                <p:cNvPr id="459" name="AutoShape 117"/>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60" name="Oval 118"/>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50" name="Group 119"/>
              <p:cNvGrpSpPr>
                <a:grpSpLocks/>
              </p:cNvGrpSpPr>
              <p:nvPr/>
            </p:nvGrpSpPr>
            <p:grpSpPr bwMode="auto">
              <a:xfrm>
                <a:off x="4150" y="700"/>
                <a:ext cx="470" cy="644"/>
                <a:chOff x="2245" y="2169"/>
                <a:chExt cx="635" cy="871"/>
              </a:xfrm>
            </p:grpSpPr>
            <p:sp>
              <p:nvSpPr>
                <p:cNvPr id="457" name="AutoShape 12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58" name="Oval 12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51" name="Group 122"/>
              <p:cNvGrpSpPr>
                <a:grpSpLocks/>
              </p:cNvGrpSpPr>
              <p:nvPr/>
            </p:nvGrpSpPr>
            <p:grpSpPr bwMode="auto">
              <a:xfrm>
                <a:off x="3824" y="775"/>
                <a:ext cx="397" cy="569"/>
                <a:chOff x="1694" y="2282"/>
                <a:chExt cx="537" cy="769"/>
              </a:xfrm>
            </p:grpSpPr>
            <p:sp>
              <p:nvSpPr>
                <p:cNvPr id="455" name="AutoShape 12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56" name="Oval 12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52" name="Group 125"/>
              <p:cNvGrpSpPr>
                <a:grpSpLocks/>
              </p:cNvGrpSpPr>
              <p:nvPr/>
            </p:nvGrpSpPr>
            <p:grpSpPr bwMode="auto">
              <a:xfrm>
                <a:off x="2880" y="775"/>
                <a:ext cx="350" cy="569"/>
                <a:chOff x="1694" y="2282"/>
                <a:chExt cx="537" cy="769"/>
              </a:xfrm>
            </p:grpSpPr>
            <p:sp>
              <p:nvSpPr>
                <p:cNvPr id="453" name="AutoShape 126"/>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54" name="Oval 127"/>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384" name="Group 128"/>
            <p:cNvGrpSpPr>
              <a:grpSpLocks/>
            </p:cNvGrpSpPr>
            <p:nvPr/>
          </p:nvGrpSpPr>
          <p:grpSpPr bwMode="auto">
            <a:xfrm>
              <a:off x="1938338" y="4105275"/>
              <a:ext cx="5443537" cy="1022350"/>
              <a:chOff x="1191" y="700"/>
              <a:chExt cx="3429" cy="644"/>
            </a:xfrm>
          </p:grpSpPr>
          <p:grpSp>
            <p:nvGrpSpPr>
              <p:cNvPr id="413" name="Group 129"/>
              <p:cNvGrpSpPr>
                <a:grpSpLocks/>
              </p:cNvGrpSpPr>
              <p:nvPr/>
            </p:nvGrpSpPr>
            <p:grpSpPr bwMode="auto">
              <a:xfrm>
                <a:off x="1517" y="700"/>
                <a:ext cx="470" cy="644"/>
                <a:chOff x="2245" y="2169"/>
                <a:chExt cx="635" cy="871"/>
              </a:xfrm>
            </p:grpSpPr>
            <p:sp>
              <p:nvSpPr>
                <p:cNvPr id="441" name="AutoShape 130"/>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42" name="Oval 131"/>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14" name="Group 132"/>
              <p:cNvGrpSpPr>
                <a:grpSpLocks/>
              </p:cNvGrpSpPr>
              <p:nvPr/>
            </p:nvGrpSpPr>
            <p:grpSpPr bwMode="auto">
              <a:xfrm>
                <a:off x="1902" y="723"/>
                <a:ext cx="396" cy="621"/>
                <a:chOff x="2245" y="2169"/>
                <a:chExt cx="635" cy="871"/>
              </a:xfrm>
            </p:grpSpPr>
            <p:sp>
              <p:nvSpPr>
                <p:cNvPr id="439" name="AutoShape 133"/>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40" name="Oval 134"/>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15" name="Group 135"/>
              <p:cNvGrpSpPr>
                <a:grpSpLocks/>
              </p:cNvGrpSpPr>
              <p:nvPr/>
            </p:nvGrpSpPr>
            <p:grpSpPr bwMode="auto">
              <a:xfrm>
                <a:off x="1191" y="775"/>
                <a:ext cx="397" cy="569"/>
                <a:chOff x="1694" y="2282"/>
                <a:chExt cx="537" cy="769"/>
              </a:xfrm>
            </p:grpSpPr>
            <p:sp>
              <p:nvSpPr>
                <p:cNvPr id="437" name="AutoShape 136"/>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38" name="Oval 137"/>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16" name="Group 138"/>
              <p:cNvGrpSpPr>
                <a:grpSpLocks/>
              </p:cNvGrpSpPr>
              <p:nvPr/>
            </p:nvGrpSpPr>
            <p:grpSpPr bwMode="auto">
              <a:xfrm>
                <a:off x="2531" y="700"/>
                <a:ext cx="470" cy="644"/>
                <a:chOff x="2245" y="2169"/>
                <a:chExt cx="635" cy="871"/>
              </a:xfrm>
            </p:grpSpPr>
            <p:sp>
              <p:nvSpPr>
                <p:cNvPr id="435" name="AutoShape 13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36" name="Oval 14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17" name="Group 141"/>
              <p:cNvGrpSpPr>
                <a:grpSpLocks/>
              </p:cNvGrpSpPr>
              <p:nvPr/>
            </p:nvGrpSpPr>
            <p:grpSpPr bwMode="auto">
              <a:xfrm>
                <a:off x="3168" y="723"/>
                <a:ext cx="396" cy="621"/>
                <a:chOff x="2245" y="2169"/>
                <a:chExt cx="635" cy="871"/>
              </a:xfrm>
            </p:grpSpPr>
            <p:sp>
              <p:nvSpPr>
                <p:cNvPr id="433" name="AutoShape 142"/>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34" name="Oval 143"/>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18" name="Group 144"/>
              <p:cNvGrpSpPr>
                <a:grpSpLocks/>
              </p:cNvGrpSpPr>
              <p:nvPr/>
            </p:nvGrpSpPr>
            <p:grpSpPr bwMode="auto">
              <a:xfrm>
                <a:off x="2205" y="775"/>
                <a:ext cx="397" cy="569"/>
                <a:chOff x="1694" y="2282"/>
                <a:chExt cx="537" cy="769"/>
              </a:xfrm>
            </p:grpSpPr>
            <p:sp>
              <p:nvSpPr>
                <p:cNvPr id="431" name="AutoShape 145"/>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32" name="Oval 146"/>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19" name="Group 147"/>
              <p:cNvGrpSpPr>
                <a:grpSpLocks/>
              </p:cNvGrpSpPr>
              <p:nvPr/>
            </p:nvGrpSpPr>
            <p:grpSpPr bwMode="auto">
              <a:xfrm>
                <a:off x="3521" y="723"/>
                <a:ext cx="396" cy="621"/>
                <a:chOff x="2245" y="2169"/>
                <a:chExt cx="635" cy="871"/>
              </a:xfrm>
            </p:grpSpPr>
            <p:sp>
              <p:nvSpPr>
                <p:cNvPr id="429" name="AutoShape 14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30" name="Oval 14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20" name="Group 150"/>
              <p:cNvGrpSpPr>
                <a:grpSpLocks/>
              </p:cNvGrpSpPr>
              <p:nvPr/>
            </p:nvGrpSpPr>
            <p:grpSpPr bwMode="auto">
              <a:xfrm>
                <a:off x="4150" y="700"/>
                <a:ext cx="470" cy="644"/>
                <a:chOff x="2245" y="2169"/>
                <a:chExt cx="635" cy="871"/>
              </a:xfrm>
            </p:grpSpPr>
            <p:sp>
              <p:nvSpPr>
                <p:cNvPr id="427" name="AutoShape 15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28" name="Oval 15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21" name="Group 153"/>
              <p:cNvGrpSpPr>
                <a:grpSpLocks/>
              </p:cNvGrpSpPr>
              <p:nvPr/>
            </p:nvGrpSpPr>
            <p:grpSpPr bwMode="auto">
              <a:xfrm>
                <a:off x="3824" y="775"/>
                <a:ext cx="397" cy="569"/>
                <a:chOff x="1694" y="2282"/>
                <a:chExt cx="537" cy="769"/>
              </a:xfrm>
            </p:grpSpPr>
            <p:sp>
              <p:nvSpPr>
                <p:cNvPr id="425" name="AutoShape 154"/>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26" name="Oval 155"/>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22" name="Group 156"/>
              <p:cNvGrpSpPr>
                <a:grpSpLocks/>
              </p:cNvGrpSpPr>
              <p:nvPr/>
            </p:nvGrpSpPr>
            <p:grpSpPr bwMode="auto">
              <a:xfrm>
                <a:off x="2880" y="775"/>
                <a:ext cx="350" cy="569"/>
                <a:chOff x="1694" y="2282"/>
                <a:chExt cx="537" cy="769"/>
              </a:xfrm>
            </p:grpSpPr>
            <p:sp>
              <p:nvSpPr>
                <p:cNvPr id="423" name="AutoShape 157"/>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24" name="Oval 158"/>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385" name="Group 159"/>
            <p:cNvGrpSpPr>
              <a:grpSpLocks/>
            </p:cNvGrpSpPr>
            <p:nvPr/>
          </p:nvGrpSpPr>
          <p:grpSpPr bwMode="auto">
            <a:xfrm flipH="1">
              <a:off x="5624513" y="4760913"/>
              <a:ext cx="628650" cy="985838"/>
              <a:chOff x="2245" y="2169"/>
              <a:chExt cx="635" cy="871"/>
            </a:xfrm>
            <a:noFill/>
          </p:grpSpPr>
          <p:sp>
            <p:nvSpPr>
              <p:cNvPr id="411" name="AutoShape 160"/>
              <p:cNvSpPr>
                <a:spLocks noChangeArrowheads="1"/>
              </p:cNvSpPr>
              <p:nvPr/>
            </p:nvSpPr>
            <p:spPr bwMode="auto">
              <a:xfrm>
                <a:off x="2245" y="2456"/>
                <a:ext cx="635" cy="584"/>
              </a:xfrm>
              <a:prstGeom prst="roundRect">
                <a:avLst>
                  <a:gd name="adj" fmla="val 11875"/>
                </a:avLst>
              </a:prstGeom>
              <a:grpFill/>
              <a:ln w="28575">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12" name="Oval 161"/>
              <p:cNvSpPr>
                <a:spLocks noChangeArrowheads="1"/>
              </p:cNvSpPr>
              <p:nvPr/>
            </p:nvSpPr>
            <p:spPr bwMode="auto">
              <a:xfrm>
                <a:off x="2372" y="2169"/>
                <a:ext cx="344" cy="342"/>
              </a:xfrm>
              <a:prstGeom prst="ellipse">
                <a:avLst/>
              </a:prstGeom>
              <a:grpFill/>
              <a:ln w="2857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86" name="Group 162"/>
            <p:cNvGrpSpPr>
              <a:grpSpLocks/>
            </p:cNvGrpSpPr>
            <p:nvPr/>
          </p:nvGrpSpPr>
          <p:grpSpPr bwMode="auto">
            <a:xfrm flipH="1">
              <a:off x="4508500" y="4724400"/>
              <a:ext cx="746125" cy="1022350"/>
              <a:chOff x="2245" y="2169"/>
              <a:chExt cx="635" cy="871"/>
            </a:xfrm>
          </p:grpSpPr>
          <p:sp>
            <p:nvSpPr>
              <p:cNvPr id="409" name="AutoShape 163"/>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10" name="Oval 164"/>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87" name="Group 165"/>
            <p:cNvGrpSpPr>
              <a:grpSpLocks/>
            </p:cNvGrpSpPr>
            <p:nvPr/>
          </p:nvGrpSpPr>
          <p:grpSpPr bwMode="auto">
            <a:xfrm flipH="1">
              <a:off x="3614738" y="4760913"/>
              <a:ext cx="628650" cy="985838"/>
              <a:chOff x="2245" y="2169"/>
              <a:chExt cx="635" cy="871"/>
            </a:xfrm>
          </p:grpSpPr>
          <p:sp>
            <p:nvSpPr>
              <p:cNvPr id="407" name="AutoShape 166"/>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08" name="Oval 167"/>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88" name="Group 168"/>
            <p:cNvGrpSpPr>
              <a:grpSpLocks/>
            </p:cNvGrpSpPr>
            <p:nvPr/>
          </p:nvGrpSpPr>
          <p:grpSpPr bwMode="auto">
            <a:xfrm flipH="1">
              <a:off x="5141913" y="4843463"/>
              <a:ext cx="630237" cy="903288"/>
              <a:chOff x="1694" y="2282"/>
              <a:chExt cx="537" cy="769"/>
            </a:xfrm>
            <a:noFill/>
          </p:grpSpPr>
          <p:sp>
            <p:nvSpPr>
              <p:cNvPr id="405" name="AutoShape 169"/>
              <p:cNvSpPr>
                <a:spLocks noChangeArrowheads="1"/>
              </p:cNvSpPr>
              <p:nvPr/>
            </p:nvSpPr>
            <p:spPr bwMode="auto">
              <a:xfrm>
                <a:off x="1694" y="2533"/>
                <a:ext cx="537" cy="518"/>
              </a:xfrm>
              <a:prstGeom prst="roundRect">
                <a:avLst>
                  <a:gd name="adj" fmla="val 11954"/>
                </a:avLst>
              </a:prstGeom>
              <a:grpFill/>
              <a:ln w="28575">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06" name="Oval 170"/>
              <p:cNvSpPr>
                <a:spLocks noChangeArrowheads="1"/>
              </p:cNvSpPr>
              <p:nvPr/>
            </p:nvSpPr>
            <p:spPr bwMode="auto">
              <a:xfrm>
                <a:off x="1818" y="2282"/>
                <a:ext cx="295" cy="305"/>
              </a:xfrm>
              <a:prstGeom prst="ellipse">
                <a:avLst/>
              </a:prstGeom>
              <a:grpFill/>
              <a:ln w="2857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89" name="Group 171"/>
            <p:cNvGrpSpPr>
              <a:grpSpLocks/>
            </p:cNvGrpSpPr>
            <p:nvPr/>
          </p:nvGrpSpPr>
          <p:grpSpPr bwMode="auto">
            <a:xfrm flipH="1">
              <a:off x="3054350" y="4760913"/>
              <a:ext cx="628650" cy="985838"/>
              <a:chOff x="2245" y="2169"/>
              <a:chExt cx="635" cy="871"/>
            </a:xfrm>
          </p:grpSpPr>
          <p:sp>
            <p:nvSpPr>
              <p:cNvPr id="403" name="AutoShape 172"/>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04" name="Oval 173"/>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90" name="Group 174"/>
            <p:cNvGrpSpPr>
              <a:grpSpLocks/>
            </p:cNvGrpSpPr>
            <p:nvPr/>
          </p:nvGrpSpPr>
          <p:grpSpPr bwMode="auto">
            <a:xfrm flipH="1">
              <a:off x="1938338" y="4724400"/>
              <a:ext cx="746125" cy="1022350"/>
              <a:chOff x="2245" y="2169"/>
              <a:chExt cx="635" cy="871"/>
            </a:xfrm>
          </p:grpSpPr>
          <p:sp>
            <p:nvSpPr>
              <p:cNvPr id="401" name="AutoShape 175"/>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02" name="Oval 176"/>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91" name="Group 177"/>
            <p:cNvGrpSpPr>
              <a:grpSpLocks/>
            </p:cNvGrpSpPr>
            <p:nvPr/>
          </p:nvGrpSpPr>
          <p:grpSpPr bwMode="auto">
            <a:xfrm flipH="1">
              <a:off x="2571750" y="4843463"/>
              <a:ext cx="630237" cy="903288"/>
              <a:chOff x="1694" y="2282"/>
              <a:chExt cx="537" cy="769"/>
            </a:xfrm>
          </p:grpSpPr>
          <p:sp>
            <p:nvSpPr>
              <p:cNvPr id="399" name="AutoShape 178"/>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00" name="Oval 179"/>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92" name="Group 180"/>
            <p:cNvGrpSpPr>
              <a:grpSpLocks/>
            </p:cNvGrpSpPr>
            <p:nvPr/>
          </p:nvGrpSpPr>
          <p:grpSpPr bwMode="auto">
            <a:xfrm flipH="1">
              <a:off x="4144963" y="4843463"/>
              <a:ext cx="555625" cy="903288"/>
              <a:chOff x="1694" y="2282"/>
              <a:chExt cx="537" cy="769"/>
            </a:xfrm>
          </p:grpSpPr>
          <p:sp>
            <p:nvSpPr>
              <p:cNvPr id="397" name="AutoShape 181"/>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398" name="Oval 182"/>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393" name="Text Box 183"/>
            <p:cNvSpPr txBox="1">
              <a:spLocks noChangeArrowheads="1"/>
            </p:cNvSpPr>
            <p:nvPr/>
          </p:nvSpPr>
          <p:spPr bwMode="auto">
            <a:xfrm>
              <a:off x="3352800" y="5943600"/>
              <a:ext cx="2590800" cy="769441"/>
            </a:xfrm>
            <a:prstGeom prst="rect">
              <a:avLst/>
            </a:prstGeom>
            <a:noFill/>
            <a:ln w="9525">
              <a:noFill/>
              <a:miter lim="800000"/>
              <a:headEnd/>
              <a:tailEnd/>
            </a:ln>
          </p:spPr>
          <p:txBody>
            <a:bodyPr>
              <a:spAutoFit/>
            </a:bodyPr>
            <a:lstStyle/>
            <a:p>
              <a:pPr algn="ctr" fontAlgn="base">
                <a:spcBef>
                  <a:spcPct val="50000"/>
                </a:spcBef>
                <a:spcAft>
                  <a:spcPct val="0"/>
                </a:spcAft>
              </a:pPr>
              <a:r>
                <a:rPr lang="en-US" sz="4400" b="1" dirty="0">
                  <a:solidFill>
                    <a:srgbClr val="FFFF00"/>
                  </a:solidFill>
                </a:rPr>
                <a:t>1 in </a:t>
              </a:r>
              <a:r>
                <a:rPr lang="en-US" sz="4400" b="1" dirty="0" smtClean="0">
                  <a:solidFill>
                    <a:srgbClr val="FFFF00"/>
                  </a:solidFill>
                </a:rPr>
                <a:t>56</a:t>
              </a:r>
              <a:endParaRPr lang="en-US" sz="4400" b="1" dirty="0">
                <a:solidFill>
                  <a:srgbClr val="FFFF00"/>
                </a:solidFill>
              </a:endParaRPr>
            </a:p>
          </p:txBody>
        </p:sp>
        <p:grpSp>
          <p:nvGrpSpPr>
            <p:cNvPr id="394" name="Group 165"/>
            <p:cNvGrpSpPr>
              <a:grpSpLocks/>
            </p:cNvGrpSpPr>
            <p:nvPr/>
          </p:nvGrpSpPr>
          <p:grpSpPr bwMode="auto">
            <a:xfrm flipH="1">
              <a:off x="6198700" y="4760913"/>
              <a:ext cx="628650" cy="985838"/>
              <a:chOff x="2245" y="2169"/>
              <a:chExt cx="635" cy="871"/>
            </a:xfrm>
            <a:noFill/>
          </p:grpSpPr>
          <p:sp>
            <p:nvSpPr>
              <p:cNvPr id="395" name="AutoShape 166"/>
              <p:cNvSpPr>
                <a:spLocks noChangeArrowheads="1"/>
              </p:cNvSpPr>
              <p:nvPr/>
            </p:nvSpPr>
            <p:spPr bwMode="auto">
              <a:xfrm>
                <a:off x="2245" y="2456"/>
                <a:ext cx="635" cy="584"/>
              </a:xfrm>
              <a:prstGeom prst="roundRect">
                <a:avLst>
                  <a:gd name="adj" fmla="val 11875"/>
                </a:avLst>
              </a:prstGeom>
              <a:grpFill/>
              <a:ln w="28575" algn="ctr">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396" name="Oval 167"/>
              <p:cNvSpPr>
                <a:spLocks noChangeArrowheads="1"/>
              </p:cNvSpPr>
              <p:nvPr/>
            </p:nvSpPr>
            <p:spPr bwMode="auto">
              <a:xfrm>
                <a:off x="2372" y="2169"/>
                <a:ext cx="344" cy="342"/>
              </a:xfrm>
              <a:prstGeom prst="ellipse">
                <a:avLst/>
              </a:prstGeom>
              <a:grpFill/>
              <a:ln w="28575" algn="ctr">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sp>
        <p:nvSpPr>
          <p:cNvPr id="116021" name="Rectangle 116020"/>
          <p:cNvSpPr/>
          <p:nvPr/>
        </p:nvSpPr>
        <p:spPr>
          <a:xfrm>
            <a:off x="914400" y="1527848"/>
            <a:ext cx="2781531" cy="707886"/>
          </a:xfrm>
          <a:prstGeom prst="rect">
            <a:avLst/>
          </a:prstGeom>
        </p:spPr>
        <p:txBody>
          <a:bodyPr wrap="none">
            <a:spAutoFit/>
          </a:bodyPr>
          <a:lstStyle/>
          <a:p>
            <a:r>
              <a:rPr lang="en-US" sz="4000" b="1" dirty="0">
                <a:solidFill>
                  <a:srgbClr val="FFFF79"/>
                </a:solidFill>
              </a:rPr>
              <a:t>2000-2002</a:t>
            </a:r>
            <a:r>
              <a:rPr lang="en-US" sz="4000" b="1" dirty="0">
                <a:solidFill>
                  <a:schemeClr val="bg1"/>
                </a:solidFill>
              </a:rPr>
              <a:t> </a:t>
            </a:r>
            <a:endParaRPr lang="en-US" sz="4000" dirty="0"/>
          </a:p>
        </p:txBody>
      </p:sp>
      <p:sp>
        <p:nvSpPr>
          <p:cNvPr id="738" name="Rectangle 737"/>
          <p:cNvSpPr/>
          <p:nvPr/>
        </p:nvSpPr>
        <p:spPr>
          <a:xfrm>
            <a:off x="5319678" y="1527848"/>
            <a:ext cx="2781531" cy="707886"/>
          </a:xfrm>
          <a:prstGeom prst="rect">
            <a:avLst/>
          </a:prstGeom>
        </p:spPr>
        <p:txBody>
          <a:bodyPr wrap="none">
            <a:spAutoFit/>
          </a:bodyPr>
          <a:lstStyle/>
          <a:p>
            <a:r>
              <a:rPr lang="en-US" sz="4000" b="1" dirty="0" smtClean="0">
                <a:solidFill>
                  <a:srgbClr val="FFFF79"/>
                </a:solidFill>
              </a:rPr>
              <a:t>2008-2010</a:t>
            </a:r>
            <a:r>
              <a:rPr lang="en-US" sz="4000" b="1" dirty="0" smtClean="0">
                <a:solidFill>
                  <a:schemeClr val="bg1"/>
                </a:solidFill>
              </a:rPr>
              <a:t> </a:t>
            </a:r>
            <a:endParaRPr lang="en-US" sz="4000" dirty="0"/>
          </a:p>
        </p:txBody>
      </p:sp>
      <p:sp>
        <p:nvSpPr>
          <p:cNvPr id="115715" name="Rectangle 2"/>
          <p:cNvSpPr>
            <a:spLocks noGrp="1" noChangeArrowheads="1"/>
          </p:cNvSpPr>
          <p:nvPr>
            <p:ph type="title"/>
          </p:nvPr>
        </p:nvSpPr>
        <p:spPr>
          <a:xfrm>
            <a:off x="228600" y="609600"/>
            <a:ext cx="8648700" cy="334963"/>
          </a:xfrm>
        </p:spPr>
        <p:txBody>
          <a:bodyPr/>
          <a:lstStyle/>
          <a:p>
            <a:pPr eaLnBrk="1" hangingPunct="1"/>
            <a:r>
              <a:rPr lang="en-US" sz="4000" b="1" dirty="0" smtClean="0">
                <a:solidFill>
                  <a:schemeClr val="bg1"/>
                </a:solidFill>
              </a:rPr>
              <a:t>Risk of cancer</a:t>
            </a:r>
            <a:r>
              <a:rPr lang="en-US" sz="3600" dirty="0" smtClean="0">
                <a:solidFill>
                  <a:schemeClr val="bg1"/>
                </a:solidFill>
              </a:rPr>
              <a:t>*</a:t>
            </a:r>
            <a:r>
              <a:rPr lang="en-US" sz="4000" b="1" dirty="0" smtClean="0">
                <a:solidFill>
                  <a:schemeClr val="bg1"/>
                </a:solidFill>
              </a:rPr>
              <a:t> from age </a:t>
            </a:r>
            <a:r>
              <a:rPr lang="en-US" sz="4000" b="1" dirty="0" smtClean="0">
                <a:solidFill>
                  <a:srgbClr val="FFFF00"/>
                </a:solidFill>
              </a:rPr>
              <a:t>15</a:t>
            </a:r>
            <a:r>
              <a:rPr lang="en-US" sz="4000" b="1" dirty="0" smtClean="0">
                <a:solidFill>
                  <a:schemeClr val="bg1"/>
                </a:solidFill>
              </a:rPr>
              <a:t> to </a:t>
            </a:r>
            <a:r>
              <a:rPr lang="en-US" sz="4000" b="1" dirty="0" smtClean="0">
                <a:solidFill>
                  <a:srgbClr val="FFFF00"/>
                </a:solidFill>
              </a:rPr>
              <a:t>39</a:t>
            </a:r>
            <a:r>
              <a:rPr lang="en-US" sz="3600" b="1" dirty="0" smtClean="0">
                <a:solidFill>
                  <a:schemeClr val="bg1"/>
                </a:solidFill>
              </a:rPr>
              <a:t> </a:t>
            </a:r>
            <a:r>
              <a:rPr lang="en-US" sz="3200" dirty="0" smtClean="0">
                <a:solidFill>
                  <a:schemeClr val="bg1"/>
                </a:solidFill>
              </a:rPr>
              <a:t>SEER18</a:t>
            </a:r>
            <a:endParaRPr lang="en-US" sz="3600" b="1" dirty="0" smtClean="0">
              <a:solidFill>
                <a:schemeClr val="bg1"/>
              </a:solidFill>
            </a:endParaRPr>
          </a:p>
        </p:txBody>
      </p:sp>
    </p:spTree>
    <p:extLst>
      <p:ext uri="{BB962C8B-B14F-4D97-AF65-F5344CB8AC3E}">
        <p14:creationId xmlns:p14="http://schemas.microsoft.com/office/powerpoint/2010/main" val="11453795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6777" name="Group 116776"/>
          <p:cNvGrpSpPr/>
          <p:nvPr/>
        </p:nvGrpSpPr>
        <p:grpSpPr>
          <a:xfrm>
            <a:off x="152400" y="2341058"/>
            <a:ext cx="4243919" cy="3983542"/>
            <a:chOff x="1938338" y="1676400"/>
            <a:chExt cx="5443537" cy="4428291"/>
          </a:xfrm>
        </p:grpSpPr>
        <p:grpSp>
          <p:nvGrpSpPr>
            <p:cNvPr id="2" name="Group 185"/>
            <p:cNvGrpSpPr>
              <a:grpSpLocks/>
            </p:cNvGrpSpPr>
            <p:nvPr/>
          </p:nvGrpSpPr>
          <p:grpSpPr bwMode="auto">
            <a:xfrm>
              <a:off x="1938338" y="1676400"/>
              <a:ext cx="5443537" cy="1022350"/>
              <a:chOff x="1191" y="700"/>
              <a:chExt cx="3429" cy="644"/>
            </a:xfrm>
          </p:grpSpPr>
          <p:grpSp>
            <p:nvGrpSpPr>
              <p:cNvPr id="3" name="Group 186"/>
              <p:cNvGrpSpPr>
                <a:grpSpLocks/>
              </p:cNvGrpSpPr>
              <p:nvPr/>
            </p:nvGrpSpPr>
            <p:grpSpPr bwMode="auto">
              <a:xfrm>
                <a:off x="1517" y="700"/>
                <a:ext cx="470" cy="644"/>
                <a:chOff x="2245" y="2169"/>
                <a:chExt cx="635" cy="871"/>
              </a:xfrm>
            </p:grpSpPr>
            <p:sp>
              <p:nvSpPr>
                <p:cNvPr id="116886" name="AutoShape 187"/>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87" name="Oval 188"/>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 name="Group 189"/>
              <p:cNvGrpSpPr>
                <a:grpSpLocks/>
              </p:cNvGrpSpPr>
              <p:nvPr/>
            </p:nvGrpSpPr>
            <p:grpSpPr bwMode="auto">
              <a:xfrm>
                <a:off x="1902" y="723"/>
                <a:ext cx="396" cy="621"/>
                <a:chOff x="2245" y="2169"/>
                <a:chExt cx="635" cy="871"/>
              </a:xfrm>
            </p:grpSpPr>
            <p:sp>
              <p:nvSpPr>
                <p:cNvPr id="116884" name="AutoShape 19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85" name="Oval 19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 name="Group 192"/>
              <p:cNvGrpSpPr>
                <a:grpSpLocks/>
              </p:cNvGrpSpPr>
              <p:nvPr/>
            </p:nvGrpSpPr>
            <p:grpSpPr bwMode="auto">
              <a:xfrm>
                <a:off x="1191" y="775"/>
                <a:ext cx="397" cy="569"/>
                <a:chOff x="1694" y="2282"/>
                <a:chExt cx="537" cy="769"/>
              </a:xfrm>
            </p:grpSpPr>
            <p:sp>
              <p:nvSpPr>
                <p:cNvPr id="116882" name="AutoShape 193"/>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83" name="Oval 194"/>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 name="Group 195"/>
              <p:cNvGrpSpPr>
                <a:grpSpLocks/>
              </p:cNvGrpSpPr>
              <p:nvPr/>
            </p:nvGrpSpPr>
            <p:grpSpPr bwMode="auto">
              <a:xfrm>
                <a:off x="2531" y="700"/>
                <a:ext cx="470" cy="644"/>
                <a:chOff x="2245" y="2169"/>
                <a:chExt cx="635" cy="871"/>
              </a:xfrm>
            </p:grpSpPr>
            <p:sp>
              <p:nvSpPr>
                <p:cNvPr id="116880" name="AutoShape 19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81" name="Oval 19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 name="Group 198"/>
              <p:cNvGrpSpPr>
                <a:grpSpLocks/>
              </p:cNvGrpSpPr>
              <p:nvPr/>
            </p:nvGrpSpPr>
            <p:grpSpPr bwMode="auto">
              <a:xfrm>
                <a:off x="3168" y="723"/>
                <a:ext cx="396" cy="621"/>
                <a:chOff x="2245" y="2169"/>
                <a:chExt cx="635" cy="871"/>
              </a:xfrm>
            </p:grpSpPr>
            <p:sp>
              <p:nvSpPr>
                <p:cNvPr id="116878" name="AutoShape 199"/>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79" name="Oval 200"/>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8" name="Group 201"/>
              <p:cNvGrpSpPr>
                <a:grpSpLocks/>
              </p:cNvGrpSpPr>
              <p:nvPr/>
            </p:nvGrpSpPr>
            <p:grpSpPr bwMode="auto">
              <a:xfrm>
                <a:off x="2205" y="775"/>
                <a:ext cx="397" cy="569"/>
                <a:chOff x="1694" y="2282"/>
                <a:chExt cx="537" cy="769"/>
              </a:xfrm>
            </p:grpSpPr>
            <p:sp>
              <p:nvSpPr>
                <p:cNvPr id="116876" name="AutoShape 20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77" name="Oval 20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9" name="Group 204"/>
              <p:cNvGrpSpPr>
                <a:grpSpLocks/>
              </p:cNvGrpSpPr>
              <p:nvPr/>
            </p:nvGrpSpPr>
            <p:grpSpPr bwMode="auto">
              <a:xfrm>
                <a:off x="3521" y="723"/>
                <a:ext cx="396" cy="621"/>
                <a:chOff x="2245" y="2169"/>
                <a:chExt cx="635" cy="871"/>
              </a:xfrm>
            </p:grpSpPr>
            <p:sp>
              <p:nvSpPr>
                <p:cNvPr id="116874" name="AutoShape 205"/>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75" name="Oval 206"/>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0" name="Group 207"/>
              <p:cNvGrpSpPr>
                <a:grpSpLocks/>
              </p:cNvGrpSpPr>
              <p:nvPr/>
            </p:nvGrpSpPr>
            <p:grpSpPr bwMode="auto">
              <a:xfrm>
                <a:off x="4150" y="700"/>
                <a:ext cx="470" cy="644"/>
                <a:chOff x="2245" y="2169"/>
                <a:chExt cx="635" cy="871"/>
              </a:xfrm>
            </p:grpSpPr>
            <p:sp>
              <p:nvSpPr>
                <p:cNvPr id="116872" name="AutoShape 20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73" name="Oval 20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 name="Group 210"/>
              <p:cNvGrpSpPr>
                <a:grpSpLocks/>
              </p:cNvGrpSpPr>
              <p:nvPr/>
            </p:nvGrpSpPr>
            <p:grpSpPr bwMode="auto">
              <a:xfrm>
                <a:off x="3824" y="775"/>
                <a:ext cx="397" cy="569"/>
                <a:chOff x="1694" y="2282"/>
                <a:chExt cx="537" cy="769"/>
              </a:xfrm>
            </p:grpSpPr>
            <p:sp>
              <p:nvSpPr>
                <p:cNvPr id="116870" name="AutoShape 211"/>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71" name="Oval 212"/>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2" name="Group 213"/>
              <p:cNvGrpSpPr>
                <a:grpSpLocks/>
              </p:cNvGrpSpPr>
              <p:nvPr/>
            </p:nvGrpSpPr>
            <p:grpSpPr bwMode="auto">
              <a:xfrm>
                <a:off x="2880" y="775"/>
                <a:ext cx="350" cy="569"/>
                <a:chOff x="1694" y="2282"/>
                <a:chExt cx="537" cy="769"/>
              </a:xfrm>
            </p:grpSpPr>
            <p:sp>
              <p:nvSpPr>
                <p:cNvPr id="116868" name="AutoShape 21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69" name="Oval 21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3" name="Group 216"/>
            <p:cNvGrpSpPr>
              <a:grpSpLocks/>
            </p:cNvGrpSpPr>
            <p:nvPr/>
          </p:nvGrpSpPr>
          <p:grpSpPr bwMode="auto">
            <a:xfrm flipH="1">
              <a:off x="1938338" y="2295525"/>
              <a:ext cx="5443537" cy="1022350"/>
              <a:chOff x="1191" y="700"/>
              <a:chExt cx="3429" cy="644"/>
            </a:xfrm>
          </p:grpSpPr>
          <p:grpSp>
            <p:nvGrpSpPr>
              <p:cNvPr id="14" name="Group 217"/>
              <p:cNvGrpSpPr>
                <a:grpSpLocks/>
              </p:cNvGrpSpPr>
              <p:nvPr/>
            </p:nvGrpSpPr>
            <p:grpSpPr bwMode="auto">
              <a:xfrm>
                <a:off x="1517" y="700"/>
                <a:ext cx="470" cy="644"/>
                <a:chOff x="2245" y="2169"/>
                <a:chExt cx="635" cy="871"/>
              </a:xfrm>
            </p:grpSpPr>
            <p:sp>
              <p:nvSpPr>
                <p:cNvPr id="116856" name="AutoShape 218"/>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57" name="Oval 219"/>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 name="Group 220"/>
              <p:cNvGrpSpPr>
                <a:grpSpLocks/>
              </p:cNvGrpSpPr>
              <p:nvPr/>
            </p:nvGrpSpPr>
            <p:grpSpPr bwMode="auto">
              <a:xfrm>
                <a:off x="1902" y="723"/>
                <a:ext cx="396" cy="621"/>
                <a:chOff x="2245" y="2169"/>
                <a:chExt cx="635" cy="871"/>
              </a:xfrm>
            </p:grpSpPr>
            <p:sp>
              <p:nvSpPr>
                <p:cNvPr id="116854" name="AutoShape 22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55" name="Oval 22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 name="Group 223"/>
              <p:cNvGrpSpPr>
                <a:grpSpLocks/>
              </p:cNvGrpSpPr>
              <p:nvPr/>
            </p:nvGrpSpPr>
            <p:grpSpPr bwMode="auto">
              <a:xfrm>
                <a:off x="1191" y="775"/>
                <a:ext cx="397" cy="569"/>
                <a:chOff x="1694" y="2282"/>
                <a:chExt cx="537" cy="769"/>
              </a:xfrm>
            </p:grpSpPr>
            <p:sp>
              <p:nvSpPr>
                <p:cNvPr id="116852" name="AutoShape 22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53" name="Oval 22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7" name="Group 226"/>
              <p:cNvGrpSpPr>
                <a:grpSpLocks/>
              </p:cNvGrpSpPr>
              <p:nvPr/>
            </p:nvGrpSpPr>
            <p:grpSpPr bwMode="auto">
              <a:xfrm>
                <a:off x="2531" y="700"/>
                <a:ext cx="470" cy="644"/>
                <a:chOff x="2245" y="2169"/>
                <a:chExt cx="635" cy="871"/>
              </a:xfrm>
            </p:grpSpPr>
            <p:sp>
              <p:nvSpPr>
                <p:cNvPr id="116850" name="AutoShape 227"/>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51" name="Oval 228"/>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8" name="Group 229"/>
              <p:cNvGrpSpPr>
                <a:grpSpLocks/>
              </p:cNvGrpSpPr>
              <p:nvPr/>
            </p:nvGrpSpPr>
            <p:grpSpPr bwMode="auto">
              <a:xfrm>
                <a:off x="3168" y="723"/>
                <a:ext cx="396" cy="621"/>
                <a:chOff x="2245" y="2169"/>
                <a:chExt cx="635" cy="871"/>
              </a:xfrm>
            </p:grpSpPr>
            <p:sp>
              <p:nvSpPr>
                <p:cNvPr id="116848" name="AutoShape 230"/>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49" name="Oval 231"/>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9" name="Group 232"/>
              <p:cNvGrpSpPr>
                <a:grpSpLocks/>
              </p:cNvGrpSpPr>
              <p:nvPr/>
            </p:nvGrpSpPr>
            <p:grpSpPr bwMode="auto">
              <a:xfrm>
                <a:off x="2205" y="775"/>
                <a:ext cx="397" cy="569"/>
                <a:chOff x="1694" y="2282"/>
                <a:chExt cx="537" cy="769"/>
              </a:xfrm>
            </p:grpSpPr>
            <p:sp>
              <p:nvSpPr>
                <p:cNvPr id="116846" name="AutoShape 23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47" name="Oval 23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0" name="Group 235"/>
              <p:cNvGrpSpPr>
                <a:grpSpLocks/>
              </p:cNvGrpSpPr>
              <p:nvPr/>
            </p:nvGrpSpPr>
            <p:grpSpPr bwMode="auto">
              <a:xfrm>
                <a:off x="3521" y="723"/>
                <a:ext cx="396" cy="621"/>
                <a:chOff x="2245" y="2169"/>
                <a:chExt cx="635" cy="871"/>
              </a:xfrm>
            </p:grpSpPr>
            <p:sp>
              <p:nvSpPr>
                <p:cNvPr id="116844" name="AutoShape 23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45" name="Oval 23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1" name="Group 238"/>
              <p:cNvGrpSpPr>
                <a:grpSpLocks/>
              </p:cNvGrpSpPr>
              <p:nvPr/>
            </p:nvGrpSpPr>
            <p:grpSpPr bwMode="auto">
              <a:xfrm>
                <a:off x="4150" y="700"/>
                <a:ext cx="470" cy="644"/>
                <a:chOff x="2245" y="2169"/>
                <a:chExt cx="635" cy="871"/>
              </a:xfrm>
            </p:grpSpPr>
            <p:sp>
              <p:nvSpPr>
                <p:cNvPr id="116842" name="AutoShape 23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43" name="Oval 24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2" name="Group 241"/>
              <p:cNvGrpSpPr>
                <a:grpSpLocks/>
              </p:cNvGrpSpPr>
              <p:nvPr/>
            </p:nvGrpSpPr>
            <p:grpSpPr bwMode="auto">
              <a:xfrm>
                <a:off x="3824" y="775"/>
                <a:ext cx="397" cy="569"/>
                <a:chOff x="1694" y="2282"/>
                <a:chExt cx="537" cy="769"/>
              </a:xfrm>
            </p:grpSpPr>
            <p:sp>
              <p:nvSpPr>
                <p:cNvPr id="116840" name="AutoShape 24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41" name="Oval 24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3" name="Group 244"/>
              <p:cNvGrpSpPr>
                <a:grpSpLocks/>
              </p:cNvGrpSpPr>
              <p:nvPr/>
            </p:nvGrpSpPr>
            <p:grpSpPr bwMode="auto">
              <a:xfrm>
                <a:off x="2880" y="775"/>
                <a:ext cx="350" cy="569"/>
                <a:chOff x="1694" y="2282"/>
                <a:chExt cx="537" cy="769"/>
              </a:xfrm>
            </p:grpSpPr>
            <p:sp>
              <p:nvSpPr>
                <p:cNvPr id="116838" name="AutoShape 245"/>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39" name="Oval 246"/>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24" name="Group 247"/>
            <p:cNvGrpSpPr>
              <a:grpSpLocks/>
            </p:cNvGrpSpPr>
            <p:nvPr/>
          </p:nvGrpSpPr>
          <p:grpSpPr bwMode="auto">
            <a:xfrm>
              <a:off x="1938338" y="2886075"/>
              <a:ext cx="5443537" cy="1022350"/>
              <a:chOff x="1191" y="700"/>
              <a:chExt cx="3429" cy="644"/>
            </a:xfrm>
          </p:grpSpPr>
          <p:grpSp>
            <p:nvGrpSpPr>
              <p:cNvPr id="25" name="Group 248"/>
              <p:cNvGrpSpPr>
                <a:grpSpLocks/>
              </p:cNvGrpSpPr>
              <p:nvPr/>
            </p:nvGrpSpPr>
            <p:grpSpPr bwMode="auto">
              <a:xfrm>
                <a:off x="1517" y="700"/>
                <a:ext cx="470" cy="644"/>
                <a:chOff x="2245" y="2169"/>
                <a:chExt cx="635" cy="871"/>
              </a:xfrm>
            </p:grpSpPr>
            <p:sp>
              <p:nvSpPr>
                <p:cNvPr id="116826" name="AutoShape 249"/>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27" name="Oval 250"/>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6" name="Group 251"/>
              <p:cNvGrpSpPr>
                <a:grpSpLocks/>
              </p:cNvGrpSpPr>
              <p:nvPr/>
            </p:nvGrpSpPr>
            <p:grpSpPr bwMode="auto">
              <a:xfrm>
                <a:off x="1902" y="723"/>
                <a:ext cx="396" cy="621"/>
                <a:chOff x="2245" y="2169"/>
                <a:chExt cx="635" cy="871"/>
              </a:xfrm>
            </p:grpSpPr>
            <p:sp>
              <p:nvSpPr>
                <p:cNvPr id="116824" name="AutoShape 252"/>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25" name="Oval 253"/>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7" name="Group 254"/>
              <p:cNvGrpSpPr>
                <a:grpSpLocks/>
              </p:cNvGrpSpPr>
              <p:nvPr/>
            </p:nvGrpSpPr>
            <p:grpSpPr bwMode="auto">
              <a:xfrm>
                <a:off x="1191" y="775"/>
                <a:ext cx="397" cy="569"/>
                <a:chOff x="1694" y="2282"/>
                <a:chExt cx="537" cy="769"/>
              </a:xfrm>
            </p:grpSpPr>
            <p:sp>
              <p:nvSpPr>
                <p:cNvPr id="116822" name="AutoShape 255"/>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23" name="Oval 256"/>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8" name="Group 257"/>
              <p:cNvGrpSpPr>
                <a:grpSpLocks/>
              </p:cNvGrpSpPr>
              <p:nvPr/>
            </p:nvGrpSpPr>
            <p:grpSpPr bwMode="auto">
              <a:xfrm>
                <a:off x="2531" y="700"/>
                <a:ext cx="470" cy="644"/>
                <a:chOff x="2245" y="2169"/>
                <a:chExt cx="635" cy="871"/>
              </a:xfrm>
            </p:grpSpPr>
            <p:sp>
              <p:nvSpPr>
                <p:cNvPr id="116820" name="AutoShape 258"/>
                <p:cNvSpPr>
                  <a:spLocks noChangeArrowheads="1"/>
                </p:cNvSpPr>
                <p:nvPr/>
              </p:nvSpPr>
              <p:spPr bwMode="auto">
                <a:xfrm>
                  <a:off x="2245" y="2456"/>
                  <a:ext cx="635" cy="584"/>
                </a:xfrm>
                <a:prstGeom prst="roundRect">
                  <a:avLst>
                    <a:gd name="adj" fmla="val 11875"/>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21" name="Oval 259"/>
                <p:cNvSpPr>
                  <a:spLocks noChangeArrowheads="1"/>
                </p:cNvSpPr>
                <p:nvPr/>
              </p:nvSpPr>
              <p:spPr bwMode="auto">
                <a:xfrm>
                  <a:off x="2372" y="2169"/>
                  <a:ext cx="344" cy="342"/>
                </a:xfrm>
                <a:prstGeom prst="ellipse">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9" name="Group 260"/>
              <p:cNvGrpSpPr>
                <a:grpSpLocks/>
              </p:cNvGrpSpPr>
              <p:nvPr/>
            </p:nvGrpSpPr>
            <p:grpSpPr bwMode="auto">
              <a:xfrm>
                <a:off x="3168" y="723"/>
                <a:ext cx="396" cy="621"/>
                <a:chOff x="2245" y="2169"/>
                <a:chExt cx="635" cy="871"/>
              </a:xfrm>
            </p:grpSpPr>
            <p:sp>
              <p:nvSpPr>
                <p:cNvPr id="116818" name="AutoShape 261"/>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19" name="Oval 262"/>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0" name="Group 263"/>
              <p:cNvGrpSpPr>
                <a:grpSpLocks/>
              </p:cNvGrpSpPr>
              <p:nvPr/>
            </p:nvGrpSpPr>
            <p:grpSpPr bwMode="auto">
              <a:xfrm>
                <a:off x="2205" y="775"/>
                <a:ext cx="397" cy="569"/>
                <a:chOff x="1694" y="2282"/>
                <a:chExt cx="537" cy="769"/>
              </a:xfrm>
            </p:grpSpPr>
            <p:sp>
              <p:nvSpPr>
                <p:cNvPr id="116816" name="AutoShape 264"/>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17" name="Oval 265"/>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1" name="Group 266"/>
              <p:cNvGrpSpPr>
                <a:grpSpLocks/>
              </p:cNvGrpSpPr>
              <p:nvPr/>
            </p:nvGrpSpPr>
            <p:grpSpPr bwMode="auto">
              <a:xfrm>
                <a:off x="3521" y="723"/>
                <a:ext cx="396" cy="621"/>
                <a:chOff x="2245" y="2169"/>
                <a:chExt cx="635" cy="871"/>
              </a:xfrm>
            </p:grpSpPr>
            <p:sp>
              <p:nvSpPr>
                <p:cNvPr id="116814" name="AutoShape 267"/>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15" name="Oval 268"/>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36" name="Group 269"/>
              <p:cNvGrpSpPr>
                <a:grpSpLocks/>
              </p:cNvGrpSpPr>
              <p:nvPr/>
            </p:nvGrpSpPr>
            <p:grpSpPr bwMode="auto">
              <a:xfrm>
                <a:off x="4150" y="700"/>
                <a:ext cx="470" cy="644"/>
                <a:chOff x="2245" y="2169"/>
                <a:chExt cx="635" cy="871"/>
              </a:xfrm>
            </p:grpSpPr>
            <p:sp>
              <p:nvSpPr>
                <p:cNvPr id="116812" name="AutoShape 27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13" name="Oval 27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37" name="Group 272"/>
              <p:cNvGrpSpPr>
                <a:grpSpLocks/>
              </p:cNvGrpSpPr>
              <p:nvPr/>
            </p:nvGrpSpPr>
            <p:grpSpPr bwMode="auto">
              <a:xfrm>
                <a:off x="3824" y="775"/>
                <a:ext cx="397" cy="569"/>
                <a:chOff x="1694" y="2282"/>
                <a:chExt cx="537" cy="769"/>
              </a:xfrm>
            </p:grpSpPr>
            <p:sp>
              <p:nvSpPr>
                <p:cNvPr id="116810" name="AutoShape 27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11" name="Oval 27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38" name="Group 275"/>
              <p:cNvGrpSpPr>
                <a:grpSpLocks/>
              </p:cNvGrpSpPr>
              <p:nvPr/>
            </p:nvGrpSpPr>
            <p:grpSpPr bwMode="auto">
              <a:xfrm>
                <a:off x="2880" y="775"/>
                <a:ext cx="350" cy="569"/>
                <a:chOff x="1694" y="2282"/>
                <a:chExt cx="537" cy="769"/>
              </a:xfrm>
            </p:grpSpPr>
            <p:sp>
              <p:nvSpPr>
                <p:cNvPr id="116808"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809"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16739" name="Group 278"/>
            <p:cNvGrpSpPr>
              <a:grpSpLocks/>
            </p:cNvGrpSpPr>
            <p:nvPr/>
          </p:nvGrpSpPr>
          <p:grpSpPr bwMode="auto">
            <a:xfrm flipH="1">
              <a:off x="1938338" y="3495675"/>
              <a:ext cx="5443537" cy="1022350"/>
              <a:chOff x="1191" y="700"/>
              <a:chExt cx="3429" cy="644"/>
            </a:xfrm>
          </p:grpSpPr>
          <p:grpSp>
            <p:nvGrpSpPr>
              <p:cNvPr id="116740" name="Group 279"/>
              <p:cNvGrpSpPr>
                <a:grpSpLocks/>
              </p:cNvGrpSpPr>
              <p:nvPr/>
            </p:nvGrpSpPr>
            <p:grpSpPr bwMode="auto">
              <a:xfrm>
                <a:off x="1517" y="700"/>
                <a:ext cx="470" cy="644"/>
                <a:chOff x="2245" y="2169"/>
                <a:chExt cx="635" cy="871"/>
              </a:xfrm>
            </p:grpSpPr>
            <p:sp>
              <p:nvSpPr>
                <p:cNvPr id="116796" name="AutoShape 280"/>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97" name="Oval 281"/>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41" name="Group 282"/>
              <p:cNvGrpSpPr>
                <a:grpSpLocks/>
              </p:cNvGrpSpPr>
              <p:nvPr/>
            </p:nvGrpSpPr>
            <p:grpSpPr bwMode="auto">
              <a:xfrm>
                <a:off x="1902" y="723"/>
                <a:ext cx="396" cy="621"/>
                <a:chOff x="2245" y="2169"/>
                <a:chExt cx="635" cy="871"/>
              </a:xfrm>
            </p:grpSpPr>
            <p:sp>
              <p:nvSpPr>
                <p:cNvPr id="116794" name="AutoShape 283"/>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95" name="Oval 284"/>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42" name="Group 285"/>
              <p:cNvGrpSpPr>
                <a:grpSpLocks/>
              </p:cNvGrpSpPr>
              <p:nvPr/>
            </p:nvGrpSpPr>
            <p:grpSpPr bwMode="auto">
              <a:xfrm>
                <a:off x="1191" y="775"/>
                <a:ext cx="397" cy="569"/>
                <a:chOff x="1694" y="2282"/>
                <a:chExt cx="537" cy="769"/>
              </a:xfrm>
            </p:grpSpPr>
            <p:sp>
              <p:nvSpPr>
                <p:cNvPr id="116792" name="AutoShape 286"/>
                <p:cNvSpPr>
                  <a:spLocks noChangeArrowheads="1"/>
                </p:cNvSpPr>
                <p:nvPr/>
              </p:nvSpPr>
              <p:spPr bwMode="auto">
                <a:xfrm>
                  <a:off x="1694" y="2533"/>
                  <a:ext cx="537" cy="518"/>
                </a:xfrm>
                <a:prstGeom prst="roundRect">
                  <a:avLst>
                    <a:gd name="adj" fmla="val 11954"/>
                  </a:avLst>
                </a:prstGeom>
                <a:solidFill>
                  <a:srgbClr val="FFFFA3"/>
                </a:solidFill>
                <a:ln w="952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93" name="Oval 287"/>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43" name="Group 288"/>
              <p:cNvGrpSpPr>
                <a:grpSpLocks/>
              </p:cNvGrpSpPr>
              <p:nvPr/>
            </p:nvGrpSpPr>
            <p:grpSpPr bwMode="auto">
              <a:xfrm>
                <a:off x="2531" y="700"/>
                <a:ext cx="470" cy="644"/>
                <a:chOff x="2245" y="2169"/>
                <a:chExt cx="635" cy="871"/>
              </a:xfrm>
            </p:grpSpPr>
            <p:sp>
              <p:nvSpPr>
                <p:cNvPr id="116790" name="AutoShape 289"/>
                <p:cNvSpPr>
                  <a:spLocks noChangeArrowheads="1"/>
                </p:cNvSpPr>
                <p:nvPr/>
              </p:nvSpPr>
              <p:spPr bwMode="auto">
                <a:xfrm>
                  <a:off x="2245" y="2456"/>
                  <a:ext cx="635" cy="584"/>
                </a:xfrm>
                <a:prstGeom prst="roundRect">
                  <a:avLst>
                    <a:gd name="adj" fmla="val 11875"/>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91" name="Oval 290"/>
                <p:cNvSpPr>
                  <a:spLocks noChangeArrowheads="1"/>
                </p:cNvSpPr>
                <p:nvPr/>
              </p:nvSpPr>
              <p:spPr bwMode="auto">
                <a:xfrm>
                  <a:off x="2372" y="2169"/>
                  <a:ext cx="344" cy="342"/>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44" name="Group 291"/>
              <p:cNvGrpSpPr>
                <a:grpSpLocks/>
              </p:cNvGrpSpPr>
              <p:nvPr/>
            </p:nvGrpSpPr>
            <p:grpSpPr bwMode="auto">
              <a:xfrm>
                <a:off x="3168" y="723"/>
                <a:ext cx="396" cy="621"/>
                <a:chOff x="2245" y="2169"/>
                <a:chExt cx="635" cy="871"/>
              </a:xfrm>
            </p:grpSpPr>
            <p:sp>
              <p:nvSpPr>
                <p:cNvPr id="116788" name="AutoShape 292"/>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89" name="Oval 293"/>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45" name="Group 294"/>
              <p:cNvGrpSpPr>
                <a:grpSpLocks/>
              </p:cNvGrpSpPr>
              <p:nvPr/>
            </p:nvGrpSpPr>
            <p:grpSpPr bwMode="auto">
              <a:xfrm>
                <a:off x="2205" y="775"/>
                <a:ext cx="397" cy="569"/>
                <a:chOff x="1694" y="2282"/>
                <a:chExt cx="537" cy="769"/>
              </a:xfrm>
            </p:grpSpPr>
            <p:sp>
              <p:nvSpPr>
                <p:cNvPr id="116786" name="AutoShape 295"/>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87" name="Oval 296"/>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46" name="Group 297"/>
              <p:cNvGrpSpPr>
                <a:grpSpLocks/>
              </p:cNvGrpSpPr>
              <p:nvPr/>
            </p:nvGrpSpPr>
            <p:grpSpPr bwMode="auto">
              <a:xfrm>
                <a:off x="3521" y="723"/>
                <a:ext cx="396" cy="621"/>
                <a:chOff x="2245" y="2169"/>
                <a:chExt cx="635" cy="871"/>
              </a:xfrm>
            </p:grpSpPr>
            <p:sp>
              <p:nvSpPr>
                <p:cNvPr id="116784" name="AutoShape 29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85" name="Oval 29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47" name="Group 300"/>
              <p:cNvGrpSpPr>
                <a:grpSpLocks/>
              </p:cNvGrpSpPr>
              <p:nvPr/>
            </p:nvGrpSpPr>
            <p:grpSpPr bwMode="auto">
              <a:xfrm>
                <a:off x="4150" y="700"/>
                <a:ext cx="470" cy="644"/>
                <a:chOff x="2245" y="2169"/>
                <a:chExt cx="635" cy="871"/>
              </a:xfrm>
            </p:grpSpPr>
            <p:sp>
              <p:nvSpPr>
                <p:cNvPr id="116782" name="AutoShape 30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83" name="Oval 30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48" name="Group 303"/>
              <p:cNvGrpSpPr>
                <a:grpSpLocks/>
              </p:cNvGrpSpPr>
              <p:nvPr/>
            </p:nvGrpSpPr>
            <p:grpSpPr bwMode="auto">
              <a:xfrm>
                <a:off x="3824" y="775"/>
                <a:ext cx="397" cy="569"/>
                <a:chOff x="1694" y="2282"/>
                <a:chExt cx="537" cy="769"/>
              </a:xfrm>
            </p:grpSpPr>
            <p:sp>
              <p:nvSpPr>
                <p:cNvPr id="116780" name="AutoShape 304"/>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81" name="Oval 305"/>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49" name="Group 306"/>
              <p:cNvGrpSpPr>
                <a:grpSpLocks/>
              </p:cNvGrpSpPr>
              <p:nvPr/>
            </p:nvGrpSpPr>
            <p:grpSpPr bwMode="auto">
              <a:xfrm>
                <a:off x="2880" y="775"/>
                <a:ext cx="350" cy="569"/>
                <a:chOff x="1694" y="2282"/>
                <a:chExt cx="537" cy="769"/>
              </a:xfrm>
            </p:grpSpPr>
            <p:sp>
              <p:nvSpPr>
                <p:cNvPr id="116778" name="AutoShape 307"/>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79" name="Oval 308"/>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16750" name="Group 310"/>
            <p:cNvGrpSpPr>
              <a:grpSpLocks/>
            </p:cNvGrpSpPr>
            <p:nvPr/>
          </p:nvGrpSpPr>
          <p:grpSpPr bwMode="auto">
            <a:xfrm>
              <a:off x="2455863" y="4105275"/>
              <a:ext cx="746125" cy="1022350"/>
              <a:chOff x="2245" y="2169"/>
              <a:chExt cx="635" cy="871"/>
            </a:xfrm>
          </p:grpSpPr>
          <p:sp>
            <p:nvSpPr>
              <p:cNvPr id="116766" name="AutoShape 311"/>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67" name="Oval 312"/>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68" name="Group 313"/>
            <p:cNvGrpSpPr>
              <a:grpSpLocks/>
            </p:cNvGrpSpPr>
            <p:nvPr/>
          </p:nvGrpSpPr>
          <p:grpSpPr bwMode="auto">
            <a:xfrm>
              <a:off x="3067050" y="4141788"/>
              <a:ext cx="628650" cy="985837"/>
              <a:chOff x="2245" y="2169"/>
              <a:chExt cx="635" cy="871"/>
            </a:xfrm>
          </p:grpSpPr>
          <p:sp>
            <p:nvSpPr>
              <p:cNvPr id="116764" name="AutoShape 314"/>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65" name="Oval 315"/>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69" name="Group 316"/>
            <p:cNvGrpSpPr>
              <a:grpSpLocks/>
            </p:cNvGrpSpPr>
            <p:nvPr/>
          </p:nvGrpSpPr>
          <p:grpSpPr bwMode="auto">
            <a:xfrm>
              <a:off x="1938338" y="4224338"/>
              <a:ext cx="630237" cy="903287"/>
              <a:chOff x="1694" y="2282"/>
              <a:chExt cx="537" cy="769"/>
            </a:xfrm>
          </p:grpSpPr>
          <p:sp>
            <p:nvSpPr>
              <p:cNvPr id="116762" name="AutoShape 317"/>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63" name="Oval 318"/>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70" name="Group 319"/>
            <p:cNvGrpSpPr>
              <a:grpSpLocks/>
            </p:cNvGrpSpPr>
            <p:nvPr/>
          </p:nvGrpSpPr>
          <p:grpSpPr bwMode="auto">
            <a:xfrm>
              <a:off x="4065588" y="4105275"/>
              <a:ext cx="746125" cy="1022350"/>
              <a:chOff x="2245" y="2169"/>
              <a:chExt cx="635" cy="871"/>
            </a:xfrm>
          </p:grpSpPr>
          <p:sp>
            <p:nvSpPr>
              <p:cNvPr id="116760" name="AutoShape 32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61" name="Oval 32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71" name="Group 322"/>
            <p:cNvGrpSpPr>
              <a:grpSpLocks/>
            </p:cNvGrpSpPr>
            <p:nvPr/>
          </p:nvGrpSpPr>
          <p:grpSpPr bwMode="auto">
            <a:xfrm>
              <a:off x="5076825" y="4141788"/>
              <a:ext cx="628650" cy="985837"/>
              <a:chOff x="2245" y="2169"/>
              <a:chExt cx="635" cy="871"/>
            </a:xfrm>
          </p:grpSpPr>
          <p:sp>
            <p:nvSpPr>
              <p:cNvPr id="116758" name="AutoShape 323"/>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59" name="Oval 324"/>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72" name="Group 325"/>
            <p:cNvGrpSpPr>
              <a:grpSpLocks/>
            </p:cNvGrpSpPr>
            <p:nvPr/>
          </p:nvGrpSpPr>
          <p:grpSpPr bwMode="auto">
            <a:xfrm>
              <a:off x="3548063" y="4224338"/>
              <a:ext cx="630237" cy="903287"/>
              <a:chOff x="1694" y="2282"/>
              <a:chExt cx="537" cy="769"/>
            </a:xfrm>
          </p:grpSpPr>
          <p:sp>
            <p:nvSpPr>
              <p:cNvPr id="116756" name="AutoShape 326"/>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57" name="Oval 327"/>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73" name="Group 328"/>
            <p:cNvGrpSpPr>
              <a:grpSpLocks/>
            </p:cNvGrpSpPr>
            <p:nvPr/>
          </p:nvGrpSpPr>
          <p:grpSpPr bwMode="auto">
            <a:xfrm>
              <a:off x="5637213" y="4141788"/>
              <a:ext cx="628650" cy="985837"/>
              <a:chOff x="2245" y="2169"/>
              <a:chExt cx="635" cy="871"/>
            </a:xfrm>
          </p:grpSpPr>
          <p:sp>
            <p:nvSpPr>
              <p:cNvPr id="116754" name="AutoShape 32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55" name="Oval 33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6774" name="Group 337"/>
            <p:cNvGrpSpPr>
              <a:grpSpLocks/>
            </p:cNvGrpSpPr>
            <p:nvPr/>
          </p:nvGrpSpPr>
          <p:grpSpPr bwMode="auto">
            <a:xfrm>
              <a:off x="4619625" y="4224338"/>
              <a:ext cx="555625" cy="903287"/>
              <a:chOff x="1694" y="2282"/>
              <a:chExt cx="537" cy="769"/>
            </a:xfrm>
          </p:grpSpPr>
          <p:sp>
            <p:nvSpPr>
              <p:cNvPr id="116752" name="AutoShape 338"/>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753" name="Oval 339"/>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116751" name="Text Box 364"/>
            <p:cNvSpPr txBox="1">
              <a:spLocks noChangeArrowheads="1"/>
            </p:cNvSpPr>
            <p:nvPr/>
          </p:nvSpPr>
          <p:spPr bwMode="auto">
            <a:xfrm>
              <a:off x="3203175" y="5335250"/>
              <a:ext cx="2590800" cy="769441"/>
            </a:xfrm>
            <a:prstGeom prst="rect">
              <a:avLst/>
            </a:prstGeom>
            <a:noFill/>
            <a:ln w="9525">
              <a:noFill/>
              <a:miter lim="800000"/>
              <a:headEnd/>
              <a:tailEnd/>
            </a:ln>
          </p:spPr>
          <p:txBody>
            <a:bodyPr>
              <a:spAutoFit/>
            </a:bodyPr>
            <a:lstStyle/>
            <a:p>
              <a:pPr algn="ctr" fontAlgn="base">
                <a:spcBef>
                  <a:spcPct val="50000"/>
                </a:spcBef>
                <a:spcAft>
                  <a:spcPct val="0"/>
                </a:spcAft>
              </a:pPr>
              <a:r>
                <a:rPr lang="en-US" sz="4400" b="1" dirty="0">
                  <a:solidFill>
                    <a:srgbClr val="FFFF00"/>
                  </a:solidFill>
                </a:rPr>
                <a:t>1 in </a:t>
              </a:r>
              <a:r>
                <a:rPr lang="en-US" sz="4400" b="1" dirty="0" smtClean="0">
                  <a:solidFill>
                    <a:srgbClr val="FFFF00"/>
                  </a:solidFill>
                </a:rPr>
                <a:t>48</a:t>
              </a:r>
              <a:endParaRPr lang="en-US" sz="4400" b="1" dirty="0">
                <a:solidFill>
                  <a:srgbClr val="FF9999"/>
                </a:solidFill>
              </a:endParaRPr>
            </a:p>
          </p:txBody>
        </p:sp>
      </p:grpSp>
      <p:sp>
        <p:nvSpPr>
          <p:cNvPr id="153" name="Rectangle 152"/>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sp>
        <p:nvSpPr>
          <p:cNvPr id="156" name="Rectangle 155"/>
          <p:cNvSpPr/>
          <p:nvPr/>
        </p:nvSpPr>
        <p:spPr>
          <a:xfrm>
            <a:off x="609600" y="1524000"/>
            <a:ext cx="2781531" cy="707886"/>
          </a:xfrm>
          <a:prstGeom prst="rect">
            <a:avLst/>
          </a:prstGeom>
        </p:spPr>
        <p:txBody>
          <a:bodyPr wrap="none">
            <a:spAutoFit/>
          </a:bodyPr>
          <a:lstStyle/>
          <a:p>
            <a:r>
              <a:rPr lang="en-US" sz="4000" b="1" dirty="0">
                <a:solidFill>
                  <a:srgbClr val="FFFF79"/>
                </a:solidFill>
              </a:rPr>
              <a:t>2000-2002</a:t>
            </a:r>
            <a:r>
              <a:rPr lang="en-US" sz="4000" b="1" dirty="0">
                <a:solidFill>
                  <a:schemeClr val="bg1"/>
                </a:solidFill>
              </a:rPr>
              <a:t> </a:t>
            </a:r>
            <a:endParaRPr lang="en-US" sz="4000" dirty="0"/>
          </a:p>
        </p:txBody>
      </p:sp>
      <p:sp>
        <p:nvSpPr>
          <p:cNvPr id="157" name="Rectangle 156"/>
          <p:cNvSpPr/>
          <p:nvPr/>
        </p:nvSpPr>
        <p:spPr>
          <a:xfrm>
            <a:off x="5676669" y="1524000"/>
            <a:ext cx="2781531" cy="707886"/>
          </a:xfrm>
          <a:prstGeom prst="rect">
            <a:avLst/>
          </a:prstGeom>
        </p:spPr>
        <p:txBody>
          <a:bodyPr wrap="none">
            <a:spAutoFit/>
          </a:bodyPr>
          <a:lstStyle/>
          <a:p>
            <a:r>
              <a:rPr lang="en-US" sz="4000" b="1" dirty="0" smtClean="0">
                <a:solidFill>
                  <a:srgbClr val="FFFF79"/>
                </a:solidFill>
              </a:rPr>
              <a:t>2008-2010</a:t>
            </a:r>
            <a:r>
              <a:rPr lang="en-US" sz="4000" b="1" dirty="0" smtClean="0">
                <a:solidFill>
                  <a:schemeClr val="bg1"/>
                </a:solidFill>
              </a:rPr>
              <a:t> </a:t>
            </a:r>
            <a:endParaRPr lang="en-US" sz="4000" dirty="0"/>
          </a:p>
        </p:txBody>
      </p:sp>
      <p:sp>
        <p:nvSpPr>
          <p:cNvPr id="158" name="Rectangle 2"/>
          <p:cNvSpPr>
            <a:spLocks noGrp="1" noChangeArrowheads="1"/>
          </p:cNvSpPr>
          <p:nvPr>
            <p:ph type="title"/>
          </p:nvPr>
        </p:nvSpPr>
        <p:spPr>
          <a:xfrm>
            <a:off x="228600" y="609600"/>
            <a:ext cx="8648700" cy="334963"/>
          </a:xfrm>
        </p:spPr>
        <p:txBody>
          <a:bodyPr/>
          <a:lstStyle/>
          <a:p>
            <a:pPr eaLnBrk="1" hangingPunct="1"/>
            <a:r>
              <a:rPr lang="en-US" sz="4000" b="1" dirty="0" smtClean="0">
                <a:solidFill>
                  <a:schemeClr val="bg1"/>
                </a:solidFill>
              </a:rPr>
              <a:t>Risk of cancer</a:t>
            </a:r>
            <a:r>
              <a:rPr lang="en-US" sz="3600" dirty="0" smtClean="0">
                <a:solidFill>
                  <a:schemeClr val="bg1"/>
                </a:solidFill>
              </a:rPr>
              <a:t>*</a:t>
            </a:r>
            <a:r>
              <a:rPr lang="en-US" sz="4000" b="1" dirty="0" smtClean="0">
                <a:solidFill>
                  <a:schemeClr val="bg1"/>
                </a:solidFill>
              </a:rPr>
              <a:t> from age </a:t>
            </a:r>
            <a:r>
              <a:rPr lang="en-US" sz="4000" b="1" dirty="0" smtClean="0">
                <a:solidFill>
                  <a:srgbClr val="FFFF00"/>
                </a:solidFill>
              </a:rPr>
              <a:t>15</a:t>
            </a:r>
            <a:r>
              <a:rPr lang="en-US" sz="4000" b="1" dirty="0" smtClean="0">
                <a:solidFill>
                  <a:schemeClr val="bg1"/>
                </a:solidFill>
              </a:rPr>
              <a:t> to </a:t>
            </a:r>
            <a:r>
              <a:rPr lang="en-US" sz="4000" b="1" dirty="0" smtClean="0">
                <a:solidFill>
                  <a:srgbClr val="FFFF00"/>
                </a:solidFill>
              </a:rPr>
              <a:t>39</a:t>
            </a:r>
            <a:r>
              <a:rPr lang="en-US" sz="3600" b="1" dirty="0" smtClean="0">
                <a:solidFill>
                  <a:schemeClr val="bg1"/>
                </a:solidFill>
              </a:rPr>
              <a:t> </a:t>
            </a:r>
            <a:r>
              <a:rPr lang="en-US" sz="3200" dirty="0" smtClean="0">
                <a:solidFill>
                  <a:schemeClr val="bg1"/>
                </a:solidFill>
              </a:rPr>
              <a:t>SEER18</a:t>
            </a:r>
            <a:endParaRPr lang="en-US" sz="3600" b="1" dirty="0" smtClean="0">
              <a:solidFill>
                <a:schemeClr val="bg1"/>
              </a:solidFill>
            </a:endParaRPr>
          </a:p>
        </p:txBody>
      </p:sp>
      <p:sp>
        <p:nvSpPr>
          <p:cNvPr id="116776" name="Rectangle 116775"/>
          <p:cNvSpPr/>
          <p:nvPr/>
        </p:nvSpPr>
        <p:spPr>
          <a:xfrm>
            <a:off x="3420871" y="1307068"/>
            <a:ext cx="2031326" cy="646331"/>
          </a:xfrm>
          <a:prstGeom prst="rect">
            <a:avLst/>
          </a:prstGeom>
        </p:spPr>
        <p:txBody>
          <a:bodyPr wrap="none">
            <a:spAutoFit/>
          </a:bodyPr>
          <a:lstStyle/>
          <a:p>
            <a:pPr algn="ctr" fontAlgn="base">
              <a:spcBef>
                <a:spcPct val="50000"/>
              </a:spcBef>
              <a:spcAft>
                <a:spcPct val="0"/>
              </a:spcAft>
            </a:pPr>
            <a:r>
              <a:rPr lang="en-US" sz="3600" b="1" dirty="0">
                <a:solidFill>
                  <a:srgbClr val="FF9999"/>
                </a:solidFill>
              </a:rPr>
              <a:t>Females</a:t>
            </a:r>
          </a:p>
        </p:txBody>
      </p:sp>
      <p:grpSp>
        <p:nvGrpSpPr>
          <p:cNvPr id="160" name="Group 159"/>
          <p:cNvGrpSpPr/>
          <p:nvPr/>
        </p:nvGrpSpPr>
        <p:grpSpPr>
          <a:xfrm>
            <a:off x="4631585" y="2341058"/>
            <a:ext cx="4317152" cy="3983542"/>
            <a:chOff x="1938338" y="1676400"/>
            <a:chExt cx="5443537" cy="4428291"/>
          </a:xfrm>
        </p:grpSpPr>
        <p:grpSp>
          <p:nvGrpSpPr>
            <p:cNvPr id="161" name="Group 185"/>
            <p:cNvGrpSpPr>
              <a:grpSpLocks/>
            </p:cNvGrpSpPr>
            <p:nvPr/>
          </p:nvGrpSpPr>
          <p:grpSpPr bwMode="auto">
            <a:xfrm>
              <a:off x="1938338" y="1676400"/>
              <a:ext cx="5443537" cy="1022350"/>
              <a:chOff x="1191" y="700"/>
              <a:chExt cx="3429" cy="644"/>
            </a:xfrm>
          </p:grpSpPr>
          <p:grpSp>
            <p:nvGrpSpPr>
              <p:cNvPr id="276" name="Group 186"/>
              <p:cNvGrpSpPr>
                <a:grpSpLocks/>
              </p:cNvGrpSpPr>
              <p:nvPr/>
            </p:nvGrpSpPr>
            <p:grpSpPr bwMode="auto">
              <a:xfrm>
                <a:off x="1517" y="700"/>
                <a:ext cx="470" cy="644"/>
                <a:chOff x="2245" y="2169"/>
                <a:chExt cx="635" cy="871"/>
              </a:xfrm>
            </p:grpSpPr>
            <p:sp>
              <p:nvSpPr>
                <p:cNvPr id="304" name="AutoShape 187"/>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305" name="Oval 188"/>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77" name="Group 189"/>
              <p:cNvGrpSpPr>
                <a:grpSpLocks/>
              </p:cNvGrpSpPr>
              <p:nvPr/>
            </p:nvGrpSpPr>
            <p:grpSpPr bwMode="auto">
              <a:xfrm>
                <a:off x="1902" y="723"/>
                <a:ext cx="396" cy="621"/>
                <a:chOff x="2245" y="2169"/>
                <a:chExt cx="635" cy="871"/>
              </a:xfrm>
            </p:grpSpPr>
            <p:sp>
              <p:nvSpPr>
                <p:cNvPr id="302" name="AutoShape 19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303" name="Oval 19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78" name="Group 192"/>
              <p:cNvGrpSpPr>
                <a:grpSpLocks/>
              </p:cNvGrpSpPr>
              <p:nvPr/>
            </p:nvGrpSpPr>
            <p:grpSpPr bwMode="auto">
              <a:xfrm>
                <a:off x="1191" y="775"/>
                <a:ext cx="397" cy="569"/>
                <a:chOff x="1694" y="2282"/>
                <a:chExt cx="537" cy="769"/>
              </a:xfrm>
            </p:grpSpPr>
            <p:sp>
              <p:nvSpPr>
                <p:cNvPr id="300" name="AutoShape 193"/>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301" name="Oval 194"/>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79" name="Group 195"/>
              <p:cNvGrpSpPr>
                <a:grpSpLocks/>
              </p:cNvGrpSpPr>
              <p:nvPr/>
            </p:nvGrpSpPr>
            <p:grpSpPr bwMode="auto">
              <a:xfrm>
                <a:off x="2531" y="700"/>
                <a:ext cx="470" cy="644"/>
                <a:chOff x="2245" y="2169"/>
                <a:chExt cx="635" cy="871"/>
              </a:xfrm>
            </p:grpSpPr>
            <p:sp>
              <p:nvSpPr>
                <p:cNvPr id="298" name="AutoShape 19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99" name="Oval 19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80" name="Group 198"/>
              <p:cNvGrpSpPr>
                <a:grpSpLocks/>
              </p:cNvGrpSpPr>
              <p:nvPr/>
            </p:nvGrpSpPr>
            <p:grpSpPr bwMode="auto">
              <a:xfrm>
                <a:off x="3168" y="723"/>
                <a:ext cx="396" cy="621"/>
                <a:chOff x="2245" y="2169"/>
                <a:chExt cx="635" cy="871"/>
              </a:xfrm>
            </p:grpSpPr>
            <p:sp>
              <p:nvSpPr>
                <p:cNvPr id="296" name="AutoShape 199"/>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97" name="Oval 200"/>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81" name="Group 201"/>
              <p:cNvGrpSpPr>
                <a:grpSpLocks/>
              </p:cNvGrpSpPr>
              <p:nvPr/>
            </p:nvGrpSpPr>
            <p:grpSpPr bwMode="auto">
              <a:xfrm>
                <a:off x="2205" y="775"/>
                <a:ext cx="397" cy="569"/>
                <a:chOff x="1694" y="2282"/>
                <a:chExt cx="537" cy="769"/>
              </a:xfrm>
            </p:grpSpPr>
            <p:sp>
              <p:nvSpPr>
                <p:cNvPr id="294" name="AutoShape 20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95" name="Oval 20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82" name="Group 204"/>
              <p:cNvGrpSpPr>
                <a:grpSpLocks/>
              </p:cNvGrpSpPr>
              <p:nvPr/>
            </p:nvGrpSpPr>
            <p:grpSpPr bwMode="auto">
              <a:xfrm>
                <a:off x="3521" y="723"/>
                <a:ext cx="396" cy="621"/>
                <a:chOff x="2245" y="2169"/>
                <a:chExt cx="635" cy="871"/>
              </a:xfrm>
            </p:grpSpPr>
            <p:sp>
              <p:nvSpPr>
                <p:cNvPr id="292" name="AutoShape 205"/>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93" name="Oval 206"/>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83" name="Group 207"/>
              <p:cNvGrpSpPr>
                <a:grpSpLocks/>
              </p:cNvGrpSpPr>
              <p:nvPr/>
            </p:nvGrpSpPr>
            <p:grpSpPr bwMode="auto">
              <a:xfrm>
                <a:off x="4150" y="700"/>
                <a:ext cx="470" cy="644"/>
                <a:chOff x="2245" y="2169"/>
                <a:chExt cx="635" cy="871"/>
              </a:xfrm>
            </p:grpSpPr>
            <p:sp>
              <p:nvSpPr>
                <p:cNvPr id="290" name="AutoShape 20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91" name="Oval 20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84" name="Group 210"/>
              <p:cNvGrpSpPr>
                <a:grpSpLocks/>
              </p:cNvGrpSpPr>
              <p:nvPr/>
            </p:nvGrpSpPr>
            <p:grpSpPr bwMode="auto">
              <a:xfrm>
                <a:off x="3824" y="775"/>
                <a:ext cx="397" cy="569"/>
                <a:chOff x="1694" y="2282"/>
                <a:chExt cx="537" cy="769"/>
              </a:xfrm>
            </p:grpSpPr>
            <p:sp>
              <p:nvSpPr>
                <p:cNvPr id="288" name="AutoShape 211"/>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89" name="Oval 212"/>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85" name="Group 213"/>
              <p:cNvGrpSpPr>
                <a:grpSpLocks/>
              </p:cNvGrpSpPr>
              <p:nvPr/>
            </p:nvGrpSpPr>
            <p:grpSpPr bwMode="auto">
              <a:xfrm>
                <a:off x="2880" y="775"/>
                <a:ext cx="350" cy="569"/>
                <a:chOff x="1694" y="2282"/>
                <a:chExt cx="537" cy="769"/>
              </a:xfrm>
            </p:grpSpPr>
            <p:sp>
              <p:nvSpPr>
                <p:cNvPr id="286" name="AutoShape 21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87" name="Oval 21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62" name="Group 216"/>
            <p:cNvGrpSpPr>
              <a:grpSpLocks/>
            </p:cNvGrpSpPr>
            <p:nvPr/>
          </p:nvGrpSpPr>
          <p:grpSpPr bwMode="auto">
            <a:xfrm flipH="1">
              <a:off x="1938338" y="2295525"/>
              <a:ext cx="5443537" cy="1022350"/>
              <a:chOff x="1191" y="700"/>
              <a:chExt cx="3429" cy="644"/>
            </a:xfrm>
          </p:grpSpPr>
          <p:grpSp>
            <p:nvGrpSpPr>
              <p:cNvPr id="246" name="Group 217"/>
              <p:cNvGrpSpPr>
                <a:grpSpLocks/>
              </p:cNvGrpSpPr>
              <p:nvPr/>
            </p:nvGrpSpPr>
            <p:grpSpPr bwMode="auto">
              <a:xfrm>
                <a:off x="1517" y="700"/>
                <a:ext cx="470" cy="644"/>
                <a:chOff x="2245" y="2169"/>
                <a:chExt cx="635" cy="871"/>
              </a:xfrm>
            </p:grpSpPr>
            <p:sp>
              <p:nvSpPr>
                <p:cNvPr id="274" name="AutoShape 218"/>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75" name="Oval 219"/>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47" name="Group 220"/>
              <p:cNvGrpSpPr>
                <a:grpSpLocks/>
              </p:cNvGrpSpPr>
              <p:nvPr/>
            </p:nvGrpSpPr>
            <p:grpSpPr bwMode="auto">
              <a:xfrm>
                <a:off x="1902" y="723"/>
                <a:ext cx="396" cy="621"/>
                <a:chOff x="2245" y="2169"/>
                <a:chExt cx="635" cy="871"/>
              </a:xfrm>
            </p:grpSpPr>
            <p:sp>
              <p:nvSpPr>
                <p:cNvPr id="272" name="AutoShape 22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73" name="Oval 22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48" name="Group 223"/>
              <p:cNvGrpSpPr>
                <a:grpSpLocks/>
              </p:cNvGrpSpPr>
              <p:nvPr/>
            </p:nvGrpSpPr>
            <p:grpSpPr bwMode="auto">
              <a:xfrm>
                <a:off x="1191" y="775"/>
                <a:ext cx="397" cy="569"/>
                <a:chOff x="1694" y="2282"/>
                <a:chExt cx="537" cy="769"/>
              </a:xfrm>
            </p:grpSpPr>
            <p:sp>
              <p:nvSpPr>
                <p:cNvPr id="270" name="AutoShape 224"/>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71" name="Oval 225"/>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49" name="Group 226"/>
              <p:cNvGrpSpPr>
                <a:grpSpLocks/>
              </p:cNvGrpSpPr>
              <p:nvPr/>
            </p:nvGrpSpPr>
            <p:grpSpPr bwMode="auto">
              <a:xfrm>
                <a:off x="2531" y="700"/>
                <a:ext cx="470" cy="644"/>
                <a:chOff x="2245" y="2169"/>
                <a:chExt cx="635" cy="871"/>
              </a:xfrm>
            </p:grpSpPr>
            <p:sp>
              <p:nvSpPr>
                <p:cNvPr id="268" name="AutoShape 227"/>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69" name="Oval 228"/>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50" name="Group 229"/>
              <p:cNvGrpSpPr>
                <a:grpSpLocks/>
              </p:cNvGrpSpPr>
              <p:nvPr/>
            </p:nvGrpSpPr>
            <p:grpSpPr bwMode="auto">
              <a:xfrm>
                <a:off x="3168" y="723"/>
                <a:ext cx="396" cy="621"/>
                <a:chOff x="2245" y="2169"/>
                <a:chExt cx="635" cy="871"/>
              </a:xfrm>
            </p:grpSpPr>
            <p:sp>
              <p:nvSpPr>
                <p:cNvPr id="266" name="AutoShape 230"/>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67" name="Oval 231"/>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51" name="Group 232"/>
              <p:cNvGrpSpPr>
                <a:grpSpLocks/>
              </p:cNvGrpSpPr>
              <p:nvPr/>
            </p:nvGrpSpPr>
            <p:grpSpPr bwMode="auto">
              <a:xfrm>
                <a:off x="2205" y="775"/>
                <a:ext cx="397" cy="569"/>
                <a:chOff x="1694" y="2282"/>
                <a:chExt cx="537" cy="769"/>
              </a:xfrm>
            </p:grpSpPr>
            <p:sp>
              <p:nvSpPr>
                <p:cNvPr id="264" name="AutoShape 23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65" name="Oval 23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52" name="Group 235"/>
              <p:cNvGrpSpPr>
                <a:grpSpLocks/>
              </p:cNvGrpSpPr>
              <p:nvPr/>
            </p:nvGrpSpPr>
            <p:grpSpPr bwMode="auto">
              <a:xfrm>
                <a:off x="3521" y="723"/>
                <a:ext cx="396" cy="621"/>
                <a:chOff x="2245" y="2169"/>
                <a:chExt cx="635" cy="871"/>
              </a:xfrm>
            </p:grpSpPr>
            <p:sp>
              <p:nvSpPr>
                <p:cNvPr id="262" name="AutoShape 236"/>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63" name="Oval 237"/>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53" name="Group 238"/>
              <p:cNvGrpSpPr>
                <a:grpSpLocks/>
              </p:cNvGrpSpPr>
              <p:nvPr/>
            </p:nvGrpSpPr>
            <p:grpSpPr bwMode="auto">
              <a:xfrm>
                <a:off x="4150" y="700"/>
                <a:ext cx="470" cy="644"/>
                <a:chOff x="2245" y="2169"/>
                <a:chExt cx="635" cy="871"/>
              </a:xfrm>
            </p:grpSpPr>
            <p:sp>
              <p:nvSpPr>
                <p:cNvPr id="260" name="AutoShape 239"/>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61" name="Oval 240"/>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54" name="Group 241"/>
              <p:cNvGrpSpPr>
                <a:grpSpLocks/>
              </p:cNvGrpSpPr>
              <p:nvPr/>
            </p:nvGrpSpPr>
            <p:grpSpPr bwMode="auto">
              <a:xfrm>
                <a:off x="3824" y="775"/>
                <a:ext cx="397" cy="569"/>
                <a:chOff x="1694" y="2282"/>
                <a:chExt cx="537" cy="769"/>
              </a:xfrm>
            </p:grpSpPr>
            <p:sp>
              <p:nvSpPr>
                <p:cNvPr id="258" name="AutoShape 24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59" name="Oval 24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55" name="Group 244"/>
              <p:cNvGrpSpPr>
                <a:grpSpLocks/>
              </p:cNvGrpSpPr>
              <p:nvPr/>
            </p:nvGrpSpPr>
            <p:grpSpPr bwMode="auto">
              <a:xfrm>
                <a:off x="2880" y="775"/>
                <a:ext cx="350" cy="569"/>
                <a:chOff x="1694" y="2282"/>
                <a:chExt cx="537" cy="769"/>
              </a:xfrm>
            </p:grpSpPr>
            <p:sp>
              <p:nvSpPr>
                <p:cNvPr id="256" name="AutoShape 245"/>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57" name="Oval 246"/>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63" name="Group 247"/>
            <p:cNvGrpSpPr>
              <a:grpSpLocks/>
            </p:cNvGrpSpPr>
            <p:nvPr/>
          </p:nvGrpSpPr>
          <p:grpSpPr bwMode="auto">
            <a:xfrm>
              <a:off x="1938338" y="2886075"/>
              <a:ext cx="5443537" cy="1022350"/>
              <a:chOff x="1191" y="700"/>
              <a:chExt cx="3429" cy="644"/>
            </a:xfrm>
          </p:grpSpPr>
          <p:grpSp>
            <p:nvGrpSpPr>
              <p:cNvPr id="216" name="Group 248"/>
              <p:cNvGrpSpPr>
                <a:grpSpLocks/>
              </p:cNvGrpSpPr>
              <p:nvPr/>
            </p:nvGrpSpPr>
            <p:grpSpPr bwMode="auto">
              <a:xfrm>
                <a:off x="1517" y="700"/>
                <a:ext cx="470" cy="644"/>
                <a:chOff x="2245" y="2169"/>
                <a:chExt cx="635" cy="871"/>
              </a:xfrm>
            </p:grpSpPr>
            <p:sp>
              <p:nvSpPr>
                <p:cNvPr id="244" name="AutoShape 249"/>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45" name="Oval 250"/>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17" name="Group 251"/>
              <p:cNvGrpSpPr>
                <a:grpSpLocks/>
              </p:cNvGrpSpPr>
              <p:nvPr/>
            </p:nvGrpSpPr>
            <p:grpSpPr bwMode="auto">
              <a:xfrm>
                <a:off x="1902" y="723"/>
                <a:ext cx="396" cy="621"/>
                <a:chOff x="2245" y="2169"/>
                <a:chExt cx="635" cy="871"/>
              </a:xfrm>
            </p:grpSpPr>
            <p:sp>
              <p:nvSpPr>
                <p:cNvPr id="242" name="AutoShape 252"/>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43" name="Oval 253"/>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18" name="Group 254"/>
              <p:cNvGrpSpPr>
                <a:grpSpLocks/>
              </p:cNvGrpSpPr>
              <p:nvPr/>
            </p:nvGrpSpPr>
            <p:grpSpPr bwMode="auto">
              <a:xfrm>
                <a:off x="1191" y="775"/>
                <a:ext cx="397" cy="569"/>
                <a:chOff x="1694" y="2282"/>
                <a:chExt cx="537" cy="769"/>
              </a:xfrm>
            </p:grpSpPr>
            <p:sp>
              <p:nvSpPr>
                <p:cNvPr id="240" name="AutoShape 255"/>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41" name="Oval 256"/>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19" name="Group 257"/>
              <p:cNvGrpSpPr>
                <a:grpSpLocks/>
              </p:cNvGrpSpPr>
              <p:nvPr/>
            </p:nvGrpSpPr>
            <p:grpSpPr bwMode="auto">
              <a:xfrm>
                <a:off x="2531" y="700"/>
                <a:ext cx="470" cy="644"/>
                <a:chOff x="2245" y="2169"/>
                <a:chExt cx="635" cy="871"/>
              </a:xfrm>
            </p:grpSpPr>
            <p:sp>
              <p:nvSpPr>
                <p:cNvPr id="238" name="AutoShape 258"/>
                <p:cNvSpPr>
                  <a:spLocks noChangeArrowheads="1"/>
                </p:cNvSpPr>
                <p:nvPr/>
              </p:nvSpPr>
              <p:spPr bwMode="auto">
                <a:xfrm>
                  <a:off x="2245" y="2456"/>
                  <a:ext cx="635" cy="584"/>
                </a:xfrm>
                <a:prstGeom prst="roundRect">
                  <a:avLst>
                    <a:gd name="adj" fmla="val 11875"/>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9" name="Oval 259"/>
                <p:cNvSpPr>
                  <a:spLocks noChangeArrowheads="1"/>
                </p:cNvSpPr>
                <p:nvPr/>
              </p:nvSpPr>
              <p:spPr bwMode="auto">
                <a:xfrm>
                  <a:off x="2372" y="2169"/>
                  <a:ext cx="344" cy="342"/>
                </a:xfrm>
                <a:prstGeom prst="ellipse">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20" name="Group 260"/>
              <p:cNvGrpSpPr>
                <a:grpSpLocks/>
              </p:cNvGrpSpPr>
              <p:nvPr/>
            </p:nvGrpSpPr>
            <p:grpSpPr bwMode="auto">
              <a:xfrm>
                <a:off x="3168" y="723"/>
                <a:ext cx="396" cy="621"/>
                <a:chOff x="2245" y="2169"/>
                <a:chExt cx="635" cy="871"/>
              </a:xfrm>
            </p:grpSpPr>
            <p:sp>
              <p:nvSpPr>
                <p:cNvPr id="236" name="AutoShape 261"/>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7" name="Oval 262"/>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21" name="Group 263"/>
              <p:cNvGrpSpPr>
                <a:grpSpLocks/>
              </p:cNvGrpSpPr>
              <p:nvPr/>
            </p:nvGrpSpPr>
            <p:grpSpPr bwMode="auto">
              <a:xfrm>
                <a:off x="2205" y="775"/>
                <a:ext cx="397" cy="569"/>
                <a:chOff x="1694" y="2282"/>
                <a:chExt cx="537" cy="769"/>
              </a:xfrm>
            </p:grpSpPr>
            <p:sp>
              <p:nvSpPr>
                <p:cNvPr id="234" name="AutoShape 264"/>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5" name="Oval 265"/>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22" name="Group 266"/>
              <p:cNvGrpSpPr>
                <a:grpSpLocks/>
              </p:cNvGrpSpPr>
              <p:nvPr/>
            </p:nvGrpSpPr>
            <p:grpSpPr bwMode="auto">
              <a:xfrm>
                <a:off x="3521" y="723"/>
                <a:ext cx="396" cy="621"/>
                <a:chOff x="2245" y="2169"/>
                <a:chExt cx="635" cy="871"/>
              </a:xfrm>
            </p:grpSpPr>
            <p:sp>
              <p:nvSpPr>
                <p:cNvPr id="232" name="AutoShape 267"/>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3" name="Oval 268"/>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23" name="Group 269"/>
              <p:cNvGrpSpPr>
                <a:grpSpLocks/>
              </p:cNvGrpSpPr>
              <p:nvPr/>
            </p:nvGrpSpPr>
            <p:grpSpPr bwMode="auto">
              <a:xfrm>
                <a:off x="4150" y="700"/>
                <a:ext cx="470" cy="644"/>
                <a:chOff x="2245" y="2169"/>
                <a:chExt cx="635" cy="871"/>
              </a:xfrm>
            </p:grpSpPr>
            <p:sp>
              <p:nvSpPr>
                <p:cNvPr id="230" name="AutoShape 270"/>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1" name="Oval 271"/>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24" name="Group 272"/>
              <p:cNvGrpSpPr>
                <a:grpSpLocks/>
              </p:cNvGrpSpPr>
              <p:nvPr/>
            </p:nvGrpSpPr>
            <p:grpSpPr bwMode="auto">
              <a:xfrm>
                <a:off x="3824" y="775"/>
                <a:ext cx="397" cy="569"/>
                <a:chOff x="1694" y="2282"/>
                <a:chExt cx="537" cy="769"/>
              </a:xfrm>
            </p:grpSpPr>
            <p:sp>
              <p:nvSpPr>
                <p:cNvPr id="228" name="AutoShape 27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29" name="Oval 27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25" name="Group 275"/>
              <p:cNvGrpSpPr>
                <a:grpSpLocks/>
              </p:cNvGrpSpPr>
              <p:nvPr/>
            </p:nvGrpSpPr>
            <p:grpSpPr bwMode="auto">
              <a:xfrm>
                <a:off x="2880" y="775"/>
                <a:ext cx="350" cy="569"/>
                <a:chOff x="1694" y="2282"/>
                <a:chExt cx="537" cy="769"/>
              </a:xfrm>
            </p:grpSpPr>
            <p:sp>
              <p:nvSpPr>
                <p:cNvPr id="226"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27"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64" name="Group 278"/>
            <p:cNvGrpSpPr>
              <a:grpSpLocks/>
            </p:cNvGrpSpPr>
            <p:nvPr/>
          </p:nvGrpSpPr>
          <p:grpSpPr bwMode="auto">
            <a:xfrm flipH="1">
              <a:off x="1938338" y="3495675"/>
              <a:ext cx="5443537" cy="1022350"/>
              <a:chOff x="1191" y="700"/>
              <a:chExt cx="3429" cy="644"/>
            </a:xfrm>
          </p:grpSpPr>
          <p:grpSp>
            <p:nvGrpSpPr>
              <p:cNvPr id="186" name="Group 279"/>
              <p:cNvGrpSpPr>
                <a:grpSpLocks/>
              </p:cNvGrpSpPr>
              <p:nvPr/>
            </p:nvGrpSpPr>
            <p:grpSpPr bwMode="auto">
              <a:xfrm>
                <a:off x="1517" y="700"/>
                <a:ext cx="470" cy="644"/>
                <a:chOff x="2245" y="2169"/>
                <a:chExt cx="635" cy="871"/>
              </a:xfrm>
            </p:grpSpPr>
            <p:sp>
              <p:nvSpPr>
                <p:cNvPr id="214" name="AutoShape 280"/>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15" name="Oval 281"/>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87" name="Group 282"/>
              <p:cNvGrpSpPr>
                <a:grpSpLocks/>
              </p:cNvGrpSpPr>
              <p:nvPr/>
            </p:nvGrpSpPr>
            <p:grpSpPr bwMode="auto">
              <a:xfrm>
                <a:off x="1902" y="723"/>
                <a:ext cx="396" cy="621"/>
                <a:chOff x="2245" y="2169"/>
                <a:chExt cx="635" cy="871"/>
              </a:xfrm>
            </p:grpSpPr>
            <p:sp>
              <p:nvSpPr>
                <p:cNvPr id="212" name="AutoShape 283"/>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13" name="Oval 284"/>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88" name="Group 285"/>
              <p:cNvGrpSpPr>
                <a:grpSpLocks/>
              </p:cNvGrpSpPr>
              <p:nvPr/>
            </p:nvGrpSpPr>
            <p:grpSpPr bwMode="auto">
              <a:xfrm>
                <a:off x="1191" y="775"/>
                <a:ext cx="397" cy="569"/>
                <a:chOff x="1694" y="2282"/>
                <a:chExt cx="537" cy="769"/>
              </a:xfrm>
            </p:grpSpPr>
            <p:sp>
              <p:nvSpPr>
                <p:cNvPr id="210" name="AutoShape 286"/>
                <p:cNvSpPr>
                  <a:spLocks noChangeArrowheads="1"/>
                </p:cNvSpPr>
                <p:nvPr/>
              </p:nvSpPr>
              <p:spPr bwMode="auto">
                <a:xfrm>
                  <a:off x="1694" y="2533"/>
                  <a:ext cx="537" cy="518"/>
                </a:xfrm>
                <a:prstGeom prst="roundRect">
                  <a:avLst>
                    <a:gd name="adj" fmla="val 11954"/>
                  </a:avLst>
                </a:prstGeom>
                <a:solidFill>
                  <a:srgbClr val="FFFFA3"/>
                </a:solidFill>
                <a:ln w="952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11" name="Oval 287"/>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89" name="Group 288"/>
              <p:cNvGrpSpPr>
                <a:grpSpLocks/>
              </p:cNvGrpSpPr>
              <p:nvPr/>
            </p:nvGrpSpPr>
            <p:grpSpPr bwMode="auto">
              <a:xfrm>
                <a:off x="2531" y="700"/>
                <a:ext cx="470" cy="644"/>
                <a:chOff x="2245" y="2169"/>
                <a:chExt cx="635" cy="871"/>
              </a:xfrm>
            </p:grpSpPr>
            <p:sp>
              <p:nvSpPr>
                <p:cNvPr id="208" name="AutoShape 289"/>
                <p:cNvSpPr>
                  <a:spLocks noChangeArrowheads="1"/>
                </p:cNvSpPr>
                <p:nvPr/>
              </p:nvSpPr>
              <p:spPr bwMode="auto">
                <a:xfrm>
                  <a:off x="2245" y="2456"/>
                  <a:ext cx="635" cy="584"/>
                </a:xfrm>
                <a:prstGeom prst="roundRect">
                  <a:avLst>
                    <a:gd name="adj" fmla="val 11875"/>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9" name="Oval 290"/>
                <p:cNvSpPr>
                  <a:spLocks noChangeArrowheads="1"/>
                </p:cNvSpPr>
                <p:nvPr/>
              </p:nvSpPr>
              <p:spPr bwMode="auto">
                <a:xfrm>
                  <a:off x="2372" y="2169"/>
                  <a:ext cx="344" cy="342"/>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90" name="Group 291"/>
              <p:cNvGrpSpPr>
                <a:grpSpLocks/>
              </p:cNvGrpSpPr>
              <p:nvPr/>
            </p:nvGrpSpPr>
            <p:grpSpPr bwMode="auto">
              <a:xfrm>
                <a:off x="3168" y="723"/>
                <a:ext cx="396" cy="621"/>
                <a:chOff x="2245" y="2169"/>
                <a:chExt cx="635" cy="871"/>
              </a:xfrm>
            </p:grpSpPr>
            <p:sp>
              <p:nvSpPr>
                <p:cNvPr id="206" name="AutoShape 292"/>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7" name="Oval 293"/>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91" name="Group 294"/>
              <p:cNvGrpSpPr>
                <a:grpSpLocks/>
              </p:cNvGrpSpPr>
              <p:nvPr/>
            </p:nvGrpSpPr>
            <p:grpSpPr bwMode="auto">
              <a:xfrm>
                <a:off x="2205" y="775"/>
                <a:ext cx="397" cy="569"/>
                <a:chOff x="1694" y="2282"/>
                <a:chExt cx="537" cy="769"/>
              </a:xfrm>
            </p:grpSpPr>
            <p:sp>
              <p:nvSpPr>
                <p:cNvPr id="204" name="AutoShape 295"/>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5" name="Oval 296"/>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92" name="Group 297"/>
              <p:cNvGrpSpPr>
                <a:grpSpLocks/>
              </p:cNvGrpSpPr>
              <p:nvPr/>
            </p:nvGrpSpPr>
            <p:grpSpPr bwMode="auto">
              <a:xfrm>
                <a:off x="3521" y="723"/>
                <a:ext cx="396" cy="621"/>
                <a:chOff x="2245" y="2169"/>
                <a:chExt cx="635" cy="871"/>
              </a:xfrm>
            </p:grpSpPr>
            <p:sp>
              <p:nvSpPr>
                <p:cNvPr id="202" name="AutoShape 298"/>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3" name="Oval 299"/>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93" name="Group 300"/>
              <p:cNvGrpSpPr>
                <a:grpSpLocks/>
              </p:cNvGrpSpPr>
              <p:nvPr/>
            </p:nvGrpSpPr>
            <p:grpSpPr bwMode="auto">
              <a:xfrm>
                <a:off x="4150" y="700"/>
                <a:ext cx="470" cy="644"/>
                <a:chOff x="2245" y="2169"/>
                <a:chExt cx="635" cy="871"/>
              </a:xfrm>
            </p:grpSpPr>
            <p:sp>
              <p:nvSpPr>
                <p:cNvPr id="200" name="AutoShape 301"/>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1" name="Oval 302"/>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94" name="Group 303"/>
              <p:cNvGrpSpPr>
                <a:grpSpLocks/>
              </p:cNvGrpSpPr>
              <p:nvPr/>
            </p:nvGrpSpPr>
            <p:grpSpPr bwMode="auto">
              <a:xfrm>
                <a:off x="3824" y="775"/>
                <a:ext cx="397" cy="569"/>
                <a:chOff x="1694" y="2282"/>
                <a:chExt cx="537" cy="769"/>
              </a:xfrm>
            </p:grpSpPr>
            <p:sp>
              <p:nvSpPr>
                <p:cNvPr id="198" name="AutoShape 304"/>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99" name="Oval 305"/>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95" name="Group 306"/>
              <p:cNvGrpSpPr>
                <a:grpSpLocks/>
              </p:cNvGrpSpPr>
              <p:nvPr/>
            </p:nvGrpSpPr>
            <p:grpSpPr bwMode="auto">
              <a:xfrm>
                <a:off x="2880" y="775"/>
                <a:ext cx="350" cy="569"/>
                <a:chOff x="1694" y="2282"/>
                <a:chExt cx="537" cy="769"/>
              </a:xfrm>
            </p:grpSpPr>
            <p:sp>
              <p:nvSpPr>
                <p:cNvPr id="196" name="AutoShape 307"/>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97" name="Oval 308"/>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grpSp>
          <p:nvGrpSpPr>
            <p:cNvPr id="165" name="Group 310"/>
            <p:cNvGrpSpPr>
              <a:grpSpLocks/>
            </p:cNvGrpSpPr>
            <p:nvPr/>
          </p:nvGrpSpPr>
          <p:grpSpPr bwMode="auto">
            <a:xfrm>
              <a:off x="2455863" y="4105275"/>
              <a:ext cx="746125" cy="1022350"/>
              <a:chOff x="2245" y="2169"/>
              <a:chExt cx="635" cy="871"/>
            </a:xfrm>
          </p:grpSpPr>
          <p:sp>
            <p:nvSpPr>
              <p:cNvPr id="184" name="AutoShape 311"/>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85" name="Oval 312"/>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6" name="Group 313"/>
            <p:cNvGrpSpPr>
              <a:grpSpLocks/>
            </p:cNvGrpSpPr>
            <p:nvPr/>
          </p:nvGrpSpPr>
          <p:grpSpPr bwMode="auto">
            <a:xfrm>
              <a:off x="3067050" y="4141788"/>
              <a:ext cx="628650" cy="985837"/>
              <a:chOff x="2245" y="2169"/>
              <a:chExt cx="635" cy="871"/>
            </a:xfrm>
          </p:grpSpPr>
          <p:sp>
            <p:nvSpPr>
              <p:cNvPr id="182" name="AutoShape 314"/>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83" name="Oval 315"/>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7" name="Group 316"/>
            <p:cNvGrpSpPr>
              <a:grpSpLocks/>
            </p:cNvGrpSpPr>
            <p:nvPr/>
          </p:nvGrpSpPr>
          <p:grpSpPr bwMode="auto">
            <a:xfrm>
              <a:off x="1938338" y="4224338"/>
              <a:ext cx="630237" cy="903287"/>
              <a:chOff x="1694" y="2282"/>
              <a:chExt cx="537" cy="769"/>
            </a:xfrm>
          </p:grpSpPr>
          <p:sp>
            <p:nvSpPr>
              <p:cNvPr id="180" name="AutoShape 317"/>
              <p:cNvSpPr>
                <a:spLocks noChangeArrowheads="1"/>
              </p:cNvSpPr>
              <p:nvPr/>
            </p:nvSpPr>
            <p:spPr bwMode="auto">
              <a:xfrm>
                <a:off x="1694" y="2533"/>
                <a:ext cx="537" cy="518"/>
              </a:xfrm>
              <a:prstGeom prst="roundRect">
                <a:avLst>
                  <a:gd name="adj" fmla="val 11954"/>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81" name="Oval 318"/>
              <p:cNvSpPr>
                <a:spLocks noChangeArrowheads="1"/>
              </p:cNvSpPr>
              <p:nvPr/>
            </p:nvSpPr>
            <p:spPr bwMode="auto">
              <a:xfrm>
                <a:off x="1818" y="2282"/>
                <a:ext cx="295" cy="305"/>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8" name="Group 325"/>
            <p:cNvGrpSpPr>
              <a:grpSpLocks/>
            </p:cNvGrpSpPr>
            <p:nvPr/>
          </p:nvGrpSpPr>
          <p:grpSpPr bwMode="auto">
            <a:xfrm>
              <a:off x="3548063" y="4224338"/>
              <a:ext cx="630237" cy="903287"/>
              <a:chOff x="1694" y="2282"/>
              <a:chExt cx="537" cy="769"/>
            </a:xfrm>
          </p:grpSpPr>
          <p:sp>
            <p:nvSpPr>
              <p:cNvPr id="178" name="AutoShape 326"/>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9" name="Oval 327"/>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169" name="Text Box 364"/>
            <p:cNvSpPr txBox="1">
              <a:spLocks noChangeArrowheads="1"/>
            </p:cNvSpPr>
            <p:nvPr/>
          </p:nvSpPr>
          <p:spPr bwMode="auto">
            <a:xfrm>
              <a:off x="3203175" y="5335250"/>
              <a:ext cx="2590800" cy="769441"/>
            </a:xfrm>
            <a:prstGeom prst="rect">
              <a:avLst/>
            </a:prstGeom>
            <a:noFill/>
            <a:ln w="9525">
              <a:noFill/>
              <a:miter lim="800000"/>
              <a:headEnd/>
              <a:tailEnd/>
            </a:ln>
          </p:spPr>
          <p:txBody>
            <a:bodyPr>
              <a:spAutoFit/>
            </a:bodyPr>
            <a:lstStyle/>
            <a:p>
              <a:pPr algn="ctr" fontAlgn="base">
                <a:spcBef>
                  <a:spcPct val="50000"/>
                </a:spcBef>
                <a:spcAft>
                  <a:spcPct val="0"/>
                </a:spcAft>
              </a:pPr>
              <a:r>
                <a:rPr lang="en-US" sz="4400" b="1" dirty="0">
                  <a:solidFill>
                    <a:srgbClr val="FFFF00"/>
                  </a:solidFill>
                </a:rPr>
                <a:t>1 in </a:t>
              </a:r>
              <a:r>
                <a:rPr lang="en-US" sz="4400" b="1" dirty="0" smtClean="0">
                  <a:solidFill>
                    <a:srgbClr val="FFFF00"/>
                  </a:solidFill>
                </a:rPr>
                <a:t>44</a:t>
              </a:r>
              <a:endParaRPr lang="en-US" sz="4400" b="1" dirty="0">
                <a:solidFill>
                  <a:srgbClr val="FF9999"/>
                </a:solidFill>
              </a:endParaRPr>
            </a:p>
          </p:txBody>
        </p:sp>
        <p:sp>
          <p:nvSpPr>
            <p:cNvPr id="170" name="AutoShape 323"/>
            <p:cNvSpPr>
              <a:spLocks noChangeArrowheads="1"/>
            </p:cNvSpPr>
            <p:nvPr/>
          </p:nvSpPr>
          <p:spPr bwMode="auto">
            <a:xfrm>
              <a:off x="5141913" y="4466628"/>
              <a:ext cx="563562" cy="660997"/>
            </a:xfrm>
            <a:prstGeom prst="roundRect">
              <a:avLst>
                <a:gd name="adj" fmla="val 11875"/>
              </a:avLst>
            </a:prstGeom>
            <a:grpFill/>
            <a:ln w="28575" algn="ctr">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1" name="AutoShape 329"/>
            <p:cNvSpPr>
              <a:spLocks noChangeArrowheads="1"/>
            </p:cNvSpPr>
            <p:nvPr/>
          </p:nvSpPr>
          <p:spPr bwMode="auto">
            <a:xfrm>
              <a:off x="5705475" y="4466628"/>
              <a:ext cx="560388" cy="660997"/>
            </a:xfrm>
            <a:prstGeom prst="roundRect">
              <a:avLst>
                <a:gd name="adj" fmla="val 11875"/>
              </a:avLst>
            </a:prstGeom>
            <a:grpFill/>
            <a:ln w="28575" algn="ctr">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2" name="AutoShape 338"/>
            <p:cNvSpPr>
              <a:spLocks noChangeArrowheads="1"/>
            </p:cNvSpPr>
            <p:nvPr/>
          </p:nvSpPr>
          <p:spPr bwMode="auto">
            <a:xfrm>
              <a:off x="4700588" y="4519169"/>
              <a:ext cx="474662" cy="608456"/>
            </a:xfrm>
            <a:prstGeom prst="roundRect">
              <a:avLst>
                <a:gd name="adj" fmla="val 11954"/>
              </a:avLst>
            </a:prstGeom>
            <a:grpFill/>
            <a:ln w="28575" algn="ctr">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3" name="AutoShape 320"/>
            <p:cNvSpPr>
              <a:spLocks noChangeArrowheads="1"/>
            </p:cNvSpPr>
            <p:nvPr/>
          </p:nvSpPr>
          <p:spPr bwMode="auto">
            <a:xfrm>
              <a:off x="4130334" y="4442146"/>
              <a:ext cx="570254" cy="685479"/>
            </a:xfrm>
            <a:prstGeom prst="roundRect">
              <a:avLst>
                <a:gd name="adj" fmla="val 11875"/>
              </a:avLst>
            </a:prstGeom>
            <a:grpFill/>
            <a:ln w="28575" algn="ctr">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4" name="Oval 321"/>
            <p:cNvSpPr>
              <a:spLocks noChangeArrowheads="1"/>
            </p:cNvSpPr>
            <p:nvPr/>
          </p:nvSpPr>
          <p:spPr bwMode="auto">
            <a:xfrm>
              <a:off x="4214813" y="4105275"/>
              <a:ext cx="404200" cy="401428"/>
            </a:xfrm>
            <a:prstGeom prst="ellipse">
              <a:avLst/>
            </a:prstGeom>
            <a:noFill/>
            <a:ln w="2857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5" name="Oval 324"/>
            <p:cNvSpPr>
              <a:spLocks noChangeArrowheads="1"/>
            </p:cNvSpPr>
            <p:nvPr/>
          </p:nvSpPr>
          <p:spPr bwMode="auto">
            <a:xfrm>
              <a:off x="5273995" y="4141788"/>
              <a:ext cx="340560" cy="387091"/>
            </a:xfrm>
            <a:prstGeom prst="ellipse">
              <a:avLst/>
            </a:prstGeom>
            <a:no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6" name="Oval 330"/>
            <p:cNvSpPr>
              <a:spLocks noChangeArrowheads="1"/>
            </p:cNvSpPr>
            <p:nvPr/>
          </p:nvSpPr>
          <p:spPr bwMode="auto">
            <a:xfrm>
              <a:off x="5834383" y="4141788"/>
              <a:ext cx="340560" cy="387091"/>
            </a:xfrm>
            <a:prstGeom prst="ellipse">
              <a:avLst/>
            </a:prstGeom>
            <a:noFill/>
            <a:ln w="2857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7" name="Oval 339"/>
            <p:cNvSpPr>
              <a:spLocks noChangeArrowheads="1"/>
            </p:cNvSpPr>
            <p:nvPr/>
          </p:nvSpPr>
          <p:spPr bwMode="auto">
            <a:xfrm>
              <a:off x="4762214" y="4181474"/>
              <a:ext cx="305232" cy="358261"/>
            </a:xfrm>
            <a:prstGeom prst="ellipse">
              <a:avLst/>
            </a:prstGeom>
            <a:noFill/>
            <a:ln w="2857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306" name="Rectangle 305"/>
          <p:cNvSpPr/>
          <p:nvPr/>
        </p:nvSpPr>
        <p:spPr>
          <a:xfrm>
            <a:off x="1981200" y="6416547"/>
            <a:ext cx="5242791" cy="441453"/>
          </a:xfrm>
          <a:prstGeom prst="rect">
            <a:avLst/>
          </a:prstGeom>
        </p:spPr>
        <p:txBody>
          <a:bodyPr wrap="square">
            <a:spAutoFit/>
          </a:bodyPr>
          <a:lstStyle/>
          <a:p>
            <a:r>
              <a:rPr lang="en-US" dirty="0" smtClean="0">
                <a:solidFill>
                  <a:srgbClr val="FFFFFF"/>
                </a:solidFill>
              </a:rPr>
              <a:t>*including “non-invasive”, “benign”, “borderline”</a:t>
            </a:r>
            <a:endParaRPr lang="en-US" dirty="0">
              <a:solidFill>
                <a:srgbClr val="000000"/>
              </a:solidFill>
            </a:endParaRPr>
          </a:p>
        </p:txBody>
      </p:sp>
    </p:spTree>
    <p:extLst>
      <p:ext uri="{BB962C8B-B14F-4D97-AF65-F5344CB8AC3E}">
        <p14:creationId xmlns:p14="http://schemas.microsoft.com/office/powerpoint/2010/main" val="28096683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General Introduction &amp; Breast:  Ann</a:t>
            </a:r>
          </a:p>
          <a:p>
            <a:endParaRPr lang="en-US" sz="1000" dirty="0"/>
          </a:p>
          <a:p>
            <a:r>
              <a:rPr lang="en-US" dirty="0" smtClean="0"/>
              <a:t>Melanoma &amp; colorectal:  Theresa</a:t>
            </a:r>
          </a:p>
          <a:p>
            <a:endParaRPr lang="en-US" sz="1000" dirty="0"/>
          </a:p>
          <a:p>
            <a:r>
              <a:rPr lang="en-US" dirty="0" smtClean="0"/>
              <a:t>Leukemia &amp; sarcoma:  Denise</a:t>
            </a:r>
          </a:p>
          <a:p>
            <a:endParaRPr lang="en-US" sz="1000" dirty="0"/>
          </a:p>
          <a:p>
            <a:r>
              <a:rPr lang="en-US" dirty="0" smtClean="0"/>
              <a:t>Beyond SEER:  Deborah</a:t>
            </a:r>
          </a:p>
          <a:p>
            <a:endParaRPr lang="en-US" sz="1000" dirty="0"/>
          </a:p>
          <a:p>
            <a:r>
              <a:rPr lang="en-US" dirty="0" smtClean="0"/>
              <a:t>Additional Observations &amp; Summary:  Archie</a:t>
            </a:r>
          </a:p>
          <a:p>
            <a:endParaRPr lang="en-US" sz="1000" dirty="0" smtClean="0"/>
          </a:p>
          <a:p>
            <a:r>
              <a:rPr lang="en-US" dirty="0" smtClean="0"/>
              <a:t>Questions for Discussion:  Last Slide</a:t>
            </a:r>
            <a:endParaRPr lang="en-US" dirty="0"/>
          </a:p>
        </p:txBody>
      </p:sp>
    </p:spTree>
    <p:extLst>
      <p:ext uri="{BB962C8B-B14F-4D97-AF65-F5344CB8AC3E}">
        <p14:creationId xmlns:p14="http://schemas.microsoft.com/office/powerpoint/2010/main" val="2274661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7905" name="Group 117904"/>
          <p:cNvGrpSpPr/>
          <p:nvPr/>
        </p:nvGrpSpPr>
        <p:grpSpPr>
          <a:xfrm>
            <a:off x="76200" y="3068179"/>
            <a:ext cx="4406609" cy="3035262"/>
            <a:chOff x="1467887" y="1826986"/>
            <a:chExt cx="6208579" cy="4276455"/>
          </a:xfrm>
        </p:grpSpPr>
        <p:grpSp>
          <p:nvGrpSpPr>
            <p:cNvPr id="2" name="Group 117904"/>
            <p:cNvGrpSpPr/>
            <p:nvPr/>
          </p:nvGrpSpPr>
          <p:grpSpPr>
            <a:xfrm>
              <a:off x="1467887" y="1826986"/>
              <a:ext cx="6208579" cy="3359950"/>
              <a:chOff x="1676750" y="1676400"/>
              <a:chExt cx="5790853" cy="2865438"/>
            </a:xfrm>
          </p:grpSpPr>
          <p:grpSp>
            <p:nvGrpSpPr>
              <p:cNvPr id="3" name="Group 598"/>
              <p:cNvGrpSpPr>
                <a:grpSpLocks/>
              </p:cNvGrpSpPr>
              <p:nvPr/>
            </p:nvGrpSpPr>
            <p:grpSpPr bwMode="auto">
              <a:xfrm>
                <a:off x="2455863" y="1676400"/>
                <a:ext cx="746125" cy="1022350"/>
                <a:chOff x="2245" y="2169"/>
                <a:chExt cx="635" cy="871"/>
              </a:xfrm>
            </p:grpSpPr>
            <p:sp>
              <p:nvSpPr>
                <p:cNvPr id="117892" name="AutoShape 599"/>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93" name="Oval 600"/>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 name="Group 601"/>
              <p:cNvGrpSpPr>
                <a:grpSpLocks/>
              </p:cNvGrpSpPr>
              <p:nvPr/>
            </p:nvGrpSpPr>
            <p:grpSpPr bwMode="auto">
              <a:xfrm>
                <a:off x="3067050" y="1712913"/>
                <a:ext cx="628650" cy="985837"/>
                <a:chOff x="2245" y="2169"/>
                <a:chExt cx="635" cy="871"/>
              </a:xfrm>
            </p:grpSpPr>
            <p:sp>
              <p:nvSpPr>
                <p:cNvPr id="117890" name="AutoShape 602"/>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91" name="Oval 603"/>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 name="Group 604"/>
              <p:cNvGrpSpPr>
                <a:grpSpLocks/>
              </p:cNvGrpSpPr>
              <p:nvPr/>
            </p:nvGrpSpPr>
            <p:grpSpPr bwMode="auto">
              <a:xfrm>
                <a:off x="1938338" y="1795463"/>
                <a:ext cx="630237" cy="903287"/>
                <a:chOff x="1694" y="2282"/>
                <a:chExt cx="537" cy="769"/>
              </a:xfrm>
            </p:grpSpPr>
            <p:sp>
              <p:nvSpPr>
                <p:cNvPr id="117888" name="AutoShape 605"/>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89" name="Oval 606"/>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 name="Group 607"/>
              <p:cNvGrpSpPr>
                <a:grpSpLocks/>
              </p:cNvGrpSpPr>
              <p:nvPr/>
            </p:nvGrpSpPr>
            <p:grpSpPr bwMode="auto">
              <a:xfrm>
                <a:off x="4065588" y="1676400"/>
                <a:ext cx="746125" cy="1022350"/>
                <a:chOff x="2245" y="2169"/>
                <a:chExt cx="635" cy="871"/>
              </a:xfrm>
            </p:grpSpPr>
            <p:sp>
              <p:nvSpPr>
                <p:cNvPr id="117886" name="AutoShape 608"/>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87" name="Oval 609"/>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 name="Group 610"/>
              <p:cNvGrpSpPr>
                <a:grpSpLocks/>
              </p:cNvGrpSpPr>
              <p:nvPr/>
            </p:nvGrpSpPr>
            <p:grpSpPr bwMode="auto">
              <a:xfrm>
                <a:off x="5076825" y="1712913"/>
                <a:ext cx="628650" cy="985837"/>
                <a:chOff x="2245" y="2169"/>
                <a:chExt cx="635" cy="871"/>
              </a:xfrm>
            </p:grpSpPr>
            <p:sp>
              <p:nvSpPr>
                <p:cNvPr id="117884" name="AutoShape 611"/>
                <p:cNvSpPr>
                  <a:spLocks noChangeArrowheads="1"/>
                </p:cNvSpPr>
                <p:nvPr/>
              </p:nvSpPr>
              <p:spPr bwMode="auto">
                <a:xfrm>
                  <a:off x="2245" y="2456"/>
                  <a:ext cx="635" cy="584"/>
                </a:xfrm>
                <a:prstGeom prst="roundRect">
                  <a:avLst>
                    <a:gd name="adj" fmla="val 11875"/>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85" name="Oval 612"/>
                <p:cNvSpPr>
                  <a:spLocks noChangeArrowheads="1"/>
                </p:cNvSpPr>
                <p:nvPr/>
              </p:nvSpPr>
              <p:spPr bwMode="auto">
                <a:xfrm>
                  <a:off x="2372" y="2169"/>
                  <a:ext cx="344" cy="342"/>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8" name="Group 613"/>
              <p:cNvGrpSpPr>
                <a:grpSpLocks/>
              </p:cNvGrpSpPr>
              <p:nvPr/>
            </p:nvGrpSpPr>
            <p:grpSpPr bwMode="auto">
              <a:xfrm>
                <a:off x="3548063" y="1795463"/>
                <a:ext cx="630237" cy="903287"/>
                <a:chOff x="1694" y="2282"/>
                <a:chExt cx="537" cy="769"/>
              </a:xfrm>
            </p:grpSpPr>
            <p:sp>
              <p:nvSpPr>
                <p:cNvPr id="117882" name="AutoShape 614"/>
                <p:cNvSpPr>
                  <a:spLocks noChangeArrowheads="1"/>
                </p:cNvSpPr>
                <p:nvPr/>
              </p:nvSpPr>
              <p:spPr bwMode="auto">
                <a:xfrm>
                  <a:off x="1694" y="2533"/>
                  <a:ext cx="537" cy="518"/>
                </a:xfrm>
                <a:prstGeom prst="roundRect">
                  <a:avLst>
                    <a:gd name="adj" fmla="val 11954"/>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83" name="Oval 615"/>
                <p:cNvSpPr>
                  <a:spLocks noChangeArrowheads="1"/>
                </p:cNvSpPr>
                <p:nvPr/>
              </p:nvSpPr>
              <p:spPr bwMode="auto">
                <a:xfrm>
                  <a:off x="1818" y="2282"/>
                  <a:ext cx="295" cy="305"/>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9" name="Group 616"/>
              <p:cNvGrpSpPr>
                <a:grpSpLocks/>
              </p:cNvGrpSpPr>
              <p:nvPr/>
            </p:nvGrpSpPr>
            <p:grpSpPr bwMode="auto">
              <a:xfrm>
                <a:off x="5637213" y="1712913"/>
                <a:ext cx="628650" cy="985837"/>
                <a:chOff x="2245" y="2169"/>
                <a:chExt cx="635" cy="871"/>
              </a:xfrm>
            </p:grpSpPr>
            <p:sp>
              <p:nvSpPr>
                <p:cNvPr id="117880" name="AutoShape 617"/>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81" name="Oval 618"/>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0" name="Group 619"/>
              <p:cNvGrpSpPr>
                <a:grpSpLocks/>
              </p:cNvGrpSpPr>
              <p:nvPr/>
            </p:nvGrpSpPr>
            <p:grpSpPr bwMode="auto">
              <a:xfrm>
                <a:off x="6635750" y="1676400"/>
                <a:ext cx="746125" cy="1022350"/>
                <a:chOff x="2245" y="2169"/>
                <a:chExt cx="635" cy="871"/>
              </a:xfrm>
            </p:grpSpPr>
            <p:sp>
              <p:nvSpPr>
                <p:cNvPr id="117878" name="AutoShape 620"/>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79" name="Oval 621"/>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 name="Group 622"/>
              <p:cNvGrpSpPr>
                <a:grpSpLocks/>
              </p:cNvGrpSpPr>
              <p:nvPr/>
            </p:nvGrpSpPr>
            <p:grpSpPr bwMode="auto">
              <a:xfrm>
                <a:off x="6118225" y="1795463"/>
                <a:ext cx="630238" cy="903287"/>
                <a:chOff x="1694" y="2282"/>
                <a:chExt cx="537" cy="769"/>
              </a:xfrm>
            </p:grpSpPr>
            <p:sp>
              <p:nvSpPr>
                <p:cNvPr id="117876" name="AutoShape 623"/>
                <p:cNvSpPr>
                  <a:spLocks noChangeArrowheads="1"/>
                </p:cNvSpPr>
                <p:nvPr/>
              </p:nvSpPr>
              <p:spPr bwMode="auto">
                <a:xfrm>
                  <a:off x="1694" y="2533"/>
                  <a:ext cx="537" cy="518"/>
                </a:xfrm>
                <a:prstGeom prst="roundRect">
                  <a:avLst>
                    <a:gd name="adj" fmla="val 11954"/>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77" name="Oval 624"/>
                <p:cNvSpPr>
                  <a:spLocks noChangeArrowheads="1"/>
                </p:cNvSpPr>
                <p:nvPr/>
              </p:nvSpPr>
              <p:spPr bwMode="auto">
                <a:xfrm>
                  <a:off x="1818" y="2282"/>
                  <a:ext cx="295" cy="305"/>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2" name="Group 625"/>
              <p:cNvGrpSpPr>
                <a:grpSpLocks/>
              </p:cNvGrpSpPr>
              <p:nvPr/>
            </p:nvGrpSpPr>
            <p:grpSpPr bwMode="auto">
              <a:xfrm>
                <a:off x="4619625" y="1795463"/>
                <a:ext cx="555625" cy="903287"/>
                <a:chOff x="1694" y="2282"/>
                <a:chExt cx="537" cy="769"/>
              </a:xfrm>
            </p:grpSpPr>
            <p:sp>
              <p:nvSpPr>
                <p:cNvPr id="117874" name="AutoShape 626"/>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75" name="Oval 627"/>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3" name="Group 629"/>
              <p:cNvGrpSpPr>
                <a:grpSpLocks/>
              </p:cNvGrpSpPr>
              <p:nvPr/>
            </p:nvGrpSpPr>
            <p:grpSpPr bwMode="auto">
              <a:xfrm flipH="1">
                <a:off x="6118225" y="2295525"/>
                <a:ext cx="746125" cy="1022350"/>
                <a:chOff x="2245" y="2169"/>
                <a:chExt cx="635" cy="871"/>
              </a:xfrm>
            </p:grpSpPr>
            <p:sp>
              <p:nvSpPr>
                <p:cNvPr id="117872" name="AutoShape 630"/>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73" name="Oval 631"/>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 name="Group 632"/>
              <p:cNvGrpSpPr>
                <a:grpSpLocks/>
              </p:cNvGrpSpPr>
              <p:nvPr/>
            </p:nvGrpSpPr>
            <p:grpSpPr bwMode="auto">
              <a:xfrm flipH="1">
                <a:off x="5624513" y="2332038"/>
                <a:ext cx="628650" cy="985837"/>
                <a:chOff x="2245" y="2169"/>
                <a:chExt cx="635" cy="871"/>
              </a:xfrm>
            </p:grpSpPr>
            <p:sp>
              <p:nvSpPr>
                <p:cNvPr id="117870" name="AutoShape 633"/>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71" name="Oval 634"/>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 name="Group 635"/>
              <p:cNvGrpSpPr>
                <a:grpSpLocks/>
              </p:cNvGrpSpPr>
              <p:nvPr/>
            </p:nvGrpSpPr>
            <p:grpSpPr bwMode="auto">
              <a:xfrm flipH="1">
                <a:off x="6751638" y="2414588"/>
                <a:ext cx="630237" cy="903287"/>
                <a:chOff x="1694" y="2282"/>
                <a:chExt cx="537" cy="769"/>
              </a:xfrm>
            </p:grpSpPr>
            <p:sp>
              <p:nvSpPr>
                <p:cNvPr id="117868" name="AutoShape 636"/>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69" name="Oval 637"/>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 name="Group 638"/>
              <p:cNvGrpSpPr>
                <a:grpSpLocks/>
              </p:cNvGrpSpPr>
              <p:nvPr/>
            </p:nvGrpSpPr>
            <p:grpSpPr bwMode="auto">
              <a:xfrm flipH="1">
                <a:off x="4508500" y="2295525"/>
                <a:ext cx="746125" cy="1022350"/>
                <a:chOff x="2245" y="2169"/>
                <a:chExt cx="635" cy="871"/>
              </a:xfrm>
            </p:grpSpPr>
            <p:sp>
              <p:nvSpPr>
                <p:cNvPr id="117866" name="AutoShape 639"/>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67" name="Oval 640"/>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7" name="Group 641"/>
              <p:cNvGrpSpPr>
                <a:grpSpLocks/>
              </p:cNvGrpSpPr>
              <p:nvPr/>
            </p:nvGrpSpPr>
            <p:grpSpPr bwMode="auto">
              <a:xfrm flipH="1">
                <a:off x="3614738" y="2332038"/>
                <a:ext cx="628650" cy="985837"/>
                <a:chOff x="2245" y="2169"/>
                <a:chExt cx="635" cy="871"/>
              </a:xfrm>
            </p:grpSpPr>
            <p:sp>
              <p:nvSpPr>
                <p:cNvPr id="117864" name="AutoShape 642"/>
                <p:cNvSpPr>
                  <a:spLocks noChangeArrowheads="1"/>
                </p:cNvSpPr>
                <p:nvPr/>
              </p:nvSpPr>
              <p:spPr bwMode="auto">
                <a:xfrm>
                  <a:off x="2245" y="2456"/>
                  <a:ext cx="635" cy="584"/>
                </a:xfrm>
                <a:prstGeom prst="roundRect">
                  <a:avLst>
                    <a:gd name="adj" fmla="val 11875"/>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65" name="Oval 643"/>
                <p:cNvSpPr>
                  <a:spLocks noChangeArrowheads="1"/>
                </p:cNvSpPr>
                <p:nvPr/>
              </p:nvSpPr>
              <p:spPr bwMode="auto">
                <a:xfrm>
                  <a:off x="2372" y="2169"/>
                  <a:ext cx="344" cy="342"/>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8" name="Group 644"/>
              <p:cNvGrpSpPr>
                <a:grpSpLocks/>
              </p:cNvGrpSpPr>
              <p:nvPr/>
            </p:nvGrpSpPr>
            <p:grpSpPr bwMode="auto">
              <a:xfrm flipH="1">
                <a:off x="5141913" y="2414588"/>
                <a:ext cx="630237" cy="903287"/>
                <a:chOff x="1694" y="2282"/>
                <a:chExt cx="537" cy="769"/>
              </a:xfrm>
            </p:grpSpPr>
            <p:sp>
              <p:nvSpPr>
                <p:cNvPr id="117862" name="AutoShape 645"/>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63" name="Oval 646"/>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9" name="Group 647"/>
              <p:cNvGrpSpPr>
                <a:grpSpLocks/>
              </p:cNvGrpSpPr>
              <p:nvPr/>
            </p:nvGrpSpPr>
            <p:grpSpPr bwMode="auto">
              <a:xfrm flipH="1">
                <a:off x="3054350" y="2332038"/>
                <a:ext cx="628650" cy="985837"/>
                <a:chOff x="2245" y="2169"/>
                <a:chExt cx="635" cy="871"/>
              </a:xfrm>
            </p:grpSpPr>
            <p:sp>
              <p:nvSpPr>
                <p:cNvPr id="117860" name="AutoShape 648"/>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61" name="Oval 649"/>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0" name="Group 650"/>
              <p:cNvGrpSpPr>
                <a:grpSpLocks/>
              </p:cNvGrpSpPr>
              <p:nvPr/>
            </p:nvGrpSpPr>
            <p:grpSpPr bwMode="auto">
              <a:xfrm flipH="1">
                <a:off x="1938338" y="2295525"/>
                <a:ext cx="746125" cy="1022350"/>
                <a:chOff x="2245" y="2169"/>
                <a:chExt cx="635" cy="871"/>
              </a:xfrm>
            </p:grpSpPr>
            <p:sp>
              <p:nvSpPr>
                <p:cNvPr id="117858" name="AutoShape 651"/>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59" name="Oval 652"/>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1" name="Group 653"/>
              <p:cNvGrpSpPr>
                <a:grpSpLocks/>
              </p:cNvGrpSpPr>
              <p:nvPr/>
            </p:nvGrpSpPr>
            <p:grpSpPr bwMode="auto">
              <a:xfrm flipH="1">
                <a:off x="2571750" y="2414588"/>
                <a:ext cx="630238" cy="903287"/>
                <a:chOff x="1694" y="2282"/>
                <a:chExt cx="537" cy="769"/>
              </a:xfrm>
            </p:grpSpPr>
            <p:sp>
              <p:nvSpPr>
                <p:cNvPr id="117856" name="AutoShape 654"/>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57" name="Oval 655"/>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2" name="Group 656"/>
              <p:cNvGrpSpPr>
                <a:grpSpLocks/>
              </p:cNvGrpSpPr>
              <p:nvPr/>
            </p:nvGrpSpPr>
            <p:grpSpPr bwMode="auto">
              <a:xfrm flipH="1">
                <a:off x="4144963" y="2414588"/>
                <a:ext cx="555625" cy="903287"/>
                <a:chOff x="1694" y="2282"/>
                <a:chExt cx="537" cy="769"/>
              </a:xfrm>
            </p:grpSpPr>
            <p:sp>
              <p:nvSpPr>
                <p:cNvPr id="117854" name="AutoShape 657"/>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55" name="Oval 658"/>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3" name="Group 660"/>
              <p:cNvGrpSpPr>
                <a:grpSpLocks/>
              </p:cNvGrpSpPr>
              <p:nvPr/>
            </p:nvGrpSpPr>
            <p:grpSpPr bwMode="auto">
              <a:xfrm>
                <a:off x="2455863" y="2886075"/>
                <a:ext cx="746125" cy="1022350"/>
                <a:chOff x="2245" y="2169"/>
                <a:chExt cx="635" cy="871"/>
              </a:xfrm>
            </p:grpSpPr>
            <p:sp>
              <p:nvSpPr>
                <p:cNvPr id="117852" name="AutoShape 661"/>
                <p:cNvSpPr>
                  <a:spLocks noChangeArrowheads="1"/>
                </p:cNvSpPr>
                <p:nvPr/>
              </p:nvSpPr>
              <p:spPr bwMode="auto">
                <a:xfrm>
                  <a:off x="2245" y="2456"/>
                  <a:ext cx="635" cy="584"/>
                </a:xfrm>
                <a:prstGeom prst="roundRect">
                  <a:avLst>
                    <a:gd name="adj" fmla="val 11875"/>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53" name="Oval 662"/>
                <p:cNvSpPr>
                  <a:spLocks noChangeArrowheads="1"/>
                </p:cNvSpPr>
                <p:nvPr/>
              </p:nvSpPr>
              <p:spPr bwMode="auto">
                <a:xfrm>
                  <a:off x="2372" y="2169"/>
                  <a:ext cx="344" cy="342"/>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4" name="Group 663"/>
              <p:cNvGrpSpPr>
                <a:grpSpLocks/>
              </p:cNvGrpSpPr>
              <p:nvPr/>
            </p:nvGrpSpPr>
            <p:grpSpPr bwMode="auto">
              <a:xfrm>
                <a:off x="3067050" y="2922588"/>
                <a:ext cx="628650" cy="985837"/>
                <a:chOff x="2245" y="2169"/>
                <a:chExt cx="635" cy="871"/>
              </a:xfrm>
            </p:grpSpPr>
            <p:sp>
              <p:nvSpPr>
                <p:cNvPr id="117850" name="AutoShape 664"/>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51" name="Oval 665"/>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5" name="Group 666"/>
              <p:cNvGrpSpPr>
                <a:grpSpLocks/>
              </p:cNvGrpSpPr>
              <p:nvPr/>
            </p:nvGrpSpPr>
            <p:grpSpPr bwMode="auto">
              <a:xfrm>
                <a:off x="1938338" y="3005138"/>
                <a:ext cx="630237" cy="903287"/>
                <a:chOff x="1694" y="2282"/>
                <a:chExt cx="537" cy="769"/>
              </a:xfrm>
            </p:grpSpPr>
            <p:sp>
              <p:nvSpPr>
                <p:cNvPr id="117848" name="AutoShape 667"/>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49" name="Oval 668"/>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6" name="Group 669"/>
              <p:cNvGrpSpPr>
                <a:grpSpLocks/>
              </p:cNvGrpSpPr>
              <p:nvPr/>
            </p:nvGrpSpPr>
            <p:grpSpPr bwMode="auto">
              <a:xfrm>
                <a:off x="4065588" y="2886075"/>
                <a:ext cx="746125" cy="1022350"/>
                <a:chOff x="2245" y="2169"/>
                <a:chExt cx="635" cy="871"/>
              </a:xfrm>
            </p:grpSpPr>
            <p:sp>
              <p:nvSpPr>
                <p:cNvPr id="117846" name="AutoShape 670"/>
                <p:cNvSpPr>
                  <a:spLocks noChangeArrowheads="1"/>
                </p:cNvSpPr>
                <p:nvPr/>
              </p:nvSpPr>
              <p:spPr bwMode="auto">
                <a:xfrm>
                  <a:off x="2245" y="2456"/>
                  <a:ext cx="635" cy="584"/>
                </a:xfrm>
                <a:prstGeom prst="roundRect">
                  <a:avLst>
                    <a:gd name="adj" fmla="val 11875"/>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47" name="Oval 671"/>
                <p:cNvSpPr>
                  <a:spLocks noChangeArrowheads="1"/>
                </p:cNvSpPr>
                <p:nvPr/>
              </p:nvSpPr>
              <p:spPr bwMode="auto">
                <a:xfrm>
                  <a:off x="2372" y="2169"/>
                  <a:ext cx="344" cy="342"/>
                </a:xfrm>
                <a:prstGeom prst="ellipse">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7" name="Group 672"/>
              <p:cNvGrpSpPr>
                <a:grpSpLocks/>
              </p:cNvGrpSpPr>
              <p:nvPr/>
            </p:nvGrpSpPr>
            <p:grpSpPr bwMode="auto">
              <a:xfrm>
                <a:off x="5076825" y="2922588"/>
                <a:ext cx="628650" cy="985837"/>
                <a:chOff x="2245" y="2169"/>
                <a:chExt cx="635" cy="871"/>
              </a:xfrm>
            </p:grpSpPr>
            <p:sp>
              <p:nvSpPr>
                <p:cNvPr id="117844" name="AutoShape 673"/>
                <p:cNvSpPr>
                  <a:spLocks noChangeArrowheads="1"/>
                </p:cNvSpPr>
                <p:nvPr/>
              </p:nvSpPr>
              <p:spPr bwMode="auto">
                <a:xfrm>
                  <a:off x="2245" y="2456"/>
                  <a:ext cx="635" cy="584"/>
                </a:xfrm>
                <a:prstGeom prst="roundRect">
                  <a:avLst>
                    <a:gd name="adj" fmla="val 11875"/>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45" name="Oval 674"/>
                <p:cNvSpPr>
                  <a:spLocks noChangeArrowheads="1"/>
                </p:cNvSpPr>
                <p:nvPr/>
              </p:nvSpPr>
              <p:spPr bwMode="auto">
                <a:xfrm>
                  <a:off x="2372" y="2169"/>
                  <a:ext cx="344" cy="342"/>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8" name="Group 675"/>
              <p:cNvGrpSpPr>
                <a:grpSpLocks/>
              </p:cNvGrpSpPr>
              <p:nvPr/>
            </p:nvGrpSpPr>
            <p:grpSpPr bwMode="auto">
              <a:xfrm>
                <a:off x="3548063" y="3005138"/>
                <a:ext cx="630237" cy="903287"/>
                <a:chOff x="1694" y="2282"/>
                <a:chExt cx="537" cy="769"/>
              </a:xfrm>
            </p:grpSpPr>
            <p:sp>
              <p:nvSpPr>
                <p:cNvPr id="117842" name="AutoShape 676"/>
                <p:cNvSpPr>
                  <a:spLocks noChangeArrowheads="1"/>
                </p:cNvSpPr>
                <p:nvPr/>
              </p:nvSpPr>
              <p:spPr bwMode="auto">
                <a:xfrm>
                  <a:off x="1694" y="2533"/>
                  <a:ext cx="537" cy="518"/>
                </a:xfrm>
                <a:prstGeom prst="roundRect">
                  <a:avLst>
                    <a:gd name="adj" fmla="val 11954"/>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43" name="Oval 677"/>
                <p:cNvSpPr>
                  <a:spLocks noChangeArrowheads="1"/>
                </p:cNvSpPr>
                <p:nvPr/>
              </p:nvSpPr>
              <p:spPr bwMode="auto">
                <a:xfrm>
                  <a:off x="1818" y="2282"/>
                  <a:ext cx="295" cy="305"/>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29" name="Group 678"/>
              <p:cNvGrpSpPr>
                <a:grpSpLocks/>
              </p:cNvGrpSpPr>
              <p:nvPr/>
            </p:nvGrpSpPr>
            <p:grpSpPr bwMode="auto">
              <a:xfrm>
                <a:off x="5637213" y="2922588"/>
                <a:ext cx="628650" cy="985837"/>
                <a:chOff x="2245" y="2169"/>
                <a:chExt cx="635" cy="871"/>
              </a:xfrm>
            </p:grpSpPr>
            <p:sp>
              <p:nvSpPr>
                <p:cNvPr id="117840" name="AutoShape 679"/>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41" name="Oval 680"/>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0" name="Group 681"/>
              <p:cNvGrpSpPr>
                <a:grpSpLocks/>
              </p:cNvGrpSpPr>
              <p:nvPr/>
            </p:nvGrpSpPr>
            <p:grpSpPr bwMode="auto">
              <a:xfrm>
                <a:off x="6635750" y="2886075"/>
                <a:ext cx="746125" cy="1022350"/>
                <a:chOff x="2245" y="2169"/>
                <a:chExt cx="635" cy="871"/>
              </a:xfrm>
            </p:grpSpPr>
            <p:sp>
              <p:nvSpPr>
                <p:cNvPr id="117838" name="AutoShape 682"/>
                <p:cNvSpPr>
                  <a:spLocks noChangeArrowheads="1"/>
                </p:cNvSpPr>
                <p:nvPr/>
              </p:nvSpPr>
              <p:spPr bwMode="auto">
                <a:xfrm>
                  <a:off x="2245" y="2456"/>
                  <a:ext cx="635" cy="584"/>
                </a:xfrm>
                <a:prstGeom prst="roundRect">
                  <a:avLst>
                    <a:gd name="adj" fmla="val 11875"/>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39" name="Oval 683"/>
                <p:cNvSpPr>
                  <a:spLocks noChangeArrowheads="1"/>
                </p:cNvSpPr>
                <p:nvPr/>
              </p:nvSpPr>
              <p:spPr bwMode="auto">
                <a:xfrm>
                  <a:off x="2372" y="2169"/>
                  <a:ext cx="344" cy="342"/>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31" name="Group 684"/>
              <p:cNvGrpSpPr>
                <a:grpSpLocks/>
              </p:cNvGrpSpPr>
              <p:nvPr/>
            </p:nvGrpSpPr>
            <p:grpSpPr bwMode="auto">
              <a:xfrm>
                <a:off x="6118225" y="3005138"/>
                <a:ext cx="630238" cy="903287"/>
                <a:chOff x="1694" y="2282"/>
                <a:chExt cx="537" cy="769"/>
              </a:xfrm>
            </p:grpSpPr>
            <p:sp>
              <p:nvSpPr>
                <p:cNvPr id="117836" name="AutoShape 685"/>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37" name="Oval 686"/>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894" name="Group 687"/>
              <p:cNvGrpSpPr>
                <a:grpSpLocks/>
              </p:cNvGrpSpPr>
              <p:nvPr/>
            </p:nvGrpSpPr>
            <p:grpSpPr bwMode="auto">
              <a:xfrm>
                <a:off x="4619625" y="3005138"/>
                <a:ext cx="555625" cy="903287"/>
                <a:chOff x="1694" y="2282"/>
                <a:chExt cx="537" cy="769"/>
              </a:xfrm>
            </p:grpSpPr>
            <p:sp>
              <p:nvSpPr>
                <p:cNvPr id="117834" name="AutoShape 688"/>
                <p:cNvSpPr>
                  <a:spLocks noChangeArrowheads="1"/>
                </p:cNvSpPr>
                <p:nvPr/>
              </p:nvSpPr>
              <p:spPr bwMode="auto">
                <a:xfrm>
                  <a:off x="1694" y="2533"/>
                  <a:ext cx="537" cy="518"/>
                </a:xfrm>
                <a:prstGeom prst="roundRect">
                  <a:avLst>
                    <a:gd name="adj" fmla="val 11954"/>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35" name="Oval 689"/>
                <p:cNvSpPr>
                  <a:spLocks noChangeArrowheads="1"/>
                </p:cNvSpPr>
                <p:nvPr/>
              </p:nvSpPr>
              <p:spPr bwMode="auto">
                <a:xfrm>
                  <a:off x="1818" y="2282"/>
                  <a:ext cx="295" cy="305"/>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895" name="Group 691"/>
              <p:cNvGrpSpPr>
                <a:grpSpLocks/>
              </p:cNvGrpSpPr>
              <p:nvPr/>
            </p:nvGrpSpPr>
            <p:grpSpPr bwMode="auto">
              <a:xfrm flipH="1">
                <a:off x="6203953" y="3495675"/>
                <a:ext cx="746125" cy="1022350"/>
                <a:chOff x="2245" y="2169"/>
                <a:chExt cx="635" cy="871"/>
              </a:xfrm>
            </p:grpSpPr>
            <p:sp>
              <p:nvSpPr>
                <p:cNvPr id="117832" name="AutoShape 692"/>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33" name="Oval 693"/>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896" name="Group 694"/>
              <p:cNvGrpSpPr>
                <a:grpSpLocks/>
              </p:cNvGrpSpPr>
              <p:nvPr/>
            </p:nvGrpSpPr>
            <p:grpSpPr bwMode="auto">
              <a:xfrm flipH="1">
                <a:off x="5710241" y="3532188"/>
                <a:ext cx="628650" cy="985837"/>
                <a:chOff x="2245" y="2169"/>
                <a:chExt cx="635" cy="871"/>
              </a:xfrm>
            </p:grpSpPr>
            <p:sp>
              <p:nvSpPr>
                <p:cNvPr id="117830" name="AutoShape 695"/>
                <p:cNvSpPr>
                  <a:spLocks noChangeArrowheads="1"/>
                </p:cNvSpPr>
                <p:nvPr/>
              </p:nvSpPr>
              <p:spPr bwMode="auto">
                <a:xfrm>
                  <a:off x="2245" y="2456"/>
                  <a:ext cx="635" cy="584"/>
                </a:xfrm>
                <a:prstGeom prst="roundRect">
                  <a:avLst>
                    <a:gd name="adj" fmla="val 11875"/>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31" name="Oval 696"/>
                <p:cNvSpPr>
                  <a:spLocks noChangeArrowheads="1"/>
                </p:cNvSpPr>
                <p:nvPr/>
              </p:nvSpPr>
              <p:spPr bwMode="auto">
                <a:xfrm>
                  <a:off x="2372" y="2169"/>
                  <a:ext cx="344" cy="342"/>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897" name="Group 697"/>
              <p:cNvGrpSpPr>
                <a:grpSpLocks/>
              </p:cNvGrpSpPr>
              <p:nvPr/>
            </p:nvGrpSpPr>
            <p:grpSpPr bwMode="auto">
              <a:xfrm flipH="1">
                <a:off x="6837366" y="3614738"/>
                <a:ext cx="630237" cy="903287"/>
                <a:chOff x="1694" y="2282"/>
                <a:chExt cx="537" cy="769"/>
              </a:xfrm>
            </p:grpSpPr>
            <p:sp>
              <p:nvSpPr>
                <p:cNvPr id="117828" name="AutoShape 698"/>
                <p:cNvSpPr>
                  <a:spLocks noChangeArrowheads="1"/>
                </p:cNvSpPr>
                <p:nvPr/>
              </p:nvSpPr>
              <p:spPr bwMode="auto">
                <a:xfrm>
                  <a:off x="1694" y="2533"/>
                  <a:ext cx="537" cy="518"/>
                </a:xfrm>
                <a:prstGeom prst="roundRect">
                  <a:avLst>
                    <a:gd name="adj" fmla="val 11954"/>
                  </a:avLst>
                </a:prstGeom>
                <a:solidFill>
                  <a:srgbClr val="FEEBCE"/>
                </a:solidFill>
                <a:ln w="952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29" name="Oval 699"/>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898" name="Group 700"/>
              <p:cNvGrpSpPr>
                <a:grpSpLocks/>
              </p:cNvGrpSpPr>
              <p:nvPr/>
            </p:nvGrpSpPr>
            <p:grpSpPr bwMode="auto">
              <a:xfrm flipH="1">
                <a:off x="4594228" y="3495675"/>
                <a:ext cx="746125" cy="1022350"/>
                <a:chOff x="2245" y="2169"/>
                <a:chExt cx="635" cy="871"/>
              </a:xfrm>
            </p:grpSpPr>
            <p:sp>
              <p:nvSpPr>
                <p:cNvPr id="117826" name="AutoShape 701"/>
                <p:cNvSpPr>
                  <a:spLocks noChangeArrowheads="1"/>
                </p:cNvSpPr>
                <p:nvPr/>
              </p:nvSpPr>
              <p:spPr bwMode="auto">
                <a:xfrm>
                  <a:off x="2245" y="2456"/>
                  <a:ext cx="635" cy="584"/>
                </a:xfrm>
                <a:prstGeom prst="roundRect">
                  <a:avLst>
                    <a:gd name="adj" fmla="val 11875"/>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27" name="Oval 702"/>
                <p:cNvSpPr>
                  <a:spLocks noChangeArrowheads="1"/>
                </p:cNvSpPr>
                <p:nvPr/>
              </p:nvSpPr>
              <p:spPr bwMode="auto">
                <a:xfrm>
                  <a:off x="2372" y="2169"/>
                  <a:ext cx="344" cy="342"/>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899" name="Group 703"/>
              <p:cNvGrpSpPr>
                <a:grpSpLocks/>
              </p:cNvGrpSpPr>
              <p:nvPr/>
            </p:nvGrpSpPr>
            <p:grpSpPr bwMode="auto">
              <a:xfrm flipH="1">
                <a:off x="3200400" y="3532188"/>
                <a:ext cx="628650" cy="985837"/>
                <a:chOff x="2245" y="2169"/>
                <a:chExt cx="635" cy="871"/>
              </a:xfrm>
            </p:grpSpPr>
            <p:sp>
              <p:nvSpPr>
                <p:cNvPr id="117824" name="AutoShape 704"/>
                <p:cNvSpPr>
                  <a:spLocks noChangeArrowheads="1"/>
                </p:cNvSpPr>
                <p:nvPr/>
              </p:nvSpPr>
              <p:spPr bwMode="auto">
                <a:xfrm>
                  <a:off x="2245" y="2456"/>
                  <a:ext cx="635" cy="584"/>
                </a:xfrm>
                <a:prstGeom prst="roundRect">
                  <a:avLst>
                    <a:gd name="adj" fmla="val 11875"/>
                  </a:avLst>
                </a:prstGeom>
                <a:solidFill>
                  <a:srgbClr val="FFE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25" name="Oval 705"/>
                <p:cNvSpPr>
                  <a:spLocks noChangeArrowheads="1"/>
                </p:cNvSpPr>
                <p:nvPr/>
              </p:nvSpPr>
              <p:spPr bwMode="auto">
                <a:xfrm>
                  <a:off x="2372" y="2169"/>
                  <a:ext cx="344" cy="342"/>
                </a:xfrm>
                <a:prstGeom prst="ellipse">
                  <a:avLst/>
                </a:prstGeom>
                <a:solidFill>
                  <a:srgbClr val="FFE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900" name="Group 706"/>
              <p:cNvGrpSpPr>
                <a:grpSpLocks/>
              </p:cNvGrpSpPr>
              <p:nvPr/>
            </p:nvGrpSpPr>
            <p:grpSpPr bwMode="auto">
              <a:xfrm flipH="1">
                <a:off x="5227641" y="3614738"/>
                <a:ext cx="630237" cy="903287"/>
                <a:chOff x="1694" y="2282"/>
                <a:chExt cx="537" cy="769"/>
              </a:xfrm>
            </p:grpSpPr>
            <p:sp>
              <p:nvSpPr>
                <p:cNvPr id="117822" name="AutoShape 707"/>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23" name="Oval 708"/>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901" name="Group 709"/>
              <p:cNvGrpSpPr>
                <a:grpSpLocks/>
              </p:cNvGrpSpPr>
              <p:nvPr/>
            </p:nvGrpSpPr>
            <p:grpSpPr bwMode="auto">
              <a:xfrm flipH="1">
                <a:off x="2640012" y="3532188"/>
                <a:ext cx="628650" cy="985837"/>
                <a:chOff x="2245" y="2169"/>
                <a:chExt cx="635" cy="871"/>
              </a:xfrm>
            </p:grpSpPr>
            <p:sp>
              <p:nvSpPr>
                <p:cNvPr id="117820" name="AutoShape 710"/>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21" name="Oval 711"/>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902" name="Group 712"/>
              <p:cNvGrpSpPr>
                <a:grpSpLocks/>
              </p:cNvGrpSpPr>
              <p:nvPr/>
            </p:nvGrpSpPr>
            <p:grpSpPr bwMode="auto">
              <a:xfrm flipH="1">
                <a:off x="1676750" y="3495675"/>
                <a:ext cx="560475" cy="1022350"/>
                <a:chOff x="2273" y="2169"/>
                <a:chExt cx="477" cy="871"/>
              </a:xfrm>
            </p:grpSpPr>
            <p:sp>
              <p:nvSpPr>
                <p:cNvPr id="117818" name="AutoShape 713"/>
                <p:cNvSpPr>
                  <a:spLocks noChangeArrowheads="1"/>
                </p:cNvSpPr>
                <p:nvPr/>
              </p:nvSpPr>
              <p:spPr bwMode="auto">
                <a:xfrm>
                  <a:off x="2273" y="2456"/>
                  <a:ext cx="477"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19" name="Oval 714"/>
                <p:cNvSpPr>
                  <a:spLocks noChangeArrowheads="1"/>
                </p:cNvSpPr>
                <p:nvPr/>
              </p:nvSpPr>
              <p:spPr bwMode="auto">
                <a:xfrm>
                  <a:off x="2324"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903" name="Group 715"/>
              <p:cNvGrpSpPr>
                <a:grpSpLocks/>
              </p:cNvGrpSpPr>
              <p:nvPr/>
            </p:nvGrpSpPr>
            <p:grpSpPr bwMode="auto">
              <a:xfrm flipH="1">
                <a:off x="2157412" y="3614738"/>
                <a:ext cx="630238" cy="903287"/>
                <a:chOff x="1694" y="2282"/>
                <a:chExt cx="537" cy="769"/>
              </a:xfrm>
            </p:grpSpPr>
            <p:sp>
              <p:nvSpPr>
                <p:cNvPr id="117816" name="AutoShape 716"/>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17" name="Oval 717"/>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7904" name="Group 718"/>
              <p:cNvGrpSpPr>
                <a:grpSpLocks/>
              </p:cNvGrpSpPr>
              <p:nvPr/>
            </p:nvGrpSpPr>
            <p:grpSpPr bwMode="auto">
              <a:xfrm flipH="1">
                <a:off x="3730625" y="3614738"/>
                <a:ext cx="555625" cy="903287"/>
                <a:chOff x="1694" y="2282"/>
                <a:chExt cx="537" cy="769"/>
              </a:xfrm>
            </p:grpSpPr>
            <p:sp>
              <p:nvSpPr>
                <p:cNvPr id="117814" name="AutoShape 719"/>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15" name="Oval 720"/>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117809" name="AutoShape 731"/>
              <p:cNvSpPr>
                <a:spLocks noChangeArrowheads="1"/>
              </p:cNvSpPr>
              <p:nvPr/>
            </p:nvSpPr>
            <p:spPr bwMode="auto">
              <a:xfrm>
                <a:off x="4158363" y="3856038"/>
                <a:ext cx="560575" cy="685800"/>
              </a:xfrm>
              <a:prstGeom prst="roundRect">
                <a:avLst>
                  <a:gd name="adj" fmla="val 11875"/>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7810" name="Oval 732"/>
              <p:cNvSpPr>
                <a:spLocks noChangeArrowheads="1"/>
              </p:cNvSpPr>
              <p:nvPr/>
            </p:nvSpPr>
            <p:spPr bwMode="auto">
              <a:xfrm>
                <a:off x="4214813" y="3519488"/>
                <a:ext cx="404812" cy="401638"/>
              </a:xfrm>
              <a:prstGeom prst="ellipse">
                <a:avLst/>
              </a:prstGeom>
              <a:solidFill>
                <a:srgbClr val="FFFFFF"/>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117813" name="Text Box 745"/>
            <p:cNvSpPr txBox="1">
              <a:spLocks noChangeArrowheads="1"/>
            </p:cNvSpPr>
            <p:nvPr/>
          </p:nvSpPr>
          <p:spPr bwMode="auto">
            <a:xfrm>
              <a:off x="3026880" y="5334001"/>
              <a:ext cx="2937843" cy="76944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4400" b="1" dirty="0">
                  <a:solidFill>
                    <a:srgbClr val="FFFF00"/>
                  </a:solidFill>
                </a:rPr>
                <a:t>1 in </a:t>
              </a:r>
              <a:r>
                <a:rPr lang="en-US" sz="4400" b="1" dirty="0" smtClean="0">
                  <a:solidFill>
                    <a:srgbClr val="FFFF00"/>
                  </a:solidFill>
                </a:rPr>
                <a:t>41 </a:t>
              </a:r>
              <a:endParaRPr lang="en-US" sz="4000" b="1" dirty="0">
                <a:solidFill>
                  <a:srgbClr val="FF9999"/>
                </a:solidFill>
              </a:endParaRPr>
            </a:p>
          </p:txBody>
        </p:sp>
      </p:grpSp>
      <p:sp>
        <p:nvSpPr>
          <p:cNvPr id="129" name="Rectangle 128"/>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sp>
        <p:nvSpPr>
          <p:cNvPr id="131" name="Rectangle 130"/>
          <p:cNvSpPr/>
          <p:nvPr/>
        </p:nvSpPr>
        <p:spPr>
          <a:xfrm>
            <a:off x="1176667" y="1307068"/>
            <a:ext cx="6519734" cy="646331"/>
          </a:xfrm>
          <a:prstGeom prst="rect">
            <a:avLst/>
          </a:prstGeom>
        </p:spPr>
        <p:txBody>
          <a:bodyPr wrap="none">
            <a:spAutoFit/>
          </a:bodyPr>
          <a:lstStyle/>
          <a:p>
            <a:pPr algn="ctr" fontAlgn="base">
              <a:spcBef>
                <a:spcPct val="50000"/>
              </a:spcBef>
              <a:spcAft>
                <a:spcPct val="0"/>
              </a:spcAft>
            </a:pPr>
            <a:r>
              <a:rPr lang="en-US" sz="3600" b="1" dirty="0">
                <a:solidFill>
                  <a:srgbClr val="FF9999"/>
                </a:solidFill>
              </a:rPr>
              <a:t>Non-Hispanic White </a:t>
            </a:r>
            <a:r>
              <a:rPr lang="en-US" sz="3600" b="1" dirty="0" smtClean="0">
                <a:solidFill>
                  <a:srgbClr val="FF9999"/>
                </a:solidFill>
              </a:rPr>
              <a:t>Females</a:t>
            </a:r>
            <a:endParaRPr lang="en-US" sz="3600" b="1" dirty="0">
              <a:solidFill>
                <a:srgbClr val="FF9999"/>
              </a:solidFill>
            </a:endParaRPr>
          </a:p>
        </p:txBody>
      </p:sp>
      <p:grpSp>
        <p:nvGrpSpPr>
          <p:cNvPr id="132" name="Group 131"/>
          <p:cNvGrpSpPr/>
          <p:nvPr/>
        </p:nvGrpSpPr>
        <p:grpSpPr>
          <a:xfrm>
            <a:off x="4570941" y="3031499"/>
            <a:ext cx="4459861" cy="3071942"/>
            <a:chOff x="1467887" y="1826986"/>
            <a:chExt cx="6208579" cy="4276455"/>
          </a:xfrm>
        </p:grpSpPr>
        <p:sp>
          <p:nvSpPr>
            <p:cNvPr id="133" name="Text Box 745"/>
            <p:cNvSpPr txBox="1">
              <a:spLocks noChangeArrowheads="1"/>
            </p:cNvSpPr>
            <p:nvPr/>
          </p:nvSpPr>
          <p:spPr bwMode="auto">
            <a:xfrm>
              <a:off x="3026881" y="5334000"/>
              <a:ext cx="2937841" cy="769441"/>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4400" b="1" dirty="0">
                  <a:solidFill>
                    <a:srgbClr val="FFFF00"/>
                  </a:solidFill>
                </a:rPr>
                <a:t>1 in </a:t>
              </a:r>
              <a:r>
                <a:rPr lang="en-US" sz="4400" b="1" dirty="0" smtClean="0">
                  <a:solidFill>
                    <a:srgbClr val="FFFF00"/>
                  </a:solidFill>
                </a:rPr>
                <a:t>38 </a:t>
              </a:r>
              <a:endParaRPr lang="en-US" sz="4000" b="1" dirty="0">
                <a:solidFill>
                  <a:srgbClr val="FF9999"/>
                </a:solidFill>
              </a:endParaRPr>
            </a:p>
          </p:txBody>
        </p:sp>
        <p:grpSp>
          <p:nvGrpSpPr>
            <p:cNvPr id="134" name="Group 598"/>
            <p:cNvGrpSpPr>
              <a:grpSpLocks/>
            </p:cNvGrpSpPr>
            <p:nvPr/>
          </p:nvGrpSpPr>
          <p:grpSpPr bwMode="auto">
            <a:xfrm>
              <a:off x="2303202" y="1826986"/>
              <a:ext cx="799947" cy="1198785"/>
              <a:chOff x="2245" y="2169"/>
              <a:chExt cx="635" cy="871"/>
            </a:xfrm>
          </p:grpSpPr>
          <p:sp>
            <p:nvSpPr>
              <p:cNvPr id="254" name="AutoShape 599"/>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55" name="Oval 600"/>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35" name="Group 601"/>
            <p:cNvGrpSpPr>
              <a:grpSpLocks/>
            </p:cNvGrpSpPr>
            <p:nvPr/>
          </p:nvGrpSpPr>
          <p:grpSpPr bwMode="auto">
            <a:xfrm>
              <a:off x="2958477" y="1869800"/>
              <a:ext cx="673998" cy="1155971"/>
              <a:chOff x="2245" y="2169"/>
              <a:chExt cx="635" cy="871"/>
            </a:xfrm>
          </p:grpSpPr>
          <p:sp>
            <p:nvSpPr>
              <p:cNvPr id="252" name="AutoShape 602"/>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53" name="Oval 603"/>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36" name="Group 604"/>
            <p:cNvGrpSpPr>
              <a:grpSpLocks/>
            </p:cNvGrpSpPr>
            <p:nvPr/>
          </p:nvGrpSpPr>
          <p:grpSpPr bwMode="auto">
            <a:xfrm>
              <a:off x="1748345" y="1966597"/>
              <a:ext cx="675699" cy="1059175"/>
              <a:chOff x="1694" y="2282"/>
              <a:chExt cx="537" cy="769"/>
            </a:xfrm>
          </p:grpSpPr>
          <p:sp>
            <p:nvSpPr>
              <p:cNvPr id="250" name="AutoShape 605"/>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51" name="Oval 606"/>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37" name="Group 607"/>
            <p:cNvGrpSpPr>
              <a:grpSpLocks/>
            </p:cNvGrpSpPr>
            <p:nvPr/>
          </p:nvGrpSpPr>
          <p:grpSpPr bwMode="auto">
            <a:xfrm>
              <a:off x="4029045" y="1826986"/>
              <a:ext cx="799947" cy="1198785"/>
              <a:chOff x="2245" y="2169"/>
              <a:chExt cx="635" cy="871"/>
            </a:xfrm>
          </p:grpSpPr>
          <p:sp>
            <p:nvSpPr>
              <p:cNvPr id="248" name="AutoShape 608"/>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49" name="Oval 609"/>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38" name="Group 610"/>
            <p:cNvGrpSpPr>
              <a:grpSpLocks/>
            </p:cNvGrpSpPr>
            <p:nvPr/>
          </p:nvGrpSpPr>
          <p:grpSpPr bwMode="auto">
            <a:xfrm>
              <a:off x="5113228" y="1869800"/>
              <a:ext cx="673998" cy="1155971"/>
              <a:chOff x="2245" y="2169"/>
              <a:chExt cx="635" cy="871"/>
            </a:xfrm>
          </p:grpSpPr>
          <p:sp>
            <p:nvSpPr>
              <p:cNvPr id="246" name="AutoShape 611"/>
              <p:cNvSpPr>
                <a:spLocks noChangeArrowheads="1"/>
              </p:cNvSpPr>
              <p:nvPr/>
            </p:nvSpPr>
            <p:spPr bwMode="auto">
              <a:xfrm>
                <a:off x="2245" y="2456"/>
                <a:ext cx="635" cy="584"/>
              </a:xfrm>
              <a:prstGeom prst="roundRect">
                <a:avLst>
                  <a:gd name="adj" fmla="val 11875"/>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47" name="Oval 612"/>
              <p:cNvSpPr>
                <a:spLocks noChangeArrowheads="1"/>
              </p:cNvSpPr>
              <p:nvPr/>
            </p:nvSpPr>
            <p:spPr bwMode="auto">
              <a:xfrm>
                <a:off x="2372" y="2169"/>
                <a:ext cx="344" cy="342"/>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39" name="Group 613"/>
            <p:cNvGrpSpPr>
              <a:grpSpLocks/>
            </p:cNvGrpSpPr>
            <p:nvPr/>
          </p:nvGrpSpPr>
          <p:grpSpPr bwMode="auto">
            <a:xfrm>
              <a:off x="3474188" y="1966597"/>
              <a:ext cx="675699" cy="1059175"/>
              <a:chOff x="1694" y="2282"/>
              <a:chExt cx="537" cy="769"/>
            </a:xfrm>
          </p:grpSpPr>
          <p:sp>
            <p:nvSpPr>
              <p:cNvPr id="244" name="AutoShape 614"/>
              <p:cNvSpPr>
                <a:spLocks noChangeArrowheads="1"/>
              </p:cNvSpPr>
              <p:nvPr/>
            </p:nvSpPr>
            <p:spPr bwMode="auto">
              <a:xfrm>
                <a:off x="1694" y="2533"/>
                <a:ext cx="537" cy="518"/>
              </a:xfrm>
              <a:prstGeom prst="roundRect">
                <a:avLst>
                  <a:gd name="adj" fmla="val 11954"/>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45" name="Oval 615"/>
              <p:cNvSpPr>
                <a:spLocks noChangeArrowheads="1"/>
              </p:cNvSpPr>
              <p:nvPr/>
            </p:nvSpPr>
            <p:spPr bwMode="auto">
              <a:xfrm>
                <a:off x="1818" y="2282"/>
                <a:ext cx="295" cy="305"/>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0" name="Group 616"/>
            <p:cNvGrpSpPr>
              <a:grpSpLocks/>
            </p:cNvGrpSpPr>
            <p:nvPr/>
          </p:nvGrpSpPr>
          <p:grpSpPr bwMode="auto">
            <a:xfrm>
              <a:off x="5714040" y="1869800"/>
              <a:ext cx="673998" cy="1155971"/>
              <a:chOff x="2245" y="2169"/>
              <a:chExt cx="635" cy="871"/>
            </a:xfrm>
          </p:grpSpPr>
          <p:sp>
            <p:nvSpPr>
              <p:cNvPr id="242" name="AutoShape 617"/>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43" name="Oval 618"/>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1" name="Group 619"/>
            <p:cNvGrpSpPr>
              <a:grpSpLocks/>
            </p:cNvGrpSpPr>
            <p:nvPr/>
          </p:nvGrpSpPr>
          <p:grpSpPr bwMode="auto">
            <a:xfrm>
              <a:off x="6784607" y="1826986"/>
              <a:ext cx="799947" cy="1198785"/>
              <a:chOff x="2245" y="2169"/>
              <a:chExt cx="635" cy="871"/>
            </a:xfrm>
          </p:grpSpPr>
          <p:sp>
            <p:nvSpPr>
              <p:cNvPr id="240" name="AutoShape 620"/>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41" name="Oval 621"/>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2" name="Group 622"/>
            <p:cNvGrpSpPr>
              <a:grpSpLocks/>
            </p:cNvGrpSpPr>
            <p:nvPr/>
          </p:nvGrpSpPr>
          <p:grpSpPr bwMode="auto">
            <a:xfrm>
              <a:off x="6229750" y="1966597"/>
              <a:ext cx="675701" cy="1059175"/>
              <a:chOff x="1694" y="2282"/>
              <a:chExt cx="537" cy="769"/>
            </a:xfrm>
          </p:grpSpPr>
          <p:sp>
            <p:nvSpPr>
              <p:cNvPr id="238" name="AutoShape 623"/>
              <p:cNvSpPr>
                <a:spLocks noChangeArrowheads="1"/>
              </p:cNvSpPr>
              <p:nvPr/>
            </p:nvSpPr>
            <p:spPr bwMode="auto">
              <a:xfrm>
                <a:off x="1694" y="2533"/>
                <a:ext cx="537" cy="518"/>
              </a:xfrm>
              <a:prstGeom prst="roundRect">
                <a:avLst>
                  <a:gd name="adj" fmla="val 11954"/>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9" name="Oval 624"/>
              <p:cNvSpPr>
                <a:spLocks noChangeArrowheads="1"/>
              </p:cNvSpPr>
              <p:nvPr/>
            </p:nvSpPr>
            <p:spPr bwMode="auto">
              <a:xfrm>
                <a:off x="1818" y="2282"/>
                <a:ext cx="295" cy="305"/>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3" name="Group 625"/>
            <p:cNvGrpSpPr>
              <a:grpSpLocks/>
            </p:cNvGrpSpPr>
            <p:nvPr/>
          </p:nvGrpSpPr>
          <p:grpSpPr bwMode="auto">
            <a:xfrm>
              <a:off x="4623048" y="1966597"/>
              <a:ext cx="595705" cy="1059175"/>
              <a:chOff x="1694" y="2282"/>
              <a:chExt cx="537" cy="769"/>
            </a:xfrm>
          </p:grpSpPr>
          <p:sp>
            <p:nvSpPr>
              <p:cNvPr id="236" name="AutoShape 626"/>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7" name="Oval 627"/>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4" name="Group 629"/>
            <p:cNvGrpSpPr>
              <a:grpSpLocks/>
            </p:cNvGrpSpPr>
            <p:nvPr/>
          </p:nvGrpSpPr>
          <p:grpSpPr bwMode="auto">
            <a:xfrm flipH="1">
              <a:off x="6229750" y="2552958"/>
              <a:ext cx="799947" cy="1198785"/>
              <a:chOff x="2245" y="2169"/>
              <a:chExt cx="635" cy="871"/>
            </a:xfrm>
          </p:grpSpPr>
          <p:sp>
            <p:nvSpPr>
              <p:cNvPr id="234" name="AutoShape 630"/>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5" name="Oval 631"/>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5" name="Group 632"/>
            <p:cNvGrpSpPr>
              <a:grpSpLocks/>
            </p:cNvGrpSpPr>
            <p:nvPr/>
          </p:nvGrpSpPr>
          <p:grpSpPr bwMode="auto">
            <a:xfrm flipH="1">
              <a:off x="5700424" y="2595773"/>
              <a:ext cx="673998" cy="1155971"/>
              <a:chOff x="2245" y="2169"/>
              <a:chExt cx="635" cy="871"/>
            </a:xfrm>
          </p:grpSpPr>
          <p:sp>
            <p:nvSpPr>
              <p:cNvPr id="232" name="AutoShape 633"/>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3" name="Oval 634"/>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6" name="Group 635"/>
            <p:cNvGrpSpPr>
              <a:grpSpLocks/>
            </p:cNvGrpSpPr>
            <p:nvPr/>
          </p:nvGrpSpPr>
          <p:grpSpPr bwMode="auto">
            <a:xfrm flipH="1">
              <a:off x="6908855" y="2692569"/>
              <a:ext cx="675699" cy="1059175"/>
              <a:chOff x="1694" y="2282"/>
              <a:chExt cx="537" cy="769"/>
            </a:xfrm>
          </p:grpSpPr>
          <p:sp>
            <p:nvSpPr>
              <p:cNvPr id="230" name="AutoShape 636"/>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31" name="Oval 637"/>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7" name="Group 638"/>
            <p:cNvGrpSpPr>
              <a:grpSpLocks/>
            </p:cNvGrpSpPr>
            <p:nvPr/>
          </p:nvGrpSpPr>
          <p:grpSpPr bwMode="auto">
            <a:xfrm flipH="1">
              <a:off x="4503907" y="2552958"/>
              <a:ext cx="799947" cy="1198785"/>
              <a:chOff x="2245" y="2169"/>
              <a:chExt cx="635" cy="871"/>
            </a:xfrm>
          </p:grpSpPr>
          <p:sp>
            <p:nvSpPr>
              <p:cNvPr id="228" name="AutoShape 639"/>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29" name="Oval 640"/>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8" name="Group 641"/>
            <p:cNvGrpSpPr>
              <a:grpSpLocks/>
            </p:cNvGrpSpPr>
            <p:nvPr/>
          </p:nvGrpSpPr>
          <p:grpSpPr bwMode="auto">
            <a:xfrm flipH="1">
              <a:off x="3545673" y="2595773"/>
              <a:ext cx="673998" cy="1155971"/>
              <a:chOff x="2245" y="2169"/>
              <a:chExt cx="635" cy="871"/>
            </a:xfrm>
          </p:grpSpPr>
          <p:sp>
            <p:nvSpPr>
              <p:cNvPr id="226" name="AutoShape 642"/>
              <p:cNvSpPr>
                <a:spLocks noChangeArrowheads="1"/>
              </p:cNvSpPr>
              <p:nvPr/>
            </p:nvSpPr>
            <p:spPr bwMode="auto">
              <a:xfrm>
                <a:off x="2245" y="2456"/>
                <a:ext cx="635" cy="584"/>
              </a:xfrm>
              <a:prstGeom prst="roundRect">
                <a:avLst>
                  <a:gd name="adj" fmla="val 11875"/>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27" name="Oval 643"/>
              <p:cNvSpPr>
                <a:spLocks noChangeArrowheads="1"/>
              </p:cNvSpPr>
              <p:nvPr/>
            </p:nvSpPr>
            <p:spPr bwMode="auto">
              <a:xfrm>
                <a:off x="2372" y="2169"/>
                <a:ext cx="344" cy="342"/>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9" name="Group 644"/>
            <p:cNvGrpSpPr>
              <a:grpSpLocks/>
            </p:cNvGrpSpPr>
            <p:nvPr/>
          </p:nvGrpSpPr>
          <p:grpSpPr bwMode="auto">
            <a:xfrm flipH="1">
              <a:off x="5183011" y="2692569"/>
              <a:ext cx="675699" cy="1059175"/>
              <a:chOff x="1694" y="2282"/>
              <a:chExt cx="537" cy="769"/>
            </a:xfrm>
          </p:grpSpPr>
          <p:sp>
            <p:nvSpPr>
              <p:cNvPr id="224" name="AutoShape 645"/>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25" name="Oval 646"/>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0" name="Group 647"/>
            <p:cNvGrpSpPr>
              <a:grpSpLocks/>
            </p:cNvGrpSpPr>
            <p:nvPr/>
          </p:nvGrpSpPr>
          <p:grpSpPr bwMode="auto">
            <a:xfrm flipH="1">
              <a:off x="2944861" y="2595773"/>
              <a:ext cx="673998" cy="1155971"/>
              <a:chOff x="2245" y="2169"/>
              <a:chExt cx="635" cy="871"/>
            </a:xfrm>
          </p:grpSpPr>
          <p:sp>
            <p:nvSpPr>
              <p:cNvPr id="222" name="AutoShape 648"/>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23" name="Oval 649"/>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1" name="Group 650"/>
            <p:cNvGrpSpPr>
              <a:grpSpLocks/>
            </p:cNvGrpSpPr>
            <p:nvPr/>
          </p:nvGrpSpPr>
          <p:grpSpPr bwMode="auto">
            <a:xfrm flipH="1">
              <a:off x="1748345" y="2552958"/>
              <a:ext cx="799947" cy="1198785"/>
              <a:chOff x="2245" y="2169"/>
              <a:chExt cx="635" cy="871"/>
            </a:xfrm>
          </p:grpSpPr>
          <p:sp>
            <p:nvSpPr>
              <p:cNvPr id="220" name="AutoShape 651"/>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21" name="Oval 652"/>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2" name="Group 653"/>
            <p:cNvGrpSpPr>
              <a:grpSpLocks/>
            </p:cNvGrpSpPr>
            <p:nvPr/>
          </p:nvGrpSpPr>
          <p:grpSpPr bwMode="auto">
            <a:xfrm flipH="1">
              <a:off x="2427448" y="2692569"/>
              <a:ext cx="675701" cy="1059175"/>
              <a:chOff x="1694" y="2282"/>
              <a:chExt cx="537" cy="769"/>
            </a:xfrm>
          </p:grpSpPr>
          <p:sp>
            <p:nvSpPr>
              <p:cNvPr id="218" name="AutoShape 654"/>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19" name="Oval 655"/>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3" name="Group 656"/>
            <p:cNvGrpSpPr>
              <a:grpSpLocks/>
            </p:cNvGrpSpPr>
            <p:nvPr/>
          </p:nvGrpSpPr>
          <p:grpSpPr bwMode="auto">
            <a:xfrm flipH="1">
              <a:off x="4114146" y="2692569"/>
              <a:ext cx="595705" cy="1059175"/>
              <a:chOff x="1694" y="2282"/>
              <a:chExt cx="537" cy="769"/>
            </a:xfrm>
          </p:grpSpPr>
          <p:sp>
            <p:nvSpPr>
              <p:cNvPr id="216" name="AutoShape 657"/>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17" name="Oval 658"/>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4" name="Group 660"/>
            <p:cNvGrpSpPr>
              <a:grpSpLocks/>
            </p:cNvGrpSpPr>
            <p:nvPr/>
          </p:nvGrpSpPr>
          <p:grpSpPr bwMode="auto">
            <a:xfrm>
              <a:off x="2303202" y="3245424"/>
              <a:ext cx="799947" cy="1198785"/>
              <a:chOff x="2245" y="2169"/>
              <a:chExt cx="635" cy="871"/>
            </a:xfrm>
          </p:grpSpPr>
          <p:sp>
            <p:nvSpPr>
              <p:cNvPr id="214" name="AutoShape 661"/>
              <p:cNvSpPr>
                <a:spLocks noChangeArrowheads="1"/>
              </p:cNvSpPr>
              <p:nvPr/>
            </p:nvSpPr>
            <p:spPr bwMode="auto">
              <a:xfrm>
                <a:off x="2245" y="2456"/>
                <a:ext cx="635" cy="584"/>
              </a:xfrm>
              <a:prstGeom prst="roundRect">
                <a:avLst>
                  <a:gd name="adj" fmla="val 11875"/>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15" name="Oval 662"/>
              <p:cNvSpPr>
                <a:spLocks noChangeArrowheads="1"/>
              </p:cNvSpPr>
              <p:nvPr/>
            </p:nvSpPr>
            <p:spPr bwMode="auto">
              <a:xfrm>
                <a:off x="2372" y="2169"/>
                <a:ext cx="344" cy="342"/>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5" name="Group 663"/>
            <p:cNvGrpSpPr>
              <a:grpSpLocks/>
            </p:cNvGrpSpPr>
            <p:nvPr/>
          </p:nvGrpSpPr>
          <p:grpSpPr bwMode="auto">
            <a:xfrm>
              <a:off x="2958477" y="3288239"/>
              <a:ext cx="673998" cy="1155971"/>
              <a:chOff x="2245" y="2169"/>
              <a:chExt cx="635" cy="871"/>
            </a:xfrm>
          </p:grpSpPr>
          <p:sp>
            <p:nvSpPr>
              <p:cNvPr id="212" name="AutoShape 664"/>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13" name="Oval 665"/>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6" name="Group 666"/>
            <p:cNvGrpSpPr>
              <a:grpSpLocks/>
            </p:cNvGrpSpPr>
            <p:nvPr/>
          </p:nvGrpSpPr>
          <p:grpSpPr bwMode="auto">
            <a:xfrm>
              <a:off x="1748345" y="3385035"/>
              <a:ext cx="675699" cy="1059175"/>
              <a:chOff x="1694" y="2282"/>
              <a:chExt cx="537" cy="769"/>
            </a:xfrm>
          </p:grpSpPr>
          <p:sp>
            <p:nvSpPr>
              <p:cNvPr id="210" name="AutoShape 667"/>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11" name="Oval 668"/>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7" name="Group 669"/>
            <p:cNvGrpSpPr>
              <a:grpSpLocks/>
            </p:cNvGrpSpPr>
            <p:nvPr/>
          </p:nvGrpSpPr>
          <p:grpSpPr bwMode="auto">
            <a:xfrm>
              <a:off x="4029045" y="3245424"/>
              <a:ext cx="799947" cy="1198785"/>
              <a:chOff x="2245" y="2169"/>
              <a:chExt cx="635" cy="871"/>
            </a:xfrm>
          </p:grpSpPr>
          <p:sp>
            <p:nvSpPr>
              <p:cNvPr id="208" name="AutoShape 670"/>
              <p:cNvSpPr>
                <a:spLocks noChangeArrowheads="1"/>
              </p:cNvSpPr>
              <p:nvPr/>
            </p:nvSpPr>
            <p:spPr bwMode="auto">
              <a:xfrm>
                <a:off x="2245" y="2456"/>
                <a:ext cx="635" cy="584"/>
              </a:xfrm>
              <a:prstGeom prst="roundRect">
                <a:avLst>
                  <a:gd name="adj" fmla="val 11875"/>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9" name="Oval 671"/>
              <p:cNvSpPr>
                <a:spLocks noChangeArrowheads="1"/>
              </p:cNvSpPr>
              <p:nvPr/>
            </p:nvSpPr>
            <p:spPr bwMode="auto">
              <a:xfrm>
                <a:off x="2372" y="2169"/>
                <a:ext cx="344" cy="342"/>
              </a:xfrm>
              <a:prstGeom prst="ellipse">
                <a:avLst/>
              </a:prstGeom>
              <a:solidFill>
                <a:schemeClr val="bg2"/>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8" name="Group 672"/>
            <p:cNvGrpSpPr>
              <a:grpSpLocks/>
            </p:cNvGrpSpPr>
            <p:nvPr/>
          </p:nvGrpSpPr>
          <p:grpSpPr bwMode="auto">
            <a:xfrm>
              <a:off x="5113228" y="3288239"/>
              <a:ext cx="673998" cy="1155971"/>
              <a:chOff x="2245" y="2169"/>
              <a:chExt cx="635" cy="871"/>
            </a:xfrm>
          </p:grpSpPr>
          <p:sp>
            <p:nvSpPr>
              <p:cNvPr id="206" name="AutoShape 673"/>
              <p:cNvSpPr>
                <a:spLocks noChangeArrowheads="1"/>
              </p:cNvSpPr>
              <p:nvPr/>
            </p:nvSpPr>
            <p:spPr bwMode="auto">
              <a:xfrm>
                <a:off x="2245" y="2456"/>
                <a:ext cx="635" cy="584"/>
              </a:xfrm>
              <a:prstGeom prst="roundRect">
                <a:avLst>
                  <a:gd name="adj" fmla="val 11875"/>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7" name="Oval 674"/>
              <p:cNvSpPr>
                <a:spLocks noChangeArrowheads="1"/>
              </p:cNvSpPr>
              <p:nvPr/>
            </p:nvSpPr>
            <p:spPr bwMode="auto">
              <a:xfrm>
                <a:off x="2372" y="2169"/>
                <a:ext cx="344" cy="342"/>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9" name="Group 675"/>
            <p:cNvGrpSpPr>
              <a:grpSpLocks/>
            </p:cNvGrpSpPr>
            <p:nvPr/>
          </p:nvGrpSpPr>
          <p:grpSpPr bwMode="auto">
            <a:xfrm>
              <a:off x="3474188" y="3385035"/>
              <a:ext cx="675699" cy="1059175"/>
              <a:chOff x="1694" y="2282"/>
              <a:chExt cx="537" cy="769"/>
            </a:xfrm>
          </p:grpSpPr>
          <p:sp>
            <p:nvSpPr>
              <p:cNvPr id="204" name="AutoShape 676"/>
              <p:cNvSpPr>
                <a:spLocks noChangeArrowheads="1"/>
              </p:cNvSpPr>
              <p:nvPr/>
            </p:nvSpPr>
            <p:spPr bwMode="auto">
              <a:xfrm>
                <a:off x="1694" y="2533"/>
                <a:ext cx="537" cy="518"/>
              </a:xfrm>
              <a:prstGeom prst="roundRect">
                <a:avLst>
                  <a:gd name="adj" fmla="val 11954"/>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5" name="Oval 677"/>
              <p:cNvSpPr>
                <a:spLocks noChangeArrowheads="1"/>
              </p:cNvSpPr>
              <p:nvPr/>
            </p:nvSpPr>
            <p:spPr bwMode="auto">
              <a:xfrm>
                <a:off x="1818" y="2282"/>
                <a:ext cx="295" cy="305"/>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0" name="Group 678"/>
            <p:cNvGrpSpPr>
              <a:grpSpLocks/>
            </p:cNvGrpSpPr>
            <p:nvPr/>
          </p:nvGrpSpPr>
          <p:grpSpPr bwMode="auto">
            <a:xfrm>
              <a:off x="5714040" y="3288239"/>
              <a:ext cx="673998" cy="1155971"/>
              <a:chOff x="2245" y="2169"/>
              <a:chExt cx="635" cy="871"/>
            </a:xfrm>
          </p:grpSpPr>
          <p:sp>
            <p:nvSpPr>
              <p:cNvPr id="202" name="AutoShape 679"/>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3" name="Oval 680"/>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1" name="Group 681"/>
            <p:cNvGrpSpPr>
              <a:grpSpLocks/>
            </p:cNvGrpSpPr>
            <p:nvPr/>
          </p:nvGrpSpPr>
          <p:grpSpPr bwMode="auto">
            <a:xfrm>
              <a:off x="6784607" y="3245424"/>
              <a:ext cx="799947" cy="1198785"/>
              <a:chOff x="2245" y="2169"/>
              <a:chExt cx="635" cy="871"/>
            </a:xfrm>
          </p:grpSpPr>
          <p:sp>
            <p:nvSpPr>
              <p:cNvPr id="200" name="AutoShape 682"/>
              <p:cNvSpPr>
                <a:spLocks noChangeArrowheads="1"/>
              </p:cNvSpPr>
              <p:nvPr/>
            </p:nvSpPr>
            <p:spPr bwMode="auto">
              <a:xfrm>
                <a:off x="2245" y="2456"/>
                <a:ext cx="635" cy="584"/>
              </a:xfrm>
              <a:prstGeom prst="roundRect">
                <a:avLst>
                  <a:gd name="adj" fmla="val 11875"/>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201" name="Oval 683"/>
              <p:cNvSpPr>
                <a:spLocks noChangeArrowheads="1"/>
              </p:cNvSpPr>
              <p:nvPr/>
            </p:nvSpPr>
            <p:spPr bwMode="auto">
              <a:xfrm>
                <a:off x="2372" y="2169"/>
                <a:ext cx="344" cy="342"/>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2" name="Group 684"/>
            <p:cNvGrpSpPr>
              <a:grpSpLocks/>
            </p:cNvGrpSpPr>
            <p:nvPr/>
          </p:nvGrpSpPr>
          <p:grpSpPr bwMode="auto">
            <a:xfrm>
              <a:off x="6229750" y="3385035"/>
              <a:ext cx="675701" cy="1059175"/>
              <a:chOff x="1694" y="2282"/>
              <a:chExt cx="537" cy="769"/>
            </a:xfrm>
          </p:grpSpPr>
          <p:sp>
            <p:nvSpPr>
              <p:cNvPr id="198" name="AutoShape 685"/>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99" name="Oval 686"/>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3" name="Group 687"/>
            <p:cNvGrpSpPr>
              <a:grpSpLocks/>
            </p:cNvGrpSpPr>
            <p:nvPr/>
          </p:nvGrpSpPr>
          <p:grpSpPr bwMode="auto">
            <a:xfrm>
              <a:off x="4623048" y="3385035"/>
              <a:ext cx="595705" cy="1059175"/>
              <a:chOff x="1694" y="2282"/>
              <a:chExt cx="537" cy="769"/>
            </a:xfrm>
          </p:grpSpPr>
          <p:sp>
            <p:nvSpPr>
              <p:cNvPr id="196" name="AutoShape 688"/>
              <p:cNvSpPr>
                <a:spLocks noChangeArrowheads="1"/>
              </p:cNvSpPr>
              <p:nvPr/>
            </p:nvSpPr>
            <p:spPr bwMode="auto">
              <a:xfrm>
                <a:off x="1694" y="2533"/>
                <a:ext cx="537" cy="518"/>
              </a:xfrm>
              <a:prstGeom prst="roundRect">
                <a:avLst>
                  <a:gd name="adj" fmla="val 11954"/>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97" name="Oval 689"/>
              <p:cNvSpPr>
                <a:spLocks noChangeArrowheads="1"/>
              </p:cNvSpPr>
              <p:nvPr/>
            </p:nvSpPr>
            <p:spPr bwMode="auto">
              <a:xfrm>
                <a:off x="1818" y="2282"/>
                <a:ext cx="295" cy="305"/>
              </a:xfrm>
              <a:prstGeom prst="ellipse">
                <a:avLst/>
              </a:prstGeom>
              <a:solidFill>
                <a:srgbClr val="FEEBCE"/>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4" name="Group 691"/>
            <p:cNvGrpSpPr>
              <a:grpSpLocks/>
            </p:cNvGrpSpPr>
            <p:nvPr/>
          </p:nvGrpSpPr>
          <p:grpSpPr bwMode="auto">
            <a:xfrm flipH="1">
              <a:off x="6321662" y="3960228"/>
              <a:ext cx="799947" cy="1198785"/>
              <a:chOff x="2245" y="2169"/>
              <a:chExt cx="635" cy="871"/>
            </a:xfrm>
          </p:grpSpPr>
          <p:sp>
            <p:nvSpPr>
              <p:cNvPr id="194" name="AutoShape 692"/>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95" name="Oval 693"/>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5" name="Group 694"/>
            <p:cNvGrpSpPr>
              <a:grpSpLocks/>
            </p:cNvGrpSpPr>
            <p:nvPr/>
          </p:nvGrpSpPr>
          <p:grpSpPr bwMode="auto">
            <a:xfrm flipH="1">
              <a:off x="5792336" y="4003042"/>
              <a:ext cx="673998" cy="1155971"/>
              <a:chOff x="2245" y="2169"/>
              <a:chExt cx="635" cy="871"/>
            </a:xfrm>
          </p:grpSpPr>
          <p:sp>
            <p:nvSpPr>
              <p:cNvPr id="192" name="AutoShape 695"/>
              <p:cNvSpPr>
                <a:spLocks noChangeArrowheads="1"/>
              </p:cNvSpPr>
              <p:nvPr/>
            </p:nvSpPr>
            <p:spPr bwMode="auto">
              <a:xfrm>
                <a:off x="2245" y="2456"/>
                <a:ext cx="635" cy="584"/>
              </a:xfrm>
              <a:prstGeom prst="roundRect">
                <a:avLst>
                  <a:gd name="adj" fmla="val 11875"/>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93" name="Oval 696"/>
              <p:cNvSpPr>
                <a:spLocks noChangeArrowheads="1"/>
              </p:cNvSpPr>
              <p:nvPr/>
            </p:nvSpPr>
            <p:spPr bwMode="auto">
              <a:xfrm>
                <a:off x="2372" y="2169"/>
                <a:ext cx="344" cy="342"/>
              </a:xfrm>
              <a:prstGeom prst="ellipse">
                <a:avLst/>
              </a:prstGeom>
              <a:solidFill>
                <a:srgbClr val="FFF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6" name="Group 697"/>
            <p:cNvGrpSpPr>
              <a:grpSpLocks/>
            </p:cNvGrpSpPr>
            <p:nvPr/>
          </p:nvGrpSpPr>
          <p:grpSpPr bwMode="auto">
            <a:xfrm flipH="1">
              <a:off x="7000767" y="4099839"/>
              <a:ext cx="675699" cy="1059175"/>
              <a:chOff x="1694" y="2282"/>
              <a:chExt cx="537" cy="769"/>
            </a:xfrm>
          </p:grpSpPr>
          <p:sp>
            <p:nvSpPr>
              <p:cNvPr id="190" name="AutoShape 698"/>
              <p:cNvSpPr>
                <a:spLocks noChangeArrowheads="1"/>
              </p:cNvSpPr>
              <p:nvPr/>
            </p:nvSpPr>
            <p:spPr bwMode="auto">
              <a:xfrm>
                <a:off x="1694" y="2533"/>
                <a:ext cx="537" cy="518"/>
              </a:xfrm>
              <a:prstGeom prst="roundRect">
                <a:avLst>
                  <a:gd name="adj" fmla="val 11954"/>
                </a:avLst>
              </a:prstGeom>
              <a:solidFill>
                <a:srgbClr val="FEEBCE"/>
              </a:solidFill>
              <a:ln w="952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91" name="Oval 699"/>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7" name="Group 700"/>
            <p:cNvGrpSpPr>
              <a:grpSpLocks/>
            </p:cNvGrpSpPr>
            <p:nvPr/>
          </p:nvGrpSpPr>
          <p:grpSpPr bwMode="auto">
            <a:xfrm flipH="1">
              <a:off x="4665102" y="4085464"/>
              <a:ext cx="609724" cy="1073535"/>
              <a:chOff x="2341" y="2260"/>
              <a:chExt cx="484" cy="780"/>
            </a:xfrm>
            <a:noFill/>
          </p:grpSpPr>
          <p:sp>
            <p:nvSpPr>
              <p:cNvPr id="188" name="AutoShape 701"/>
              <p:cNvSpPr>
                <a:spLocks noChangeArrowheads="1"/>
              </p:cNvSpPr>
              <p:nvPr/>
            </p:nvSpPr>
            <p:spPr bwMode="auto">
              <a:xfrm>
                <a:off x="2341" y="2530"/>
                <a:ext cx="484" cy="510"/>
              </a:xfrm>
              <a:prstGeom prst="roundRect">
                <a:avLst>
                  <a:gd name="adj" fmla="val 11875"/>
                </a:avLst>
              </a:prstGeom>
              <a:grpFill/>
              <a:ln w="28575" algn="ctr">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89" name="Oval 702"/>
              <p:cNvSpPr>
                <a:spLocks noChangeArrowheads="1"/>
              </p:cNvSpPr>
              <p:nvPr/>
            </p:nvSpPr>
            <p:spPr bwMode="auto">
              <a:xfrm>
                <a:off x="2431" y="2260"/>
                <a:ext cx="305" cy="263"/>
              </a:xfrm>
              <a:prstGeom prst="ellipse">
                <a:avLst/>
              </a:prstGeom>
              <a:grpFill/>
              <a:ln w="28575" algn="ctr">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8" name="Group 703"/>
            <p:cNvGrpSpPr>
              <a:grpSpLocks/>
            </p:cNvGrpSpPr>
            <p:nvPr/>
          </p:nvGrpSpPr>
          <p:grpSpPr bwMode="auto">
            <a:xfrm flipH="1">
              <a:off x="3171503" y="4017641"/>
              <a:ext cx="506294" cy="1141372"/>
              <a:chOff x="2337" y="2180"/>
              <a:chExt cx="477" cy="860"/>
            </a:xfrm>
          </p:grpSpPr>
          <p:sp>
            <p:nvSpPr>
              <p:cNvPr id="186" name="AutoShape 704"/>
              <p:cNvSpPr>
                <a:spLocks noChangeArrowheads="1"/>
              </p:cNvSpPr>
              <p:nvPr/>
            </p:nvSpPr>
            <p:spPr bwMode="auto">
              <a:xfrm>
                <a:off x="2337" y="2456"/>
                <a:ext cx="477" cy="584"/>
              </a:xfrm>
              <a:prstGeom prst="roundRect">
                <a:avLst>
                  <a:gd name="adj" fmla="val 11875"/>
                </a:avLst>
              </a:prstGeom>
              <a:solidFill>
                <a:srgbClr val="FFE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87" name="Oval 705"/>
              <p:cNvSpPr>
                <a:spLocks noChangeArrowheads="1"/>
              </p:cNvSpPr>
              <p:nvPr/>
            </p:nvSpPr>
            <p:spPr bwMode="auto">
              <a:xfrm>
                <a:off x="2411" y="2180"/>
                <a:ext cx="344" cy="342"/>
              </a:xfrm>
              <a:prstGeom prst="ellipse">
                <a:avLst/>
              </a:prstGeom>
              <a:solidFill>
                <a:srgbClr val="FFEFFF"/>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69" name="Group 706"/>
            <p:cNvGrpSpPr>
              <a:grpSpLocks/>
            </p:cNvGrpSpPr>
            <p:nvPr/>
          </p:nvGrpSpPr>
          <p:grpSpPr bwMode="auto">
            <a:xfrm flipH="1">
              <a:off x="5274923" y="4099839"/>
              <a:ext cx="675699" cy="1059175"/>
              <a:chOff x="1694" y="2282"/>
              <a:chExt cx="537" cy="769"/>
            </a:xfrm>
          </p:grpSpPr>
          <p:sp>
            <p:nvSpPr>
              <p:cNvPr id="184" name="AutoShape 707"/>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85" name="Oval 708"/>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70" name="Group 709"/>
            <p:cNvGrpSpPr>
              <a:grpSpLocks/>
            </p:cNvGrpSpPr>
            <p:nvPr/>
          </p:nvGrpSpPr>
          <p:grpSpPr bwMode="auto">
            <a:xfrm flipH="1">
              <a:off x="2500634" y="4003042"/>
              <a:ext cx="673998" cy="1155971"/>
              <a:chOff x="2245" y="2169"/>
              <a:chExt cx="635" cy="871"/>
            </a:xfrm>
          </p:grpSpPr>
          <p:sp>
            <p:nvSpPr>
              <p:cNvPr id="182" name="AutoShape 710"/>
              <p:cNvSpPr>
                <a:spLocks noChangeArrowheads="1"/>
              </p:cNvSpPr>
              <p:nvPr/>
            </p:nvSpPr>
            <p:spPr bwMode="auto">
              <a:xfrm>
                <a:off x="2245" y="2456"/>
                <a:ext cx="635"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83" name="Oval 711"/>
              <p:cNvSpPr>
                <a:spLocks noChangeArrowheads="1"/>
              </p:cNvSpPr>
              <p:nvPr/>
            </p:nvSpPr>
            <p:spPr bwMode="auto">
              <a:xfrm>
                <a:off x="2372"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71" name="Group 712"/>
            <p:cNvGrpSpPr>
              <a:grpSpLocks/>
            </p:cNvGrpSpPr>
            <p:nvPr/>
          </p:nvGrpSpPr>
          <p:grpSpPr bwMode="auto">
            <a:xfrm flipH="1">
              <a:off x="1467887" y="3960228"/>
              <a:ext cx="600905" cy="1198785"/>
              <a:chOff x="2273" y="2169"/>
              <a:chExt cx="477" cy="871"/>
            </a:xfrm>
          </p:grpSpPr>
          <p:sp>
            <p:nvSpPr>
              <p:cNvPr id="180" name="AutoShape 713"/>
              <p:cNvSpPr>
                <a:spLocks noChangeArrowheads="1"/>
              </p:cNvSpPr>
              <p:nvPr/>
            </p:nvSpPr>
            <p:spPr bwMode="auto">
              <a:xfrm>
                <a:off x="2273" y="2456"/>
                <a:ext cx="477" cy="584"/>
              </a:xfrm>
              <a:prstGeom prst="roundRect">
                <a:avLst>
                  <a:gd name="adj" fmla="val 11875"/>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81" name="Oval 714"/>
              <p:cNvSpPr>
                <a:spLocks noChangeArrowheads="1"/>
              </p:cNvSpPr>
              <p:nvPr/>
            </p:nvSpPr>
            <p:spPr bwMode="auto">
              <a:xfrm>
                <a:off x="2324" y="2169"/>
                <a:ext cx="344" cy="342"/>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72" name="Group 715"/>
            <p:cNvGrpSpPr>
              <a:grpSpLocks/>
            </p:cNvGrpSpPr>
            <p:nvPr/>
          </p:nvGrpSpPr>
          <p:grpSpPr bwMode="auto">
            <a:xfrm flipH="1">
              <a:off x="1983222" y="4099839"/>
              <a:ext cx="675701" cy="1059175"/>
              <a:chOff x="1694" y="2282"/>
              <a:chExt cx="537" cy="769"/>
            </a:xfrm>
          </p:grpSpPr>
          <p:sp>
            <p:nvSpPr>
              <p:cNvPr id="178" name="AutoShape 716"/>
              <p:cNvSpPr>
                <a:spLocks noChangeArrowheads="1"/>
              </p:cNvSpPr>
              <p:nvPr/>
            </p:nvSpPr>
            <p:spPr bwMode="auto">
              <a:xfrm>
                <a:off x="1694" y="2533"/>
                <a:ext cx="537" cy="518"/>
              </a:xfrm>
              <a:prstGeom prst="roundRect">
                <a:avLst>
                  <a:gd name="adj" fmla="val 11954"/>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9" name="Oval 717"/>
              <p:cNvSpPr>
                <a:spLocks noChangeArrowheads="1"/>
              </p:cNvSpPr>
              <p:nvPr/>
            </p:nvSpPr>
            <p:spPr bwMode="auto">
              <a:xfrm>
                <a:off x="1818" y="2282"/>
                <a:ext cx="295" cy="305"/>
              </a:xfrm>
              <a:prstGeom prst="ellipse">
                <a:avLst/>
              </a:prstGeom>
              <a:solidFill>
                <a:srgbClr val="FEEBCE"/>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73" name="Group 718"/>
            <p:cNvGrpSpPr>
              <a:grpSpLocks/>
            </p:cNvGrpSpPr>
            <p:nvPr/>
          </p:nvGrpSpPr>
          <p:grpSpPr bwMode="auto">
            <a:xfrm flipH="1">
              <a:off x="3678795" y="4058514"/>
              <a:ext cx="492538" cy="1100494"/>
              <a:chOff x="1779" y="2252"/>
              <a:chExt cx="444" cy="799"/>
            </a:xfrm>
            <a:noFill/>
          </p:grpSpPr>
          <p:sp>
            <p:nvSpPr>
              <p:cNvPr id="176" name="AutoShape 719"/>
              <p:cNvSpPr>
                <a:spLocks noChangeArrowheads="1"/>
              </p:cNvSpPr>
              <p:nvPr/>
            </p:nvSpPr>
            <p:spPr bwMode="auto">
              <a:xfrm>
                <a:off x="1779" y="2533"/>
                <a:ext cx="444" cy="518"/>
              </a:xfrm>
              <a:prstGeom prst="roundRect">
                <a:avLst>
                  <a:gd name="adj" fmla="val 11954"/>
                </a:avLst>
              </a:prstGeom>
              <a:grpFill/>
              <a:ln w="28575">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7" name="Oval 720"/>
              <p:cNvSpPr>
                <a:spLocks noChangeArrowheads="1"/>
              </p:cNvSpPr>
              <p:nvPr/>
            </p:nvSpPr>
            <p:spPr bwMode="auto">
              <a:xfrm>
                <a:off x="1857" y="2252"/>
                <a:ext cx="295" cy="305"/>
              </a:xfrm>
              <a:prstGeom prst="ellipse">
                <a:avLst/>
              </a:prstGeom>
              <a:grpFill/>
              <a:ln w="2857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174" name="AutoShape 731"/>
            <p:cNvSpPr>
              <a:spLocks noChangeArrowheads="1"/>
            </p:cNvSpPr>
            <p:nvPr/>
          </p:nvSpPr>
          <p:spPr bwMode="auto">
            <a:xfrm>
              <a:off x="4155830" y="4433623"/>
              <a:ext cx="546376" cy="731049"/>
            </a:xfrm>
            <a:prstGeom prst="roundRect">
              <a:avLst>
                <a:gd name="adj" fmla="val 11875"/>
              </a:avLst>
            </a:prstGeom>
            <a:noFill/>
            <a:ln w="28575" algn="ctr">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5" name="Oval 732"/>
            <p:cNvSpPr>
              <a:spLocks noChangeArrowheads="1"/>
            </p:cNvSpPr>
            <p:nvPr/>
          </p:nvSpPr>
          <p:spPr bwMode="auto">
            <a:xfrm>
              <a:off x="4207622" y="4003995"/>
              <a:ext cx="396836" cy="439264"/>
            </a:xfrm>
            <a:prstGeom prst="ellipse">
              <a:avLst/>
            </a:prstGeom>
            <a:noFill/>
            <a:ln w="28575">
              <a:solidFill>
                <a:schemeClr val="bg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256" name="Rectangle 255"/>
          <p:cNvSpPr/>
          <p:nvPr/>
        </p:nvSpPr>
        <p:spPr>
          <a:xfrm>
            <a:off x="1981200" y="6416547"/>
            <a:ext cx="5242791" cy="441453"/>
          </a:xfrm>
          <a:prstGeom prst="rect">
            <a:avLst/>
          </a:prstGeom>
        </p:spPr>
        <p:txBody>
          <a:bodyPr wrap="square">
            <a:spAutoFit/>
          </a:bodyPr>
          <a:lstStyle/>
          <a:p>
            <a:r>
              <a:rPr lang="en-US" dirty="0" smtClean="0">
                <a:solidFill>
                  <a:srgbClr val="FFFFFF"/>
                </a:solidFill>
              </a:rPr>
              <a:t>*including “non-invasive”, “benign”, “borderline”</a:t>
            </a:r>
            <a:endParaRPr lang="en-US" dirty="0">
              <a:solidFill>
                <a:srgbClr val="000000"/>
              </a:solidFill>
            </a:endParaRPr>
          </a:p>
        </p:txBody>
      </p:sp>
      <p:sp>
        <p:nvSpPr>
          <p:cNvPr id="257" name="Rectangle 2"/>
          <p:cNvSpPr>
            <a:spLocks noGrp="1" noChangeArrowheads="1"/>
          </p:cNvSpPr>
          <p:nvPr>
            <p:ph type="title"/>
          </p:nvPr>
        </p:nvSpPr>
        <p:spPr>
          <a:xfrm>
            <a:off x="228600" y="609600"/>
            <a:ext cx="8648700" cy="334963"/>
          </a:xfrm>
        </p:spPr>
        <p:txBody>
          <a:bodyPr/>
          <a:lstStyle/>
          <a:p>
            <a:pPr eaLnBrk="1" hangingPunct="1"/>
            <a:r>
              <a:rPr lang="en-US" sz="4000" b="1" dirty="0" smtClean="0">
                <a:solidFill>
                  <a:schemeClr val="bg1"/>
                </a:solidFill>
              </a:rPr>
              <a:t>Risk of cancer</a:t>
            </a:r>
            <a:r>
              <a:rPr lang="en-US" sz="3600" dirty="0" smtClean="0">
                <a:solidFill>
                  <a:schemeClr val="bg1"/>
                </a:solidFill>
              </a:rPr>
              <a:t>*</a:t>
            </a:r>
            <a:r>
              <a:rPr lang="en-US" sz="4000" b="1" dirty="0" smtClean="0">
                <a:solidFill>
                  <a:schemeClr val="bg1"/>
                </a:solidFill>
              </a:rPr>
              <a:t> from age </a:t>
            </a:r>
            <a:r>
              <a:rPr lang="en-US" sz="4000" b="1" dirty="0" smtClean="0">
                <a:solidFill>
                  <a:srgbClr val="FFFF00"/>
                </a:solidFill>
              </a:rPr>
              <a:t>15</a:t>
            </a:r>
            <a:r>
              <a:rPr lang="en-US" sz="4000" b="1" dirty="0" smtClean="0">
                <a:solidFill>
                  <a:schemeClr val="bg1"/>
                </a:solidFill>
              </a:rPr>
              <a:t> to </a:t>
            </a:r>
            <a:r>
              <a:rPr lang="en-US" sz="4000" b="1" dirty="0" smtClean="0">
                <a:solidFill>
                  <a:srgbClr val="FFFF00"/>
                </a:solidFill>
              </a:rPr>
              <a:t>39</a:t>
            </a:r>
            <a:r>
              <a:rPr lang="en-US" sz="3600" b="1" dirty="0" smtClean="0">
                <a:solidFill>
                  <a:schemeClr val="bg1"/>
                </a:solidFill>
              </a:rPr>
              <a:t> </a:t>
            </a:r>
            <a:r>
              <a:rPr lang="en-US" sz="3200" dirty="0" smtClean="0">
                <a:solidFill>
                  <a:schemeClr val="bg1"/>
                </a:solidFill>
              </a:rPr>
              <a:t>SEER18</a:t>
            </a:r>
            <a:endParaRPr lang="en-US" sz="3600" b="1" dirty="0" smtClean="0">
              <a:solidFill>
                <a:schemeClr val="bg1"/>
              </a:solidFill>
            </a:endParaRPr>
          </a:p>
        </p:txBody>
      </p:sp>
      <p:sp>
        <p:nvSpPr>
          <p:cNvPr id="260" name="Rectangle 259"/>
          <p:cNvSpPr/>
          <p:nvPr/>
        </p:nvSpPr>
        <p:spPr>
          <a:xfrm>
            <a:off x="609600" y="2187714"/>
            <a:ext cx="2781531" cy="707886"/>
          </a:xfrm>
          <a:prstGeom prst="rect">
            <a:avLst/>
          </a:prstGeom>
        </p:spPr>
        <p:txBody>
          <a:bodyPr wrap="none">
            <a:spAutoFit/>
          </a:bodyPr>
          <a:lstStyle/>
          <a:p>
            <a:r>
              <a:rPr lang="en-US" sz="4000" b="1" dirty="0">
                <a:solidFill>
                  <a:srgbClr val="FFFF79"/>
                </a:solidFill>
              </a:rPr>
              <a:t>2000-2002</a:t>
            </a:r>
            <a:r>
              <a:rPr lang="en-US" sz="4000" b="1" dirty="0">
                <a:solidFill>
                  <a:schemeClr val="bg1"/>
                </a:solidFill>
              </a:rPr>
              <a:t> </a:t>
            </a:r>
            <a:endParaRPr lang="en-US" sz="4000" dirty="0"/>
          </a:p>
        </p:txBody>
      </p:sp>
      <p:sp>
        <p:nvSpPr>
          <p:cNvPr id="261" name="Rectangle 260"/>
          <p:cNvSpPr/>
          <p:nvPr/>
        </p:nvSpPr>
        <p:spPr>
          <a:xfrm>
            <a:off x="5676669" y="2187714"/>
            <a:ext cx="2781531" cy="707886"/>
          </a:xfrm>
          <a:prstGeom prst="rect">
            <a:avLst/>
          </a:prstGeom>
        </p:spPr>
        <p:txBody>
          <a:bodyPr wrap="none">
            <a:spAutoFit/>
          </a:bodyPr>
          <a:lstStyle/>
          <a:p>
            <a:r>
              <a:rPr lang="en-US" sz="4000" b="1" dirty="0" smtClean="0">
                <a:solidFill>
                  <a:srgbClr val="FFFF79"/>
                </a:solidFill>
              </a:rPr>
              <a:t>2008-2010</a:t>
            </a:r>
            <a:r>
              <a:rPr lang="en-US" sz="4000" b="1" dirty="0" smtClean="0">
                <a:solidFill>
                  <a:schemeClr val="bg1"/>
                </a:solidFill>
              </a:rPr>
              <a:t> </a:t>
            </a:r>
            <a:endParaRPr lang="en-US" sz="4000" dirty="0"/>
          </a:p>
        </p:txBody>
      </p:sp>
    </p:spTree>
    <p:extLst>
      <p:ext uri="{BB962C8B-B14F-4D97-AF65-F5344CB8AC3E}">
        <p14:creationId xmlns:p14="http://schemas.microsoft.com/office/powerpoint/2010/main" val="2347216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Freeform 2"/>
          <p:cNvSpPr>
            <a:spLocks/>
          </p:cNvSpPr>
          <p:nvPr/>
        </p:nvSpPr>
        <p:spPr bwMode="auto">
          <a:xfrm>
            <a:off x="762000" y="1295400"/>
            <a:ext cx="7848600" cy="4848225"/>
          </a:xfrm>
          <a:custGeom>
            <a:avLst/>
            <a:gdLst>
              <a:gd name="T0" fmla="*/ 2147483647 w 4849"/>
              <a:gd name="T1" fmla="*/ 2147483647 h 2938"/>
              <a:gd name="T2" fmla="*/ 2147483647 w 4849"/>
              <a:gd name="T3" fmla="*/ 2147483647 h 2938"/>
              <a:gd name="T4" fmla="*/ 2147483647 w 4849"/>
              <a:gd name="T5" fmla="*/ 2147483647 h 2938"/>
              <a:gd name="T6" fmla="*/ 2147483647 w 4849"/>
              <a:gd name="T7" fmla="*/ 2147483647 h 2938"/>
              <a:gd name="T8" fmla="*/ 2147483647 w 4849"/>
              <a:gd name="T9" fmla="*/ 2147483647 h 2938"/>
              <a:gd name="T10" fmla="*/ 2147483647 w 4849"/>
              <a:gd name="T11" fmla="*/ 2147483647 h 2938"/>
              <a:gd name="T12" fmla="*/ 2147483647 w 4849"/>
              <a:gd name="T13" fmla="*/ 2147483647 h 2938"/>
              <a:gd name="T14" fmla="*/ 2147483647 w 4849"/>
              <a:gd name="T15" fmla="*/ 2147483647 h 2938"/>
              <a:gd name="T16" fmla="*/ 2147483647 w 4849"/>
              <a:gd name="T17" fmla="*/ 2147483647 h 2938"/>
              <a:gd name="T18" fmla="*/ 2147483647 w 4849"/>
              <a:gd name="T19" fmla="*/ 2147483647 h 2938"/>
              <a:gd name="T20" fmla="*/ 2147483647 w 4849"/>
              <a:gd name="T21" fmla="*/ 2147483647 h 2938"/>
              <a:gd name="T22" fmla="*/ 2147483647 w 4849"/>
              <a:gd name="T23" fmla="*/ 2147483647 h 2938"/>
              <a:gd name="T24" fmla="*/ 2147483647 w 4849"/>
              <a:gd name="T25" fmla="*/ 2147483647 h 2938"/>
              <a:gd name="T26" fmla="*/ 2147483647 w 4849"/>
              <a:gd name="T27" fmla="*/ 2147483647 h 2938"/>
              <a:gd name="T28" fmla="*/ 2147483647 w 4849"/>
              <a:gd name="T29" fmla="*/ 2147483647 h 2938"/>
              <a:gd name="T30" fmla="*/ 2147483647 w 4849"/>
              <a:gd name="T31" fmla="*/ 2147483647 h 2938"/>
              <a:gd name="T32" fmla="*/ 2147483647 w 4849"/>
              <a:gd name="T33" fmla="*/ 2147483647 h 2938"/>
              <a:gd name="T34" fmla="*/ 2147483647 w 4849"/>
              <a:gd name="T35" fmla="*/ 2147483647 h 2938"/>
              <a:gd name="T36" fmla="*/ 2147483647 w 4849"/>
              <a:gd name="T37" fmla="*/ 2147483647 h 2938"/>
              <a:gd name="T38" fmla="*/ 2147483647 w 4849"/>
              <a:gd name="T39" fmla="*/ 2147483647 h 2938"/>
              <a:gd name="T40" fmla="*/ 2147483647 w 4849"/>
              <a:gd name="T41" fmla="*/ 2147483647 h 2938"/>
              <a:gd name="T42" fmla="*/ 2147483647 w 4849"/>
              <a:gd name="T43" fmla="*/ 2147483647 h 2938"/>
              <a:gd name="T44" fmla="*/ 2147483647 w 4849"/>
              <a:gd name="T45" fmla="*/ 2147483647 h 2938"/>
              <a:gd name="T46" fmla="*/ 2147483647 w 4849"/>
              <a:gd name="T47" fmla="*/ 2147483647 h 2938"/>
              <a:gd name="T48" fmla="*/ 2147483647 w 4849"/>
              <a:gd name="T49" fmla="*/ 2147483647 h 2938"/>
              <a:gd name="T50" fmla="*/ 2147483647 w 4849"/>
              <a:gd name="T51" fmla="*/ 2147483647 h 2938"/>
              <a:gd name="T52" fmla="*/ 2147483647 w 4849"/>
              <a:gd name="T53" fmla="*/ 2147483647 h 2938"/>
              <a:gd name="T54" fmla="*/ 2147483647 w 4849"/>
              <a:gd name="T55" fmla="*/ 2147483647 h 2938"/>
              <a:gd name="T56" fmla="*/ 2147483647 w 4849"/>
              <a:gd name="T57" fmla="*/ 2147483647 h 2938"/>
              <a:gd name="T58" fmla="*/ 2147483647 w 4849"/>
              <a:gd name="T59" fmla="*/ 2147483647 h 2938"/>
              <a:gd name="T60" fmla="*/ 2147483647 w 4849"/>
              <a:gd name="T61" fmla="*/ 2147483647 h 2938"/>
              <a:gd name="T62" fmla="*/ 2147483647 w 4849"/>
              <a:gd name="T63" fmla="*/ 2147483647 h 2938"/>
              <a:gd name="T64" fmla="*/ 2147483647 w 4849"/>
              <a:gd name="T65" fmla="*/ 2147483647 h 2938"/>
              <a:gd name="T66" fmla="*/ 2147483647 w 4849"/>
              <a:gd name="T67" fmla="*/ 2147483647 h 2938"/>
              <a:gd name="T68" fmla="*/ 2147483647 w 4849"/>
              <a:gd name="T69" fmla="*/ 2147483647 h 2938"/>
              <a:gd name="T70" fmla="*/ 2147483647 w 4849"/>
              <a:gd name="T71" fmla="*/ 2147483647 h 2938"/>
              <a:gd name="T72" fmla="*/ 2147483647 w 4849"/>
              <a:gd name="T73" fmla="*/ 2147483647 h 2938"/>
              <a:gd name="T74" fmla="*/ 2147483647 w 4849"/>
              <a:gd name="T75" fmla="*/ 2147483647 h 2938"/>
              <a:gd name="T76" fmla="*/ 2147483647 w 4849"/>
              <a:gd name="T77" fmla="*/ 2147483647 h 2938"/>
              <a:gd name="T78" fmla="*/ 2147483647 w 4849"/>
              <a:gd name="T79" fmla="*/ 2147483647 h 2938"/>
              <a:gd name="T80" fmla="*/ 2147483647 w 4849"/>
              <a:gd name="T81" fmla="*/ 2147483647 h 2938"/>
              <a:gd name="T82" fmla="*/ 2147483647 w 4849"/>
              <a:gd name="T83" fmla="*/ 2147483647 h 2938"/>
              <a:gd name="T84" fmla="*/ 2147483647 w 4849"/>
              <a:gd name="T85" fmla="*/ 2147483647 h 2938"/>
              <a:gd name="T86" fmla="*/ 2147483647 w 4849"/>
              <a:gd name="T87" fmla="*/ 2147483647 h 2938"/>
              <a:gd name="T88" fmla="*/ 2147483647 w 4849"/>
              <a:gd name="T89" fmla="*/ 2147483647 h 2938"/>
              <a:gd name="T90" fmla="*/ 2147483647 w 4849"/>
              <a:gd name="T91" fmla="*/ 2147483647 h 2938"/>
              <a:gd name="T92" fmla="*/ 2147483647 w 4849"/>
              <a:gd name="T93" fmla="*/ 2147483647 h 2938"/>
              <a:gd name="T94" fmla="*/ 2147483647 w 4849"/>
              <a:gd name="T95" fmla="*/ 2147483647 h 2938"/>
              <a:gd name="T96" fmla="*/ 2147483647 w 4849"/>
              <a:gd name="T97" fmla="*/ 2147483647 h 2938"/>
              <a:gd name="T98" fmla="*/ 2147483647 w 4849"/>
              <a:gd name="T99" fmla="*/ 2147483647 h 2938"/>
              <a:gd name="T100" fmla="*/ 2147483647 w 4849"/>
              <a:gd name="T101" fmla="*/ 2147483647 h 2938"/>
              <a:gd name="T102" fmla="*/ 2147483647 w 4849"/>
              <a:gd name="T103" fmla="*/ 2147483647 h 2938"/>
              <a:gd name="T104" fmla="*/ 2147483647 w 4849"/>
              <a:gd name="T105" fmla="*/ 2147483647 h 2938"/>
              <a:gd name="T106" fmla="*/ 2147483647 w 4849"/>
              <a:gd name="T107" fmla="*/ 2147483647 h 2938"/>
              <a:gd name="T108" fmla="*/ 2147483647 w 4849"/>
              <a:gd name="T109" fmla="*/ 2147483647 h 2938"/>
              <a:gd name="T110" fmla="*/ 2147483647 w 4849"/>
              <a:gd name="T111" fmla="*/ 2147483647 h 2938"/>
              <a:gd name="T112" fmla="*/ 2147483647 w 4849"/>
              <a:gd name="T113" fmla="*/ 2147483647 h 2938"/>
              <a:gd name="T114" fmla="*/ 2147483647 w 4849"/>
              <a:gd name="T115" fmla="*/ 2147483647 h 29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49"/>
              <a:gd name="T175" fmla="*/ 0 h 2938"/>
              <a:gd name="T176" fmla="*/ 4849 w 4849"/>
              <a:gd name="T177" fmla="*/ 2938 h 29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49" h="2938">
                <a:moveTo>
                  <a:pt x="4672" y="17"/>
                </a:moveTo>
                <a:lnTo>
                  <a:pt x="4647" y="0"/>
                </a:lnTo>
                <a:lnTo>
                  <a:pt x="4620" y="0"/>
                </a:lnTo>
                <a:lnTo>
                  <a:pt x="4603" y="2"/>
                </a:lnTo>
                <a:lnTo>
                  <a:pt x="4591" y="23"/>
                </a:lnTo>
                <a:lnTo>
                  <a:pt x="4570" y="17"/>
                </a:lnTo>
                <a:lnTo>
                  <a:pt x="4555" y="23"/>
                </a:lnTo>
                <a:lnTo>
                  <a:pt x="4543" y="52"/>
                </a:lnTo>
                <a:lnTo>
                  <a:pt x="4508" y="118"/>
                </a:lnTo>
                <a:lnTo>
                  <a:pt x="4526" y="158"/>
                </a:lnTo>
                <a:lnTo>
                  <a:pt x="4512" y="207"/>
                </a:lnTo>
                <a:lnTo>
                  <a:pt x="4524" y="228"/>
                </a:lnTo>
                <a:lnTo>
                  <a:pt x="4522" y="266"/>
                </a:lnTo>
                <a:lnTo>
                  <a:pt x="4516" y="301"/>
                </a:lnTo>
                <a:lnTo>
                  <a:pt x="4495" y="307"/>
                </a:lnTo>
                <a:lnTo>
                  <a:pt x="4477" y="288"/>
                </a:lnTo>
                <a:lnTo>
                  <a:pt x="4444" y="365"/>
                </a:lnTo>
                <a:lnTo>
                  <a:pt x="4381" y="380"/>
                </a:lnTo>
                <a:lnTo>
                  <a:pt x="4298" y="406"/>
                </a:lnTo>
                <a:lnTo>
                  <a:pt x="4238" y="421"/>
                </a:lnTo>
                <a:lnTo>
                  <a:pt x="4192" y="462"/>
                </a:lnTo>
                <a:lnTo>
                  <a:pt x="4159" y="506"/>
                </a:lnTo>
                <a:lnTo>
                  <a:pt x="4132" y="508"/>
                </a:lnTo>
                <a:lnTo>
                  <a:pt x="4101" y="556"/>
                </a:lnTo>
                <a:lnTo>
                  <a:pt x="4114" y="573"/>
                </a:lnTo>
                <a:lnTo>
                  <a:pt x="4122" y="612"/>
                </a:lnTo>
                <a:lnTo>
                  <a:pt x="4107" y="626"/>
                </a:lnTo>
                <a:lnTo>
                  <a:pt x="4085" y="655"/>
                </a:lnTo>
                <a:lnTo>
                  <a:pt x="4062" y="662"/>
                </a:lnTo>
                <a:lnTo>
                  <a:pt x="4054" y="682"/>
                </a:lnTo>
                <a:lnTo>
                  <a:pt x="4014" y="687"/>
                </a:lnTo>
                <a:lnTo>
                  <a:pt x="3958" y="689"/>
                </a:lnTo>
                <a:lnTo>
                  <a:pt x="3914" y="716"/>
                </a:lnTo>
                <a:lnTo>
                  <a:pt x="3919" y="759"/>
                </a:lnTo>
                <a:lnTo>
                  <a:pt x="3906" y="796"/>
                </a:lnTo>
                <a:lnTo>
                  <a:pt x="3869" y="844"/>
                </a:lnTo>
                <a:lnTo>
                  <a:pt x="3823" y="888"/>
                </a:lnTo>
                <a:lnTo>
                  <a:pt x="3776" y="906"/>
                </a:lnTo>
                <a:lnTo>
                  <a:pt x="3763" y="940"/>
                </a:lnTo>
                <a:lnTo>
                  <a:pt x="3668" y="979"/>
                </a:lnTo>
                <a:lnTo>
                  <a:pt x="3616" y="967"/>
                </a:lnTo>
                <a:lnTo>
                  <a:pt x="3607" y="956"/>
                </a:lnTo>
                <a:lnTo>
                  <a:pt x="3630" y="933"/>
                </a:lnTo>
                <a:lnTo>
                  <a:pt x="3632" y="902"/>
                </a:lnTo>
                <a:lnTo>
                  <a:pt x="3614" y="875"/>
                </a:lnTo>
                <a:lnTo>
                  <a:pt x="3634" y="861"/>
                </a:lnTo>
                <a:lnTo>
                  <a:pt x="3661" y="867"/>
                </a:lnTo>
                <a:lnTo>
                  <a:pt x="3657" y="809"/>
                </a:lnTo>
                <a:lnTo>
                  <a:pt x="3651" y="763"/>
                </a:lnTo>
                <a:lnTo>
                  <a:pt x="3636" y="720"/>
                </a:lnTo>
                <a:lnTo>
                  <a:pt x="3610" y="699"/>
                </a:lnTo>
                <a:lnTo>
                  <a:pt x="3576" y="689"/>
                </a:lnTo>
                <a:lnTo>
                  <a:pt x="3549" y="709"/>
                </a:lnTo>
                <a:lnTo>
                  <a:pt x="3524" y="743"/>
                </a:lnTo>
                <a:lnTo>
                  <a:pt x="3497" y="736"/>
                </a:lnTo>
                <a:lnTo>
                  <a:pt x="3506" y="718"/>
                </a:lnTo>
                <a:lnTo>
                  <a:pt x="3520" y="709"/>
                </a:lnTo>
                <a:lnTo>
                  <a:pt x="3537" y="697"/>
                </a:lnTo>
                <a:lnTo>
                  <a:pt x="3562" y="666"/>
                </a:lnTo>
                <a:lnTo>
                  <a:pt x="3543" y="606"/>
                </a:lnTo>
                <a:lnTo>
                  <a:pt x="3537" y="558"/>
                </a:lnTo>
                <a:lnTo>
                  <a:pt x="3497" y="550"/>
                </a:lnTo>
                <a:lnTo>
                  <a:pt x="3423" y="506"/>
                </a:lnTo>
                <a:lnTo>
                  <a:pt x="3381" y="525"/>
                </a:lnTo>
                <a:lnTo>
                  <a:pt x="3373" y="546"/>
                </a:lnTo>
                <a:lnTo>
                  <a:pt x="3383" y="564"/>
                </a:lnTo>
                <a:lnTo>
                  <a:pt x="3361" y="573"/>
                </a:lnTo>
                <a:lnTo>
                  <a:pt x="3359" y="608"/>
                </a:lnTo>
                <a:lnTo>
                  <a:pt x="3340" y="608"/>
                </a:lnTo>
                <a:lnTo>
                  <a:pt x="3309" y="637"/>
                </a:lnTo>
                <a:lnTo>
                  <a:pt x="3298" y="658"/>
                </a:lnTo>
                <a:lnTo>
                  <a:pt x="3288" y="682"/>
                </a:lnTo>
                <a:lnTo>
                  <a:pt x="3286" y="738"/>
                </a:lnTo>
                <a:lnTo>
                  <a:pt x="3280" y="799"/>
                </a:lnTo>
                <a:lnTo>
                  <a:pt x="3296" y="834"/>
                </a:lnTo>
                <a:lnTo>
                  <a:pt x="3317" y="892"/>
                </a:lnTo>
                <a:lnTo>
                  <a:pt x="3317" y="964"/>
                </a:lnTo>
                <a:lnTo>
                  <a:pt x="3298" y="1043"/>
                </a:lnTo>
                <a:lnTo>
                  <a:pt x="3263" y="1049"/>
                </a:lnTo>
                <a:lnTo>
                  <a:pt x="3240" y="1035"/>
                </a:lnTo>
                <a:lnTo>
                  <a:pt x="3220" y="1006"/>
                </a:lnTo>
                <a:lnTo>
                  <a:pt x="3199" y="964"/>
                </a:lnTo>
                <a:lnTo>
                  <a:pt x="3203" y="908"/>
                </a:lnTo>
                <a:lnTo>
                  <a:pt x="3203" y="871"/>
                </a:lnTo>
                <a:lnTo>
                  <a:pt x="3186" y="836"/>
                </a:lnTo>
                <a:lnTo>
                  <a:pt x="3190" y="767"/>
                </a:lnTo>
                <a:lnTo>
                  <a:pt x="3197" y="711"/>
                </a:lnTo>
                <a:lnTo>
                  <a:pt x="3201" y="682"/>
                </a:lnTo>
                <a:lnTo>
                  <a:pt x="3236" y="633"/>
                </a:lnTo>
                <a:lnTo>
                  <a:pt x="3217" y="612"/>
                </a:lnTo>
                <a:lnTo>
                  <a:pt x="3199" y="622"/>
                </a:lnTo>
                <a:lnTo>
                  <a:pt x="3188" y="649"/>
                </a:lnTo>
                <a:lnTo>
                  <a:pt x="3147" y="691"/>
                </a:lnTo>
                <a:lnTo>
                  <a:pt x="3170" y="657"/>
                </a:lnTo>
                <a:lnTo>
                  <a:pt x="3172" y="631"/>
                </a:lnTo>
                <a:lnTo>
                  <a:pt x="3162" y="602"/>
                </a:lnTo>
                <a:lnTo>
                  <a:pt x="3170" y="575"/>
                </a:lnTo>
                <a:lnTo>
                  <a:pt x="3188" y="550"/>
                </a:lnTo>
                <a:lnTo>
                  <a:pt x="3191" y="514"/>
                </a:lnTo>
                <a:lnTo>
                  <a:pt x="3199" y="494"/>
                </a:lnTo>
                <a:lnTo>
                  <a:pt x="3207" y="527"/>
                </a:lnTo>
                <a:lnTo>
                  <a:pt x="3242" y="529"/>
                </a:lnTo>
                <a:lnTo>
                  <a:pt x="3263" y="508"/>
                </a:lnTo>
                <a:lnTo>
                  <a:pt x="3298" y="492"/>
                </a:lnTo>
                <a:lnTo>
                  <a:pt x="3336" y="489"/>
                </a:lnTo>
                <a:lnTo>
                  <a:pt x="3352" y="502"/>
                </a:lnTo>
                <a:lnTo>
                  <a:pt x="3381" y="496"/>
                </a:lnTo>
                <a:lnTo>
                  <a:pt x="3425" y="487"/>
                </a:lnTo>
                <a:lnTo>
                  <a:pt x="3448" y="485"/>
                </a:lnTo>
                <a:lnTo>
                  <a:pt x="3452" y="465"/>
                </a:lnTo>
                <a:lnTo>
                  <a:pt x="3456" y="465"/>
                </a:lnTo>
                <a:lnTo>
                  <a:pt x="3437" y="444"/>
                </a:lnTo>
                <a:lnTo>
                  <a:pt x="3412" y="433"/>
                </a:lnTo>
                <a:lnTo>
                  <a:pt x="3369" y="419"/>
                </a:lnTo>
                <a:lnTo>
                  <a:pt x="3332" y="419"/>
                </a:lnTo>
                <a:lnTo>
                  <a:pt x="3309" y="415"/>
                </a:lnTo>
                <a:lnTo>
                  <a:pt x="3298" y="400"/>
                </a:lnTo>
                <a:lnTo>
                  <a:pt x="3255" y="394"/>
                </a:lnTo>
                <a:lnTo>
                  <a:pt x="3217" y="402"/>
                </a:lnTo>
                <a:lnTo>
                  <a:pt x="3190" y="406"/>
                </a:lnTo>
                <a:lnTo>
                  <a:pt x="3159" y="433"/>
                </a:lnTo>
                <a:lnTo>
                  <a:pt x="3120" y="415"/>
                </a:lnTo>
                <a:lnTo>
                  <a:pt x="3089" y="402"/>
                </a:lnTo>
                <a:lnTo>
                  <a:pt x="3052" y="419"/>
                </a:lnTo>
                <a:lnTo>
                  <a:pt x="3027" y="407"/>
                </a:lnTo>
                <a:lnTo>
                  <a:pt x="3054" y="369"/>
                </a:lnTo>
                <a:lnTo>
                  <a:pt x="3047" y="355"/>
                </a:lnTo>
                <a:lnTo>
                  <a:pt x="3031" y="361"/>
                </a:lnTo>
                <a:lnTo>
                  <a:pt x="2995" y="406"/>
                </a:lnTo>
                <a:lnTo>
                  <a:pt x="2966" y="440"/>
                </a:lnTo>
                <a:lnTo>
                  <a:pt x="2937" y="479"/>
                </a:lnTo>
                <a:lnTo>
                  <a:pt x="2896" y="475"/>
                </a:lnTo>
                <a:lnTo>
                  <a:pt x="2879" y="431"/>
                </a:lnTo>
                <a:lnTo>
                  <a:pt x="2863" y="433"/>
                </a:lnTo>
                <a:lnTo>
                  <a:pt x="2850" y="465"/>
                </a:lnTo>
                <a:lnTo>
                  <a:pt x="2801" y="467"/>
                </a:lnTo>
                <a:lnTo>
                  <a:pt x="2854" y="402"/>
                </a:lnTo>
                <a:lnTo>
                  <a:pt x="2975" y="326"/>
                </a:lnTo>
                <a:lnTo>
                  <a:pt x="2983" y="307"/>
                </a:lnTo>
                <a:lnTo>
                  <a:pt x="2915" y="311"/>
                </a:lnTo>
                <a:lnTo>
                  <a:pt x="2846" y="286"/>
                </a:lnTo>
                <a:lnTo>
                  <a:pt x="2821" y="319"/>
                </a:lnTo>
                <a:lnTo>
                  <a:pt x="2767" y="299"/>
                </a:lnTo>
                <a:lnTo>
                  <a:pt x="2732" y="313"/>
                </a:lnTo>
                <a:lnTo>
                  <a:pt x="2709" y="274"/>
                </a:lnTo>
                <a:lnTo>
                  <a:pt x="2649" y="276"/>
                </a:lnTo>
                <a:lnTo>
                  <a:pt x="2632" y="294"/>
                </a:lnTo>
                <a:lnTo>
                  <a:pt x="2564" y="251"/>
                </a:lnTo>
                <a:lnTo>
                  <a:pt x="2554" y="210"/>
                </a:lnTo>
                <a:lnTo>
                  <a:pt x="2477" y="195"/>
                </a:lnTo>
                <a:lnTo>
                  <a:pt x="2512" y="251"/>
                </a:lnTo>
                <a:lnTo>
                  <a:pt x="1369" y="214"/>
                </a:lnTo>
                <a:lnTo>
                  <a:pt x="1299" y="197"/>
                </a:lnTo>
                <a:lnTo>
                  <a:pt x="1178" y="182"/>
                </a:lnTo>
                <a:lnTo>
                  <a:pt x="1023" y="158"/>
                </a:lnTo>
                <a:lnTo>
                  <a:pt x="830" y="141"/>
                </a:lnTo>
                <a:lnTo>
                  <a:pt x="757" y="127"/>
                </a:lnTo>
                <a:lnTo>
                  <a:pt x="653" y="110"/>
                </a:lnTo>
                <a:lnTo>
                  <a:pt x="577" y="93"/>
                </a:lnTo>
                <a:lnTo>
                  <a:pt x="376" y="35"/>
                </a:lnTo>
                <a:lnTo>
                  <a:pt x="363" y="41"/>
                </a:lnTo>
                <a:lnTo>
                  <a:pt x="369" y="68"/>
                </a:lnTo>
                <a:lnTo>
                  <a:pt x="380" y="98"/>
                </a:lnTo>
                <a:lnTo>
                  <a:pt x="371" y="112"/>
                </a:lnTo>
                <a:lnTo>
                  <a:pt x="357" y="126"/>
                </a:lnTo>
                <a:lnTo>
                  <a:pt x="365" y="147"/>
                </a:lnTo>
                <a:lnTo>
                  <a:pt x="394" y="195"/>
                </a:lnTo>
                <a:lnTo>
                  <a:pt x="371" y="228"/>
                </a:lnTo>
                <a:lnTo>
                  <a:pt x="357" y="268"/>
                </a:lnTo>
                <a:lnTo>
                  <a:pt x="324" y="268"/>
                </a:lnTo>
                <a:lnTo>
                  <a:pt x="351" y="249"/>
                </a:lnTo>
                <a:lnTo>
                  <a:pt x="361" y="228"/>
                </a:lnTo>
                <a:lnTo>
                  <a:pt x="355" y="207"/>
                </a:lnTo>
                <a:lnTo>
                  <a:pt x="338" y="201"/>
                </a:lnTo>
                <a:lnTo>
                  <a:pt x="346" y="185"/>
                </a:lnTo>
                <a:lnTo>
                  <a:pt x="369" y="191"/>
                </a:lnTo>
                <a:lnTo>
                  <a:pt x="369" y="180"/>
                </a:lnTo>
                <a:lnTo>
                  <a:pt x="353" y="143"/>
                </a:lnTo>
                <a:lnTo>
                  <a:pt x="336" y="141"/>
                </a:lnTo>
                <a:lnTo>
                  <a:pt x="299" y="135"/>
                </a:lnTo>
                <a:lnTo>
                  <a:pt x="270" y="108"/>
                </a:lnTo>
                <a:lnTo>
                  <a:pt x="251" y="95"/>
                </a:lnTo>
                <a:lnTo>
                  <a:pt x="228" y="85"/>
                </a:lnTo>
                <a:lnTo>
                  <a:pt x="212" y="110"/>
                </a:lnTo>
                <a:lnTo>
                  <a:pt x="222" y="151"/>
                </a:lnTo>
                <a:lnTo>
                  <a:pt x="228" y="183"/>
                </a:lnTo>
                <a:lnTo>
                  <a:pt x="224" y="224"/>
                </a:lnTo>
                <a:lnTo>
                  <a:pt x="222" y="261"/>
                </a:lnTo>
                <a:lnTo>
                  <a:pt x="228" y="274"/>
                </a:lnTo>
                <a:lnTo>
                  <a:pt x="241" y="301"/>
                </a:lnTo>
                <a:lnTo>
                  <a:pt x="228" y="321"/>
                </a:lnTo>
                <a:lnTo>
                  <a:pt x="230" y="338"/>
                </a:lnTo>
                <a:lnTo>
                  <a:pt x="232" y="367"/>
                </a:lnTo>
                <a:lnTo>
                  <a:pt x="210" y="377"/>
                </a:lnTo>
                <a:lnTo>
                  <a:pt x="195" y="442"/>
                </a:lnTo>
                <a:lnTo>
                  <a:pt x="180" y="500"/>
                </a:lnTo>
                <a:lnTo>
                  <a:pt x="156" y="560"/>
                </a:lnTo>
                <a:lnTo>
                  <a:pt x="127" y="606"/>
                </a:lnTo>
                <a:lnTo>
                  <a:pt x="100" y="666"/>
                </a:lnTo>
                <a:lnTo>
                  <a:pt x="73" y="703"/>
                </a:lnTo>
                <a:lnTo>
                  <a:pt x="73" y="794"/>
                </a:lnTo>
                <a:lnTo>
                  <a:pt x="73" y="875"/>
                </a:lnTo>
                <a:lnTo>
                  <a:pt x="62" y="906"/>
                </a:lnTo>
                <a:lnTo>
                  <a:pt x="35" y="958"/>
                </a:lnTo>
                <a:lnTo>
                  <a:pt x="0" y="1014"/>
                </a:lnTo>
                <a:lnTo>
                  <a:pt x="35" y="1085"/>
                </a:lnTo>
                <a:lnTo>
                  <a:pt x="25" y="1143"/>
                </a:lnTo>
                <a:lnTo>
                  <a:pt x="15" y="1184"/>
                </a:lnTo>
                <a:lnTo>
                  <a:pt x="44" y="1255"/>
                </a:lnTo>
                <a:lnTo>
                  <a:pt x="66" y="1301"/>
                </a:lnTo>
                <a:lnTo>
                  <a:pt x="97" y="1321"/>
                </a:lnTo>
                <a:lnTo>
                  <a:pt x="125" y="1288"/>
                </a:lnTo>
                <a:lnTo>
                  <a:pt x="135" y="1309"/>
                </a:lnTo>
                <a:lnTo>
                  <a:pt x="143" y="1327"/>
                </a:lnTo>
                <a:lnTo>
                  <a:pt x="114" y="1330"/>
                </a:lnTo>
                <a:lnTo>
                  <a:pt x="116" y="1352"/>
                </a:lnTo>
                <a:lnTo>
                  <a:pt x="89" y="1338"/>
                </a:lnTo>
                <a:lnTo>
                  <a:pt x="93" y="1383"/>
                </a:lnTo>
                <a:lnTo>
                  <a:pt x="104" y="1421"/>
                </a:lnTo>
                <a:lnTo>
                  <a:pt x="110" y="1450"/>
                </a:lnTo>
                <a:lnTo>
                  <a:pt x="147" y="1444"/>
                </a:lnTo>
                <a:lnTo>
                  <a:pt x="141" y="1458"/>
                </a:lnTo>
                <a:lnTo>
                  <a:pt x="110" y="1479"/>
                </a:lnTo>
                <a:lnTo>
                  <a:pt x="110" y="1525"/>
                </a:lnTo>
                <a:lnTo>
                  <a:pt x="153" y="1572"/>
                </a:lnTo>
                <a:lnTo>
                  <a:pt x="170" y="1587"/>
                </a:lnTo>
                <a:lnTo>
                  <a:pt x="158" y="1607"/>
                </a:lnTo>
                <a:lnTo>
                  <a:pt x="172" y="1634"/>
                </a:lnTo>
                <a:lnTo>
                  <a:pt x="180" y="1666"/>
                </a:lnTo>
                <a:lnTo>
                  <a:pt x="191" y="1688"/>
                </a:lnTo>
                <a:lnTo>
                  <a:pt x="197" y="1713"/>
                </a:lnTo>
                <a:lnTo>
                  <a:pt x="199" y="1738"/>
                </a:lnTo>
                <a:lnTo>
                  <a:pt x="191" y="1755"/>
                </a:lnTo>
                <a:lnTo>
                  <a:pt x="220" y="1763"/>
                </a:lnTo>
                <a:lnTo>
                  <a:pt x="247" y="1765"/>
                </a:lnTo>
                <a:lnTo>
                  <a:pt x="270" y="1759"/>
                </a:lnTo>
                <a:lnTo>
                  <a:pt x="299" y="1763"/>
                </a:lnTo>
                <a:lnTo>
                  <a:pt x="307" y="1786"/>
                </a:lnTo>
                <a:lnTo>
                  <a:pt x="313" y="1805"/>
                </a:lnTo>
                <a:lnTo>
                  <a:pt x="342" y="1836"/>
                </a:lnTo>
                <a:lnTo>
                  <a:pt x="355" y="1850"/>
                </a:lnTo>
                <a:lnTo>
                  <a:pt x="369" y="1875"/>
                </a:lnTo>
                <a:lnTo>
                  <a:pt x="371" y="1890"/>
                </a:lnTo>
                <a:lnTo>
                  <a:pt x="398" y="1906"/>
                </a:lnTo>
                <a:lnTo>
                  <a:pt x="421" y="1927"/>
                </a:lnTo>
                <a:lnTo>
                  <a:pt x="446" y="1966"/>
                </a:lnTo>
                <a:lnTo>
                  <a:pt x="450" y="2012"/>
                </a:lnTo>
                <a:lnTo>
                  <a:pt x="448" y="2037"/>
                </a:lnTo>
                <a:lnTo>
                  <a:pt x="473" y="2041"/>
                </a:lnTo>
                <a:lnTo>
                  <a:pt x="500" y="2035"/>
                </a:lnTo>
                <a:lnTo>
                  <a:pt x="527" y="2033"/>
                </a:lnTo>
                <a:lnTo>
                  <a:pt x="568" y="2035"/>
                </a:lnTo>
                <a:lnTo>
                  <a:pt x="606" y="2037"/>
                </a:lnTo>
                <a:lnTo>
                  <a:pt x="658" y="2037"/>
                </a:lnTo>
                <a:lnTo>
                  <a:pt x="693" y="2041"/>
                </a:lnTo>
                <a:lnTo>
                  <a:pt x="699" y="2062"/>
                </a:lnTo>
                <a:lnTo>
                  <a:pt x="691" y="2084"/>
                </a:lnTo>
                <a:lnTo>
                  <a:pt x="734" y="2111"/>
                </a:lnTo>
                <a:lnTo>
                  <a:pt x="776" y="2132"/>
                </a:lnTo>
                <a:lnTo>
                  <a:pt x="857" y="2174"/>
                </a:lnTo>
                <a:lnTo>
                  <a:pt x="917" y="2207"/>
                </a:lnTo>
                <a:lnTo>
                  <a:pt x="983" y="2232"/>
                </a:lnTo>
                <a:lnTo>
                  <a:pt x="1050" y="2255"/>
                </a:lnTo>
                <a:lnTo>
                  <a:pt x="1095" y="2259"/>
                </a:lnTo>
                <a:lnTo>
                  <a:pt x="1133" y="2253"/>
                </a:lnTo>
                <a:lnTo>
                  <a:pt x="1193" y="2261"/>
                </a:lnTo>
                <a:lnTo>
                  <a:pt x="1232" y="2267"/>
                </a:lnTo>
                <a:lnTo>
                  <a:pt x="1274" y="2263"/>
                </a:lnTo>
                <a:lnTo>
                  <a:pt x="1315" y="2273"/>
                </a:lnTo>
                <a:lnTo>
                  <a:pt x="1350" y="2271"/>
                </a:lnTo>
                <a:lnTo>
                  <a:pt x="1353" y="2223"/>
                </a:lnTo>
                <a:lnTo>
                  <a:pt x="1415" y="2230"/>
                </a:lnTo>
                <a:lnTo>
                  <a:pt x="1489" y="2232"/>
                </a:lnTo>
                <a:lnTo>
                  <a:pt x="1546" y="2300"/>
                </a:lnTo>
                <a:lnTo>
                  <a:pt x="1616" y="2358"/>
                </a:lnTo>
                <a:lnTo>
                  <a:pt x="1657" y="2402"/>
                </a:lnTo>
                <a:lnTo>
                  <a:pt x="1658" y="2441"/>
                </a:lnTo>
                <a:lnTo>
                  <a:pt x="1672" y="2483"/>
                </a:lnTo>
                <a:lnTo>
                  <a:pt x="1699" y="2512"/>
                </a:lnTo>
                <a:lnTo>
                  <a:pt x="1728" y="2539"/>
                </a:lnTo>
                <a:lnTo>
                  <a:pt x="1813" y="2591"/>
                </a:lnTo>
                <a:lnTo>
                  <a:pt x="1842" y="2584"/>
                </a:lnTo>
                <a:lnTo>
                  <a:pt x="1859" y="2568"/>
                </a:lnTo>
                <a:lnTo>
                  <a:pt x="1869" y="2537"/>
                </a:lnTo>
                <a:lnTo>
                  <a:pt x="1877" y="2512"/>
                </a:lnTo>
                <a:lnTo>
                  <a:pt x="1909" y="2510"/>
                </a:lnTo>
                <a:lnTo>
                  <a:pt x="1946" y="2512"/>
                </a:lnTo>
                <a:lnTo>
                  <a:pt x="1992" y="2522"/>
                </a:lnTo>
                <a:lnTo>
                  <a:pt x="2020" y="2541"/>
                </a:lnTo>
                <a:lnTo>
                  <a:pt x="2054" y="2557"/>
                </a:lnTo>
                <a:lnTo>
                  <a:pt x="2066" y="2582"/>
                </a:lnTo>
                <a:lnTo>
                  <a:pt x="2083" y="2622"/>
                </a:lnTo>
                <a:lnTo>
                  <a:pt x="2101" y="2661"/>
                </a:lnTo>
                <a:lnTo>
                  <a:pt x="2120" y="2692"/>
                </a:lnTo>
                <a:lnTo>
                  <a:pt x="2155" y="2713"/>
                </a:lnTo>
                <a:lnTo>
                  <a:pt x="2184" y="2744"/>
                </a:lnTo>
                <a:lnTo>
                  <a:pt x="2195" y="2788"/>
                </a:lnTo>
                <a:lnTo>
                  <a:pt x="2207" y="2825"/>
                </a:lnTo>
                <a:lnTo>
                  <a:pt x="2230" y="2885"/>
                </a:lnTo>
                <a:lnTo>
                  <a:pt x="2263" y="2891"/>
                </a:lnTo>
                <a:lnTo>
                  <a:pt x="2299" y="2906"/>
                </a:lnTo>
                <a:lnTo>
                  <a:pt x="2336" y="2916"/>
                </a:lnTo>
                <a:lnTo>
                  <a:pt x="2384" y="2918"/>
                </a:lnTo>
                <a:lnTo>
                  <a:pt x="2411" y="2937"/>
                </a:lnTo>
                <a:lnTo>
                  <a:pt x="2477" y="2933"/>
                </a:lnTo>
                <a:lnTo>
                  <a:pt x="2481" y="2887"/>
                </a:lnTo>
                <a:lnTo>
                  <a:pt x="2444" y="2854"/>
                </a:lnTo>
                <a:lnTo>
                  <a:pt x="2438" y="2804"/>
                </a:lnTo>
                <a:lnTo>
                  <a:pt x="2464" y="2769"/>
                </a:lnTo>
                <a:lnTo>
                  <a:pt x="2462" y="2732"/>
                </a:lnTo>
                <a:lnTo>
                  <a:pt x="2471" y="2723"/>
                </a:lnTo>
                <a:lnTo>
                  <a:pt x="2475" y="2696"/>
                </a:lnTo>
                <a:lnTo>
                  <a:pt x="2498" y="2680"/>
                </a:lnTo>
                <a:lnTo>
                  <a:pt x="2541" y="2651"/>
                </a:lnTo>
                <a:lnTo>
                  <a:pt x="2564" y="2651"/>
                </a:lnTo>
                <a:lnTo>
                  <a:pt x="2616" y="2618"/>
                </a:lnTo>
                <a:lnTo>
                  <a:pt x="2649" y="2587"/>
                </a:lnTo>
                <a:lnTo>
                  <a:pt x="2701" y="2557"/>
                </a:lnTo>
                <a:lnTo>
                  <a:pt x="2688" y="2516"/>
                </a:lnTo>
                <a:lnTo>
                  <a:pt x="2699" y="2506"/>
                </a:lnTo>
                <a:lnTo>
                  <a:pt x="2715" y="2549"/>
                </a:lnTo>
                <a:lnTo>
                  <a:pt x="2786" y="2487"/>
                </a:lnTo>
                <a:lnTo>
                  <a:pt x="2844" y="2489"/>
                </a:lnTo>
                <a:lnTo>
                  <a:pt x="2923" y="2506"/>
                </a:lnTo>
                <a:lnTo>
                  <a:pt x="2985" y="2497"/>
                </a:lnTo>
                <a:lnTo>
                  <a:pt x="3014" y="2493"/>
                </a:lnTo>
                <a:lnTo>
                  <a:pt x="2998" y="2466"/>
                </a:lnTo>
                <a:lnTo>
                  <a:pt x="3025" y="2470"/>
                </a:lnTo>
                <a:lnTo>
                  <a:pt x="3043" y="2491"/>
                </a:lnTo>
                <a:lnTo>
                  <a:pt x="3043" y="2510"/>
                </a:lnTo>
                <a:lnTo>
                  <a:pt x="3101" y="2514"/>
                </a:lnTo>
                <a:lnTo>
                  <a:pt x="3130" y="2516"/>
                </a:lnTo>
                <a:lnTo>
                  <a:pt x="3141" y="2504"/>
                </a:lnTo>
                <a:lnTo>
                  <a:pt x="3164" y="2526"/>
                </a:lnTo>
                <a:lnTo>
                  <a:pt x="3186" y="2531"/>
                </a:lnTo>
                <a:lnTo>
                  <a:pt x="3209" y="2526"/>
                </a:lnTo>
                <a:lnTo>
                  <a:pt x="3191" y="2493"/>
                </a:lnTo>
                <a:lnTo>
                  <a:pt x="3218" y="2491"/>
                </a:lnTo>
                <a:lnTo>
                  <a:pt x="3236" y="2501"/>
                </a:lnTo>
                <a:lnTo>
                  <a:pt x="3261" y="2520"/>
                </a:lnTo>
                <a:lnTo>
                  <a:pt x="3278" y="2514"/>
                </a:lnTo>
                <a:lnTo>
                  <a:pt x="3296" y="2495"/>
                </a:lnTo>
                <a:lnTo>
                  <a:pt x="3284" y="2470"/>
                </a:lnTo>
                <a:lnTo>
                  <a:pt x="3259" y="2460"/>
                </a:lnTo>
                <a:lnTo>
                  <a:pt x="3244" y="2447"/>
                </a:lnTo>
                <a:lnTo>
                  <a:pt x="3255" y="2420"/>
                </a:lnTo>
                <a:lnTo>
                  <a:pt x="3253" y="2394"/>
                </a:lnTo>
                <a:lnTo>
                  <a:pt x="3228" y="2394"/>
                </a:lnTo>
                <a:lnTo>
                  <a:pt x="3205" y="2420"/>
                </a:lnTo>
                <a:lnTo>
                  <a:pt x="3201" y="2385"/>
                </a:lnTo>
                <a:lnTo>
                  <a:pt x="3170" y="2404"/>
                </a:lnTo>
                <a:lnTo>
                  <a:pt x="3141" y="2414"/>
                </a:lnTo>
                <a:lnTo>
                  <a:pt x="3132" y="2396"/>
                </a:lnTo>
                <a:lnTo>
                  <a:pt x="3155" y="2367"/>
                </a:lnTo>
                <a:lnTo>
                  <a:pt x="3236" y="2383"/>
                </a:lnTo>
                <a:lnTo>
                  <a:pt x="3253" y="2352"/>
                </a:lnTo>
                <a:lnTo>
                  <a:pt x="3294" y="2340"/>
                </a:lnTo>
                <a:lnTo>
                  <a:pt x="3340" y="2352"/>
                </a:lnTo>
                <a:lnTo>
                  <a:pt x="3357" y="2340"/>
                </a:lnTo>
                <a:lnTo>
                  <a:pt x="3357" y="2302"/>
                </a:lnTo>
                <a:lnTo>
                  <a:pt x="3381" y="2350"/>
                </a:lnTo>
                <a:lnTo>
                  <a:pt x="3388" y="2367"/>
                </a:lnTo>
                <a:lnTo>
                  <a:pt x="3423" y="2348"/>
                </a:lnTo>
                <a:lnTo>
                  <a:pt x="3450" y="2317"/>
                </a:lnTo>
                <a:lnTo>
                  <a:pt x="3464" y="2336"/>
                </a:lnTo>
                <a:lnTo>
                  <a:pt x="3487" y="2344"/>
                </a:lnTo>
                <a:lnTo>
                  <a:pt x="3524" y="2329"/>
                </a:lnTo>
                <a:lnTo>
                  <a:pt x="3601" y="2315"/>
                </a:lnTo>
                <a:lnTo>
                  <a:pt x="3616" y="2333"/>
                </a:lnTo>
                <a:lnTo>
                  <a:pt x="3636" y="2354"/>
                </a:lnTo>
                <a:lnTo>
                  <a:pt x="3666" y="2360"/>
                </a:lnTo>
                <a:lnTo>
                  <a:pt x="3697" y="2364"/>
                </a:lnTo>
                <a:lnTo>
                  <a:pt x="3734" y="2350"/>
                </a:lnTo>
                <a:lnTo>
                  <a:pt x="3757" y="2327"/>
                </a:lnTo>
                <a:lnTo>
                  <a:pt x="3778" y="2319"/>
                </a:lnTo>
                <a:lnTo>
                  <a:pt x="3792" y="2329"/>
                </a:lnTo>
                <a:lnTo>
                  <a:pt x="3811" y="2350"/>
                </a:lnTo>
                <a:lnTo>
                  <a:pt x="3840" y="2375"/>
                </a:lnTo>
                <a:lnTo>
                  <a:pt x="3867" y="2383"/>
                </a:lnTo>
                <a:lnTo>
                  <a:pt x="3890" y="2387"/>
                </a:lnTo>
                <a:lnTo>
                  <a:pt x="3915" y="2412"/>
                </a:lnTo>
                <a:lnTo>
                  <a:pt x="3931" y="2441"/>
                </a:lnTo>
                <a:lnTo>
                  <a:pt x="3950" y="2460"/>
                </a:lnTo>
                <a:lnTo>
                  <a:pt x="3942" y="2501"/>
                </a:lnTo>
                <a:lnTo>
                  <a:pt x="3944" y="2533"/>
                </a:lnTo>
                <a:lnTo>
                  <a:pt x="3944" y="2557"/>
                </a:lnTo>
                <a:lnTo>
                  <a:pt x="3952" y="2574"/>
                </a:lnTo>
                <a:lnTo>
                  <a:pt x="3964" y="2578"/>
                </a:lnTo>
                <a:lnTo>
                  <a:pt x="3971" y="2543"/>
                </a:lnTo>
                <a:lnTo>
                  <a:pt x="3989" y="2562"/>
                </a:lnTo>
                <a:lnTo>
                  <a:pt x="3975" y="2589"/>
                </a:lnTo>
                <a:lnTo>
                  <a:pt x="3971" y="2613"/>
                </a:lnTo>
                <a:lnTo>
                  <a:pt x="3987" y="2624"/>
                </a:lnTo>
                <a:lnTo>
                  <a:pt x="4018" y="2655"/>
                </a:lnTo>
                <a:lnTo>
                  <a:pt x="4043" y="2661"/>
                </a:lnTo>
                <a:lnTo>
                  <a:pt x="4056" y="2699"/>
                </a:lnTo>
                <a:lnTo>
                  <a:pt x="4072" y="2707"/>
                </a:lnTo>
                <a:lnTo>
                  <a:pt x="4095" y="2750"/>
                </a:lnTo>
                <a:lnTo>
                  <a:pt x="4126" y="2765"/>
                </a:lnTo>
                <a:lnTo>
                  <a:pt x="4155" y="2777"/>
                </a:lnTo>
                <a:lnTo>
                  <a:pt x="4176" y="2811"/>
                </a:lnTo>
                <a:lnTo>
                  <a:pt x="4219" y="2804"/>
                </a:lnTo>
                <a:lnTo>
                  <a:pt x="4277" y="2790"/>
                </a:lnTo>
                <a:lnTo>
                  <a:pt x="4292" y="2727"/>
                </a:lnTo>
                <a:lnTo>
                  <a:pt x="4282" y="2686"/>
                </a:lnTo>
                <a:lnTo>
                  <a:pt x="4282" y="2615"/>
                </a:lnTo>
                <a:lnTo>
                  <a:pt x="4267" y="2593"/>
                </a:lnTo>
                <a:lnTo>
                  <a:pt x="4238" y="2559"/>
                </a:lnTo>
                <a:lnTo>
                  <a:pt x="4213" y="2520"/>
                </a:lnTo>
                <a:lnTo>
                  <a:pt x="4190" y="2472"/>
                </a:lnTo>
                <a:lnTo>
                  <a:pt x="4166" y="2416"/>
                </a:lnTo>
                <a:lnTo>
                  <a:pt x="4132" y="2364"/>
                </a:lnTo>
                <a:lnTo>
                  <a:pt x="4103" y="2327"/>
                </a:lnTo>
                <a:lnTo>
                  <a:pt x="4068" y="2275"/>
                </a:lnTo>
                <a:lnTo>
                  <a:pt x="4043" y="2230"/>
                </a:lnTo>
                <a:lnTo>
                  <a:pt x="4033" y="2192"/>
                </a:lnTo>
                <a:lnTo>
                  <a:pt x="4029" y="2163"/>
                </a:lnTo>
                <a:lnTo>
                  <a:pt x="4035" y="2138"/>
                </a:lnTo>
                <a:lnTo>
                  <a:pt x="4041" y="2128"/>
                </a:lnTo>
                <a:lnTo>
                  <a:pt x="4043" y="2066"/>
                </a:lnTo>
                <a:lnTo>
                  <a:pt x="4076" y="2010"/>
                </a:lnTo>
                <a:lnTo>
                  <a:pt x="4068" y="1975"/>
                </a:lnTo>
                <a:lnTo>
                  <a:pt x="4118" y="1962"/>
                </a:lnTo>
                <a:lnTo>
                  <a:pt x="4182" y="1900"/>
                </a:lnTo>
                <a:lnTo>
                  <a:pt x="4215" y="1800"/>
                </a:lnTo>
                <a:lnTo>
                  <a:pt x="4296" y="1765"/>
                </a:lnTo>
                <a:lnTo>
                  <a:pt x="4344" y="1672"/>
                </a:lnTo>
                <a:lnTo>
                  <a:pt x="4423" y="1643"/>
                </a:lnTo>
                <a:lnTo>
                  <a:pt x="4462" y="1572"/>
                </a:lnTo>
                <a:lnTo>
                  <a:pt x="4462" y="1522"/>
                </a:lnTo>
                <a:lnTo>
                  <a:pt x="4464" y="1477"/>
                </a:lnTo>
                <a:lnTo>
                  <a:pt x="4444" y="1479"/>
                </a:lnTo>
                <a:lnTo>
                  <a:pt x="4444" y="1552"/>
                </a:lnTo>
                <a:lnTo>
                  <a:pt x="4396" y="1607"/>
                </a:lnTo>
                <a:lnTo>
                  <a:pt x="4331" y="1620"/>
                </a:lnTo>
                <a:lnTo>
                  <a:pt x="4394" y="1587"/>
                </a:lnTo>
                <a:lnTo>
                  <a:pt x="4358" y="1572"/>
                </a:lnTo>
                <a:lnTo>
                  <a:pt x="4394" y="1564"/>
                </a:lnTo>
                <a:lnTo>
                  <a:pt x="4417" y="1566"/>
                </a:lnTo>
                <a:lnTo>
                  <a:pt x="4429" y="1524"/>
                </a:lnTo>
                <a:lnTo>
                  <a:pt x="4425" y="1485"/>
                </a:lnTo>
                <a:lnTo>
                  <a:pt x="4390" y="1485"/>
                </a:lnTo>
                <a:lnTo>
                  <a:pt x="4338" y="1504"/>
                </a:lnTo>
                <a:lnTo>
                  <a:pt x="4340" y="1468"/>
                </a:lnTo>
                <a:lnTo>
                  <a:pt x="4369" y="1483"/>
                </a:lnTo>
                <a:lnTo>
                  <a:pt x="4414" y="1462"/>
                </a:lnTo>
                <a:lnTo>
                  <a:pt x="4419" y="1442"/>
                </a:lnTo>
                <a:lnTo>
                  <a:pt x="4388" y="1431"/>
                </a:lnTo>
                <a:lnTo>
                  <a:pt x="4392" y="1386"/>
                </a:lnTo>
                <a:lnTo>
                  <a:pt x="4358" y="1369"/>
                </a:lnTo>
                <a:lnTo>
                  <a:pt x="4346" y="1385"/>
                </a:lnTo>
                <a:lnTo>
                  <a:pt x="4334" y="1354"/>
                </a:lnTo>
                <a:lnTo>
                  <a:pt x="4338" y="1319"/>
                </a:lnTo>
                <a:lnTo>
                  <a:pt x="4344" y="1284"/>
                </a:lnTo>
                <a:lnTo>
                  <a:pt x="4282" y="1259"/>
                </a:lnTo>
                <a:lnTo>
                  <a:pt x="4300" y="1251"/>
                </a:lnTo>
                <a:lnTo>
                  <a:pt x="4284" y="1176"/>
                </a:lnTo>
                <a:lnTo>
                  <a:pt x="4282" y="1132"/>
                </a:lnTo>
                <a:lnTo>
                  <a:pt x="4294" y="1120"/>
                </a:lnTo>
                <a:lnTo>
                  <a:pt x="4296" y="1182"/>
                </a:lnTo>
                <a:lnTo>
                  <a:pt x="4319" y="1224"/>
                </a:lnTo>
                <a:lnTo>
                  <a:pt x="4354" y="1265"/>
                </a:lnTo>
                <a:lnTo>
                  <a:pt x="4354" y="1342"/>
                </a:lnTo>
                <a:lnTo>
                  <a:pt x="4392" y="1348"/>
                </a:lnTo>
                <a:lnTo>
                  <a:pt x="4423" y="1271"/>
                </a:lnTo>
                <a:lnTo>
                  <a:pt x="4421" y="1159"/>
                </a:lnTo>
                <a:lnTo>
                  <a:pt x="4381" y="1128"/>
                </a:lnTo>
                <a:lnTo>
                  <a:pt x="4385" y="1105"/>
                </a:lnTo>
                <a:lnTo>
                  <a:pt x="4433" y="1130"/>
                </a:lnTo>
                <a:lnTo>
                  <a:pt x="4458" y="1072"/>
                </a:lnTo>
                <a:lnTo>
                  <a:pt x="4460" y="1023"/>
                </a:lnTo>
                <a:lnTo>
                  <a:pt x="4460" y="940"/>
                </a:lnTo>
                <a:lnTo>
                  <a:pt x="4437" y="913"/>
                </a:lnTo>
                <a:lnTo>
                  <a:pt x="4448" y="892"/>
                </a:lnTo>
                <a:lnTo>
                  <a:pt x="4466" y="915"/>
                </a:lnTo>
                <a:lnTo>
                  <a:pt x="4566" y="863"/>
                </a:lnTo>
                <a:lnTo>
                  <a:pt x="4636" y="807"/>
                </a:lnTo>
                <a:lnTo>
                  <a:pt x="4583" y="801"/>
                </a:lnTo>
                <a:lnTo>
                  <a:pt x="4508" y="846"/>
                </a:lnTo>
                <a:lnTo>
                  <a:pt x="4460" y="865"/>
                </a:lnTo>
                <a:lnTo>
                  <a:pt x="4495" y="823"/>
                </a:lnTo>
                <a:lnTo>
                  <a:pt x="4528" y="801"/>
                </a:lnTo>
                <a:lnTo>
                  <a:pt x="4547" y="809"/>
                </a:lnTo>
                <a:lnTo>
                  <a:pt x="4601" y="780"/>
                </a:lnTo>
                <a:lnTo>
                  <a:pt x="4612" y="753"/>
                </a:lnTo>
                <a:lnTo>
                  <a:pt x="4628" y="753"/>
                </a:lnTo>
                <a:lnTo>
                  <a:pt x="4649" y="740"/>
                </a:lnTo>
                <a:lnTo>
                  <a:pt x="4672" y="713"/>
                </a:lnTo>
                <a:lnTo>
                  <a:pt x="4713" y="728"/>
                </a:lnTo>
                <a:lnTo>
                  <a:pt x="4734" y="709"/>
                </a:lnTo>
                <a:lnTo>
                  <a:pt x="4751" y="682"/>
                </a:lnTo>
                <a:lnTo>
                  <a:pt x="4734" y="647"/>
                </a:lnTo>
                <a:lnTo>
                  <a:pt x="4709" y="626"/>
                </a:lnTo>
                <a:lnTo>
                  <a:pt x="4694" y="624"/>
                </a:lnTo>
                <a:lnTo>
                  <a:pt x="4674" y="633"/>
                </a:lnTo>
                <a:lnTo>
                  <a:pt x="4694" y="662"/>
                </a:lnTo>
                <a:lnTo>
                  <a:pt x="4703" y="680"/>
                </a:lnTo>
                <a:lnTo>
                  <a:pt x="4680" y="678"/>
                </a:lnTo>
                <a:lnTo>
                  <a:pt x="4655" y="645"/>
                </a:lnTo>
                <a:lnTo>
                  <a:pt x="4630" y="651"/>
                </a:lnTo>
                <a:lnTo>
                  <a:pt x="4636" y="626"/>
                </a:lnTo>
                <a:lnTo>
                  <a:pt x="4647" y="599"/>
                </a:lnTo>
                <a:lnTo>
                  <a:pt x="4626" y="595"/>
                </a:lnTo>
                <a:lnTo>
                  <a:pt x="4643" y="543"/>
                </a:lnTo>
                <a:lnTo>
                  <a:pt x="4638" y="512"/>
                </a:lnTo>
                <a:lnTo>
                  <a:pt x="4663" y="489"/>
                </a:lnTo>
                <a:lnTo>
                  <a:pt x="4649" y="456"/>
                </a:lnTo>
                <a:lnTo>
                  <a:pt x="4672" y="440"/>
                </a:lnTo>
                <a:lnTo>
                  <a:pt x="4699" y="421"/>
                </a:lnTo>
                <a:lnTo>
                  <a:pt x="4724" y="411"/>
                </a:lnTo>
                <a:lnTo>
                  <a:pt x="4734" y="359"/>
                </a:lnTo>
                <a:lnTo>
                  <a:pt x="4761" y="359"/>
                </a:lnTo>
                <a:lnTo>
                  <a:pt x="4798" y="334"/>
                </a:lnTo>
                <a:lnTo>
                  <a:pt x="4817" y="307"/>
                </a:lnTo>
                <a:lnTo>
                  <a:pt x="4848" y="282"/>
                </a:lnTo>
                <a:lnTo>
                  <a:pt x="4844" y="247"/>
                </a:lnTo>
                <a:lnTo>
                  <a:pt x="4802" y="230"/>
                </a:lnTo>
                <a:lnTo>
                  <a:pt x="4777" y="195"/>
                </a:lnTo>
                <a:lnTo>
                  <a:pt x="4730" y="195"/>
                </a:lnTo>
                <a:lnTo>
                  <a:pt x="4711" y="154"/>
                </a:lnTo>
                <a:lnTo>
                  <a:pt x="4705" y="110"/>
                </a:lnTo>
                <a:lnTo>
                  <a:pt x="4692" y="70"/>
                </a:lnTo>
                <a:lnTo>
                  <a:pt x="4672" y="17"/>
                </a:lnTo>
              </a:path>
            </a:pathLst>
          </a:custGeom>
          <a:noFill/>
          <a:ln w="3175" cap="rnd">
            <a:solidFill>
              <a:srgbClr val="00B0F0"/>
            </a:solidFill>
            <a:round/>
            <a:headEnd/>
            <a:tailEnd/>
          </a:ln>
        </p:spPr>
        <p:txBody>
          <a:bodyP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9875" name="Oval 3"/>
          <p:cNvSpPr>
            <a:spLocks noChangeArrowheads="1"/>
          </p:cNvSpPr>
          <p:nvPr/>
        </p:nvSpPr>
        <p:spPr bwMode="auto">
          <a:xfrm>
            <a:off x="4100513" y="4238625"/>
            <a:ext cx="942975" cy="942975"/>
          </a:xfrm>
          <a:prstGeom prst="ellipse">
            <a:avLst/>
          </a:prstGeom>
          <a:solidFill>
            <a:srgbClr val="008080"/>
          </a:solidFill>
          <a:ln w="9525" algn="ctr">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79876" name="Oval 4"/>
          <p:cNvSpPr>
            <a:spLocks noChangeArrowheads="1"/>
          </p:cNvSpPr>
          <p:nvPr/>
        </p:nvSpPr>
        <p:spPr bwMode="auto">
          <a:xfrm>
            <a:off x="4341813" y="4479925"/>
            <a:ext cx="460375" cy="460375"/>
          </a:xfrm>
          <a:prstGeom prst="ellipse">
            <a:avLst/>
          </a:prstGeom>
          <a:solidFill>
            <a:schemeClr val="tx1"/>
          </a:solidFill>
          <a:ln w="9525" algn="ctr">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23397" name="Freeform 5"/>
          <p:cNvSpPr>
            <a:spLocks/>
          </p:cNvSpPr>
          <p:nvPr/>
        </p:nvSpPr>
        <p:spPr bwMode="auto">
          <a:xfrm>
            <a:off x="4440238" y="1898650"/>
            <a:ext cx="223837" cy="268288"/>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solidFill>
            <a:schemeClr val="tx1"/>
          </a:solidFill>
          <a:ln w="9525" cap="flat" cmpd="sng">
            <a:solidFill>
              <a:schemeClr val="tx1"/>
            </a:solidFill>
            <a:prstDash val="solid"/>
            <a:round/>
            <a:headEnd type="none" w="med" len="med"/>
            <a:tailEnd type="none" w="med" len="med"/>
          </a:ln>
          <a:effectLst>
            <a:outerShdw dist="12700" dir="5400000" algn="ctr" rotWithShape="0">
              <a:schemeClr val="tx1"/>
            </a:outerShdw>
          </a:effectLst>
        </p:spPr>
        <p:txBody>
          <a:bodyPr wrap="none" anchor="ctr"/>
          <a:lstStyle/>
          <a:p>
            <a:pPr algn="r" eaLnBrk="0" fontAlgn="base" hangingPunct="0">
              <a:lnSpc>
                <a:spcPct val="90000"/>
              </a:lnSpc>
              <a:spcBef>
                <a:spcPct val="0"/>
              </a:spcBef>
              <a:spcAft>
                <a:spcPct val="0"/>
              </a:spcAft>
              <a:defRPr/>
            </a:pPr>
            <a:endParaRPr lang="en-US" sz="1600" b="1" i="1">
              <a:solidFill>
                <a:srgbClr val="FFFFFF"/>
              </a:solidFill>
            </a:endParaRPr>
          </a:p>
        </p:txBody>
      </p:sp>
      <p:sp>
        <p:nvSpPr>
          <p:cNvPr id="79878" name="Oval 6"/>
          <p:cNvSpPr>
            <a:spLocks noChangeArrowheads="1"/>
          </p:cNvSpPr>
          <p:nvPr/>
        </p:nvSpPr>
        <p:spPr bwMode="auto">
          <a:xfrm>
            <a:off x="4397375" y="2430463"/>
            <a:ext cx="315913" cy="428625"/>
          </a:xfrm>
          <a:prstGeom prst="ellipse">
            <a:avLst/>
          </a:prstGeom>
          <a:solidFill>
            <a:srgbClr val="38A870"/>
          </a:solidFill>
          <a:ln w="9525">
            <a:solidFill>
              <a:schemeClr val="tx1"/>
            </a:solidFill>
            <a:round/>
            <a:headEnd/>
            <a:tailEnd/>
          </a:ln>
        </p:spPr>
        <p:txBody>
          <a:bodyPr wrap="none" anchor="ctr"/>
          <a:lstStyle/>
          <a:p>
            <a:pPr algn="ctr" eaLnBrk="0" fontAlgn="base" hangingPunct="0">
              <a:spcBef>
                <a:spcPct val="0"/>
              </a:spcBef>
              <a:spcAft>
                <a:spcPct val="0"/>
              </a:spcAft>
            </a:pPr>
            <a:endParaRPr lang="en-US" sz="2400" dirty="0">
              <a:solidFill>
                <a:srgbClr val="000000"/>
              </a:solidFill>
              <a:latin typeface="Times New Roman" pitchFamily="18" charset="0"/>
            </a:endParaRPr>
          </a:p>
        </p:txBody>
      </p:sp>
      <p:sp>
        <p:nvSpPr>
          <p:cNvPr id="79879" name="Freeform 7"/>
          <p:cNvSpPr>
            <a:spLocks/>
          </p:cNvSpPr>
          <p:nvPr/>
        </p:nvSpPr>
        <p:spPr bwMode="auto">
          <a:xfrm>
            <a:off x="4081463" y="3429000"/>
            <a:ext cx="966787" cy="1090613"/>
          </a:xfrm>
          <a:custGeom>
            <a:avLst/>
            <a:gdLst>
              <a:gd name="T0" fmla="*/ 2147483647 w 890"/>
              <a:gd name="T1" fmla="*/ 1281456385 h 1004"/>
              <a:gd name="T2" fmla="*/ 2147483647 w 890"/>
              <a:gd name="T3" fmla="*/ 2147483647 h 1004"/>
              <a:gd name="T4" fmla="*/ 2147483647 w 890"/>
              <a:gd name="T5" fmla="*/ 2147483647 h 1004"/>
              <a:gd name="T6" fmla="*/ 2147483647 w 890"/>
              <a:gd name="T7" fmla="*/ 2147483647 h 1004"/>
              <a:gd name="T8" fmla="*/ 2147483647 w 890"/>
              <a:gd name="T9" fmla="*/ 2147483647 h 1004"/>
              <a:gd name="T10" fmla="*/ 0 w 890"/>
              <a:gd name="T11" fmla="*/ 2147483647 h 1004"/>
              <a:gd name="T12" fmla="*/ 2147483647 w 890"/>
              <a:gd name="T13" fmla="*/ 1281456385 h 1004"/>
              <a:gd name="T14" fmla="*/ 2147483647 w 890"/>
              <a:gd name="T15" fmla="*/ 1281456385 h 1004"/>
              <a:gd name="T16" fmla="*/ 0 60000 65536"/>
              <a:gd name="T17" fmla="*/ 0 60000 65536"/>
              <a:gd name="T18" fmla="*/ 0 60000 65536"/>
              <a:gd name="T19" fmla="*/ 0 60000 65536"/>
              <a:gd name="T20" fmla="*/ 0 60000 65536"/>
              <a:gd name="T21" fmla="*/ 0 60000 65536"/>
              <a:gd name="T22" fmla="*/ 0 60000 65536"/>
              <a:gd name="T23" fmla="*/ 0 60000 65536"/>
              <a:gd name="T24" fmla="*/ 0 w 890"/>
              <a:gd name="T25" fmla="*/ 0 h 1004"/>
              <a:gd name="T26" fmla="*/ 890 w 890"/>
              <a:gd name="T27" fmla="*/ 1004 h 10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0" h="1004">
                <a:moveTo>
                  <a:pt x="596" y="1"/>
                </a:moveTo>
                <a:cubicBezTo>
                  <a:pt x="651" y="279"/>
                  <a:pt x="847" y="851"/>
                  <a:pt x="890" y="1004"/>
                </a:cubicBezTo>
                <a:cubicBezTo>
                  <a:pt x="844" y="918"/>
                  <a:pt x="772" y="795"/>
                  <a:pt x="622" y="734"/>
                </a:cubicBezTo>
                <a:cubicBezTo>
                  <a:pt x="558" y="528"/>
                  <a:pt x="483" y="289"/>
                  <a:pt x="440" y="289"/>
                </a:cubicBezTo>
                <a:cubicBezTo>
                  <a:pt x="396" y="289"/>
                  <a:pt x="348" y="526"/>
                  <a:pt x="280" y="728"/>
                </a:cubicBezTo>
                <a:cubicBezTo>
                  <a:pt x="116" y="782"/>
                  <a:pt x="60" y="886"/>
                  <a:pt x="0" y="966"/>
                </a:cubicBezTo>
                <a:cubicBezTo>
                  <a:pt x="54" y="834"/>
                  <a:pt x="226" y="247"/>
                  <a:pt x="271" y="1"/>
                </a:cubicBezTo>
                <a:cubicBezTo>
                  <a:pt x="429" y="1"/>
                  <a:pt x="483" y="0"/>
                  <a:pt x="596" y="1"/>
                </a:cubicBezTo>
                <a:close/>
              </a:path>
            </a:pathLst>
          </a:custGeom>
          <a:solidFill>
            <a:srgbClr val="38A870"/>
          </a:solidFill>
          <a:ln w="9525">
            <a:solidFill>
              <a:schemeClr val="tx1"/>
            </a:solidFill>
            <a:round/>
            <a:headEnd/>
            <a:tailEnd/>
          </a:ln>
        </p:spPr>
        <p:txBody>
          <a:bodyPr wrap="none" anchor="ctr"/>
          <a:lstStyle/>
          <a:p>
            <a:pPr algn="ctr" eaLnBrk="0" fontAlgn="base" hangingPunct="0">
              <a:spcBef>
                <a:spcPct val="0"/>
              </a:spcBef>
              <a:spcAft>
                <a:spcPct val="0"/>
              </a:spcAft>
            </a:pPr>
            <a:endParaRPr lang="en-US" sz="2400">
              <a:solidFill>
                <a:srgbClr val="000000"/>
              </a:solidFill>
              <a:latin typeface="Times New Roman" pitchFamily="18" charset="0"/>
            </a:endParaRPr>
          </a:p>
        </p:txBody>
      </p:sp>
      <p:sp>
        <p:nvSpPr>
          <p:cNvPr id="79880" name="Freeform 8"/>
          <p:cNvSpPr>
            <a:spLocks/>
          </p:cNvSpPr>
          <p:nvPr/>
        </p:nvSpPr>
        <p:spPr bwMode="auto">
          <a:xfrm>
            <a:off x="4106863" y="2551113"/>
            <a:ext cx="919162" cy="850900"/>
          </a:xfrm>
          <a:custGeom>
            <a:avLst/>
            <a:gdLst>
              <a:gd name="T0" fmla="*/ 2147483647 w 1330"/>
              <a:gd name="T1" fmla="*/ 2147483647 h 1243"/>
              <a:gd name="T2" fmla="*/ 2147483647 w 1330"/>
              <a:gd name="T3" fmla="*/ 2147483647 h 1243"/>
              <a:gd name="T4" fmla="*/ 0 w 1330"/>
              <a:gd name="T5" fmla="*/ 321000102 h 1243"/>
              <a:gd name="T6" fmla="*/ 2147483647 w 1330"/>
              <a:gd name="T7" fmla="*/ 0 h 1243"/>
              <a:gd name="T8" fmla="*/ 2147483647 w 1330"/>
              <a:gd name="T9" fmla="*/ 2147483647 h 1243"/>
              <a:gd name="T10" fmla="*/ 2147483647 w 1330"/>
              <a:gd name="T11" fmla="*/ 321000102 h 1243"/>
              <a:gd name="T12" fmla="*/ 2147483647 w 1330"/>
              <a:gd name="T13" fmla="*/ 641531969 h 1243"/>
              <a:gd name="T14" fmla="*/ 2147483647 w 1330"/>
              <a:gd name="T15" fmla="*/ 2147483647 h 1243"/>
              <a:gd name="T16" fmla="*/ 0 60000 65536"/>
              <a:gd name="T17" fmla="*/ 0 60000 65536"/>
              <a:gd name="T18" fmla="*/ 0 60000 65536"/>
              <a:gd name="T19" fmla="*/ 0 60000 65536"/>
              <a:gd name="T20" fmla="*/ 0 60000 65536"/>
              <a:gd name="T21" fmla="*/ 0 60000 65536"/>
              <a:gd name="T22" fmla="*/ 0 60000 65536"/>
              <a:gd name="T23" fmla="*/ 0 60000 65536"/>
              <a:gd name="T24" fmla="*/ 0 w 1330"/>
              <a:gd name="T25" fmla="*/ 0 h 1243"/>
              <a:gd name="T26" fmla="*/ 1330 w 1330"/>
              <a:gd name="T27" fmla="*/ 1243 h 1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0" h="1243">
                <a:moveTo>
                  <a:pt x="883" y="1243"/>
                </a:moveTo>
                <a:cubicBezTo>
                  <a:pt x="757" y="1243"/>
                  <a:pt x="540" y="1243"/>
                  <a:pt x="414" y="1243"/>
                </a:cubicBezTo>
                <a:cubicBezTo>
                  <a:pt x="525" y="782"/>
                  <a:pt x="8" y="187"/>
                  <a:pt x="0" y="1"/>
                </a:cubicBezTo>
                <a:cubicBezTo>
                  <a:pt x="191" y="4"/>
                  <a:pt x="341" y="0"/>
                  <a:pt x="341" y="0"/>
                </a:cubicBezTo>
                <a:cubicBezTo>
                  <a:pt x="396" y="460"/>
                  <a:pt x="548" y="569"/>
                  <a:pt x="647" y="569"/>
                </a:cubicBezTo>
                <a:cubicBezTo>
                  <a:pt x="751" y="569"/>
                  <a:pt x="909" y="445"/>
                  <a:pt x="963" y="1"/>
                </a:cubicBezTo>
                <a:cubicBezTo>
                  <a:pt x="1136" y="1"/>
                  <a:pt x="1170" y="4"/>
                  <a:pt x="1330" y="2"/>
                </a:cubicBezTo>
                <a:cubicBezTo>
                  <a:pt x="1324" y="193"/>
                  <a:pt x="792" y="755"/>
                  <a:pt x="883" y="1243"/>
                </a:cubicBezTo>
                <a:close/>
              </a:path>
            </a:pathLst>
          </a:custGeom>
          <a:solidFill>
            <a:srgbClr val="38A870"/>
          </a:solidFill>
          <a:ln w="9525">
            <a:solidFill>
              <a:schemeClr val="tx1"/>
            </a:solidFill>
            <a:round/>
            <a:headEnd/>
            <a:tailEnd/>
          </a:ln>
        </p:spPr>
        <p:txBody>
          <a:bodyPr wrap="none" anchor="ctr"/>
          <a:lstStyle/>
          <a:p>
            <a:pPr algn="ctr" eaLnBrk="0" fontAlgn="base" hangingPunct="0">
              <a:spcBef>
                <a:spcPct val="0"/>
              </a:spcBef>
              <a:spcAft>
                <a:spcPct val="0"/>
              </a:spcAft>
            </a:pPr>
            <a:endParaRPr lang="en-US" sz="2400">
              <a:solidFill>
                <a:srgbClr val="000000"/>
              </a:solidFill>
              <a:latin typeface="Times New Roman" pitchFamily="18" charset="0"/>
            </a:endParaRPr>
          </a:p>
        </p:txBody>
      </p:sp>
      <p:grpSp>
        <p:nvGrpSpPr>
          <p:cNvPr id="2" name="Group 9"/>
          <p:cNvGrpSpPr>
            <a:grpSpLocks/>
          </p:cNvGrpSpPr>
          <p:nvPr/>
        </p:nvGrpSpPr>
        <p:grpSpPr bwMode="auto">
          <a:xfrm>
            <a:off x="4100513" y="1676400"/>
            <a:ext cx="908050" cy="844550"/>
            <a:chOff x="1805" y="917"/>
            <a:chExt cx="572" cy="532"/>
          </a:xfrm>
        </p:grpSpPr>
        <p:sp>
          <p:nvSpPr>
            <p:cNvPr id="79883" name="Freeform 10"/>
            <p:cNvSpPr>
              <a:spLocks/>
            </p:cNvSpPr>
            <p:nvPr/>
          </p:nvSpPr>
          <p:spPr bwMode="auto">
            <a:xfrm>
              <a:off x="1805" y="917"/>
              <a:ext cx="572" cy="532"/>
            </a:xfrm>
            <a:custGeom>
              <a:avLst/>
              <a:gdLst>
                <a:gd name="T0" fmla="*/ 72 w 1310"/>
                <a:gd name="T1" fmla="*/ 0 h 1236"/>
                <a:gd name="T2" fmla="*/ 109 w 1310"/>
                <a:gd name="T3" fmla="*/ 99 h 1236"/>
                <a:gd name="T4" fmla="*/ 80 w 1310"/>
                <a:gd name="T5" fmla="*/ 99 h 1236"/>
                <a:gd name="T6" fmla="*/ 70 w 1310"/>
                <a:gd name="T7" fmla="*/ 75 h 1236"/>
                <a:gd name="T8" fmla="*/ 35 w 1310"/>
                <a:gd name="T9" fmla="*/ 75 h 1236"/>
                <a:gd name="T10" fmla="*/ 28 w 1310"/>
                <a:gd name="T11" fmla="*/ 98 h 1236"/>
                <a:gd name="T12" fmla="*/ 0 w 1310"/>
                <a:gd name="T13" fmla="*/ 98 h 1236"/>
                <a:gd name="T14" fmla="*/ 31 w 1310"/>
                <a:gd name="T15" fmla="*/ 0 h 1236"/>
                <a:gd name="T16" fmla="*/ 72 w 1310"/>
                <a:gd name="T17" fmla="*/ 0 h 1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0"/>
                <a:gd name="T28" fmla="*/ 0 h 1236"/>
                <a:gd name="T29" fmla="*/ 1310 w 1310"/>
                <a:gd name="T30" fmla="*/ 1236 h 1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0" h="1236">
                  <a:moveTo>
                    <a:pt x="872" y="0"/>
                  </a:moveTo>
                  <a:cubicBezTo>
                    <a:pt x="966" y="434"/>
                    <a:pt x="1239" y="993"/>
                    <a:pt x="1310" y="1236"/>
                  </a:cubicBezTo>
                  <a:cubicBezTo>
                    <a:pt x="1150" y="1236"/>
                    <a:pt x="1196" y="1235"/>
                    <a:pt x="964" y="1236"/>
                  </a:cubicBezTo>
                  <a:cubicBezTo>
                    <a:pt x="952" y="1168"/>
                    <a:pt x="904" y="1072"/>
                    <a:pt x="842" y="942"/>
                  </a:cubicBezTo>
                  <a:cubicBezTo>
                    <a:pt x="666" y="940"/>
                    <a:pt x="584" y="944"/>
                    <a:pt x="421" y="942"/>
                  </a:cubicBezTo>
                  <a:cubicBezTo>
                    <a:pt x="367" y="1074"/>
                    <a:pt x="340" y="1163"/>
                    <a:pt x="332" y="1232"/>
                  </a:cubicBezTo>
                  <a:cubicBezTo>
                    <a:pt x="165" y="1232"/>
                    <a:pt x="200" y="1232"/>
                    <a:pt x="0" y="1232"/>
                  </a:cubicBezTo>
                  <a:cubicBezTo>
                    <a:pt x="88" y="1021"/>
                    <a:pt x="296" y="390"/>
                    <a:pt x="370" y="0"/>
                  </a:cubicBezTo>
                  <a:cubicBezTo>
                    <a:pt x="626" y="0"/>
                    <a:pt x="686" y="0"/>
                    <a:pt x="872" y="0"/>
                  </a:cubicBezTo>
                  <a:close/>
                </a:path>
              </a:pathLst>
            </a:custGeom>
            <a:solidFill>
              <a:srgbClr val="64CC98"/>
            </a:solidFill>
            <a:ln w="9525">
              <a:solidFill>
                <a:schemeClr val="tx1"/>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723403" name="Freeform 11"/>
            <p:cNvSpPr>
              <a:spLocks/>
            </p:cNvSpPr>
            <p:nvPr/>
          </p:nvSpPr>
          <p:spPr bwMode="auto">
            <a:xfrm>
              <a:off x="2019" y="1057"/>
              <a:ext cx="141" cy="169"/>
            </a:xfrm>
            <a:custGeom>
              <a:avLst/>
              <a:gdLst/>
              <a:ahLst/>
              <a:cxnLst>
                <a:cxn ang="0">
                  <a:pos x="0" y="395"/>
                </a:cxn>
                <a:cxn ang="0">
                  <a:pos x="327" y="395"/>
                </a:cxn>
                <a:cxn ang="0">
                  <a:pos x="154" y="0"/>
                </a:cxn>
                <a:cxn ang="0">
                  <a:pos x="0" y="395"/>
                </a:cxn>
              </a:cxnLst>
              <a:rect l="0" t="0" r="r" b="b"/>
              <a:pathLst>
                <a:path w="327" h="395">
                  <a:moveTo>
                    <a:pt x="0" y="395"/>
                  </a:moveTo>
                  <a:cubicBezTo>
                    <a:pt x="123" y="395"/>
                    <a:pt x="225" y="395"/>
                    <a:pt x="327" y="395"/>
                  </a:cubicBezTo>
                  <a:cubicBezTo>
                    <a:pt x="312" y="308"/>
                    <a:pt x="202" y="0"/>
                    <a:pt x="154" y="0"/>
                  </a:cubicBezTo>
                  <a:cubicBezTo>
                    <a:pt x="106" y="0"/>
                    <a:pt x="18" y="305"/>
                    <a:pt x="0" y="395"/>
                  </a:cubicBezTo>
                  <a:close/>
                </a:path>
              </a:pathLst>
            </a:custGeom>
            <a:solidFill>
              <a:schemeClr val="tx1">
                <a:alpha val="50000"/>
              </a:schemeClr>
            </a:solidFill>
            <a:ln w="9525" cap="flat" cmpd="sng">
              <a:solidFill>
                <a:schemeClr val="tx1"/>
              </a:solidFill>
              <a:prstDash val="solid"/>
              <a:round/>
              <a:headEnd type="none" w="med" len="med"/>
              <a:tailEnd type="none" w="med" len="med"/>
            </a:ln>
            <a:effectLst>
              <a:outerShdw dist="12700" dir="5400000" algn="ctr" rotWithShape="0">
                <a:schemeClr val="tx1"/>
              </a:outerShdw>
            </a:effectLst>
          </p:spPr>
          <p:txBody>
            <a:bodyPr wrap="none" anchor="ctr"/>
            <a:lstStyle/>
            <a:p>
              <a:pPr algn="r" eaLnBrk="0" fontAlgn="base" hangingPunct="0">
                <a:lnSpc>
                  <a:spcPct val="90000"/>
                </a:lnSpc>
                <a:spcBef>
                  <a:spcPct val="0"/>
                </a:spcBef>
                <a:spcAft>
                  <a:spcPct val="0"/>
                </a:spcAft>
                <a:defRPr/>
              </a:pPr>
              <a:endParaRPr lang="en-US" sz="1600" b="1" i="1">
                <a:solidFill>
                  <a:srgbClr val="FFFFFF"/>
                </a:solidFill>
              </a:endParaRPr>
            </a:p>
          </p:txBody>
        </p:sp>
      </p:grpSp>
      <p:sp>
        <p:nvSpPr>
          <p:cNvPr id="13" name="Rectangle 12"/>
          <p:cNvSpPr>
            <a:spLocks noChangeArrowheads="1"/>
          </p:cNvSpPr>
          <p:nvPr/>
        </p:nvSpPr>
        <p:spPr bwMode="auto">
          <a:xfrm>
            <a:off x="1419225" y="2819400"/>
            <a:ext cx="6248400" cy="990600"/>
          </a:xfrm>
          <a:prstGeom prst="rect">
            <a:avLst/>
          </a:prstGeom>
          <a:noFill/>
          <a:ln w="38100">
            <a:noFill/>
            <a:miter lim="800000"/>
            <a:headEnd/>
            <a:tailEnd/>
          </a:ln>
          <a:effectLst>
            <a:outerShdw dist="35921" dir="2700000" algn="ctr" rotWithShape="0">
              <a:schemeClr val="tx1"/>
            </a:outerShdw>
          </a:effectLst>
        </p:spPr>
        <p:txBody>
          <a:bodyPr wrap="none" anchor="ctr"/>
          <a:lstStyle/>
          <a:p>
            <a:pPr algn="ctr" eaLnBrk="0" fontAlgn="base" hangingPunct="0">
              <a:spcBef>
                <a:spcPct val="0"/>
              </a:spcBef>
              <a:spcAft>
                <a:spcPct val="0"/>
              </a:spcAft>
              <a:defRPr/>
            </a:pPr>
            <a:r>
              <a:rPr lang="en-US" sz="5400" b="1" dirty="0" smtClean="0">
                <a:solidFill>
                  <a:srgbClr val="FFFFFF"/>
                </a:solidFill>
              </a:rPr>
              <a:t>Death   </a:t>
            </a:r>
            <a:r>
              <a:rPr lang="en-US" sz="5400" b="1" dirty="0">
                <a:solidFill>
                  <a:srgbClr val="FFFFFF"/>
                </a:solidFill>
              </a:rPr>
              <a:t>Rates</a:t>
            </a:r>
          </a:p>
        </p:txBody>
      </p:sp>
      <p:sp>
        <p:nvSpPr>
          <p:cNvPr id="14" name="Rectangle 13"/>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400663287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Freeform 2"/>
          <p:cNvSpPr>
            <a:spLocks/>
          </p:cNvSpPr>
          <p:nvPr/>
        </p:nvSpPr>
        <p:spPr bwMode="auto">
          <a:xfrm>
            <a:off x="762000" y="1628775"/>
            <a:ext cx="7848600" cy="4848225"/>
          </a:xfrm>
          <a:custGeom>
            <a:avLst/>
            <a:gdLst>
              <a:gd name="T0" fmla="*/ 2147483647 w 4849"/>
              <a:gd name="T1" fmla="*/ 2147483647 h 2938"/>
              <a:gd name="T2" fmla="*/ 2147483647 w 4849"/>
              <a:gd name="T3" fmla="*/ 2147483647 h 2938"/>
              <a:gd name="T4" fmla="*/ 2147483647 w 4849"/>
              <a:gd name="T5" fmla="*/ 2147483647 h 2938"/>
              <a:gd name="T6" fmla="*/ 2147483647 w 4849"/>
              <a:gd name="T7" fmla="*/ 2147483647 h 2938"/>
              <a:gd name="T8" fmla="*/ 2147483647 w 4849"/>
              <a:gd name="T9" fmla="*/ 2147483647 h 2938"/>
              <a:gd name="T10" fmla="*/ 2147483647 w 4849"/>
              <a:gd name="T11" fmla="*/ 2147483647 h 2938"/>
              <a:gd name="T12" fmla="*/ 2147483647 w 4849"/>
              <a:gd name="T13" fmla="*/ 2147483647 h 2938"/>
              <a:gd name="T14" fmla="*/ 2147483647 w 4849"/>
              <a:gd name="T15" fmla="*/ 2147483647 h 2938"/>
              <a:gd name="T16" fmla="*/ 2147483647 w 4849"/>
              <a:gd name="T17" fmla="*/ 2147483647 h 2938"/>
              <a:gd name="T18" fmla="*/ 2147483647 w 4849"/>
              <a:gd name="T19" fmla="*/ 2147483647 h 2938"/>
              <a:gd name="T20" fmla="*/ 2147483647 w 4849"/>
              <a:gd name="T21" fmla="*/ 2147483647 h 2938"/>
              <a:gd name="T22" fmla="*/ 2147483647 w 4849"/>
              <a:gd name="T23" fmla="*/ 2147483647 h 2938"/>
              <a:gd name="T24" fmla="*/ 2147483647 w 4849"/>
              <a:gd name="T25" fmla="*/ 2147483647 h 2938"/>
              <a:gd name="T26" fmla="*/ 2147483647 w 4849"/>
              <a:gd name="T27" fmla="*/ 2147483647 h 2938"/>
              <a:gd name="T28" fmla="*/ 2147483647 w 4849"/>
              <a:gd name="T29" fmla="*/ 2147483647 h 2938"/>
              <a:gd name="T30" fmla="*/ 2147483647 w 4849"/>
              <a:gd name="T31" fmla="*/ 2147483647 h 2938"/>
              <a:gd name="T32" fmla="*/ 2147483647 w 4849"/>
              <a:gd name="T33" fmla="*/ 2147483647 h 2938"/>
              <a:gd name="T34" fmla="*/ 2147483647 w 4849"/>
              <a:gd name="T35" fmla="*/ 2147483647 h 2938"/>
              <a:gd name="T36" fmla="*/ 2147483647 w 4849"/>
              <a:gd name="T37" fmla="*/ 2147483647 h 2938"/>
              <a:gd name="T38" fmla="*/ 2147483647 w 4849"/>
              <a:gd name="T39" fmla="*/ 2147483647 h 2938"/>
              <a:gd name="T40" fmla="*/ 2147483647 w 4849"/>
              <a:gd name="T41" fmla="*/ 2147483647 h 2938"/>
              <a:gd name="T42" fmla="*/ 2147483647 w 4849"/>
              <a:gd name="T43" fmla="*/ 2147483647 h 2938"/>
              <a:gd name="T44" fmla="*/ 2147483647 w 4849"/>
              <a:gd name="T45" fmla="*/ 2147483647 h 2938"/>
              <a:gd name="T46" fmla="*/ 2147483647 w 4849"/>
              <a:gd name="T47" fmla="*/ 2147483647 h 2938"/>
              <a:gd name="T48" fmla="*/ 2147483647 w 4849"/>
              <a:gd name="T49" fmla="*/ 2147483647 h 2938"/>
              <a:gd name="T50" fmla="*/ 2147483647 w 4849"/>
              <a:gd name="T51" fmla="*/ 2147483647 h 2938"/>
              <a:gd name="T52" fmla="*/ 2147483647 w 4849"/>
              <a:gd name="T53" fmla="*/ 2147483647 h 2938"/>
              <a:gd name="T54" fmla="*/ 2147483647 w 4849"/>
              <a:gd name="T55" fmla="*/ 2147483647 h 2938"/>
              <a:gd name="T56" fmla="*/ 2147483647 w 4849"/>
              <a:gd name="T57" fmla="*/ 2147483647 h 2938"/>
              <a:gd name="T58" fmla="*/ 2147483647 w 4849"/>
              <a:gd name="T59" fmla="*/ 2147483647 h 2938"/>
              <a:gd name="T60" fmla="*/ 2147483647 w 4849"/>
              <a:gd name="T61" fmla="*/ 2147483647 h 2938"/>
              <a:gd name="T62" fmla="*/ 2147483647 w 4849"/>
              <a:gd name="T63" fmla="*/ 2147483647 h 2938"/>
              <a:gd name="T64" fmla="*/ 2147483647 w 4849"/>
              <a:gd name="T65" fmla="*/ 2147483647 h 2938"/>
              <a:gd name="T66" fmla="*/ 2147483647 w 4849"/>
              <a:gd name="T67" fmla="*/ 2147483647 h 2938"/>
              <a:gd name="T68" fmla="*/ 2147483647 w 4849"/>
              <a:gd name="T69" fmla="*/ 2147483647 h 2938"/>
              <a:gd name="T70" fmla="*/ 2147483647 w 4849"/>
              <a:gd name="T71" fmla="*/ 2147483647 h 2938"/>
              <a:gd name="T72" fmla="*/ 2147483647 w 4849"/>
              <a:gd name="T73" fmla="*/ 2147483647 h 2938"/>
              <a:gd name="T74" fmla="*/ 2147483647 w 4849"/>
              <a:gd name="T75" fmla="*/ 2147483647 h 2938"/>
              <a:gd name="T76" fmla="*/ 2147483647 w 4849"/>
              <a:gd name="T77" fmla="*/ 2147483647 h 2938"/>
              <a:gd name="T78" fmla="*/ 2147483647 w 4849"/>
              <a:gd name="T79" fmla="*/ 2147483647 h 2938"/>
              <a:gd name="T80" fmla="*/ 2147483647 w 4849"/>
              <a:gd name="T81" fmla="*/ 2147483647 h 2938"/>
              <a:gd name="T82" fmla="*/ 2147483647 w 4849"/>
              <a:gd name="T83" fmla="*/ 2147483647 h 2938"/>
              <a:gd name="T84" fmla="*/ 2147483647 w 4849"/>
              <a:gd name="T85" fmla="*/ 2147483647 h 2938"/>
              <a:gd name="T86" fmla="*/ 2147483647 w 4849"/>
              <a:gd name="T87" fmla="*/ 2147483647 h 2938"/>
              <a:gd name="T88" fmla="*/ 2147483647 w 4849"/>
              <a:gd name="T89" fmla="*/ 2147483647 h 2938"/>
              <a:gd name="T90" fmla="*/ 2147483647 w 4849"/>
              <a:gd name="T91" fmla="*/ 2147483647 h 2938"/>
              <a:gd name="T92" fmla="*/ 2147483647 w 4849"/>
              <a:gd name="T93" fmla="*/ 2147483647 h 2938"/>
              <a:gd name="T94" fmla="*/ 2147483647 w 4849"/>
              <a:gd name="T95" fmla="*/ 2147483647 h 2938"/>
              <a:gd name="T96" fmla="*/ 2147483647 w 4849"/>
              <a:gd name="T97" fmla="*/ 2147483647 h 2938"/>
              <a:gd name="T98" fmla="*/ 2147483647 w 4849"/>
              <a:gd name="T99" fmla="*/ 2147483647 h 2938"/>
              <a:gd name="T100" fmla="*/ 2147483647 w 4849"/>
              <a:gd name="T101" fmla="*/ 2147483647 h 2938"/>
              <a:gd name="T102" fmla="*/ 2147483647 w 4849"/>
              <a:gd name="T103" fmla="*/ 2147483647 h 2938"/>
              <a:gd name="T104" fmla="*/ 2147483647 w 4849"/>
              <a:gd name="T105" fmla="*/ 2147483647 h 2938"/>
              <a:gd name="T106" fmla="*/ 2147483647 w 4849"/>
              <a:gd name="T107" fmla="*/ 2147483647 h 2938"/>
              <a:gd name="T108" fmla="*/ 2147483647 w 4849"/>
              <a:gd name="T109" fmla="*/ 2147483647 h 2938"/>
              <a:gd name="T110" fmla="*/ 2147483647 w 4849"/>
              <a:gd name="T111" fmla="*/ 2147483647 h 2938"/>
              <a:gd name="T112" fmla="*/ 2147483647 w 4849"/>
              <a:gd name="T113" fmla="*/ 2147483647 h 2938"/>
              <a:gd name="T114" fmla="*/ 2147483647 w 4849"/>
              <a:gd name="T115" fmla="*/ 2147483647 h 29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49"/>
              <a:gd name="T175" fmla="*/ 0 h 2938"/>
              <a:gd name="T176" fmla="*/ 4849 w 4849"/>
              <a:gd name="T177" fmla="*/ 2938 h 29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49" h="2938">
                <a:moveTo>
                  <a:pt x="4672" y="17"/>
                </a:moveTo>
                <a:lnTo>
                  <a:pt x="4647" y="0"/>
                </a:lnTo>
                <a:lnTo>
                  <a:pt x="4620" y="0"/>
                </a:lnTo>
                <a:lnTo>
                  <a:pt x="4603" y="2"/>
                </a:lnTo>
                <a:lnTo>
                  <a:pt x="4591" y="23"/>
                </a:lnTo>
                <a:lnTo>
                  <a:pt x="4570" y="17"/>
                </a:lnTo>
                <a:lnTo>
                  <a:pt x="4555" y="23"/>
                </a:lnTo>
                <a:lnTo>
                  <a:pt x="4543" y="52"/>
                </a:lnTo>
                <a:lnTo>
                  <a:pt x="4508" y="118"/>
                </a:lnTo>
                <a:lnTo>
                  <a:pt x="4526" y="158"/>
                </a:lnTo>
                <a:lnTo>
                  <a:pt x="4512" y="207"/>
                </a:lnTo>
                <a:lnTo>
                  <a:pt x="4524" y="228"/>
                </a:lnTo>
                <a:lnTo>
                  <a:pt x="4522" y="266"/>
                </a:lnTo>
                <a:lnTo>
                  <a:pt x="4516" y="301"/>
                </a:lnTo>
                <a:lnTo>
                  <a:pt x="4495" y="307"/>
                </a:lnTo>
                <a:lnTo>
                  <a:pt x="4477" y="288"/>
                </a:lnTo>
                <a:lnTo>
                  <a:pt x="4444" y="365"/>
                </a:lnTo>
                <a:lnTo>
                  <a:pt x="4381" y="380"/>
                </a:lnTo>
                <a:lnTo>
                  <a:pt x="4298" y="406"/>
                </a:lnTo>
                <a:lnTo>
                  <a:pt x="4238" y="421"/>
                </a:lnTo>
                <a:lnTo>
                  <a:pt x="4192" y="462"/>
                </a:lnTo>
                <a:lnTo>
                  <a:pt x="4159" y="506"/>
                </a:lnTo>
                <a:lnTo>
                  <a:pt x="4132" y="508"/>
                </a:lnTo>
                <a:lnTo>
                  <a:pt x="4101" y="556"/>
                </a:lnTo>
                <a:lnTo>
                  <a:pt x="4114" y="573"/>
                </a:lnTo>
                <a:lnTo>
                  <a:pt x="4122" y="612"/>
                </a:lnTo>
                <a:lnTo>
                  <a:pt x="4107" y="626"/>
                </a:lnTo>
                <a:lnTo>
                  <a:pt x="4085" y="655"/>
                </a:lnTo>
                <a:lnTo>
                  <a:pt x="4062" y="662"/>
                </a:lnTo>
                <a:lnTo>
                  <a:pt x="4054" y="682"/>
                </a:lnTo>
                <a:lnTo>
                  <a:pt x="4014" y="687"/>
                </a:lnTo>
                <a:lnTo>
                  <a:pt x="3958" y="689"/>
                </a:lnTo>
                <a:lnTo>
                  <a:pt x="3914" y="716"/>
                </a:lnTo>
                <a:lnTo>
                  <a:pt x="3919" y="759"/>
                </a:lnTo>
                <a:lnTo>
                  <a:pt x="3906" y="796"/>
                </a:lnTo>
                <a:lnTo>
                  <a:pt x="3869" y="844"/>
                </a:lnTo>
                <a:lnTo>
                  <a:pt x="3823" y="888"/>
                </a:lnTo>
                <a:lnTo>
                  <a:pt x="3776" y="906"/>
                </a:lnTo>
                <a:lnTo>
                  <a:pt x="3763" y="940"/>
                </a:lnTo>
                <a:lnTo>
                  <a:pt x="3668" y="979"/>
                </a:lnTo>
                <a:lnTo>
                  <a:pt x="3616" y="967"/>
                </a:lnTo>
                <a:lnTo>
                  <a:pt x="3607" y="956"/>
                </a:lnTo>
                <a:lnTo>
                  <a:pt x="3630" y="933"/>
                </a:lnTo>
                <a:lnTo>
                  <a:pt x="3632" y="902"/>
                </a:lnTo>
                <a:lnTo>
                  <a:pt x="3614" y="875"/>
                </a:lnTo>
                <a:lnTo>
                  <a:pt x="3634" y="861"/>
                </a:lnTo>
                <a:lnTo>
                  <a:pt x="3661" y="867"/>
                </a:lnTo>
                <a:lnTo>
                  <a:pt x="3657" y="809"/>
                </a:lnTo>
                <a:lnTo>
                  <a:pt x="3651" y="763"/>
                </a:lnTo>
                <a:lnTo>
                  <a:pt x="3636" y="720"/>
                </a:lnTo>
                <a:lnTo>
                  <a:pt x="3610" y="699"/>
                </a:lnTo>
                <a:lnTo>
                  <a:pt x="3576" y="689"/>
                </a:lnTo>
                <a:lnTo>
                  <a:pt x="3549" y="709"/>
                </a:lnTo>
                <a:lnTo>
                  <a:pt x="3524" y="743"/>
                </a:lnTo>
                <a:lnTo>
                  <a:pt x="3497" y="736"/>
                </a:lnTo>
                <a:lnTo>
                  <a:pt x="3506" y="718"/>
                </a:lnTo>
                <a:lnTo>
                  <a:pt x="3520" y="709"/>
                </a:lnTo>
                <a:lnTo>
                  <a:pt x="3537" y="697"/>
                </a:lnTo>
                <a:lnTo>
                  <a:pt x="3562" y="666"/>
                </a:lnTo>
                <a:lnTo>
                  <a:pt x="3543" y="606"/>
                </a:lnTo>
                <a:lnTo>
                  <a:pt x="3537" y="558"/>
                </a:lnTo>
                <a:lnTo>
                  <a:pt x="3497" y="550"/>
                </a:lnTo>
                <a:lnTo>
                  <a:pt x="3423" y="506"/>
                </a:lnTo>
                <a:lnTo>
                  <a:pt x="3381" y="525"/>
                </a:lnTo>
                <a:lnTo>
                  <a:pt x="3373" y="546"/>
                </a:lnTo>
                <a:lnTo>
                  <a:pt x="3383" y="564"/>
                </a:lnTo>
                <a:lnTo>
                  <a:pt x="3361" y="573"/>
                </a:lnTo>
                <a:lnTo>
                  <a:pt x="3359" y="608"/>
                </a:lnTo>
                <a:lnTo>
                  <a:pt x="3340" y="608"/>
                </a:lnTo>
                <a:lnTo>
                  <a:pt x="3309" y="637"/>
                </a:lnTo>
                <a:lnTo>
                  <a:pt x="3298" y="658"/>
                </a:lnTo>
                <a:lnTo>
                  <a:pt x="3288" y="682"/>
                </a:lnTo>
                <a:lnTo>
                  <a:pt x="3286" y="738"/>
                </a:lnTo>
                <a:lnTo>
                  <a:pt x="3280" y="799"/>
                </a:lnTo>
                <a:lnTo>
                  <a:pt x="3296" y="834"/>
                </a:lnTo>
                <a:lnTo>
                  <a:pt x="3317" y="892"/>
                </a:lnTo>
                <a:lnTo>
                  <a:pt x="3317" y="964"/>
                </a:lnTo>
                <a:lnTo>
                  <a:pt x="3298" y="1043"/>
                </a:lnTo>
                <a:lnTo>
                  <a:pt x="3263" y="1049"/>
                </a:lnTo>
                <a:lnTo>
                  <a:pt x="3240" y="1035"/>
                </a:lnTo>
                <a:lnTo>
                  <a:pt x="3220" y="1006"/>
                </a:lnTo>
                <a:lnTo>
                  <a:pt x="3199" y="964"/>
                </a:lnTo>
                <a:lnTo>
                  <a:pt x="3203" y="908"/>
                </a:lnTo>
                <a:lnTo>
                  <a:pt x="3203" y="871"/>
                </a:lnTo>
                <a:lnTo>
                  <a:pt x="3186" y="836"/>
                </a:lnTo>
                <a:lnTo>
                  <a:pt x="3190" y="767"/>
                </a:lnTo>
                <a:lnTo>
                  <a:pt x="3197" y="711"/>
                </a:lnTo>
                <a:lnTo>
                  <a:pt x="3201" y="682"/>
                </a:lnTo>
                <a:lnTo>
                  <a:pt x="3236" y="633"/>
                </a:lnTo>
                <a:lnTo>
                  <a:pt x="3217" y="612"/>
                </a:lnTo>
                <a:lnTo>
                  <a:pt x="3199" y="622"/>
                </a:lnTo>
                <a:lnTo>
                  <a:pt x="3188" y="649"/>
                </a:lnTo>
                <a:lnTo>
                  <a:pt x="3147" y="691"/>
                </a:lnTo>
                <a:lnTo>
                  <a:pt x="3170" y="657"/>
                </a:lnTo>
                <a:lnTo>
                  <a:pt x="3172" y="631"/>
                </a:lnTo>
                <a:lnTo>
                  <a:pt x="3162" y="602"/>
                </a:lnTo>
                <a:lnTo>
                  <a:pt x="3170" y="575"/>
                </a:lnTo>
                <a:lnTo>
                  <a:pt x="3188" y="550"/>
                </a:lnTo>
                <a:lnTo>
                  <a:pt x="3191" y="514"/>
                </a:lnTo>
                <a:lnTo>
                  <a:pt x="3199" y="494"/>
                </a:lnTo>
                <a:lnTo>
                  <a:pt x="3207" y="527"/>
                </a:lnTo>
                <a:lnTo>
                  <a:pt x="3242" y="529"/>
                </a:lnTo>
                <a:lnTo>
                  <a:pt x="3263" y="508"/>
                </a:lnTo>
                <a:lnTo>
                  <a:pt x="3298" y="492"/>
                </a:lnTo>
                <a:lnTo>
                  <a:pt x="3336" y="489"/>
                </a:lnTo>
                <a:lnTo>
                  <a:pt x="3352" y="502"/>
                </a:lnTo>
                <a:lnTo>
                  <a:pt x="3381" y="496"/>
                </a:lnTo>
                <a:lnTo>
                  <a:pt x="3425" y="487"/>
                </a:lnTo>
                <a:lnTo>
                  <a:pt x="3448" y="485"/>
                </a:lnTo>
                <a:lnTo>
                  <a:pt x="3452" y="465"/>
                </a:lnTo>
                <a:lnTo>
                  <a:pt x="3456" y="465"/>
                </a:lnTo>
                <a:lnTo>
                  <a:pt x="3437" y="444"/>
                </a:lnTo>
                <a:lnTo>
                  <a:pt x="3412" y="433"/>
                </a:lnTo>
                <a:lnTo>
                  <a:pt x="3369" y="419"/>
                </a:lnTo>
                <a:lnTo>
                  <a:pt x="3332" y="419"/>
                </a:lnTo>
                <a:lnTo>
                  <a:pt x="3309" y="415"/>
                </a:lnTo>
                <a:lnTo>
                  <a:pt x="3298" y="400"/>
                </a:lnTo>
                <a:lnTo>
                  <a:pt x="3255" y="394"/>
                </a:lnTo>
                <a:lnTo>
                  <a:pt x="3217" y="402"/>
                </a:lnTo>
                <a:lnTo>
                  <a:pt x="3190" y="406"/>
                </a:lnTo>
                <a:lnTo>
                  <a:pt x="3159" y="433"/>
                </a:lnTo>
                <a:lnTo>
                  <a:pt x="3120" y="415"/>
                </a:lnTo>
                <a:lnTo>
                  <a:pt x="3089" y="402"/>
                </a:lnTo>
                <a:lnTo>
                  <a:pt x="3052" y="419"/>
                </a:lnTo>
                <a:lnTo>
                  <a:pt x="3027" y="407"/>
                </a:lnTo>
                <a:lnTo>
                  <a:pt x="3054" y="369"/>
                </a:lnTo>
                <a:lnTo>
                  <a:pt x="3047" y="355"/>
                </a:lnTo>
                <a:lnTo>
                  <a:pt x="3031" y="361"/>
                </a:lnTo>
                <a:lnTo>
                  <a:pt x="2995" y="406"/>
                </a:lnTo>
                <a:lnTo>
                  <a:pt x="2966" y="440"/>
                </a:lnTo>
                <a:lnTo>
                  <a:pt x="2937" y="479"/>
                </a:lnTo>
                <a:lnTo>
                  <a:pt x="2896" y="475"/>
                </a:lnTo>
                <a:lnTo>
                  <a:pt x="2879" y="431"/>
                </a:lnTo>
                <a:lnTo>
                  <a:pt x="2863" y="433"/>
                </a:lnTo>
                <a:lnTo>
                  <a:pt x="2850" y="465"/>
                </a:lnTo>
                <a:lnTo>
                  <a:pt x="2801" y="467"/>
                </a:lnTo>
                <a:lnTo>
                  <a:pt x="2854" y="402"/>
                </a:lnTo>
                <a:lnTo>
                  <a:pt x="2975" y="326"/>
                </a:lnTo>
                <a:lnTo>
                  <a:pt x="2983" y="307"/>
                </a:lnTo>
                <a:lnTo>
                  <a:pt x="2915" y="311"/>
                </a:lnTo>
                <a:lnTo>
                  <a:pt x="2846" y="286"/>
                </a:lnTo>
                <a:lnTo>
                  <a:pt x="2821" y="319"/>
                </a:lnTo>
                <a:lnTo>
                  <a:pt x="2767" y="299"/>
                </a:lnTo>
                <a:lnTo>
                  <a:pt x="2732" y="313"/>
                </a:lnTo>
                <a:lnTo>
                  <a:pt x="2709" y="274"/>
                </a:lnTo>
                <a:lnTo>
                  <a:pt x="2649" y="276"/>
                </a:lnTo>
                <a:lnTo>
                  <a:pt x="2632" y="294"/>
                </a:lnTo>
                <a:lnTo>
                  <a:pt x="2564" y="251"/>
                </a:lnTo>
                <a:lnTo>
                  <a:pt x="2554" y="210"/>
                </a:lnTo>
                <a:lnTo>
                  <a:pt x="2477" y="195"/>
                </a:lnTo>
                <a:lnTo>
                  <a:pt x="2512" y="251"/>
                </a:lnTo>
                <a:lnTo>
                  <a:pt x="1369" y="214"/>
                </a:lnTo>
                <a:lnTo>
                  <a:pt x="1299" y="197"/>
                </a:lnTo>
                <a:lnTo>
                  <a:pt x="1178" y="182"/>
                </a:lnTo>
                <a:lnTo>
                  <a:pt x="1023" y="158"/>
                </a:lnTo>
                <a:lnTo>
                  <a:pt x="830" y="141"/>
                </a:lnTo>
                <a:lnTo>
                  <a:pt x="757" y="127"/>
                </a:lnTo>
                <a:lnTo>
                  <a:pt x="653" y="110"/>
                </a:lnTo>
                <a:lnTo>
                  <a:pt x="577" y="93"/>
                </a:lnTo>
                <a:lnTo>
                  <a:pt x="376" y="35"/>
                </a:lnTo>
                <a:lnTo>
                  <a:pt x="363" y="41"/>
                </a:lnTo>
                <a:lnTo>
                  <a:pt x="369" y="68"/>
                </a:lnTo>
                <a:lnTo>
                  <a:pt x="380" y="98"/>
                </a:lnTo>
                <a:lnTo>
                  <a:pt x="371" y="112"/>
                </a:lnTo>
                <a:lnTo>
                  <a:pt x="357" y="126"/>
                </a:lnTo>
                <a:lnTo>
                  <a:pt x="365" y="147"/>
                </a:lnTo>
                <a:lnTo>
                  <a:pt x="394" y="195"/>
                </a:lnTo>
                <a:lnTo>
                  <a:pt x="371" y="228"/>
                </a:lnTo>
                <a:lnTo>
                  <a:pt x="357" y="268"/>
                </a:lnTo>
                <a:lnTo>
                  <a:pt x="324" y="268"/>
                </a:lnTo>
                <a:lnTo>
                  <a:pt x="351" y="249"/>
                </a:lnTo>
                <a:lnTo>
                  <a:pt x="361" y="228"/>
                </a:lnTo>
                <a:lnTo>
                  <a:pt x="355" y="207"/>
                </a:lnTo>
                <a:lnTo>
                  <a:pt x="338" y="201"/>
                </a:lnTo>
                <a:lnTo>
                  <a:pt x="346" y="185"/>
                </a:lnTo>
                <a:lnTo>
                  <a:pt x="369" y="191"/>
                </a:lnTo>
                <a:lnTo>
                  <a:pt x="369" y="180"/>
                </a:lnTo>
                <a:lnTo>
                  <a:pt x="353" y="143"/>
                </a:lnTo>
                <a:lnTo>
                  <a:pt x="336" y="141"/>
                </a:lnTo>
                <a:lnTo>
                  <a:pt x="299" y="135"/>
                </a:lnTo>
                <a:lnTo>
                  <a:pt x="270" y="108"/>
                </a:lnTo>
                <a:lnTo>
                  <a:pt x="251" y="95"/>
                </a:lnTo>
                <a:lnTo>
                  <a:pt x="228" y="85"/>
                </a:lnTo>
                <a:lnTo>
                  <a:pt x="212" y="110"/>
                </a:lnTo>
                <a:lnTo>
                  <a:pt x="222" y="151"/>
                </a:lnTo>
                <a:lnTo>
                  <a:pt x="228" y="183"/>
                </a:lnTo>
                <a:lnTo>
                  <a:pt x="224" y="224"/>
                </a:lnTo>
                <a:lnTo>
                  <a:pt x="222" y="261"/>
                </a:lnTo>
                <a:lnTo>
                  <a:pt x="228" y="274"/>
                </a:lnTo>
                <a:lnTo>
                  <a:pt x="241" y="301"/>
                </a:lnTo>
                <a:lnTo>
                  <a:pt x="228" y="321"/>
                </a:lnTo>
                <a:lnTo>
                  <a:pt x="230" y="338"/>
                </a:lnTo>
                <a:lnTo>
                  <a:pt x="232" y="367"/>
                </a:lnTo>
                <a:lnTo>
                  <a:pt x="210" y="377"/>
                </a:lnTo>
                <a:lnTo>
                  <a:pt x="195" y="442"/>
                </a:lnTo>
                <a:lnTo>
                  <a:pt x="180" y="500"/>
                </a:lnTo>
                <a:lnTo>
                  <a:pt x="156" y="560"/>
                </a:lnTo>
                <a:lnTo>
                  <a:pt x="127" y="606"/>
                </a:lnTo>
                <a:lnTo>
                  <a:pt x="100" y="666"/>
                </a:lnTo>
                <a:lnTo>
                  <a:pt x="73" y="703"/>
                </a:lnTo>
                <a:lnTo>
                  <a:pt x="73" y="794"/>
                </a:lnTo>
                <a:lnTo>
                  <a:pt x="73" y="875"/>
                </a:lnTo>
                <a:lnTo>
                  <a:pt x="62" y="906"/>
                </a:lnTo>
                <a:lnTo>
                  <a:pt x="35" y="958"/>
                </a:lnTo>
                <a:lnTo>
                  <a:pt x="0" y="1014"/>
                </a:lnTo>
                <a:lnTo>
                  <a:pt x="35" y="1085"/>
                </a:lnTo>
                <a:lnTo>
                  <a:pt x="25" y="1143"/>
                </a:lnTo>
                <a:lnTo>
                  <a:pt x="15" y="1184"/>
                </a:lnTo>
                <a:lnTo>
                  <a:pt x="44" y="1255"/>
                </a:lnTo>
                <a:lnTo>
                  <a:pt x="66" y="1301"/>
                </a:lnTo>
                <a:lnTo>
                  <a:pt x="97" y="1321"/>
                </a:lnTo>
                <a:lnTo>
                  <a:pt x="125" y="1288"/>
                </a:lnTo>
                <a:lnTo>
                  <a:pt x="135" y="1309"/>
                </a:lnTo>
                <a:lnTo>
                  <a:pt x="143" y="1327"/>
                </a:lnTo>
                <a:lnTo>
                  <a:pt x="114" y="1330"/>
                </a:lnTo>
                <a:lnTo>
                  <a:pt x="116" y="1352"/>
                </a:lnTo>
                <a:lnTo>
                  <a:pt x="89" y="1338"/>
                </a:lnTo>
                <a:lnTo>
                  <a:pt x="93" y="1383"/>
                </a:lnTo>
                <a:lnTo>
                  <a:pt x="104" y="1421"/>
                </a:lnTo>
                <a:lnTo>
                  <a:pt x="110" y="1450"/>
                </a:lnTo>
                <a:lnTo>
                  <a:pt x="147" y="1444"/>
                </a:lnTo>
                <a:lnTo>
                  <a:pt x="141" y="1458"/>
                </a:lnTo>
                <a:lnTo>
                  <a:pt x="110" y="1479"/>
                </a:lnTo>
                <a:lnTo>
                  <a:pt x="110" y="1525"/>
                </a:lnTo>
                <a:lnTo>
                  <a:pt x="153" y="1572"/>
                </a:lnTo>
                <a:lnTo>
                  <a:pt x="170" y="1587"/>
                </a:lnTo>
                <a:lnTo>
                  <a:pt x="158" y="1607"/>
                </a:lnTo>
                <a:lnTo>
                  <a:pt x="172" y="1634"/>
                </a:lnTo>
                <a:lnTo>
                  <a:pt x="180" y="1666"/>
                </a:lnTo>
                <a:lnTo>
                  <a:pt x="191" y="1688"/>
                </a:lnTo>
                <a:lnTo>
                  <a:pt x="197" y="1713"/>
                </a:lnTo>
                <a:lnTo>
                  <a:pt x="199" y="1738"/>
                </a:lnTo>
                <a:lnTo>
                  <a:pt x="191" y="1755"/>
                </a:lnTo>
                <a:lnTo>
                  <a:pt x="220" y="1763"/>
                </a:lnTo>
                <a:lnTo>
                  <a:pt x="247" y="1765"/>
                </a:lnTo>
                <a:lnTo>
                  <a:pt x="270" y="1759"/>
                </a:lnTo>
                <a:lnTo>
                  <a:pt x="299" y="1763"/>
                </a:lnTo>
                <a:lnTo>
                  <a:pt x="307" y="1786"/>
                </a:lnTo>
                <a:lnTo>
                  <a:pt x="313" y="1805"/>
                </a:lnTo>
                <a:lnTo>
                  <a:pt x="342" y="1836"/>
                </a:lnTo>
                <a:lnTo>
                  <a:pt x="355" y="1850"/>
                </a:lnTo>
                <a:lnTo>
                  <a:pt x="369" y="1875"/>
                </a:lnTo>
                <a:lnTo>
                  <a:pt x="371" y="1890"/>
                </a:lnTo>
                <a:lnTo>
                  <a:pt x="398" y="1906"/>
                </a:lnTo>
                <a:lnTo>
                  <a:pt x="421" y="1927"/>
                </a:lnTo>
                <a:lnTo>
                  <a:pt x="446" y="1966"/>
                </a:lnTo>
                <a:lnTo>
                  <a:pt x="450" y="2012"/>
                </a:lnTo>
                <a:lnTo>
                  <a:pt x="448" y="2037"/>
                </a:lnTo>
                <a:lnTo>
                  <a:pt x="473" y="2041"/>
                </a:lnTo>
                <a:lnTo>
                  <a:pt x="500" y="2035"/>
                </a:lnTo>
                <a:lnTo>
                  <a:pt x="527" y="2033"/>
                </a:lnTo>
                <a:lnTo>
                  <a:pt x="568" y="2035"/>
                </a:lnTo>
                <a:lnTo>
                  <a:pt x="606" y="2037"/>
                </a:lnTo>
                <a:lnTo>
                  <a:pt x="658" y="2037"/>
                </a:lnTo>
                <a:lnTo>
                  <a:pt x="693" y="2041"/>
                </a:lnTo>
                <a:lnTo>
                  <a:pt x="699" y="2062"/>
                </a:lnTo>
                <a:lnTo>
                  <a:pt x="691" y="2084"/>
                </a:lnTo>
                <a:lnTo>
                  <a:pt x="734" y="2111"/>
                </a:lnTo>
                <a:lnTo>
                  <a:pt x="776" y="2132"/>
                </a:lnTo>
                <a:lnTo>
                  <a:pt x="857" y="2174"/>
                </a:lnTo>
                <a:lnTo>
                  <a:pt x="917" y="2207"/>
                </a:lnTo>
                <a:lnTo>
                  <a:pt x="983" y="2232"/>
                </a:lnTo>
                <a:lnTo>
                  <a:pt x="1050" y="2255"/>
                </a:lnTo>
                <a:lnTo>
                  <a:pt x="1095" y="2259"/>
                </a:lnTo>
                <a:lnTo>
                  <a:pt x="1133" y="2253"/>
                </a:lnTo>
                <a:lnTo>
                  <a:pt x="1193" y="2261"/>
                </a:lnTo>
                <a:lnTo>
                  <a:pt x="1232" y="2267"/>
                </a:lnTo>
                <a:lnTo>
                  <a:pt x="1274" y="2263"/>
                </a:lnTo>
                <a:lnTo>
                  <a:pt x="1315" y="2273"/>
                </a:lnTo>
                <a:lnTo>
                  <a:pt x="1350" y="2271"/>
                </a:lnTo>
                <a:lnTo>
                  <a:pt x="1353" y="2223"/>
                </a:lnTo>
                <a:lnTo>
                  <a:pt x="1415" y="2230"/>
                </a:lnTo>
                <a:lnTo>
                  <a:pt x="1489" y="2232"/>
                </a:lnTo>
                <a:lnTo>
                  <a:pt x="1546" y="2300"/>
                </a:lnTo>
                <a:lnTo>
                  <a:pt x="1616" y="2358"/>
                </a:lnTo>
                <a:lnTo>
                  <a:pt x="1657" y="2402"/>
                </a:lnTo>
                <a:lnTo>
                  <a:pt x="1658" y="2441"/>
                </a:lnTo>
                <a:lnTo>
                  <a:pt x="1672" y="2483"/>
                </a:lnTo>
                <a:lnTo>
                  <a:pt x="1699" y="2512"/>
                </a:lnTo>
                <a:lnTo>
                  <a:pt x="1728" y="2539"/>
                </a:lnTo>
                <a:lnTo>
                  <a:pt x="1813" y="2591"/>
                </a:lnTo>
                <a:lnTo>
                  <a:pt x="1842" y="2584"/>
                </a:lnTo>
                <a:lnTo>
                  <a:pt x="1859" y="2568"/>
                </a:lnTo>
                <a:lnTo>
                  <a:pt x="1869" y="2537"/>
                </a:lnTo>
                <a:lnTo>
                  <a:pt x="1877" y="2512"/>
                </a:lnTo>
                <a:lnTo>
                  <a:pt x="1909" y="2510"/>
                </a:lnTo>
                <a:lnTo>
                  <a:pt x="1946" y="2512"/>
                </a:lnTo>
                <a:lnTo>
                  <a:pt x="1992" y="2522"/>
                </a:lnTo>
                <a:lnTo>
                  <a:pt x="2020" y="2541"/>
                </a:lnTo>
                <a:lnTo>
                  <a:pt x="2054" y="2557"/>
                </a:lnTo>
                <a:lnTo>
                  <a:pt x="2066" y="2582"/>
                </a:lnTo>
                <a:lnTo>
                  <a:pt x="2083" y="2622"/>
                </a:lnTo>
                <a:lnTo>
                  <a:pt x="2101" y="2661"/>
                </a:lnTo>
                <a:lnTo>
                  <a:pt x="2120" y="2692"/>
                </a:lnTo>
                <a:lnTo>
                  <a:pt x="2155" y="2713"/>
                </a:lnTo>
                <a:lnTo>
                  <a:pt x="2184" y="2744"/>
                </a:lnTo>
                <a:lnTo>
                  <a:pt x="2195" y="2788"/>
                </a:lnTo>
                <a:lnTo>
                  <a:pt x="2207" y="2825"/>
                </a:lnTo>
                <a:lnTo>
                  <a:pt x="2230" y="2885"/>
                </a:lnTo>
                <a:lnTo>
                  <a:pt x="2263" y="2891"/>
                </a:lnTo>
                <a:lnTo>
                  <a:pt x="2299" y="2906"/>
                </a:lnTo>
                <a:lnTo>
                  <a:pt x="2336" y="2916"/>
                </a:lnTo>
                <a:lnTo>
                  <a:pt x="2384" y="2918"/>
                </a:lnTo>
                <a:lnTo>
                  <a:pt x="2411" y="2937"/>
                </a:lnTo>
                <a:lnTo>
                  <a:pt x="2477" y="2933"/>
                </a:lnTo>
                <a:lnTo>
                  <a:pt x="2481" y="2887"/>
                </a:lnTo>
                <a:lnTo>
                  <a:pt x="2444" y="2854"/>
                </a:lnTo>
                <a:lnTo>
                  <a:pt x="2438" y="2804"/>
                </a:lnTo>
                <a:lnTo>
                  <a:pt x="2464" y="2769"/>
                </a:lnTo>
                <a:lnTo>
                  <a:pt x="2462" y="2732"/>
                </a:lnTo>
                <a:lnTo>
                  <a:pt x="2471" y="2723"/>
                </a:lnTo>
                <a:lnTo>
                  <a:pt x="2475" y="2696"/>
                </a:lnTo>
                <a:lnTo>
                  <a:pt x="2498" y="2680"/>
                </a:lnTo>
                <a:lnTo>
                  <a:pt x="2541" y="2651"/>
                </a:lnTo>
                <a:lnTo>
                  <a:pt x="2564" y="2651"/>
                </a:lnTo>
                <a:lnTo>
                  <a:pt x="2616" y="2618"/>
                </a:lnTo>
                <a:lnTo>
                  <a:pt x="2649" y="2587"/>
                </a:lnTo>
                <a:lnTo>
                  <a:pt x="2701" y="2557"/>
                </a:lnTo>
                <a:lnTo>
                  <a:pt x="2688" y="2516"/>
                </a:lnTo>
                <a:lnTo>
                  <a:pt x="2699" y="2506"/>
                </a:lnTo>
                <a:lnTo>
                  <a:pt x="2715" y="2549"/>
                </a:lnTo>
                <a:lnTo>
                  <a:pt x="2786" y="2487"/>
                </a:lnTo>
                <a:lnTo>
                  <a:pt x="2844" y="2489"/>
                </a:lnTo>
                <a:lnTo>
                  <a:pt x="2923" y="2506"/>
                </a:lnTo>
                <a:lnTo>
                  <a:pt x="2985" y="2497"/>
                </a:lnTo>
                <a:lnTo>
                  <a:pt x="3014" y="2493"/>
                </a:lnTo>
                <a:lnTo>
                  <a:pt x="2998" y="2466"/>
                </a:lnTo>
                <a:lnTo>
                  <a:pt x="3025" y="2470"/>
                </a:lnTo>
                <a:lnTo>
                  <a:pt x="3043" y="2491"/>
                </a:lnTo>
                <a:lnTo>
                  <a:pt x="3043" y="2510"/>
                </a:lnTo>
                <a:lnTo>
                  <a:pt x="3101" y="2514"/>
                </a:lnTo>
                <a:lnTo>
                  <a:pt x="3130" y="2516"/>
                </a:lnTo>
                <a:lnTo>
                  <a:pt x="3141" y="2504"/>
                </a:lnTo>
                <a:lnTo>
                  <a:pt x="3164" y="2526"/>
                </a:lnTo>
                <a:lnTo>
                  <a:pt x="3186" y="2531"/>
                </a:lnTo>
                <a:lnTo>
                  <a:pt x="3209" y="2526"/>
                </a:lnTo>
                <a:lnTo>
                  <a:pt x="3191" y="2493"/>
                </a:lnTo>
                <a:lnTo>
                  <a:pt x="3218" y="2491"/>
                </a:lnTo>
                <a:lnTo>
                  <a:pt x="3236" y="2501"/>
                </a:lnTo>
                <a:lnTo>
                  <a:pt x="3261" y="2520"/>
                </a:lnTo>
                <a:lnTo>
                  <a:pt x="3278" y="2514"/>
                </a:lnTo>
                <a:lnTo>
                  <a:pt x="3296" y="2495"/>
                </a:lnTo>
                <a:lnTo>
                  <a:pt x="3284" y="2470"/>
                </a:lnTo>
                <a:lnTo>
                  <a:pt x="3259" y="2460"/>
                </a:lnTo>
                <a:lnTo>
                  <a:pt x="3244" y="2447"/>
                </a:lnTo>
                <a:lnTo>
                  <a:pt x="3255" y="2420"/>
                </a:lnTo>
                <a:lnTo>
                  <a:pt x="3253" y="2394"/>
                </a:lnTo>
                <a:lnTo>
                  <a:pt x="3228" y="2394"/>
                </a:lnTo>
                <a:lnTo>
                  <a:pt x="3205" y="2420"/>
                </a:lnTo>
                <a:lnTo>
                  <a:pt x="3201" y="2385"/>
                </a:lnTo>
                <a:lnTo>
                  <a:pt x="3170" y="2404"/>
                </a:lnTo>
                <a:lnTo>
                  <a:pt x="3141" y="2414"/>
                </a:lnTo>
                <a:lnTo>
                  <a:pt x="3132" y="2396"/>
                </a:lnTo>
                <a:lnTo>
                  <a:pt x="3155" y="2367"/>
                </a:lnTo>
                <a:lnTo>
                  <a:pt x="3236" y="2383"/>
                </a:lnTo>
                <a:lnTo>
                  <a:pt x="3253" y="2352"/>
                </a:lnTo>
                <a:lnTo>
                  <a:pt x="3294" y="2340"/>
                </a:lnTo>
                <a:lnTo>
                  <a:pt x="3340" y="2352"/>
                </a:lnTo>
                <a:lnTo>
                  <a:pt x="3357" y="2340"/>
                </a:lnTo>
                <a:lnTo>
                  <a:pt x="3357" y="2302"/>
                </a:lnTo>
                <a:lnTo>
                  <a:pt x="3381" y="2350"/>
                </a:lnTo>
                <a:lnTo>
                  <a:pt x="3388" y="2367"/>
                </a:lnTo>
                <a:lnTo>
                  <a:pt x="3423" y="2348"/>
                </a:lnTo>
                <a:lnTo>
                  <a:pt x="3450" y="2317"/>
                </a:lnTo>
                <a:lnTo>
                  <a:pt x="3464" y="2336"/>
                </a:lnTo>
                <a:lnTo>
                  <a:pt x="3487" y="2344"/>
                </a:lnTo>
                <a:lnTo>
                  <a:pt x="3524" y="2329"/>
                </a:lnTo>
                <a:lnTo>
                  <a:pt x="3601" y="2315"/>
                </a:lnTo>
                <a:lnTo>
                  <a:pt x="3616" y="2333"/>
                </a:lnTo>
                <a:lnTo>
                  <a:pt x="3636" y="2354"/>
                </a:lnTo>
                <a:lnTo>
                  <a:pt x="3666" y="2360"/>
                </a:lnTo>
                <a:lnTo>
                  <a:pt x="3697" y="2364"/>
                </a:lnTo>
                <a:lnTo>
                  <a:pt x="3734" y="2350"/>
                </a:lnTo>
                <a:lnTo>
                  <a:pt x="3757" y="2327"/>
                </a:lnTo>
                <a:lnTo>
                  <a:pt x="3778" y="2319"/>
                </a:lnTo>
                <a:lnTo>
                  <a:pt x="3792" y="2329"/>
                </a:lnTo>
                <a:lnTo>
                  <a:pt x="3811" y="2350"/>
                </a:lnTo>
                <a:lnTo>
                  <a:pt x="3840" y="2375"/>
                </a:lnTo>
                <a:lnTo>
                  <a:pt x="3867" y="2383"/>
                </a:lnTo>
                <a:lnTo>
                  <a:pt x="3890" y="2387"/>
                </a:lnTo>
                <a:lnTo>
                  <a:pt x="3915" y="2412"/>
                </a:lnTo>
                <a:lnTo>
                  <a:pt x="3931" y="2441"/>
                </a:lnTo>
                <a:lnTo>
                  <a:pt x="3950" y="2460"/>
                </a:lnTo>
                <a:lnTo>
                  <a:pt x="3942" y="2501"/>
                </a:lnTo>
                <a:lnTo>
                  <a:pt x="3944" y="2533"/>
                </a:lnTo>
                <a:lnTo>
                  <a:pt x="3944" y="2557"/>
                </a:lnTo>
                <a:lnTo>
                  <a:pt x="3952" y="2574"/>
                </a:lnTo>
                <a:lnTo>
                  <a:pt x="3964" y="2578"/>
                </a:lnTo>
                <a:lnTo>
                  <a:pt x="3971" y="2543"/>
                </a:lnTo>
                <a:lnTo>
                  <a:pt x="3989" y="2562"/>
                </a:lnTo>
                <a:lnTo>
                  <a:pt x="3975" y="2589"/>
                </a:lnTo>
                <a:lnTo>
                  <a:pt x="3971" y="2613"/>
                </a:lnTo>
                <a:lnTo>
                  <a:pt x="3987" y="2624"/>
                </a:lnTo>
                <a:lnTo>
                  <a:pt x="4018" y="2655"/>
                </a:lnTo>
                <a:lnTo>
                  <a:pt x="4043" y="2661"/>
                </a:lnTo>
                <a:lnTo>
                  <a:pt x="4056" y="2699"/>
                </a:lnTo>
                <a:lnTo>
                  <a:pt x="4072" y="2707"/>
                </a:lnTo>
                <a:lnTo>
                  <a:pt x="4095" y="2750"/>
                </a:lnTo>
                <a:lnTo>
                  <a:pt x="4126" y="2765"/>
                </a:lnTo>
                <a:lnTo>
                  <a:pt x="4155" y="2777"/>
                </a:lnTo>
                <a:lnTo>
                  <a:pt x="4176" y="2811"/>
                </a:lnTo>
                <a:lnTo>
                  <a:pt x="4219" y="2804"/>
                </a:lnTo>
                <a:lnTo>
                  <a:pt x="4277" y="2790"/>
                </a:lnTo>
                <a:lnTo>
                  <a:pt x="4292" y="2727"/>
                </a:lnTo>
                <a:lnTo>
                  <a:pt x="4282" y="2686"/>
                </a:lnTo>
                <a:lnTo>
                  <a:pt x="4282" y="2615"/>
                </a:lnTo>
                <a:lnTo>
                  <a:pt x="4267" y="2593"/>
                </a:lnTo>
                <a:lnTo>
                  <a:pt x="4238" y="2559"/>
                </a:lnTo>
                <a:lnTo>
                  <a:pt x="4213" y="2520"/>
                </a:lnTo>
                <a:lnTo>
                  <a:pt x="4190" y="2472"/>
                </a:lnTo>
                <a:lnTo>
                  <a:pt x="4166" y="2416"/>
                </a:lnTo>
                <a:lnTo>
                  <a:pt x="4132" y="2364"/>
                </a:lnTo>
                <a:lnTo>
                  <a:pt x="4103" y="2327"/>
                </a:lnTo>
                <a:lnTo>
                  <a:pt x="4068" y="2275"/>
                </a:lnTo>
                <a:lnTo>
                  <a:pt x="4043" y="2230"/>
                </a:lnTo>
                <a:lnTo>
                  <a:pt x="4033" y="2192"/>
                </a:lnTo>
                <a:lnTo>
                  <a:pt x="4029" y="2163"/>
                </a:lnTo>
                <a:lnTo>
                  <a:pt x="4035" y="2138"/>
                </a:lnTo>
                <a:lnTo>
                  <a:pt x="4041" y="2128"/>
                </a:lnTo>
                <a:lnTo>
                  <a:pt x="4043" y="2066"/>
                </a:lnTo>
                <a:lnTo>
                  <a:pt x="4076" y="2010"/>
                </a:lnTo>
                <a:lnTo>
                  <a:pt x="4068" y="1975"/>
                </a:lnTo>
                <a:lnTo>
                  <a:pt x="4118" y="1962"/>
                </a:lnTo>
                <a:lnTo>
                  <a:pt x="4182" y="1900"/>
                </a:lnTo>
                <a:lnTo>
                  <a:pt x="4215" y="1800"/>
                </a:lnTo>
                <a:lnTo>
                  <a:pt x="4296" y="1765"/>
                </a:lnTo>
                <a:lnTo>
                  <a:pt x="4344" y="1672"/>
                </a:lnTo>
                <a:lnTo>
                  <a:pt x="4423" y="1643"/>
                </a:lnTo>
                <a:lnTo>
                  <a:pt x="4462" y="1572"/>
                </a:lnTo>
                <a:lnTo>
                  <a:pt x="4462" y="1522"/>
                </a:lnTo>
                <a:lnTo>
                  <a:pt x="4464" y="1477"/>
                </a:lnTo>
                <a:lnTo>
                  <a:pt x="4444" y="1479"/>
                </a:lnTo>
                <a:lnTo>
                  <a:pt x="4444" y="1552"/>
                </a:lnTo>
                <a:lnTo>
                  <a:pt x="4396" y="1607"/>
                </a:lnTo>
                <a:lnTo>
                  <a:pt x="4331" y="1620"/>
                </a:lnTo>
                <a:lnTo>
                  <a:pt x="4394" y="1587"/>
                </a:lnTo>
                <a:lnTo>
                  <a:pt x="4358" y="1572"/>
                </a:lnTo>
                <a:lnTo>
                  <a:pt x="4394" y="1564"/>
                </a:lnTo>
                <a:lnTo>
                  <a:pt x="4417" y="1566"/>
                </a:lnTo>
                <a:lnTo>
                  <a:pt x="4429" y="1524"/>
                </a:lnTo>
                <a:lnTo>
                  <a:pt x="4425" y="1485"/>
                </a:lnTo>
                <a:lnTo>
                  <a:pt x="4390" y="1485"/>
                </a:lnTo>
                <a:lnTo>
                  <a:pt x="4338" y="1504"/>
                </a:lnTo>
                <a:lnTo>
                  <a:pt x="4340" y="1468"/>
                </a:lnTo>
                <a:lnTo>
                  <a:pt x="4369" y="1483"/>
                </a:lnTo>
                <a:lnTo>
                  <a:pt x="4414" y="1462"/>
                </a:lnTo>
                <a:lnTo>
                  <a:pt x="4419" y="1442"/>
                </a:lnTo>
                <a:lnTo>
                  <a:pt x="4388" y="1431"/>
                </a:lnTo>
                <a:lnTo>
                  <a:pt x="4392" y="1386"/>
                </a:lnTo>
                <a:lnTo>
                  <a:pt x="4358" y="1369"/>
                </a:lnTo>
                <a:lnTo>
                  <a:pt x="4346" y="1385"/>
                </a:lnTo>
                <a:lnTo>
                  <a:pt x="4334" y="1354"/>
                </a:lnTo>
                <a:lnTo>
                  <a:pt x="4338" y="1319"/>
                </a:lnTo>
                <a:lnTo>
                  <a:pt x="4344" y="1284"/>
                </a:lnTo>
                <a:lnTo>
                  <a:pt x="4282" y="1259"/>
                </a:lnTo>
                <a:lnTo>
                  <a:pt x="4300" y="1251"/>
                </a:lnTo>
                <a:lnTo>
                  <a:pt x="4284" y="1176"/>
                </a:lnTo>
                <a:lnTo>
                  <a:pt x="4282" y="1132"/>
                </a:lnTo>
                <a:lnTo>
                  <a:pt x="4294" y="1120"/>
                </a:lnTo>
                <a:lnTo>
                  <a:pt x="4296" y="1182"/>
                </a:lnTo>
                <a:lnTo>
                  <a:pt x="4319" y="1224"/>
                </a:lnTo>
                <a:lnTo>
                  <a:pt x="4354" y="1265"/>
                </a:lnTo>
                <a:lnTo>
                  <a:pt x="4354" y="1342"/>
                </a:lnTo>
                <a:lnTo>
                  <a:pt x="4392" y="1348"/>
                </a:lnTo>
                <a:lnTo>
                  <a:pt x="4423" y="1271"/>
                </a:lnTo>
                <a:lnTo>
                  <a:pt x="4421" y="1159"/>
                </a:lnTo>
                <a:lnTo>
                  <a:pt x="4381" y="1128"/>
                </a:lnTo>
                <a:lnTo>
                  <a:pt x="4385" y="1105"/>
                </a:lnTo>
                <a:lnTo>
                  <a:pt x="4433" y="1130"/>
                </a:lnTo>
                <a:lnTo>
                  <a:pt x="4458" y="1072"/>
                </a:lnTo>
                <a:lnTo>
                  <a:pt x="4460" y="1023"/>
                </a:lnTo>
                <a:lnTo>
                  <a:pt x="4460" y="940"/>
                </a:lnTo>
                <a:lnTo>
                  <a:pt x="4437" y="913"/>
                </a:lnTo>
                <a:lnTo>
                  <a:pt x="4448" y="892"/>
                </a:lnTo>
                <a:lnTo>
                  <a:pt x="4466" y="915"/>
                </a:lnTo>
                <a:lnTo>
                  <a:pt x="4566" y="863"/>
                </a:lnTo>
                <a:lnTo>
                  <a:pt x="4636" y="807"/>
                </a:lnTo>
                <a:lnTo>
                  <a:pt x="4583" y="801"/>
                </a:lnTo>
                <a:lnTo>
                  <a:pt x="4508" y="846"/>
                </a:lnTo>
                <a:lnTo>
                  <a:pt x="4460" y="865"/>
                </a:lnTo>
                <a:lnTo>
                  <a:pt x="4495" y="823"/>
                </a:lnTo>
                <a:lnTo>
                  <a:pt x="4528" y="801"/>
                </a:lnTo>
                <a:lnTo>
                  <a:pt x="4547" y="809"/>
                </a:lnTo>
                <a:lnTo>
                  <a:pt x="4601" y="780"/>
                </a:lnTo>
                <a:lnTo>
                  <a:pt x="4612" y="753"/>
                </a:lnTo>
                <a:lnTo>
                  <a:pt x="4628" y="753"/>
                </a:lnTo>
                <a:lnTo>
                  <a:pt x="4649" y="740"/>
                </a:lnTo>
                <a:lnTo>
                  <a:pt x="4672" y="713"/>
                </a:lnTo>
                <a:lnTo>
                  <a:pt x="4713" y="728"/>
                </a:lnTo>
                <a:lnTo>
                  <a:pt x="4734" y="709"/>
                </a:lnTo>
                <a:lnTo>
                  <a:pt x="4751" y="682"/>
                </a:lnTo>
                <a:lnTo>
                  <a:pt x="4734" y="647"/>
                </a:lnTo>
                <a:lnTo>
                  <a:pt x="4709" y="626"/>
                </a:lnTo>
                <a:lnTo>
                  <a:pt x="4694" y="624"/>
                </a:lnTo>
                <a:lnTo>
                  <a:pt x="4674" y="633"/>
                </a:lnTo>
                <a:lnTo>
                  <a:pt x="4694" y="662"/>
                </a:lnTo>
                <a:lnTo>
                  <a:pt x="4703" y="680"/>
                </a:lnTo>
                <a:lnTo>
                  <a:pt x="4680" y="678"/>
                </a:lnTo>
                <a:lnTo>
                  <a:pt x="4655" y="645"/>
                </a:lnTo>
                <a:lnTo>
                  <a:pt x="4630" y="651"/>
                </a:lnTo>
                <a:lnTo>
                  <a:pt x="4636" y="626"/>
                </a:lnTo>
                <a:lnTo>
                  <a:pt x="4647" y="599"/>
                </a:lnTo>
                <a:lnTo>
                  <a:pt x="4626" y="595"/>
                </a:lnTo>
                <a:lnTo>
                  <a:pt x="4643" y="543"/>
                </a:lnTo>
                <a:lnTo>
                  <a:pt x="4638" y="512"/>
                </a:lnTo>
                <a:lnTo>
                  <a:pt x="4663" y="489"/>
                </a:lnTo>
                <a:lnTo>
                  <a:pt x="4649" y="456"/>
                </a:lnTo>
                <a:lnTo>
                  <a:pt x="4672" y="440"/>
                </a:lnTo>
                <a:lnTo>
                  <a:pt x="4699" y="421"/>
                </a:lnTo>
                <a:lnTo>
                  <a:pt x="4724" y="411"/>
                </a:lnTo>
                <a:lnTo>
                  <a:pt x="4734" y="359"/>
                </a:lnTo>
                <a:lnTo>
                  <a:pt x="4761" y="359"/>
                </a:lnTo>
                <a:lnTo>
                  <a:pt x="4798" y="334"/>
                </a:lnTo>
                <a:lnTo>
                  <a:pt x="4817" y="307"/>
                </a:lnTo>
                <a:lnTo>
                  <a:pt x="4848" y="282"/>
                </a:lnTo>
                <a:lnTo>
                  <a:pt x="4844" y="247"/>
                </a:lnTo>
                <a:lnTo>
                  <a:pt x="4802" y="230"/>
                </a:lnTo>
                <a:lnTo>
                  <a:pt x="4777" y="195"/>
                </a:lnTo>
                <a:lnTo>
                  <a:pt x="4730" y="195"/>
                </a:lnTo>
                <a:lnTo>
                  <a:pt x="4711" y="154"/>
                </a:lnTo>
                <a:lnTo>
                  <a:pt x="4705" y="110"/>
                </a:lnTo>
                <a:lnTo>
                  <a:pt x="4692" y="70"/>
                </a:lnTo>
                <a:lnTo>
                  <a:pt x="4672" y="17"/>
                </a:lnTo>
              </a:path>
            </a:pathLst>
          </a:custGeom>
          <a:noFill/>
          <a:ln w="3175" cap="rnd">
            <a:solidFill>
              <a:srgbClr val="00B0F0"/>
            </a:solidFill>
            <a:round/>
            <a:headEnd/>
            <a:tailEnd/>
          </a:ln>
        </p:spPr>
        <p:txBody>
          <a:bodyP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15" name="Rectangle 2"/>
          <p:cNvSpPr>
            <a:spLocks noGrp="1" noChangeArrowheads="1"/>
          </p:cNvSpPr>
          <p:nvPr>
            <p:ph type="title"/>
          </p:nvPr>
        </p:nvSpPr>
        <p:spPr>
          <a:xfrm>
            <a:off x="247650" y="841287"/>
            <a:ext cx="8648700" cy="334963"/>
          </a:xfrm>
        </p:spPr>
        <p:txBody>
          <a:bodyPr/>
          <a:lstStyle/>
          <a:p>
            <a:pPr eaLnBrk="1" hangingPunct="1"/>
            <a:r>
              <a:rPr lang="en-US" sz="3400" b="1" dirty="0" smtClean="0">
                <a:solidFill>
                  <a:schemeClr val="bg1"/>
                </a:solidFill>
              </a:rPr>
              <a:t>One of </a:t>
            </a:r>
            <a:r>
              <a:rPr lang="en-US" sz="5400" b="1" dirty="0" smtClean="0">
                <a:solidFill>
                  <a:srgbClr val="FFFF00"/>
                </a:solidFill>
              </a:rPr>
              <a:t>10</a:t>
            </a:r>
            <a:r>
              <a:rPr lang="en-US" sz="3400" b="1" dirty="0" smtClean="0">
                <a:solidFill>
                  <a:schemeClr val="bg1"/>
                </a:solidFill>
              </a:rPr>
              <a:t> deaths in 15-39 year-olds </a:t>
            </a:r>
            <a:br>
              <a:rPr lang="en-US" sz="3400" b="1" dirty="0" smtClean="0">
                <a:solidFill>
                  <a:schemeClr val="bg1"/>
                </a:solidFill>
              </a:rPr>
            </a:br>
            <a:r>
              <a:rPr lang="en-US" sz="3400" b="1" dirty="0" smtClean="0">
                <a:solidFill>
                  <a:schemeClr val="bg1"/>
                </a:solidFill>
              </a:rPr>
              <a:t>is due to cancer </a:t>
            </a:r>
            <a:r>
              <a:rPr lang="en-US" sz="3400" dirty="0" smtClean="0">
                <a:solidFill>
                  <a:schemeClr val="bg1"/>
                </a:solidFill>
              </a:rPr>
              <a:t>(neoplasms)</a:t>
            </a:r>
            <a:br>
              <a:rPr lang="en-US" sz="3400" dirty="0" smtClean="0">
                <a:solidFill>
                  <a:schemeClr val="bg1"/>
                </a:solidFill>
              </a:rPr>
            </a:br>
            <a:r>
              <a:rPr lang="en-US" sz="4000" dirty="0" smtClean="0">
                <a:solidFill>
                  <a:schemeClr val="bg1"/>
                </a:solidFill>
              </a:rPr>
              <a:t>2010</a:t>
            </a:r>
            <a:endParaRPr lang="en-US" sz="3400" dirty="0" smtClean="0">
              <a:solidFill>
                <a:schemeClr val="bg1"/>
              </a:solidFill>
            </a:endParaRPr>
          </a:p>
        </p:txBody>
      </p:sp>
      <p:grpSp>
        <p:nvGrpSpPr>
          <p:cNvPr id="2" name="Group 10"/>
          <p:cNvGrpSpPr/>
          <p:nvPr/>
        </p:nvGrpSpPr>
        <p:grpSpPr>
          <a:xfrm>
            <a:off x="1055762" y="2603702"/>
            <a:ext cx="7081973" cy="1800458"/>
            <a:chOff x="145151" y="2451101"/>
            <a:chExt cx="8903194" cy="1892300"/>
          </a:xfrm>
        </p:grpSpPr>
        <p:grpSp>
          <p:nvGrpSpPr>
            <p:cNvPr id="3" name="Group 76"/>
            <p:cNvGrpSpPr>
              <a:grpSpLocks/>
            </p:cNvGrpSpPr>
            <p:nvPr/>
          </p:nvGrpSpPr>
          <p:grpSpPr bwMode="auto">
            <a:xfrm>
              <a:off x="4082538" y="2451101"/>
              <a:ext cx="1381024" cy="1892298"/>
              <a:chOff x="2245" y="2169"/>
              <a:chExt cx="635" cy="871"/>
            </a:xfrm>
          </p:grpSpPr>
          <p:sp>
            <p:nvSpPr>
              <p:cNvPr id="115830" name="AutoShape 77"/>
              <p:cNvSpPr>
                <a:spLocks noChangeArrowheads="1"/>
              </p:cNvSpPr>
              <p:nvPr/>
            </p:nvSpPr>
            <p:spPr bwMode="auto">
              <a:xfrm>
                <a:off x="2245" y="2456"/>
                <a:ext cx="635" cy="584"/>
              </a:xfrm>
              <a:prstGeom prst="roundRect">
                <a:avLst>
                  <a:gd name="adj" fmla="val 11875"/>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31" name="Oval 78"/>
              <p:cNvSpPr>
                <a:spLocks noChangeArrowheads="1"/>
              </p:cNvSpPr>
              <p:nvPr/>
            </p:nvSpPr>
            <p:spPr bwMode="auto">
              <a:xfrm>
                <a:off x="2372" y="2169"/>
                <a:ext cx="344" cy="342"/>
              </a:xfrm>
              <a:prstGeom prst="ellipse">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 name="Group 248"/>
            <p:cNvGrpSpPr>
              <a:grpSpLocks/>
            </p:cNvGrpSpPr>
            <p:nvPr/>
          </p:nvGrpSpPr>
          <p:grpSpPr bwMode="auto">
            <a:xfrm>
              <a:off x="1103053" y="2451101"/>
              <a:ext cx="1381024" cy="1892298"/>
              <a:chOff x="2245" y="2169"/>
              <a:chExt cx="635" cy="871"/>
            </a:xfrm>
          </p:grpSpPr>
          <p:sp>
            <p:nvSpPr>
              <p:cNvPr id="116015" name="AutoShape 249"/>
              <p:cNvSpPr>
                <a:spLocks noChangeArrowheads="1"/>
              </p:cNvSpPr>
              <p:nvPr/>
            </p:nvSpPr>
            <p:spPr bwMode="auto">
              <a:xfrm>
                <a:off x="2245" y="2456"/>
                <a:ext cx="635" cy="584"/>
              </a:xfrm>
              <a:prstGeom prst="roundRect">
                <a:avLst>
                  <a:gd name="adj" fmla="val 11875"/>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6" name="Oval 250"/>
              <p:cNvSpPr>
                <a:spLocks noChangeArrowheads="1"/>
              </p:cNvSpPr>
              <p:nvPr/>
            </p:nvSpPr>
            <p:spPr bwMode="auto">
              <a:xfrm>
                <a:off x="2372" y="2169"/>
                <a:ext cx="344" cy="342"/>
              </a:xfrm>
              <a:prstGeom prst="ellipse">
                <a:avLst/>
              </a:prstGeom>
              <a:solidFill>
                <a:srgbClr val="FFFF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 name="Group 251"/>
            <p:cNvGrpSpPr>
              <a:grpSpLocks/>
            </p:cNvGrpSpPr>
            <p:nvPr/>
          </p:nvGrpSpPr>
          <p:grpSpPr bwMode="auto">
            <a:xfrm>
              <a:off x="2234316" y="2518684"/>
              <a:ext cx="1163586" cy="1824717"/>
              <a:chOff x="2245" y="2169"/>
              <a:chExt cx="635" cy="871"/>
            </a:xfrm>
          </p:grpSpPr>
          <p:sp>
            <p:nvSpPr>
              <p:cNvPr id="116013" name="AutoShape 252"/>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4" name="Oval 253"/>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 name="Group 254"/>
            <p:cNvGrpSpPr>
              <a:grpSpLocks/>
            </p:cNvGrpSpPr>
            <p:nvPr/>
          </p:nvGrpSpPr>
          <p:grpSpPr bwMode="auto">
            <a:xfrm>
              <a:off x="145151" y="2671478"/>
              <a:ext cx="1166523" cy="1671923"/>
              <a:chOff x="1694" y="2282"/>
              <a:chExt cx="537" cy="769"/>
            </a:xfrm>
          </p:grpSpPr>
          <p:sp>
            <p:nvSpPr>
              <p:cNvPr id="116011" name="AutoShape 255"/>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2" name="Oval 256"/>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 name="Group 260"/>
            <p:cNvGrpSpPr>
              <a:grpSpLocks/>
            </p:cNvGrpSpPr>
            <p:nvPr/>
          </p:nvGrpSpPr>
          <p:grpSpPr bwMode="auto">
            <a:xfrm>
              <a:off x="5954265" y="2518684"/>
              <a:ext cx="1163586" cy="1824717"/>
              <a:chOff x="2245" y="2169"/>
              <a:chExt cx="635" cy="871"/>
            </a:xfrm>
          </p:grpSpPr>
          <p:sp>
            <p:nvSpPr>
              <p:cNvPr id="116007" name="AutoShape 261"/>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8" name="Oval 262"/>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8" name="Group 263"/>
            <p:cNvGrpSpPr>
              <a:grpSpLocks/>
            </p:cNvGrpSpPr>
            <p:nvPr/>
          </p:nvGrpSpPr>
          <p:grpSpPr bwMode="auto">
            <a:xfrm>
              <a:off x="3124636" y="2671478"/>
              <a:ext cx="1166523" cy="1671923"/>
              <a:chOff x="1694" y="2282"/>
              <a:chExt cx="537" cy="769"/>
            </a:xfrm>
          </p:grpSpPr>
          <p:sp>
            <p:nvSpPr>
              <p:cNvPr id="116005" name="AutoShape 264"/>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6" name="Oval 265"/>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9" name="Group 266"/>
            <p:cNvGrpSpPr>
              <a:grpSpLocks/>
            </p:cNvGrpSpPr>
            <p:nvPr/>
          </p:nvGrpSpPr>
          <p:grpSpPr bwMode="auto">
            <a:xfrm>
              <a:off x="6991503" y="2518684"/>
              <a:ext cx="1163586" cy="1824717"/>
              <a:chOff x="2245" y="2169"/>
              <a:chExt cx="635" cy="871"/>
            </a:xfrm>
          </p:grpSpPr>
          <p:sp>
            <p:nvSpPr>
              <p:cNvPr id="116003" name="AutoShape 267"/>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4" name="Oval 268"/>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0" name="Group 272"/>
            <p:cNvGrpSpPr>
              <a:grpSpLocks/>
            </p:cNvGrpSpPr>
            <p:nvPr/>
          </p:nvGrpSpPr>
          <p:grpSpPr bwMode="auto">
            <a:xfrm>
              <a:off x="7881822" y="2671478"/>
              <a:ext cx="1166523" cy="1671923"/>
              <a:chOff x="1694" y="2282"/>
              <a:chExt cx="537" cy="769"/>
            </a:xfrm>
          </p:grpSpPr>
          <p:sp>
            <p:nvSpPr>
              <p:cNvPr id="115999" name="AutoShape 27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0" name="Oval 27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 name="Group 275"/>
            <p:cNvGrpSpPr>
              <a:grpSpLocks/>
            </p:cNvGrpSpPr>
            <p:nvPr/>
          </p:nvGrpSpPr>
          <p:grpSpPr bwMode="auto">
            <a:xfrm>
              <a:off x="5108021" y="2671478"/>
              <a:ext cx="1028422" cy="1671923"/>
              <a:chOff x="1694" y="2282"/>
              <a:chExt cx="537" cy="769"/>
            </a:xfrm>
          </p:grpSpPr>
          <p:sp>
            <p:nvSpPr>
              <p:cNvPr id="115997"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98"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sp>
        <p:nvSpPr>
          <p:cNvPr id="34" name="Text Box 183"/>
          <p:cNvSpPr txBox="1">
            <a:spLocks noChangeArrowheads="1"/>
          </p:cNvSpPr>
          <p:nvPr/>
        </p:nvSpPr>
        <p:spPr bwMode="auto">
          <a:xfrm>
            <a:off x="3352800" y="4572000"/>
            <a:ext cx="2590800" cy="923330"/>
          </a:xfrm>
          <a:prstGeom prst="rect">
            <a:avLst/>
          </a:prstGeom>
          <a:noFill/>
          <a:ln w="9525">
            <a:noFill/>
            <a:miter lim="800000"/>
            <a:headEnd/>
            <a:tailEnd/>
          </a:ln>
        </p:spPr>
        <p:txBody>
          <a:bodyPr>
            <a:spAutoFit/>
          </a:bodyPr>
          <a:lstStyle/>
          <a:p>
            <a:pPr algn="ctr" fontAlgn="base">
              <a:spcBef>
                <a:spcPct val="50000"/>
              </a:spcBef>
              <a:spcAft>
                <a:spcPct val="0"/>
              </a:spcAft>
            </a:pPr>
            <a:r>
              <a:rPr lang="en-US" sz="5400" b="1" dirty="0">
                <a:solidFill>
                  <a:srgbClr val="FFFF00"/>
                </a:solidFill>
              </a:rPr>
              <a:t>1 </a:t>
            </a:r>
            <a:r>
              <a:rPr lang="en-US" sz="5400" b="1" dirty="0" smtClean="0">
                <a:solidFill>
                  <a:srgbClr val="FFFF00"/>
                </a:solidFill>
              </a:rPr>
              <a:t>in 10</a:t>
            </a:r>
            <a:endParaRPr lang="en-US" sz="5400" b="1" dirty="0">
              <a:solidFill>
                <a:srgbClr val="FFFF00"/>
              </a:solidFill>
            </a:endParaRPr>
          </a:p>
        </p:txBody>
      </p:sp>
      <p:sp>
        <p:nvSpPr>
          <p:cNvPr id="35" name="TextBox 34"/>
          <p:cNvSpPr txBox="1"/>
          <p:nvPr/>
        </p:nvSpPr>
        <p:spPr>
          <a:xfrm>
            <a:off x="2669454" y="5410200"/>
            <a:ext cx="3883746" cy="523220"/>
          </a:xfrm>
          <a:prstGeom prst="rect">
            <a:avLst/>
          </a:prstGeom>
          <a:noFill/>
        </p:spPr>
        <p:txBody>
          <a:bodyPr wrap="square" rtlCol="0">
            <a:spAutoFit/>
          </a:bodyPr>
          <a:lstStyle/>
          <a:p>
            <a:pPr algn="ctr"/>
            <a:r>
              <a:rPr lang="en-US" sz="2800" b="1" dirty="0" smtClean="0">
                <a:solidFill>
                  <a:srgbClr val="FFFFFF"/>
                </a:solidFill>
              </a:rPr>
              <a:t>Same rate since 1988</a:t>
            </a:r>
            <a:endParaRPr lang="en-US" sz="2800" b="1" dirty="0">
              <a:solidFill>
                <a:srgbClr val="FFFFFF"/>
              </a:solidFill>
            </a:endParaRPr>
          </a:p>
        </p:txBody>
      </p:sp>
      <p:sp>
        <p:nvSpPr>
          <p:cNvPr id="36" name="Rectangle 35"/>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43568574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 name="Freeform 2"/>
          <p:cNvSpPr>
            <a:spLocks/>
          </p:cNvSpPr>
          <p:nvPr/>
        </p:nvSpPr>
        <p:spPr bwMode="auto">
          <a:xfrm>
            <a:off x="762000" y="1628775"/>
            <a:ext cx="7848600" cy="4848225"/>
          </a:xfrm>
          <a:custGeom>
            <a:avLst/>
            <a:gdLst>
              <a:gd name="T0" fmla="*/ 2147483647 w 4849"/>
              <a:gd name="T1" fmla="*/ 2147483647 h 2938"/>
              <a:gd name="T2" fmla="*/ 2147483647 w 4849"/>
              <a:gd name="T3" fmla="*/ 2147483647 h 2938"/>
              <a:gd name="T4" fmla="*/ 2147483647 w 4849"/>
              <a:gd name="T5" fmla="*/ 2147483647 h 2938"/>
              <a:gd name="T6" fmla="*/ 2147483647 w 4849"/>
              <a:gd name="T7" fmla="*/ 2147483647 h 2938"/>
              <a:gd name="T8" fmla="*/ 2147483647 w 4849"/>
              <a:gd name="T9" fmla="*/ 2147483647 h 2938"/>
              <a:gd name="T10" fmla="*/ 2147483647 w 4849"/>
              <a:gd name="T11" fmla="*/ 2147483647 h 2938"/>
              <a:gd name="T12" fmla="*/ 2147483647 w 4849"/>
              <a:gd name="T13" fmla="*/ 2147483647 h 2938"/>
              <a:gd name="T14" fmla="*/ 2147483647 w 4849"/>
              <a:gd name="T15" fmla="*/ 2147483647 h 2938"/>
              <a:gd name="T16" fmla="*/ 2147483647 w 4849"/>
              <a:gd name="T17" fmla="*/ 2147483647 h 2938"/>
              <a:gd name="T18" fmla="*/ 2147483647 w 4849"/>
              <a:gd name="T19" fmla="*/ 2147483647 h 2938"/>
              <a:gd name="T20" fmla="*/ 2147483647 w 4849"/>
              <a:gd name="T21" fmla="*/ 2147483647 h 2938"/>
              <a:gd name="T22" fmla="*/ 2147483647 w 4849"/>
              <a:gd name="T23" fmla="*/ 2147483647 h 2938"/>
              <a:gd name="T24" fmla="*/ 2147483647 w 4849"/>
              <a:gd name="T25" fmla="*/ 2147483647 h 2938"/>
              <a:gd name="T26" fmla="*/ 2147483647 w 4849"/>
              <a:gd name="T27" fmla="*/ 2147483647 h 2938"/>
              <a:gd name="T28" fmla="*/ 2147483647 w 4849"/>
              <a:gd name="T29" fmla="*/ 2147483647 h 2938"/>
              <a:gd name="T30" fmla="*/ 2147483647 w 4849"/>
              <a:gd name="T31" fmla="*/ 2147483647 h 2938"/>
              <a:gd name="T32" fmla="*/ 2147483647 w 4849"/>
              <a:gd name="T33" fmla="*/ 2147483647 h 2938"/>
              <a:gd name="T34" fmla="*/ 2147483647 w 4849"/>
              <a:gd name="T35" fmla="*/ 2147483647 h 2938"/>
              <a:gd name="T36" fmla="*/ 2147483647 w 4849"/>
              <a:gd name="T37" fmla="*/ 2147483647 h 2938"/>
              <a:gd name="T38" fmla="*/ 2147483647 w 4849"/>
              <a:gd name="T39" fmla="*/ 2147483647 h 2938"/>
              <a:gd name="T40" fmla="*/ 2147483647 w 4849"/>
              <a:gd name="T41" fmla="*/ 2147483647 h 2938"/>
              <a:gd name="T42" fmla="*/ 2147483647 w 4849"/>
              <a:gd name="T43" fmla="*/ 2147483647 h 2938"/>
              <a:gd name="T44" fmla="*/ 2147483647 w 4849"/>
              <a:gd name="T45" fmla="*/ 2147483647 h 2938"/>
              <a:gd name="T46" fmla="*/ 2147483647 w 4849"/>
              <a:gd name="T47" fmla="*/ 2147483647 h 2938"/>
              <a:gd name="T48" fmla="*/ 2147483647 w 4849"/>
              <a:gd name="T49" fmla="*/ 2147483647 h 2938"/>
              <a:gd name="T50" fmla="*/ 2147483647 w 4849"/>
              <a:gd name="T51" fmla="*/ 2147483647 h 2938"/>
              <a:gd name="T52" fmla="*/ 2147483647 w 4849"/>
              <a:gd name="T53" fmla="*/ 2147483647 h 2938"/>
              <a:gd name="T54" fmla="*/ 2147483647 w 4849"/>
              <a:gd name="T55" fmla="*/ 2147483647 h 2938"/>
              <a:gd name="T56" fmla="*/ 2147483647 w 4849"/>
              <a:gd name="T57" fmla="*/ 2147483647 h 2938"/>
              <a:gd name="T58" fmla="*/ 2147483647 w 4849"/>
              <a:gd name="T59" fmla="*/ 2147483647 h 2938"/>
              <a:gd name="T60" fmla="*/ 2147483647 w 4849"/>
              <a:gd name="T61" fmla="*/ 2147483647 h 2938"/>
              <a:gd name="T62" fmla="*/ 2147483647 w 4849"/>
              <a:gd name="T63" fmla="*/ 2147483647 h 2938"/>
              <a:gd name="T64" fmla="*/ 2147483647 w 4849"/>
              <a:gd name="T65" fmla="*/ 2147483647 h 2938"/>
              <a:gd name="T66" fmla="*/ 2147483647 w 4849"/>
              <a:gd name="T67" fmla="*/ 2147483647 h 2938"/>
              <a:gd name="T68" fmla="*/ 2147483647 w 4849"/>
              <a:gd name="T69" fmla="*/ 2147483647 h 2938"/>
              <a:gd name="T70" fmla="*/ 2147483647 w 4849"/>
              <a:gd name="T71" fmla="*/ 2147483647 h 2938"/>
              <a:gd name="T72" fmla="*/ 2147483647 w 4849"/>
              <a:gd name="T73" fmla="*/ 2147483647 h 2938"/>
              <a:gd name="T74" fmla="*/ 2147483647 w 4849"/>
              <a:gd name="T75" fmla="*/ 2147483647 h 2938"/>
              <a:gd name="T76" fmla="*/ 2147483647 w 4849"/>
              <a:gd name="T77" fmla="*/ 2147483647 h 2938"/>
              <a:gd name="T78" fmla="*/ 2147483647 w 4849"/>
              <a:gd name="T79" fmla="*/ 2147483647 h 2938"/>
              <a:gd name="T80" fmla="*/ 2147483647 w 4849"/>
              <a:gd name="T81" fmla="*/ 2147483647 h 2938"/>
              <a:gd name="T82" fmla="*/ 2147483647 w 4849"/>
              <a:gd name="T83" fmla="*/ 2147483647 h 2938"/>
              <a:gd name="T84" fmla="*/ 2147483647 w 4849"/>
              <a:gd name="T85" fmla="*/ 2147483647 h 2938"/>
              <a:gd name="T86" fmla="*/ 2147483647 w 4849"/>
              <a:gd name="T87" fmla="*/ 2147483647 h 2938"/>
              <a:gd name="T88" fmla="*/ 2147483647 w 4849"/>
              <a:gd name="T89" fmla="*/ 2147483647 h 2938"/>
              <a:gd name="T90" fmla="*/ 2147483647 w 4849"/>
              <a:gd name="T91" fmla="*/ 2147483647 h 2938"/>
              <a:gd name="T92" fmla="*/ 2147483647 w 4849"/>
              <a:gd name="T93" fmla="*/ 2147483647 h 2938"/>
              <a:gd name="T94" fmla="*/ 2147483647 w 4849"/>
              <a:gd name="T95" fmla="*/ 2147483647 h 2938"/>
              <a:gd name="T96" fmla="*/ 2147483647 w 4849"/>
              <a:gd name="T97" fmla="*/ 2147483647 h 2938"/>
              <a:gd name="T98" fmla="*/ 2147483647 w 4849"/>
              <a:gd name="T99" fmla="*/ 2147483647 h 2938"/>
              <a:gd name="T100" fmla="*/ 2147483647 w 4849"/>
              <a:gd name="T101" fmla="*/ 2147483647 h 2938"/>
              <a:gd name="T102" fmla="*/ 2147483647 w 4849"/>
              <a:gd name="T103" fmla="*/ 2147483647 h 2938"/>
              <a:gd name="T104" fmla="*/ 2147483647 w 4849"/>
              <a:gd name="T105" fmla="*/ 2147483647 h 2938"/>
              <a:gd name="T106" fmla="*/ 2147483647 w 4849"/>
              <a:gd name="T107" fmla="*/ 2147483647 h 2938"/>
              <a:gd name="T108" fmla="*/ 2147483647 w 4849"/>
              <a:gd name="T109" fmla="*/ 2147483647 h 2938"/>
              <a:gd name="T110" fmla="*/ 2147483647 w 4849"/>
              <a:gd name="T111" fmla="*/ 2147483647 h 2938"/>
              <a:gd name="T112" fmla="*/ 2147483647 w 4849"/>
              <a:gd name="T113" fmla="*/ 2147483647 h 2938"/>
              <a:gd name="T114" fmla="*/ 2147483647 w 4849"/>
              <a:gd name="T115" fmla="*/ 2147483647 h 29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49"/>
              <a:gd name="T175" fmla="*/ 0 h 2938"/>
              <a:gd name="T176" fmla="*/ 4849 w 4849"/>
              <a:gd name="T177" fmla="*/ 2938 h 29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49" h="2938">
                <a:moveTo>
                  <a:pt x="4672" y="17"/>
                </a:moveTo>
                <a:lnTo>
                  <a:pt x="4647" y="0"/>
                </a:lnTo>
                <a:lnTo>
                  <a:pt x="4620" y="0"/>
                </a:lnTo>
                <a:lnTo>
                  <a:pt x="4603" y="2"/>
                </a:lnTo>
                <a:lnTo>
                  <a:pt x="4591" y="23"/>
                </a:lnTo>
                <a:lnTo>
                  <a:pt x="4570" y="17"/>
                </a:lnTo>
                <a:lnTo>
                  <a:pt x="4555" y="23"/>
                </a:lnTo>
                <a:lnTo>
                  <a:pt x="4543" y="52"/>
                </a:lnTo>
                <a:lnTo>
                  <a:pt x="4508" y="118"/>
                </a:lnTo>
                <a:lnTo>
                  <a:pt x="4526" y="158"/>
                </a:lnTo>
                <a:lnTo>
                  <a:pt x="4512" y="207"/>
                </a:lnTo>
                <a:lnTo>
                  <a:pt x="4524" y="228"/>
                </a:lnTo>
                <a:lnTo>
                  <a:pt x="4522" y="266"/>
                </a:lnTo>
                <a:lnTo>
                  <a:pt x="4516" y="301"/>
                </a:lnTo>
                <a:lnTo>
                  <a:pt x="4495" y="307"/>
                </a:lnTo>
                <a:lnTo>
                  <a:pt x="4477" y="288"/>
                </a:lnTo>
                <a:lnTo>
                  <a:pt x="4444" y="365"/>
                </a:lnTo>
                <a:lnTo>
                  <a:pt x="4381" y="380"/>
                </a:lnTo>
                <a:lnTo>
                  <a:pt x="4298" y="406"/>
                </a:lnTo>
                <a:lnTo>
                  <a:pt x="4238" y="421"/>
                </a:lnTo>
                <a:lnTo>
                  <a:pt x="4192" y="462"/>
                </a:lnTo>
                <a:lnTo>
                  <a:pt x="4159" y="506"/>
                </a:lnTo>
                <a:lnTo>
                  <a:pt x="4132" y="508"/>
                </a:lnTo>
                <a:lnTo>
                  <a:pt x="4101" y="556"/>
                </a:lnTo>
                <a:lnTo>
                  <a:pt x="4114" y="573"/>
                </a:lnTo>
                <a:lnTo>
                  <a:pt x="4122" y="612"/>
                </a:lnTo>
                <a:lnTo>
                  <a:pt x="4107" y="626"/>
                </a:lnTo>
                <a:lnTo>
                  <a:pt x="4085" y="655"/>
                </a:lnTo>
                <a:lnTo>
                  <a:pt x="4062" y="662"/>
                </a:lnTo>
                <a:lnTo>
                  <a:pt x="4054" y="682"/>
                </a:lnTo>
                <a:lnTo>
                  <a:pt x="4014" y="687"/>
                </a:lnTo>
                <a:lnTo>
                  <a:pt x="3958" y="689"/>
                </a:lnTo>
                <a:lnTo>
                  <a:pt x="3914" y="716"/>
                </a:lnTo>
                <a:lnTo>
                  <a:pt x="3919" y="759"/>
                </a:lnTo>
                <a:lnTo>
                  <a:pt x="3906" y="796"/>
                </a:lnTo>
                <a:lnTo>
                  <a:pt x="3869" y="844"/>
                </a:lnTo>
                <a:lnTo>
                  <a:pt x="3823" y="888"/>
                </a:lnTo>
                <a:lnTo>
                  <a:pt x="3776" y="906"/>
                </a:lnTo>
                <a:lnTo>
                  <a:pt x="3763" y="940"/>
                </a:lnTo>
                <a:lnTo>
                  <a:pt x="3668" y="979"/>
                </a:lnTo>
                <a:lnTo>
                  <a:pt x="3616" y="967"/>
                </a:lnTo>
                <a:lnTo>
                  <a:pt x="3607" y="956"/>
                </a:lnTo>
                <a:lnTo>
                  <a:pt x="3630" y="933"/>
                </a:lnTo>
                <a:lnTo>
                  <a:pt x="3632" y="902"/>
                </a:lnTo>
                <a:lnTo>
                  <a:pt x="3614" y="875"/>
                </a:lnTo>
                <a:lnTo>
                  <a:pt x="3634" y="861"/>
                </a:lnTo>
                <a:lnTo>
                  <a:pt x="3661" y="867"/>
                </a:lnTo>
                <a:lnTo>
                  <a:pt x="3657" y="809"/>
                </a:lnTo>
                <a:lnTo>
                  <a:pt x="3651" y="763"/>
                </a:lnTo>
                <a:lnTo>
                  <a:pt x="3636" y="720"/>
                </a:lnTo>
                <a:lnTo>
                  <a:pt x="3610" y="699"/>
                </a:lnTo>
                <a:lnTo>
                  <a:pt x="3576" y="689"/>
                </a:lnTo>
                <a:lnTo>
                  <a:pt x="3549" y="709"/>
                </a:lnTo>
                <a:lnTo>
                  <a:pt x="3524" y="743"/>
                </a:lnTo>
                <a:lnTo>
                  <a:pt x="3497" y="736"/>
                </a:lnTo>
                <a:lnTo>
                  <a:pt x="3506" y="718"/>
                </a:lnTo>
                <a:lnTo>
                  <a:pt x="3520" y="709"/>
                </a:lnTo>
                <a:lnTo>
                  <a:pt x="3537" y="697"/>
                </a:lnTo>
                <a:lnTo>
                  <a:pt x="3562" y="666"/>
                </a:lnTo>
                <a:lnTo>
                  <a:pt x="3543" y="606"/>
                </a:lnTo>
                <a:lnTo>
                  <a:pt x="3537" y="558"/>
                </a:lnTo>
                <a:lnTo>
                  <a:pt x="3497" y="550"/>
                </a:lnTo>
                <a:lnTo>
                  <a:pt x="3423" y="506"/>
                </a:lnTo>
                <a:lnTo>
                  <a:pt x="3381" y="525"/>
                </a:lnTo>
                <a:lnTo>
                  <a:pt x="3373" y="546"/>
                </a:lnTo>
                <a:lnTo>
                  <a:pt x="3383" y="564"/>
                </a:lnTo>
                <a:lnTo>
                  <a:pt x="3361" y="573"/>
                </a:lnTo>
                <a:lnTo>
                  <a:pt x="3359" y="608"/>
                </a:lnTo>
                <a:lnTo>
                  <a:pt x="3340" y="608"/>
                </a:lnTo>
                <a:lnTo>
                  <a:pt x="3309" y="637"/>
                </a:lnTo>
                <a:lnTo>
                  <a:pt x="3298" y="658"/>
                </a:lnTo>
                <a:lnTo>
                  <a:pt x="3288" y="682"/>
                </a:lnTo>
                <a:lnTo>
                  <a:pt x="3286" y="738"/>
                </a:lnTo>
                <a:lnTo>
                  <a:pt x="3280" y="799"/>
                </a:lnTo>
                <a:lnTo>
                  <a:pt x="3296" y="834"/>
                </a:lnTo>
                <a:lnTo>
                  <a:pt x="3317" y="892"/>
                </a:lnTo>
                <a:lnTo>
                  <a:pt x="3317" y="964"/>
                </a:lnTo>
                <a:lnTo>
                  <a:pt x="3298" y="1043"/>
                </a:lnTo>
                <a:lnTo>
                  <a:pt x="3263" y="1049"/>
                </a:lnTo>
                <a:lnTo>
                  <a:pt x="3240" y="1035"/>
                </a:lnTo>
                <a:lnTo>
                  <a:pt x="3220" y="1006"/>
                </a:lnTo>
                <a:lnTo>
                  <a:pt x="3199" y="964"/>
                </a:lnTo>
                <a:lnTo>
                  <a:pt x="3203" y="908"/>
                </a:lnTo>
                <a:lnTo>
                  <a:pt x="3203" y="871"/>
                </a:lnTo>
                <a:lnTo>
                  <a:pt x="3186" y="836"/>
                </a:lnTo>
                <a:lnTo>
                  <a:pt x="3190" y="767"/>
                </a:lnTo>
                <a:lnTo>
                  <a:pt x="3197" y="711"/>
                </a:lnTo>
                <a:lnTo>
                  <a:pt x="3201" y="682"/>
                </a:lnTo>
                <a:lnTo>
                  <a:pt x="3236" y="633"/>
                </a:lnTo>
                <a:lnTo>
                  <a:pt x="3217" y="612"/>
                </a:lnTo>
                <a:lnTo>
                  <a:pt x="3199" y="622"/>
                </a:lnTo>
                <a:lnTo>
                  <a:pt x="3188" y="649"/>
                </a:lnTo>
                <a:lnTo>
                  <a:pt x="3147" y="691"/>
                </a:lnTo>
                <a:lnTo>
                  <a:pt x="3170" y="657"/>
                </a:lnTo>
                <a:lnTo>
                  <a:pt x="3172" y="631"/>
                </a:lnTo>
                <a:lnTo>
                  <a:pt x="3162" y="602"/>
                </a:lnTo>
                <a:lnTo>
                  <a:pt x="3170" y="575"/>
                </a:lnTo>
                <a:lnTo>
                  <a:pt x="3188" y="550"/>
                </a:lnTo>
                <a:lnTo>
                  <a:pt x="3191" y="514"/>
                </a:lnTo>
                <a:lnTo>
                  <a:pt x="3199" y="494"/>
                </a:lnTo>
                <a:lnTo>
                  <a:pt x="3207" y="527"/>
                </a:lnTo>
                <a:lnTo>
                  <a:pt x="3242" y="529"/>
                </a:lnTo>
                <a:lnTo>
                  <a:pt x="3263" y="508"/>
                </a:lnTo>
                <a:lnTo>
                  <a:pt x="3298" y="492"/>
                </a:lnTo>
                <a:lnTo>
                  <a:pt x="3336" y="489"/>
                </a:lnTo>
                <a:lnTo>
                  <a:pt x="3352" y="502"/>
                </a:lnTo>
                <a:lnTo>
                  <a:pt x="3381" y="496"/>
                </a:lnTo>
                <a:lnTo>
                  <a:pt x="3425" y="487"/>
                </a:lnTo>
                <a:lnTo>
                  <a:pt x="3448" y="485"/>
                </a:lnTo>
                <a:lnTo>
                  <a:pt x="3452" y="465"/>
                </a:lnTo>
                <a:lnTo>
                  <a:pt x="3456" y="465"/>
                </a:lnTo>
                <a:lnTo>
                  <a:pt x="3437" y="444"/>
                </a:lnTo>
                <a:lnTo>
                  <a:pt x="3412" y="433"/>
                </a:lnTo>
                <a:lnTo>
                  <a:pt x="3369" y="419"/>
                </a:lnTo>
                <a:lnTo>
                  <a:pt x="3332" y="419"/>
                </a:lnTo>
                <a:lnTo>
                  <a:pt x="3309" y="415"/>
                </a:lnTo>
                <a:lnTo>
                  <a:pt x="3298" y="400"/>
                </a:lnTo>
                <a:lnTo>
                  <a:pt x="3255" y="394"/>
                </a:lnTo>
                <a:lnTo>
                  <a:pt x="3217" y="402"/>
                </a:lnTo>
                <a:lnTo>
                  <a:pt x="3190" y="406"/>
                </a:lnTo>
                <a:lnTo>
                  <a:pt x="3159" y="433"/>
                </a:lnTo>
                <a:lnTo>
                  <a:pt x="3120" y="415"/>
                </a:lnTo>
                <a:lnTo>
                  <a:pt x="3089" y="402"/>
                </a:lnTo>
                <a:lnTo>
                  <a:pt x="3052" y="419"/>
                </a:lnTo>
                <a:lnTo>
                  <a:pt x="3027" y="407"/>
                </a:lnTo>
                <a:lnTo>
                  <a:pt x="3054" y="369"/>
                </a:lnTo>
                <a:lnTo>
                  <a:pt x="3047" y="355"/>
                </a:lnTo>
                <a:lnTo>
                  <a:pt x="3031" y="361"/>
                </a:lnTo>
                <a:lnTo>
                  <a:pt x="2995" y="406"/>
                </a:lnTo>
                <a:lnTo>
                  <a:pt x="2966" y="440"/>
                </a:lnTo>
                <a:lnTo>
                  <a:pt x="2937" y="479"/>
                </a:lnTo>
                <a:lnTo>
                  <a:pt x="2896" y="475"/>
                </a:lnTo>
                <a:lnTo>
                  <a:pt x="2879" y="431"/>
                </a:lnTo>
                <a:lnTo>
                  <a:pt x="2863" y="433"/>
                </a:lnTo>
                <a:lnTo>
                  <a:pt x="2850" y="465"/>
                </a:lnTo>
                <a:lnTo>
                  <a:pt x="2801" y="467"/>
                </a:lnTo>
                <a:lnTo>
                  <a:pt x="2854" y="402"/>
                </a:lnTo>
                <a:lnTo>
                  <a:pt x="2975" y="326"/>
                </a:lnTo>
                <a:lnTo>
                  <a:pt x="2983" y="307"/>
                </a:lnTo>
                <a:lnTo>
                  <a:pt x="2915" y="311"/>
                </a:lnTo>
                <a:lnTo>
                  <a:pt x="2846" y="286"/>
                </a:lnTo>
                <a:lnTo>
                  <a:pt x="2821" y="319"/>
                </a:lnTo>
                <a:lnTo>
                  <a:pt x="2767" y="299"/>
                </a:lnTo>
                <a:lnTo>
                  <a:pt x="2732" y="313"/>
                </a:lnTo>
                <a:lnTo>
                  <a:pt x="2709" y="274"/>
                </a:lnTo>
                <a:lnTo>
                  <a:pt x="2649" y="276"/>
                </a:lnTo>
                <a:lnTo>
                  <a:pt x="2632" y="294"/>
                </a:lnTo>
                <a:lnTo>
                  <a:pt x="2564" y="251"/>
                </a:lnTo>
                <a:lnTo>
                  <a:pt x="2554" y="210"/>
                </a:lnTo>
                <a:lnTo>
                  <a:pt x="2477" y="195"/>
                </a:lnTo>
                <a:lnTo>
                  <a:pt x="2512" y="251"/>
                </a:lnTo>
                <a:lnTo>
                  <a:pt x="1369" y="214"/>
                </a:lnTo>
                <a:lnTo>
                  <a:pt x="1299" y="197"/>
                </a:lnTo>
                <a:lnTo>
                  <a:pt x="1178" y="182"/>
                </a:lnTo>
                <a:lnTo>
                  <a:pt x="1023" y="158"/>
                </a:lnTo>
                <a:lnTo>
                  <a:pt x="830" y="141"/>
                </a:lnTo>
                <a:lnTo>
                  <a:pt x="757" y="127"/>
                </a:lnTo>
                <a:lnTo>
                  <a:pt x="653" y="110"/>
                </a:lnTo>
                <a:lnTo>
                  <a:pt x="577" y="93"/>
                </a:lnTo>
                <a:lnTo>
                  <a:pt x="376" y="35"/>
                </a:lnTo>
                <a:lnTo>
                  <a:pt x="363" y="41"/>
                </a:lnTo>
                <a:lnTo>
                  <a:pt x="369" y="68"/>
                </a:lnTo>
                <a:lnTo>
                  <a:pt x="380" y="98"/>
                </a:lnTo>
                <a:lnTo>
                  <a:pt x="371" y="112"/>
                </a:lnTo>
                <a:lnTo>
                  <a:pt x="357" y="126"/>
                </a:lnTo>
                <a:lnTo>
                  <a:pt x="365" y="147"/>
                </a:lnTo>
                <a:lnTo>
                  <a:pt x="394" y="195"/>
                </a:lnTo>
                <a:lnTo>
                  <a:pt x="371" y="228"/>
                </a:lnTo>
                <a:lnTo>
                  <a:pt x="357" y="268"/>
                </a:lnTo>
                <a:lnTo>
                  <a:pt x="324" y="268"/>
                </a:lnTo>
                <a:lnTo>
                  <a:pt x="351" y="249"/>
                </a:lnTo>
                <a:lnTo>
                  <a:pt x="361" y="228"/>
                </a:lnTo>
                <a:lnTo>
                  <a:pt x="355" y="207"/>
                </a:lnTo>
                <a:lnTo>
                  <a:pt x="338" y="201"/>
                </a:lnTo>
                <a:lnTo>
                  <a:pt x="346" y="185"/>
                </a:lnTo>
                <a:lnTo>
                  <a:pt x="369" y="191"/>
                </a:lnTo>
                <a:lnTo>
                  <a:pt x="369" y="180"/>
                </a:lnTo>
                <a:lnTo>
                  <a:pt x="353" y="143"/>
                </a:lnTo>
                <a:lnTo>
                  <a:pt x="336" y="141"/>
                </a:lnTo>
                <a:lnTo>
                  <a:pt x="299" y="135"/>
                </a:lnTo>
                <a:lnTo>
                  <a:pt x="270" y="108"/>
                </a:lnTo>
                <a:lnTo>
                  <a:pt x="251" y="95"/>
                </a:lnTo>
                <a:lnTo>
                  <a:pt x="228" y="85"/>
                </a:lnTo>
                <a:lnTo>
                  <a:pt x="212" y="110"/>
                </a:lnTo>
                <a:lnTo>
                  <a:pt x="222" y="151"/>
                </a:lnTo>
                <a:lnTo>
                  <a:pt x="228" y="183"/>
                </a:lnTo>
                <a:lnTo>
                  <a:pt x="224" y="224"/>
                </a:lnTo>
                <a:lnTo>
                  <a:pt x="222" y="261"/>
                </a:lnTo>
                <a:lnTo>
                  <a:pt x="228" y="274"/>
                </a:lnTo>
                <a:lnTo>
                  <a:pt x="241" y="301"/>
                </a:lnTo>
                <a:lnTo>
                  <a:pt x="228" y="321"/>
                </a:lnTo>
                <a:lnTo>
                  <a:pt x="230" y="338"/>
                </a:lnTo>
                <a:lnTo>
                  <a:pt x="232" y="367"/>
                </a:lnTo>
                <a:lnTo>
                  <a:pt x="210" y="377"/>
                </a:lnTo>
                <a:lnTo>
                  <a:pt x="195" y="442"/>
                </a:lnTo>
                <a:lnTo>
                  <a:pt x="180" y="500"/>
                </a:lnTo>
                <a:lnTo>
                  <a:pt x="156" y="560"/>
                </a:lnTo>
                <a:lnTo>
                  <a:pt x="127" y="606"/>
                </a:lnTo>
                <a:lnTo>
                  <a:pt x="100" y="666"/>
                </a:lnTo>
                <a:lnTo>
                  <a:pt x="73" y="703"/>
                </a:lnTo>
                <a:lnTo>
                  <a:pt x="73" y="794"/>
                </a:lnTo>
                <a:lnTo>
                  <a:pt x="73" y="875"/>
                </a:lnTo>
                <a:lnTo>
                  <a:pt x="62" y="906"/>
                </a:lnTo>
                <a:lnTo>
                  <a:pt x="35" y="958"/>
                </a:lnTo>
                <a:lnTo>
                  <a:pt x="0" y="1014"/>
                </a:lnTo>
                <a:lnTo>
                  <a:pt x="35" y="1085"/>
                </a:lnTo>
                <a:lnTo>
                  <a:pt x="25" y="1143"/>
                </a:lnTo>
                <a:lnTo>
                  <a:pt x="15" y="1184"/>
                </a:lnTo>
                <a:lnTo>
                  <a:pt x="44" y="1255"/>
                </a:lnTo>
                <a:lnTo>
                  <a:pt x="66" y="1301"/>
                </a:lnTo>
                <a:lnTo>
                  <a:pt x="97" y="1321"/>
                </a:lnTo>
                <a:lnTo>
                  <a:pt x="125" y="1288"/>
                </a:lnTo>
                <a:lnTo>
                  <a:pt x="135" y="1309"/>
                </a:lnTo>
                <a:lnTo>
                  <a:pt x="143" y="1327"/>
                </a:lnTo>
                <a:lnTo>
                  <a:pt x="114" y="1330"/>
                </a:lnTo>
                <a:lnTo>
                  <a:pt x="116" y="1352"/>
                </a:lnTo>
                <a:lnTo>
                  <a:pt x="89" y="1338"/>
                </a:lnTo>
                <a:lnTo>
                  <a:pt x="93" y="1383"/>
                </a:lnTo>
                <a:lnTo>
                  <a:pt x="104" y="1421"/>
                </a:lnTo>
                <a:lnTo>
                  <a:pt x="110" y="1450"/>
                </a:lnTo>
                <a:lnTo>
                  <a:pt x="147" y="1444"/>
                </a:lnTo>
                <a:lnTo>
                  <a:pt x="141" y="1458"/>
                </a:lnTo>
                <a:lnTo>
                  <a:pt x="110" y="1479"/>
                </a:lnTo>
                <a:lnTo>
                  <a:pt x="110" y="1525"/>
                </a:lnTo>
                <a:lnTo>
                  <a:pt x="153" y="1572"/>
                </a:lnTo>
                <a:lnTo>
                  <a:pt x="170" y="1587"/>
                </a:lnTo>
                <a:lnTo>
                  <a:pt x="158" y="1607"/>
                </a:lnTo>
                <a:lnTo>
                  <a:pt x="172" y="1634"/>
                </a:lnTo>
                <a:lnTo>
                  <a:pt x="180" y="1666"/>
                </a:lnTo>
                <a:lnTo>
                  <a:pt x="191" y="1688"/>
                </a:lnTo>
                <a:lnTo>
                  <a:pt x="197" y="1713"/>
                </a:lnTo>
                <a:lnTo>
                  <a:pt x="199" y="1738"/>
                </a:lnTo>
                <a:lnTo>
                  <a:pt x="191" y="1755"/>
                </a:lnTo>
                <a:lnTo>
                  <a:pt x="220" y="1763"/>
                </a:lnTo>
                <a:lnTo>
                  <a:pt x="247" y="1765"/>
                </a:lnTo>
                <a:lnTo>
                  <a:pt x="270" y="1759"/>
                </a:lnTo>
                <a:lnTo>
                  <a:pt x="299" y="1763"/>
                </a:lnTo>
                <a:lnTo>
                  <a:pt x="307" y="1786"/>
                </a:lnTo>
                <a:lnTo>
                  <a:pt x="313" y="1805"/>
                </a:lnTo>
                <a:lnTo>
                  <a:pt x="342" y="1836"/>
                </a:lnTo>
                <a:lnTo>
                  <a:pt x="355" y="1850"/>
                </a:lnTo>
                <a:lnTo>
                  <a:pt x="369" y="1875"/>
                </a:lnTo>
                <a:lnTo>
                  <a:pt x="371" y="1890"/>
                </a:lnTo>
                <a:lnTo>
                  <a:pt x="398" y="1906"/>
                </a:lnTo>
                <a:lnTo>
                  <a:pt x="421" y="1927"/>
                </a:lnTo>
                <a:lnTo>
                  <a:pt x="446" y="1966"/>
                </a:lnTo>
                <a:lnTo>
                  <a:pt x="450" y="2012"/>
                </a:lnTo>
                <a:lnTo>
                  <a:pt x="448" y="2037"/>
                </a:lnTo>
                <a:lnTo>
                  <a:pt x="473" y="2041"/>
                </a:lnTo>
                <a:lnTo>
                  <a:pt x="500" y="2035"/>
                </a:lnTo>
                <a:lnTo>
                  <a:pt x="527" y="2033"/>
                </a:lnTo>
                <a:lnTo>
                  <a:pt x="568" y="2035"/>
                </a:lnTo>
                <a:lnTo>
                  <a:pt x="606" y="2037"/>
                </a:lnTo>
                <a:lnTo>
                  <a:pt x="658" y="2037"/>
                </a:lnTo>
                <a:lnTo>
                  <a:pt x="693" y="2041"/>
                </a:lnTo>
                <a:lnTo>
                  <a:pt x="699" y="2062"/>
                </a:lnTo>
                <a:lnTo>
                  <a:pt x="691" y="2084"/>
                </a:lnTo>
                <a:lnTo>
                  <a:pt x="734" y="2111"/>
                </a:lnTo>
                <a:lnTo>
                  <a:pt x="776" y="2132"/>
                </a:lnTo>
                <a:lnTo>
                  <a:pt x="857" y="2174"/>
                </a:lnTo>
                <a:lnTo>
                  <a:pt x="917" y="2207"/>
                </a:lnTo>
                <a:lnTo>
                  <a:pt x="983" y="2232"/>
                </a:lnTo>
                <a:lnTo>
                  <a:pt x="1050" y="2255"/>
                </a:lnTo>
                <a:lnTo>
                  <a:pt x="1095" y="2259"/>
                </a:lnTo>
                <a:lnTo>
                  <a:pt x="1133" y="2253"/>
                </a:lnTo>
                <a:lnTo>
                  <a:pt x="1193" y="2261"/>
                </a:lnTo>
                <a:lnTo>
                  <a:pt x="1232" y="2267"/>
                </a:lnTo>
                <a:lnTo>
                  <a:pt x="1274" y="2263"/>
                </a:lnTo>
                <a:lnTo>
                  <a:pt x="1315" y="2273"/>
                </a:lnTo>
                <a:lnTo>
                  <a:pt x="1350" y="2271"/>
                </a:lnTo>
                <a:lnTo>
                  <a:pt x="1353" y="2223"/>
                </a:lnTo>
                <a:lnTo>
                  <a:pt x="1415" y="2230"/>
                </a:lnTo>
                <a:lnTo>
                  <a:pt x="1489" y="2232"/>
                </a:lnTo>
                <a:lnTo>
                  <a:pt x="1546" y="2300"/>
                </a:lnTo>
                <a:lnTo>
                  <a:pt x="1616" y="2358"/>
                </a:lnTo>
                <a:lnTo>
                  <a:pt x="1657" y="2402"/>
                </a:lnTo>
                <a:lnTo>
                  <a:pt x="1658" y="2441"/>
                </a:lnTo>
                <a:lnTo>
                  <a:pt x="1672" y="2483"/>
                </a:lnTo>
                <a:lnTo>
                  <a:pt x="1699" y="2512"/>
                </a:lnTo>
                <a:lnTo>
                  <a:pt x="1728" y="2539"/>
                </a:lnTo>
                <a:lnTo>
                  <a:pt x="1813" y="2591"/>
                </a:lnTo>
                <a:lnTo>
                  <a:pt x="1842" y="2584"/>
                </a:lnTo>
                <a:lnTo>
                  <a:pt x="1859" y="2568"/>
                </a:lnTo>
                <a:lnTo>
                  <a:pt x="1869" y="2537"/>
                </a:lnTo>
                <a:lnTo>
                  <a:pt x="1877" y="2512"/>
                </a:lnTo>
                <a:lnTo>
                  <a:pt x="1909" y="2510"/>
                </a:lnTo>
                <a:lnTo>
                  <a:pt x="1946" y="2512"/>
                </a:lnTo>
                <a:lnTo>
                  <a:pt x="1992" y="2522"/>
                </a:lnTo>
                <a:lnTo>
                  <a:pt x="2020" y="2541"/>
                </a:lnTo>
                <a:lnTo>
                  <a:pt x="2054" y="2557"/>
                </a:lnTo>
                <a:lnTo>
                  <a:pt x="2066" y="2582"/>
                </a:lnTo>
                <a:lnTo>
                  <a:pt x="2083" y="2622"/>
                </a:lnTo>
                <a:lnTo>
                  <a:pt x="2101" y="2661"/>
                </a:lnTo>
                <a:lnTo>
                  <a:pt x="2120" y="2692"/>
                </a:lnTo>
                <a:lnTo>
                  <a:pt x="2155" y="2713"/>
                </a:lnTo>
                <a:lnTo>
                  <a:pt x="2184" y="2744"/>
                </a:lnTo>
                <a:lnTo>
                  <a:pt x="2195" y="2788"/>
                </a:lnTo>
                <a:lnTo>
                  <a:pt x="2207" y="2825"/>
                </a:lnTo>
                <a:lnTo>
                  <a:pt x="2230" y="2885"/>
                </a:lnTo>
                <a:lnTo>
                  <a:pt x="2263" y="2891"/>
                </a:lnTo>
                <a:lnTo>
                  <a:pt x="2299" y="2906"/>
                </a:lnTo>
                <a:lnTo>
                  <a:pt x="2336" y="2916"/>
                </a:lnTo>
                <a:lnTo>
                  <a:pt x="2384" y="2918"/>
                </a:lnTo>
                <a:lnTo>
                  <a:pt x="2411" y="2937"/>
                </a:lnTo>
                <a:lnTo>
                  <a:pt x="2477" y="2933"/>
                </a:lnTo>
                <a:lnTo>
                  <a:pt x="2481" y="2887"/>
                </a:lnTo>
                <a:lnTo>
                  <a:pt x="2444" y="2854"/>
                </a:lnTo>
                <a:lnTo>
                  <a:pt x="2438" y="2804"/>
                </a:lnTo>
                <a:lnTo>
                  <a:pt x="2464" y="2769"/>
                </a:lnTo>
                <a:lnTo>
                  <a:pt x="2462" y="2732"/>
                </a:lnTo>
                <a:lnTo>
                  <a:pt x="2471" y="2723"/>
                </a:lnTo>
                <a:lnTo>
                  <a:pt x="2475" y="2696"/>
                </a:lnTo>
                <a:lnTo>
                  <a:pt x="2498" y="2680"/>
                </a:lnTo>
                <a:lnTo>
                  <a:pt x="2541" y="2651"/>
                </a:lnTo>
                <a:lnTo>
                  <a:pt x="2564" y="2651"/>
                </a:lnTo>
                <a:lnTo>
                  <a:pt x="2616" y="2618"/>
                </a:lnTo>
                <a:lnTo>
                  <a:pt x="2649" y="2587"/>
                </a:lnTo>
                <a:lnTo>
                  <a:pt x="2701" y="2557"/>
                </a:lnTo>
                <a:lnTo>
                  <a:pt x="2688" y="2516"/>
                </a:lnTo>
                <a:lnTo>
                  <a:pt x="2699" y="2506"/>
                </a:lnTo>
                <a:lnTo>
                  <a:pt x="2715" y="2549"/>
                </a:lnTo>
                <a:lnTo>
                  <a:pt x="2786" y="2487"/>
                </a:lnTo>
                <a:lnTo>
                  <a:pt x="2844" y="2489"/>
                </a:lnTo>
                <a:lnTo>
                  <a:pt x="2923" y="2506"/>
                </a:lnTo>
                <a:lnTo>
                  <a:pt x="2985" y="2497"/>
                </a:lnTo>
                <a:lnTo>
                  <a:pt x="3014" y="2493"/>
                </a:lnTo>
                <a:lnTo>
                  <a:pt x="2998" y="2466"/>
                </a:lnTo>
                <a:lnTo>
                  <a:pt x="3025" y="2470"/>
                </a:lnTo>
                <a:lnTo>
                  <a:pt x="3043" y="2491"/>
                </a:lnTo>
                <a:lnTo>
                  <a:pt x="3043" y="2510"/>
                </a:lnTo>
                <a:lnTo>
                  <a:pt x="3101" y="2514"/>
                </a:lnTo>
                <a:lnTo>
                  <a:pt x="3130" y="2516"/>
                </a:lnTo>
                <a:lnTo>
                  <a:pt x="3141" y="2504"/>
                </a:lnTo>
                <a:lnTo>
                  <a:pt x="3164" y="2526"/>
                </a:lnTo>
                <a:lnTo>
                  <a:pt x="3186" y="2531"/>
                </a:lnTo>
                <a:lnTo>
                  <a:pt x="3209" y="2526"/>
                </a:lnTo>
                <a:lnTo>
                  <a:pt x="3191" y="2493"/>
                </a:lnTo>
                <a:lnTo>
                  <a:pt x="3218" y="2491"/>
                </a:lnTo>
                <a:lnTo>
                  <a:pt x="3236" y="2501"/>
                </a:lnTo>
                <a:lnTo>
                  <a:pt x="3261" y="2520"/>
                </a:lnTo>
                <a:lnTo>
                  <a:pt x="3278" y="2514"/>
                </a:lnTo>
                <a:lnTo>
                  <a:pt x="3296" y="2495"/>
                </a:lnTo>
                <a:lnTo>
                  <a:pt x="3284" y="2470"/>
                </a:lnTo>
                <a:lnTo>
                  <a:pt x="3259" y="2460"/>
                </a:lnTo>
                <a:lnTo>
                  <a:pt x="3244" y="2447"/>
                </a:lnTo>
                <a:lnTo>
                  <a:pt x="3255" y="2420"/>
                </a:lnTo>
                <a:lnTo>
                  <a:pt x="3253" y="2394"/>
                </a:lnTo>
                <a:lnTo>
                  <a:pt x="3228" y="2394"/>
                </a:lnTo>
                <a:lnTo>
                  <a:pt x="3205" y="2420"/>
                </a:lnTo>
                <a:lnTo>
                  <a:pt x="3201" y="2385"/>
                </a:lnTo>
                <a:lnTo>
                  <a:pt x="3170" y="2404"/>
                </a:lnTo>
                <a:lnTo>
                  <a:pt x="3141" y="2414"/>
                </a:lnTo>
                <a:lnTo>
                  <a:pt x="3132" y="2396"/>
                </a:lnTo>
                <a:lnTo>
                  <a:pt x="3155" y="2367"/>
                </a:lnTo>
                <a:lnTo>
                  <a:pt x="3236" y="2383"/>
                </a:lnTo>
                <a:lnTo>
                  <a:pt x="3253" y="2352"/>
                </a:lnTo>
                <a:lnTo>
                  <a:pt x="3294" y="2340"/>
                </a:lnTo>
                <a:lnTo>
                  <a:pt x="3340" y="2352"/>
                </a:lnTo>
                <a:lnTo>
                  <a:pt x="3357" y="2340"/>
                </a:lnTo>
                <a:lnTo>
                  <a:pt x="3357" y="2302"/>
                </a:lnTo>
                <a:lnTo>
                  <a:pt x="3381" y="2350"/>
                </a:lnTo>
                <a:lnTo>
                  <a:pt x="3388" y="2367"/>
                </a:lnTo>
                <a:lnTo>
                  <a:pt x="3423" y="2348"/>
                </a:lnTo>
                <a:lnTo>
                  <a:pt x="3450" y="2317"/>
                </a:lnTo>
                <a:lnTo>
                  <a:pt x="3464" y="2336"/>
                </a:lnTo>
                <a:lnTo>
                  <a:pt x="3487" y="2344"/>
                </a:lnTo>
                <a:lnTo>
                  <a:pt x="3524" y="2329"/>
                </a:lnTo>
                <a:lnTo>
                  <a:pt x="3601" y="2315"/>
                </a:lnTo>
                <a:lnTo>
                  <a:pt x="3616" y="2333"/>
                </a:lnTo>
                <a:lnTo>
                  <a:pt x="3636" y="2354"/>
                </a:lnTo>
                <a:lnTo>
                  <a:pt x="3666" y="2360"/>
                </a:lnTo>
                <a:lnTo>
                  <a:pt x="3697" y="2364"/>
                </a:lnTo>
                <a:lnTo>
                  <a:pt x="3734" y="2350"/>
                </a:lnTo>
                <a:lnTo>
                  <a:pt x="3757" y="2327"/>
                </a:lnTo>
                <a:lnTo>
                  <a:pt x="3778" y="2319"/>
                </a:lnTo>
                <a:lnTo>
                  <a:pt x="3792" y="2329"/>
                </a:lnTo>
                <a:lnTo>
                  <a:pt x="3811" y="2350"/>
                </a:lnTo>
                <a:lnTo>
                  <a:pt x="3840" y="2375"/>
                </a:lnTo>
                <a:lnTo>
                  <a:pt x="3867" y="2383"/>
                </a:lnTo>
                <a:lnTo>
                  <a:pt x="3890" y="2387"/>
                </a:lnTo>
                <a:lnTo>
                  <a:pt x="3915" y="2412"/>
                </a:lnTo>
                <a:lnTo>
                  <a:pt x="3931" y="2441"/>
                </a:lnTo>
                <a:lnTo>
                  <a:pt x="3950" y="2460"/>
                </a:lnTo>
                <a:lnTo>
                  <a:pt x="3942" y="2501"/>
                </a:lnTo>
                <a:lnTo>
                  <a:pt x="3944" y="2533"/>
                </a:lnTo>
                <a:lnTo>
                  <a:pt x="3944" y="2557"/>
                </a:lnTo>
                <a:lnTo>
                  <a:pt x="3952" y="2574"/>
                </a:lnTo>
                <a:lnTo>
                  <a:pt x="3964" y="2578"/>
                </a:lnTo>
                <a:lnTo>
                  <a:pt x="3971" y="2543"/>
                </a:lnTo>
                <a:lnTo>
                  <a:pt x="3989" y="2562"/>
                </a:lnTo>
                <a:lnTo>
                  <a:pt x="3975" y="2589"/>
                </a:lnTo>
                <a:lnTo>
                  <a:pt x="3971" y="2613"/>
                </a:lnTo>
                <a:lnTo>
                  <a:pt x="3987" y="2624"/>
                </a:lnTo>
                <a:lnTo>
                  <a:pt x="4018" y="2655"/>
                </a:lnTo>
                <a:lnTo>
                  <a:pt x="4043" y="2661"/>
                </a:lnTo>
                <a:lnTo>
                  <a:pt x="4056" y="2699"/>
                </a:lnTo>
                <a:lnTo>
                  <a:pt x="4072" y="2707"/>
                </a:lnTo>
                <a:lnTo>
                  <a:pt x="4095" y="2750"/>
                </a:lnTo>
                <a:lnTo>
                  <a:pt x="4126" y="2765"/>
                </a:lnTo>
                <a:lnTo>
                  <a:pt x="4155" y="2777"/>
                </a:lnTo>
                <a:lnTo>
                  <a:pt x="4176" y="2811"/>
                </a:lnTo>
                <a:lnTo>
                  <a:pt x="4219" y="2804"/>
                </a:lnTo>
                <a:lnTo>
                  <a:pt x="4277" y="2790"/>
                </a:lnTo>
                <a:lnTo>
                  <a:pt x="4292" y="2727"/>
                </a:lnTo>
                <a:lnTo>
                  <a:pt x="4282" y="2686"/>
                </a:lnTo>
                <a:lnTo>
                  <a:pt x="4282" y="2615"/>
                </a:lnTo>
                <a:lnTo>
                  <a:pt x="4267" y="2593"/>
                </a:lnTo>
                <a:lnTo>
                  <a:pt x="4238" y="2559"/>
                </a:lnTo>
                <a:lnTo>
                  <a:pt x="4213" y="2520"/>
                </a:lnTo>
                <a:lnTo>
                  <a:pt x="4190" y="2472"/>
                </a:lnTo>
                <a:lnTo>
                  <a:pt x="4166" y="2416"/>
                </a:lnTo>
                <a:lnTo>
                  <a:pt x="4132" y="2364"/>
                </a:lnTo>
                <a:lnTo>
                  <a:pt x="4103" y="2327"/>
                </a:lnTo>
                <a:lnTo>
                  <a:pt x="4068" y="2275"/>
                </a:lnTo>
                <a:lnTo>
                  <a:pt x="4043" y="2230"/>
                </a:lnTo>
                <a:lnTo>
                  <a:pt x="4033" y="2192"/>
                </a:lnTo>
                <a:lnTo>
                  <a:pt x="4029" y="2163"/>
                </a:lnTo>
                <a:lnTo>
                  <a:pt x="4035" y="2138"/>
                </a:lnTo>
                <a:lnTo>
                  <a:pt x="4041" y="2128"/>
                </a:lnTo>
                <a:lnTo>
                  <a:pt x="4043" y="2066"/>
                </a:lnTo>
                <a:lnTo>
                  <a:pt x="4076" y="2010"/>
                </a:lnTo>
                <a:lnTo>
                  <a:pt x="4068" y="1975"/>
                </a:lnTo>
                <a:lnTo>
                  <a:pt x="4118" y="1962"/>
                </a:lnTo>
                <a:lnTo>
                  <a:pt x="4182" y="1900"/>
                </a:lnTo>
                <a:lnTo>
                  <a:pt x="4215" y="1800"/>
                </a:lnTo>
                <a:lnTo>
                  <a:pt x="4296" y="1765"/>
                </a:lnTo>
                <a:lnTo>
                  <a:pt x="4344" y="1672"/>
                </a:lnTo>
                <a:lnTo>
                  <a:pt x="4423" y="1643"/>
                </a:lnTo>
                <a:lnTo>
                  <a:pt x="4462" y="1572"/>
                </a:lnTo>
                <a:lnTo>
                  <a:pt x="4462" y="1522"/>
                </a:lnTo>
                <a:lnTo>
                  <a:pt x="4464" y="1477"/>
                </a:lnTo>
                <a:lnTo>
                  <a:pt x="4444" y="1479"/>
                </a:lnTo>
                <a:lnTo>
                  <a:pt x="4444" y="1552"/>
                </a:lnTo>
                <a:lnTo>
                  <a:pt x="4396" y="1607"/>
                </a:lnTo>
                <a:lnTo>
                  <a:pt x="4331" y="1620"/>
                </a:lnTo>
                <a:lnTo>
                  <a:pt x="4394" y="1587"/>
                </a:lnTo>
                <a:lnTo>
                  <a:pt x="4358" y="1572"/>
                </a:lnTo>
                <a:lnTo>
                  <a:pt x="4394" y="1564"/>
                </a:lnTo>
                <a:lnTo>
                  <a:pt x="4417" y="1566"/>
                </a:lnTo>
                <a:lnTo>
                  <a:pt x="4429" y="1524"/>
                </a:lnTo>
                <a:lnTo>
                  <a:pt x="4425" y="1485"/>
                </a:lnTo>
                <a:lnTo>
                  <a:pt x="4390" y="1485"/>
                </a:lnTo>
                <a:lnTo>
                  <a:pt x="4338" y="1504"/>
                </a:lnTo>
                <a:lnTo>
                  <a:pt x="4340" y="1468"/>
                </a:lnTo>
                <a:lnTo>
                  <a:pt x="4369" y="1483"/>
                </a:lnTo>
                <a:lnTo>
                  <a:pt x="4414" y="1462"/>
                </a:lnTo>
                <a:lnTo>
                  <a:pt x="4419" y="1442"/>
                </a:lnTo>
                <a:lnTo>
                  <a:pt x="4388" y="1431"/>
                </a:lnTo>
                <a:lnTo>
                  <a:pt x="4392" y="1386"/>
                </a:lnTo>
                <a:lnTo>
                  <a:pt x="4358" y="1369"/>
                </a:lnTo>
                <a:lnTo>
                  <a:pt x="4346" y="1385"/>
                </a:lnTo>
                <a:lnTo>
                  <a:pt x="4334" y="1354"/>
                </a:lnTo>
                <a:lnTo>
                  <a:pt x="4338" y="1319"/>
                </a:lnTo>
                <a:lnTo>
                  <a:pt x="4344" y="1284"/>
                </a:lnTo>
                <a:lnTo>
                  <a:pt x="4282" y="1259"/>
                </a:lnTo>
                <a:lnTo>
                  <a:pt x="4300" y="1251"/>
                </a:lnTo>
                <a:lnTo>
                  <a:pt x="4284" y="1176"/>
                </a:lnTo>
                <a:lnTo>
                  <a:pt x="4282" y="1132"/>
                </a:lnTo>
                <a:lnTo>
                  <a:pt x="4294" y="1120"/>
                </a:lnTo>
                <a:lnTo>
                  <a:pt x="4296" y="1182"/>
                </a:lnTo>
                <a:lnTo>
                  <a:pt x="4319" y="1224"/>
                </a:lnTo>
                <a:lnTo>
                  <a:pt x="4354" y="1265"/>
                </a:lnTo>
                <a:lnTo>
                  <a:pt x="4354" y="1342"/>
                </a:lnTo>
                <a:lnTo>
                  <a:pt x="4392" y="1348"/>
                </a:lnTo>
                <a:lnTo>
                  <a:pt x="4423" y="1271"/>
                </a:lnTo>
                <a:lnTo>
                  <a:pt x="4421" y="1159"/>
                </a:lnTo>
                <a:lnTo>
                  <a:pt x="4381" y="1128"/>
                </a:lnTo>
                <a:lnTo>
                  <a:pt x="4385" y="1105"/>
                </a:lnTo>
                <a:lnTo>
                  <a:pt x="4433" y="1130"/>
                </a:lnTo>
                <a:lnTo>
                  <a:pt x="4458" y="1072"/>
                </a:lnTo>
                <a:lnTo>
                  <a:pt x="4460" y="1023"/>
                </a:lnTo>
                <a:lnTo>
                  <a:pt x="4460" y="940"/>
                </a:lnTo>
                <a:lnTo>
                  <a:pt x="4437" y="913"/>
                </a:lnTo>
                <a:lnTo>
                  <a:pt x="4448" y="892"/>
                </a:lnTo>
                <a:lnTo>
                  <a:pt x="4466" y="915"/>
                </a:lnTo>
                <a:lnTo>
                  <a:pt x="4566" y="863"/>
                </a:lnTo>
                <a:lnTo>
                  <a:pt x="4636" y="807"/>
                </a:lnTo>
                <a:lnTo>
                  <a:pt x="4583" y="801"/>
                </a:lnTo>
                <a:lnTo>
                  <a:pt x="4508" y="846"/>
                </a:lnTo>
                <a:lnTo>
                  <a:pt x="4460" y="865"/>
                </a:lnTo>
                <a:lnTo>
                  <a:pt x="4495" y="823"/>
                </a:lnTo>
                <a:lnTo>
                  <a:pt x="4528" y="801"/>
                </a:lnTo>
                <a:lnTo>
                  <a:pt x="4547" y="809"/>
                </a:lnTo>
                <a:lnTo>
                  <a:pt x="4601" y="780"/>
                </a:lnTo>
                <a:lnTo>
                  <a:pt x="4612" y="753"/>
                </a:lnTo>
                <a:lnTo>
                  <a:pt x="4628" y="753"/>
                </a:lnTo>
                <a:lnTo>
                  <a:pt x="4649" y="740"/>
                </a:lnTo>
                <a:lnTo>
                  <a:pt x="4672" y="713"/>
                </a:lnTo>
                <a:lnTo>
                  <a:pt x="4713" y="728"/>
                </a:lnTo>
                <a:lnTo>
                  <a:pt x="4734" y="709"/>
                </a:lnTo>
                <a:lnTo>
                  <a:pt x="4751" y="682"/>
                </a:lnTo>
                <a:lnTo>
                  <a:pt x="4734" y="647"/>
                </a:lnTo>
                <a:lnTo>
                  <a:pt x="4709" y="626"/>
                </a:lnTo>
                <a:lnTo>
                  <a:pt x="4694" y="624"/>
                </a:lnTo>
                <a:lnTo>
                  <a:pt x="4674" y="633"/>
                </a:lnTo>
                <a:lnTo>
                  <a:pt x="4694" y="662"/>
                </a:lnTo>
                <a:lnTo>
                  <a:pt x="4703" y="680"/>
                </a:lnTo>
                <a:lnTo>
                  <a:pt x="4680" y="678"/>
                </a:lnTo>
                <a:lnTo>
                  <a:pt x="4655" y="645"/>
                </a:lnTo>
                <a:lnTo>
                  <a:pt x="4630" y="651"/>
                </a:lnTo>
                <a:lnTo>
                  <a:pt x="4636" y="626"/>
                </a:lnTo>
                <a:lnTo>
                  <a:pt x="4647" y="599"/>
                </a:lnTo>
                <a:lnTo>
                  <a:pt x="4626" y="595"/>
                </a:lnTo>
                <a:lnTo>
                  <a:pt x="4643" y="543"/>
                </a:lnTo>
                <a:lnTo>
                  <a:pt x="4638" y="512"/>
                </a:lnTo>
                <a:lnTo>
                  <a:pt x="4663" y="489"/>
                </a:lnTo>
                <a:lnTo>
                  <a:pt x="4649" y="456"/>
                </a:lnTo>
                <a:lnTo>
                  <a:pt x="4672" y="440"/>
                </a:lnTo>
                <a:lnTo>
                  <a:pt x="4699" y="421"/>
                </a:lnTo>
                <a:lnTo>
                  <a:pt x="4724" y="411"/>
                </a:lnTo>
                <a:lnTo>
                  <a:pt x="4734" y="359"/>
                </a:lnTo>
                <a:lnTo>
                  <a:pt x="4761" y="359"/>
                </a:lnTo>
                <a:lnTo>
                  <a:pt x="4798" y="334"/>
                </a:lnTo>
                <a:lnTo>
                  <a:pt x="4817" y="307"/>
                </a:lnTo>
                <a:lnTo>
                  <a:pt x="4848" y="282"/>
                </a:lnTo>
                <a:lnTo>
                  <a:pt x="4844" y="247"/>
                </a:lnTo>
                <a:lnTo>
                  <a:pt x="4802" y="230"/>
                </a:lnTo>
                <a:lnTo>
                  <a:pt x="4777" y="195"/>
                </a:lnTo>
                <a:lnTo>
                  <a:pt x="4730" y="195"/>
                </a:lnTo>
                <a:lnTo>
                  <a:pt x="4711" y="154"/>
                </a:lnTo>
                <a:lnTo>
                  <a:pt x="4705" y="110"/>
                </a:lnTo>
                <a:lnTo>
                  <a:pt x="4692" y="70"/>
                </a:lnTo>
                <a:lnTo>
                  <a:pt x="4672" y="17"/>
                </a:lnTo>
              </a:path>
            </a:pathLst>
          </a:custGeom>
          <a:noFill/>
          <a:ln w="3175" cap="rnd">
            <a:solidFill>
              <a:srgbClr val="00B0F0"/>
            </a:solidFill>
            <a:round/>
            <a:headEnd/>
            <a:tailEnd/>
          </a:ln>
        </p:spPr>
        <p:txBody>
          <a:bodyPr/>
          <a:lstStyle/>
          <a:p>
            <a:pPr algn="r" eaLnBrk="0" fontAlgn="base" hangingPunct="0">
              <a:lnSpc>
                <a:spcPct val="90000"/>
              </a:lnSpc>
              <a:spcBef>
                <a:spcPct val="0"/>
              </a:spcBef>
              <a:spcAft>
                <a:spcPct val="0"/>
              </a:spcAft>
            </a:pPr>
            <a:endParaRPr lang="en-US" sz="1600" b="1" i="1">
              <a:solidFill>
                <a:srgbClr val="FFFFFF"/>
              </a:solidFill>
            </a:endParaRPr>
          </a:p>
        </p:txBody>
      </p:sp>
      <p:sp>
        <p:nvSpPr>
          <p:cNvPr id="34" name="Rectangle 2"/>
          <p:cNvSpPr>
            <a:spLocks noGrp="1" noChangeArrowheads="1"/>
          </p:cNvSpPr>
          <p:nvPr>
            <p:ph type="title"/>
          </p:nvPr>
        </p:nvSpPr>
        <p:spPr>
          <a:xfrm>
            <a:off x="25717" y="761682"/>
            <a:ext cx="9144000" cy="579438"/>
          </a:xfrm>
        </p:spPr>
        <p:txBody>
          <a:bodyPr/>
          <a:lstStyle/>
          <a:p>
            <a:pPr eaLnBrk="1" hangingPunct="1"/>
            <a:r>
              <a:rPr lang="en-US" sz="3200" b="1" dirty="0" smtClean="0">
                <a:solidFill>
                  <a:schemeClr val="bg1"/>
                </a:solidFill>
              </a:rPr>
              <a:t>One of </a:t>
            </a:r>
            <a:r>
              <a:rPr lang="en-US" sz="4800" b="1" dirty="0" smtClean="0">
                <a:solidFill>
                  <a:srgbClr val="FFFF00"/>
                </a:solidFill>
              </a:rPr>
              <a:t>14</a:t>
            </a:r>
            <a:r>
              <a:rPr lang="en-US" sz="3200" b="1" dirty="0" smtClean="0">
                <a:solidFill>
                  <a:schemeClr val="bg1"/>
                </a:solidFill>
              </a:rPr>
              <a:t> deaths in 15-39 year-old </a:t>
            </a:r>
            <a:br>
              <a:rPr lang="en-US" sz="3200" b="1" dirty="0" smtClean="0">
                <a:solidFill>
                  <a:schemeClr val="bg1"/>
                </a:solidFill>
              </a:rPr>
            </a:br>
            <a:r>
              <a:rPr lang="en-US" sz="3200" b="1" dirty="0" smtClean="0">
                <a:solidFill>
                  <a:srgbClr val="33CCFF"/>
                </a:solidFill>
              </a:rPr>
              <a:t>males </a:t>
            </a:r>
            <a:r>
              <a:rPr lang="en-US" sz="3200" b="1" dirty="0" smtClean="0">
                <a:solidFill>
                  <a:schemeClr val="bg1"/>
                </a:solidFill>
              </a:rPr>
              <a:t>is due to cancer </a:t>
            </a:r>
            <a:r>
              <a:rPr lang="en-US" sz="3200" dirty="0" smtClean="0">
                <a:solidFill>
                  <a:schemeClr val="bg1"/>
                </a:solidFill>
              </a:rPr>
              <a:t>(neoplasms)</a:t>
            </a:r>
            <a:br>
              <a:rPr lang="en-US" sz="3200" dirty="0" smtClean="0">
                <a:solidFill>
                  <a:schemeClr val="bg1"/>
                </a:solidFill>
              </a:rPr>
            </a:br>
            <a:r>
              <a:rPr lang="en-US" sz="4000" dirty="0" smtClean="0">
                <a:solidFill>
                  <a:schemeClr val="bg1"/>
                </a:solidFill>
              </a:rPr>
              <a:t>2010</a:t>
            </a:r>
            <a:endParaRPr lang="en-US" sz="3200" dirty="0" smtClean="0">
              <a:solidFill>
                <a:schemeClr val="bg1"/>
              </a:solidFill>
            </a:endParaRPr>
          </a:p>
        </p:txBody>
      </p:sp>
      <p:grpSp>
        <p:nvGrpSpPr>
          <p:cNvPr id="2" name="Group 10"/>
          <p:cNvGrpSpPr/>
          <p:nvPr/>
        </p:nvGrpSpPr>
        <p:grpSpPr>
          <a:xfrm>
            <a:off x="731520" y="2394023"/>
            <a:ext cx="7517657" cy="2355704"/>
            <a:chOff x="145151" y="2190750"/>
            <a:chExt cx="8903194" cy="2762250"/>
          </a:xfrm>
        </p:grpSpPr>
        <p:grpSp>
          <p:nvGrpSpPr>
            <p:cNvPr id="3" name="Group 76"/>
            <p:cNvGrpSpPr>
              <a:grpSpLocks/>
            </p:cNvGrpSpPr>
            <p:nvPr/>
          </p:nvGrpSpPr>
          <p:grpSpPr bwMode="auto">
            <a:xfrm>
              <a:off x="4082538" y="2190750"/>
              <a:ext cx="1381024" cy="1892298"/>
              <a:chOff x="2245" y="2169"/>
              <a:chExt cx="635" cy="871"/>
            </a:xfrm>
          </p:grpSpPr>
          <p:sp>
            <p:nvSpPr>
              <p:cNvPr id="115830" name="AutoShape 77"/>
              <p:cNvSpPr>
                <a:spLocks noChangeArrowheads="1"/>
              </p:cNvSpPr>
              <p:nvPr/>
            </p:nvSpPr>
            <p:spPr bwMode="auto">
              <a:xfrm>
                <a:off x="2245" y="2456"/>
                <a:ext cx="635" cy="584"/>
              </a:xfrm>
              <a:prstGeom prst="roundRect">
                <a:avLst>
                  <a:gd name="adj" fmla="val 11875"/>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31" name="Oval 78"/>
              <p:cNvSpPr>
                <a:spLocks noChangeArrowheads="1"/>
              </p:cNvSpPr>
              <p:nvPr/>
            </p:nvSpPr>
            <p:spPr bwMode="auto">
              <a:xfrm>
                <a:off x="2372" y="2169"/>
                <a:ext cx="344" cy="342"/>
              </a:xfrm>
              <a:prstGeom prst="ellipse">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 name="Group 248"/>
            <p:cNvGrpSpPr>
              <a:grpSpLocks/>
            </p:cNvGrpSpPr>
            <p:nvPr/>
          </p:nvGrpSpPr>
          <p:grpSpPr bwMode="auto">
            <a:xfrm>
              <a:off x="1103053" y="2190750"/>
              <a:ext cx="1381024" cy="1892298"/>
              <a:chOff x="2245" y="2169"/>
              <a:chExt cx="635" cy="871"/>
            </a:xfrm>
          </p:grpSpPr>
          <p:sp>
            <p:nvSpPr>
              <p:cNvPr id="116015" name="AutoShape 249"/>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6" name="Oval 250"/>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 name="Group 251"/>
            <p:cNvGrpSpPr>
              <a:grpSpLocks/>
            </p:cNvGrpSpPr>
            <p:nvPr/>
          </p:nvGrpSpPr>
          <p:grpSpPr bwMode="auto">
            <a:xfrm>
              <a:off x="2234316" y="2258333"/>
              <a:ext cx="1163586" cy="1824717"/>
              <a:chOff x="2245" y="2169"/>
              <a:chExt cx="635" cy="871"/>
            </a:xfrm>
          </p:grpSpPr>
          <p:sp>
            <p:nvSpPr>
              <p:cNvPr id="116013" name="AutoShape 252"/>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4" name="Oval 253"/>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 name="Group 254"/>
            <p:cNvGrpSpPr>
              <a:grpSpLocks/>
            </p:cNvGrpSpPr>
            <p:nvPr/>
          </p:nvGrpSpPr>
          <p:grpSpPr bwMode="auto">
            <a:xfrm>
              <a:off x="145151" y="2411127"/>
              <a:ext cx="1166523" cy="1671923"/>
              <a:chOff x="1694" y="2282"/>
              <a:chExt cx="537" cy="769"/>
            </a:xfrm>
          </p:grpSpPr>
          <p:sp>
            <p:nvSpPr>
              <p:cNvPr id="116011" name="AutoShape 255"/>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12" name="Oval 256"/>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7" name="Group 260"/>
            <p:cNvGrpSpPr>
              <a:grpSpLocks/>
            </p:cNvGrpSpPr>
            <p:nvPr/>
          </p:nvGrpSpPr>
          <p:grpSpPr bwMode="auto">
            <a:xfrm>
              <a:off x="5954265" y="2258333"/>
              <a:ext cx="1163586" cy="1824717"/>
              <a:chOff x="2245" y="2169"/>
              <a:chExt cx="635" cy="871"/>
            </a:xfrm>
          </p:grpSpPr>
          <p:sp>
            <p:nvSpPr>
              <p:cNvPr id="116007" name="AutoShape 261"/>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8" name="Oval 262"/>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8" name="Group 263"/>
            <p:cNvGrpSpPr>
              <a:grpSpLocks/>
            </p:cNvGrpSpPr>
            <p:nvPr/>
          </p:nvGrpSpPr>
          <p:grpSpPr bwMode="auto">
            <a:xfrm>
              <a:off x="3124636" y="2411127"/>
              <a:ext cx="1166523" cy="1671923"/>
              <a:chOff x="1694" y="2282"/>
              <a:chExt cx="537" cy="769"/>
            </a:xfrm>
          </p:grpSpPr>
          <p:sp>
            <p:nvSpPr>
              <p:cNvPr id="116005" name="AutoShape 264"/>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6" name="Oval 265"/>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9" name="Group 266"/>
            <p:cNvGrpSpPr>
              <a:grpSpLocks/>
            </p:cNvGrpSpPr>
            <p:nvPr/>
          </p:nvGrpSpPr>
          <p:grpSpPr bwMode="auto">
            <a:xfrm>
              <a:off x="6991503" y="2258333"/>
              <a:ext cx="1163586" cy="1824717"/>
              <a:chOff x="2245" y="2169"/>
              <a:chExt cx="635" cy="871"/>
            </a:xfrm>
          </p:grpSpPr>
          <p:sp>
            <p:nvSpPr>
              <p:cNvPr id="116003" name="AutoShape 267"/>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4" name="Oval 268"/>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0" name="Group 272"/>
            <p:cNvGrpSpPr>
              <a:grpSpLocks/>
            </p:cNvGrpSpPr>
            <p:nvPr/>
          </p:nvGrpSpPr>
          <p:grpSpPr bwMode="auto">
            <a:xfrm>
              <a:off x="7881822" y="2411127"/>
              <a:ext cx="1166523" cy="1671923"/>
              <a:chOff x="1694" y="2282"/>
              <a:chExt cx="537" cy="769"/>
            </a:xfrm>
          </p:grpSpPr>
          <p:sp>
            <p:nvSpPr>
              <p:cNvPr id="115999" name="AutoShape 273"/>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0" name="Oval 274"/>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1" name="Group 275"/>
            <p:cNvGrpSpPr>
              <a:grpSpLocks/>
            </p:cNvGrpSpPr>
            <p:nvPr/>
          </p:nvGrpSpPr>
          <p:grpSpPr bwMode="auto">
            <a:xfrm>
              <a:off x="5108021" y="2411127"/>
              <a:ext cx="1028422" cy="1671923"/>
              <a:chOff x="1694" y="2282"/>
              <a:chExt cx="537" cy="769"/>
            </a:xfrm>
          </p:grpSpPr>
          <p:sp>
            <p:nvSpPr>
              <p:cNvPr id="115997"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98"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2" name="Group 162"/>
            <p:cNvGrpSpPr>
              <a:grpSpLocks/>
            </p:cNvGrpSpPr>
            <p:nvPr/>
          </p:nvGrpSpPr>
          <p:grpSpPr bwMode="auto">
            <a:xfrm flipH="1">
              <a:off x="6678169" y="3244849"/>
              <a:ext cx="1246631" cy="1708149"/>
              <a:chOff x="2245" y="2169"/>
              <a:chExt cx="635" cy="871"/>
            </a:xfrm>
          </p:grpSpPr>
          <p:sp>
            <p:nvSpPr>
              <p:cNvPr id="39" name="AutoShape 163"/>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40" name="Oval 164"/>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3" name="Group 174"/>
            <p:cNvGrpSpPr>
              <a:grpSpLocks/>
            </p:cNvGrpSpPr>
            <p:nvPr/>
          </p:nvGrpSpPr>
          <p:grpSpPr bwMode="auto">
            <a:xfrm flipH="1">
              <a:off x="1371600" y="3244849"/>
              <a:ext cx="1246631" cy="1708149"/>
              <a:chOff x="2245" y="2169"/>
              <a:chExt cx="635" cy="871"/>
            </a:xfrm>
          </p:grpSpPr>
          <p:sp>
            <p:nvSpPr>
              <p:cNvPr id="51" name="AutoShape 175"/>
              <p:cNvSpPr>
                <a:spLocks noChangeArrowheads="1"/>
              </p:cNvSpPr>
              <p:nvPr/>
            </p:nvSpPr>
            <p:spPr bwMode="auto">
              <a:xfrm>
                <a:off x="2245" y="2456"/>
                <a:ext cx="635" cy="584"/>
              </a:xfrm>
              <a:prstGeom prst="roundRect">
                <a:avLst>
                  <a:gd name="adj" fmla="val 11875"/>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2" name="Oval 176"/>
              <p:cNvSpPr>
                <a:spLocks noChangeArrowheads="1"/>
              </p:cNvSpPr>
              <p:nvPr/>
            </p:nvSpPr>
            <p:spPr bwMode="auto">
              <a:xfrm>
                <a:off x="2372" y="2169"/>
                <a:ext cx="344" cy="342"/>
              </a:xfrm>
              <a:prstGeom prst="ellipse">
                <a:avLst/>
              </a:prstGeom>
              <a:solidFill>
                <a:srgbClr val="FFCC66"/>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4" name="Group 177"/>
            <p:cNvGrpSpPr>
              <a:grpSpLocks/>
            </p:cNvGrpSpPr>
            <p:nvPr/>
          </p:nvGrpSpPr>
          <p:grpSpPr bwMode="auto">
            <a:xfrm flipH="1">
              <a:off x="2429909" y="3443780"/>
              <a:ext cx="1053004" cy="1509220"/>
              <a:chOff x="1694" y="2282"/>
              <a:chExt cx="537" cy="769"/>
            </a:xfrm>
          </p:grpSpPr>
          <p:sp>
            <p:nvSpPr>
              <p:cNvPr id="54" name="AutoShape 178"/>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5" name="Oval 179"/>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15" name="Group 180"/>
            <p:cNvGrpSpPr>
              <a:grpSpLocks/>
            </p:cNvGrpSpPr>
            <p:nvPr/>
          </p:nvGrpSpPr>
          <p:grpSpPr bwMode="auto">
            <a:xfrm flipH="1">
              <a:off x="6070769" y="3443780"/>
              <a:ext cx="928342" cy="1509220"/>
              <a:chOff x="1694" y="2282"/>
              <a:chExt cx="537" cy="769"/>
            </a:xfrm>
          </p:grpSpPr>
          <p:sp>
            <p:nvSpPr>
              <p:cNvPr id="57" name="AutoShape 181"/>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58" name="Oval 182"/>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sp>
        <p:nvSpPr>
          <p:cNvPr id="60" name="Text Box 183"/>
          <p:cNvSpPr txBox="1">
            <a:spLocks noChangeArrowheads="1"/>
          </p:cNvSpPr>
          <p:nvPr/>
        </p:nvSpPr>
        <p:spPr bwMode="auto">
          <a:xfrm>
            <a:off x="3352800" y="4572000"/>
            <a:ext cx="2590800" cy="923330"/>
          </a:xfrm>
          <a:prstGeom prst="rect">
            <a:avLst/>
          </a:prstGeom>
          <a:noFill/>
          <a:ln w="9525">
            <a:noFill/>
            <a:miter lim="800000"/>
            <a:headEnd/>
            <a:tailEnd/>
          </a:ln>
        </p:spPr>
        <p:txBody>
          <a:bodyPr>
            <a:spAutoFit/>
          </a:bodyPr>
          <a:lstStyle/>
          <a:p>
            <a:pPr algn="ctr" fontAlgn="base">
              <a:spcBef>
                <a:spcPct val="50000"/>
              </a:spcBef>
              <a:spcAft>
                <a:spcPct val="0"/>
              </a:spcAft>
            </a:pPr>
            <a:r>
              <a:rPr lang="en-US" sz="5400" b="1" dirty="0">
                <a:solidFill>
                  <a:srgbClr val="FFFF00"/>
                </a:solidFill>
              </a:rPr>
              <a:t>1 </a:t>
            </a:r>
            <a:r>
              <a:rPr lang="en-US" sz="5400" b="1" dirty="0" smtClean="0">
                <a:solidFill>
                  <a:srgbClr val="FFFF00"/>
                </a:solidFill>
              </a:rPr>
              <a:t>in 14</a:t>
            </a:r>
            <a:endParaRPr lang="en-US" sz="5400" b="1" dirty="0">
              <a:solidFill>
                <a:srgbClr val="FFFF00"/>
              </a:solidFill>
            </a:endParaRPr>
          </a:p>
        </p:txBody>
      </p:sp>
      <p:sp>
        <p:nvSpPr>
          <p:cNvPr id="45" name="TextBox 44"/>
          <p:cNvSpPr txBox="1"/>
          <p:nvPr/>
        </p:nvSpPr>
        <p:spPr>
          <a:xfrm>
            <a:off x="2669454" y="5410200"/>
            <a:ext cx="3883746" cy="523220"/>
          </a:xfrm>
          <a:prstGeom prst="rect">
            <a:avLst/>
          </a:prstGeom>
          <a:noFill/>
        </p:spPr>
        <p:txBody>
          <a:bodyPr wrap="square" rtlCol="0">
            <a:spAutoFit/>
          </a:bodyPr>
          <a:lstStyle/>
          <a:p>
            <a:pPr algn="ctr"/>
            <a:r>
              <a:rPr lang="en-US" sz="2800" b="1" dirty="0" smtClean="0">
                <a:solidFill>
                  <a:srgbClr val="FFFFFF"/>
                </a:solidFill>
              </a:rPr>
              <a:t>Same rate since 1987</a:t>
            </a:r>
            <a:endParaRPr lang="en-US" sz="2800" b="1" dirty="0">
              <a:solidFill>
                <a:srgbClr val="FFFFFF"/>
              </a:solidFill>
            </a:endParaRPr>
          </a:p>
        </p:txBody>
      </p:sp>
      <p:sp>
        <p:nvSpPr>
          <p:cNvPr id="46" name="Rectangle 45"/>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211416830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Freeform 2"/>
          <p:cNvSpPr>
            <a:spLocks/>
          </p:cNvSpPr>
          <p:nvPr/>
        </p:nvSpPr>
        <p:spPr bwMode="auto">
          <a:xfrm>
            <a:off x="762000" y="1628775"/>
            <a:ext cx="7848600" cy="4848225"/>
          </a:xfrm>
          <a:custGeom>
            <a:avLst/>
            <a:gdLst>
              <a:gd name="T0" fmla="*/ 2147483647 w 4849"/>
              <a:gd name="T1" fmla="*/ 2147483647 h 2938"/>
              <a:gd name="T2" fmla="*/ 2147483647 w 4849"/>
              <a:gd name="T3" fmla="*/ 2147483647 h 2938"/>
              <a:gd name="T4" fmla="*/ 2147483647 w 4849"/>
              <a:gd name="T5" fmla="*/ 2147483647 h 2938"/>
              <a:gd name="T6" fmla="*/ 2147483647 w 4849"/>
              <a:gd name="T7" fmla="*/ 2147483647 h 2938"/>
              <a:gd name="T8" fmla="*/ 2147483647 w 4849"/>
              <a:gd name="T9" fmla="*/ 2147483647 h 2938"/>
              <a:gd name="T10" fmla="*/ 2147483647 w 4849"/>
              <a:gd name="T11" fmla="*/ 2147483647 h 2938"/>
              <a:gd name="T12" fmla="*/ 2147483647 w 4849"/>
              <a:gd name="T13" fmla="*/ 2147483647 h 2938"/>
              <a:gd name="T14" fmla="*/ 2147483647 w 4849"/>
              <a:gd name="T15" fmla="*/ 2147483647 h 2938"/>
              <a:gd name="T16" fmla="*/ 2147483647 w 4849"/>
              <a:gd name="T17" fmla="*/ 2147483647 h 2938"/>
              <a:gd name="T18" fmla="*/ 2147483647 w 4849"/>
              <a:gd name="T19" fmla="*/ 2147483647 h 2938"/>
              <a:gd name="T20" fmla="*/ 2147483647 w 4849"/>
              <a:gd name="T21" fmla="*/ 2147483647 h 2938"/>
              <a:gd name="T22" fmla="*/ 2147483647 w 4849"/>
              <a:gd name="T23" fmla="*/ 2147483647 h 2938"/>
              <a:gd name="T24" fmla="*/ 2147483647 w 4849"/>
              <a:gd name="T25" fmla="*/ 2147483647 h 2938"/>
              <a:gd name="T26" fmla="*/ 2147483647 w 4849"/>
              <a:gd name="T27" fmla="*/ 2147483647 h 2938"/>
              <a:gd name="T28" fmla="*/ 2147483647 w 4849"/>
              <a:gd name="T29" fmla="*/ 2147483647 h 2938"/>
              <a:gd name="T30" fmla="*/ 2147483647 w 4849"/>
              <a:gd name="T31" fmla="*/ 2147483647 h 2938"/>
              <a:gd name="T32" fmla="*/ 2147483647 w 4849"/>
              <a:gd name="T33" fmla="*/ 2147483647 h 2938"/>
              <a:gd name="T34" fmla="*/ 2147483647 w 4849"/>
              <a:gd name="T35" fmla="*/ 2147483647 h 2938"/>
              <a:gd name="T36" fmla="*/ 2147483647 w 4849"/>
              <a:gd name="T37" fmla="*/ 2147483647 h 2938"/>
              <a:gd name="T38" fmla="*/ 2147483647 w 4849"/>
              <a:gd name="T39" fmla="*/ 2147483647 h 2938"/>
              <a:gd name="T40" fmla="*/ 2147483647 w 4849"/>
              <a:gd name="T41" fmla="*/ 2147483647 h 2938"/>
              <a:gd name="T42" fmla="*/ 2147483647 w 4849"/>
              <a:gd name="T43" fmla="*/ 2147483647 h 2938"/>
              <a:gd name="T44" fmla="*/ 2147483647 w 4849"/>
              <a:gd name="T45" fmla="*/ 2147483647 h 2938"/>
              <a:gd name="T46" fmla="*/ 2147483647 w 4849"/>
              <a:gd name="T47" fmla="*/ 2147483647 h 2938"/>
              <a:gd name="T48" fmla="*/ 2147483647 w 4849"/>
              <a:gd name="T49" fmla="*/ 2147483647 h 2938"/>
              <a:gd name="T50" fmla="*/ 2147483647 w 4849"/>
              <a:gd name="T51" fmla="*/ 2147483647 h 2938"/>
              <a:gd name="T52" fmla="*/ 2147483647 w 4849"/>
              <a:gd name="T53" fmla="*/ 2147483647 h 2938"/>
              <a:gd name="T54" fmla="*/ 2147483647 w 4849"/>
              <a:gd name="T55" fmla="*/ 2147483647 h 2938"/>
              <a:gd name="T56" fmla="*/ 2147483647 w 4849"/>
              <a:gd name="T57" fmla="*/ 2147483647 h 2938"/>
              <a:gd name="T58" fmla="*/ 2147483647 w 4849"/>
              <a:gd name="T59" fmla="*/ 2147483647 h 2938"/>
              <a:gd name="T60" fmla="*/ 2147483647 w 4849"/>
              <a:gd name="T61" fmla="*/ 2147483647 h 2938"/>
              <a:gd name="T62" fmla="*/ 2147483647 w 4849"/>
              <a:gd name="T63" fmla="*/ 2147483647 h 2938"/>
              <a:gd name="T64" fmla="*/ 2147483647 w 4849"/>
              <a:gd name="T65" fmla="*/ 2147483647 h 2938"/>
              <a:gd name="T66" fmla="*/ 2147483647 w 4849"/>
              <a:gd name="T67" fmla="*/ 2147483647 h 2938"/>
              <a:gd name="T68" fmla="*/ 2147483647 w 4849"/>
              <a:gd name="T69" fmla="*/ 2147483647 h 2938"/>
              <a:gd name="T70" fmla="*/ 2147483647 w 4849"/>
              <a:gd name="T71" fmla="*/ 2147483647 h 2938"/>
              <a:gd name="T72" fmla="*/ 2147483647 w 4849"/>
              <a:gd name="T73" fmla="*/ 2147483647 h 2938"/>
              <a:gd name="T74" fmla="*/ 2147483647 w 4849"/>
              <a:gd name="T75" fmla="*/ 2147483647 h 2938"/>
              <a:gd name="T76" fmla="*/ 2147483647 w 4849"/>
              <a:gd name="T77" fmla="*/ 2147483647 h 2938"/>
              <a:gd name="T78" fmla="*/ 2147483647 w 4849"/>
              <a:gd name="T79" fmla="*/ 2147483647 h 2938"/>
              <a:gd name="T80" fmla="*/ 2147483647 w 4849"/>
              <a:gd name="T81" fmla="*/ 2147483647 h 2938"/>
              <a:gd name="T82" fmla="*/ 2147483647 w 4849"/>
              <a:gd name="T83" fmla="*/ 2147483647 h 2938"/>
              <a:gd name="T84" fmla="*/ 2147483647 w 4849"/>
              <a:gd name="T85" fmla="*/ 2147483647 h 2938"/>
              <a:gd name="T86" fmla="*/ 2147483647 w 4849"/>
              <a:gd name="T87" fmla="*/ 2147483647 h 2938"/>
              <a:gd name="T88" fmla="*/ 2147483647 w 4849"/>
              <a:gd name="T89" fmla="*/ 2147483647 h 2938"/>
              <a:gd name="T90" fmla="*/ 2147483647 w 4849"/>
              <a:gd name="T91" fmla="*/ 2147483647 h 2938"/>
              <a:gd name="T92" fmla="*/ 2147483647 w 4849"/>
              <a:gd name="T93" fmla="*/ 2147483647 h 2938"/>
              <a:gd name="T94" fmla="*/ 2147483647 w 4849"/>
              <a:gd name="T95" fmla="*/ 2147483647 h 2938"/>
              <a:gd name="T96" fmla="*/ 2147483647 w 4849"/>
              <a:gd name="T97" fmla="*/ 2147483647 h 2938"/>
              <a:gd name="T98" fmla="*/ 2147483647 w 4849"/>
              <a:gd name="T99" fmla="*/ 2147483647 h 2938"/>
              <a:gd name="T100" fmla="*/ 2147483647 w 4849"/>
              <a:gd name="T101" fmla="*/ 2147483647 h 2938"/>
              <a:gd name="T102" fmla="*/ 2147483647 w 4849"/>
              <a:gd name="T103" fmla="*/ 2147483647 h 2938"/>
              <a:gd name="T104" fmla="*/ 2147483647 w 4849"/>
              <a:gd name="T105" fmla="*/ 2147483647 h 2938"/>
              <a:gd name="T106" fmla="*/ 2147483647 w 4849"/>
              <a:gd name="T107" fmla="*/ 2147483647 h 2938"/>
              <a:gd name="T108" fmla="*/ 2147483647 w 4849"/>
              <a:gd name="T109" fmla="*/ 2147483647 h 2938"/>
              <a:gd name="T110" fmla="*/ 2147483647 w 4849"/>
              <a:gd name="T111" fmla="*/ 2147483647 h 2938"/>
              <a:gd name="T112" fmla="*/ 2147483647 w 4849"/>
              <a:gd name="T113" fmla="*/ 2147483647 h 2938"/>
              <a:gd name="T114" fmla="*/ 2147483647 w 4849"/>
              <a:gd name="T115" fmla="*/ 2147483647 h 29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49"/>
              <a:gd name="T175" fmla="*/ 0 h 2938"/>
              <a:gd name="T176" fmla="*/ 4849 w 4849"/>
              <a:gd name="T177" fmla="*/ 2938 h 29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49" h="2938">
                <a:moveTo>
                  <a:pt x="4672" y="17"/>
                </a:moveTo>
                <a:lnTo>
                  <a:pt x="4647" y="0"/>
                </a:lnTo>
                <a:lnTo>
                  <a:pt x="4620" y="0"/>
                </a:lnTo>
                <a:lnTo>
                  <a:pt x="4603" y="2"/>
                </a:lnTo>
                <a:lnTo>
                  <a:pt x="4591" y="23"/>
                </a:lnTo>
                <a:lnTo>
                  <a:pt x="4570" y="17"/>
                </a:lnTo>
                <a:lnTo>
                  <a:pt x="4555" y="23"/>
                </a:lnTo>
                <a:lnTo>
                  <a:pt x="4543" y="52"/>
                </a:lnTo>
                <a:lnTo>
                  <a:pt x="4508" y="118"/>
                </a:lnTo>
                <a:lnTo>
                  <a:pt x="4526" y="158"/>
                </a:lnTo>
                <a:lnTo>
                  <a:pt x="4512" y="207"/>
                </a:lnTo>
                <a:lnTo>
                  <a:pt x="4524" y="228"/>
                </a:lnTo>
                <a:lnTo>
                  <a:pt x="4522" y="266"/>
                </a:lnTo>
                <a:lnTo>
                  <a:pt x="4516" y="301"/>
                </a:lnTo>
                <a:lnTo>
                  <a:pt x="4495" y="307"/>
                </a:lnTo>
                <a:lnTo>
                  <a:pt x="4477" y="288"/>
                </a:lnTo>
                <a:lnTo>
                  <a:pt x="4444" y="365"/>
                </a:lnTo>
                <a:lnTo>
                  <a:pt x="4381" y="380"/>
                </a:lnTo>
                <a:lnTo>
                  <a:pt x="4298" y="406"/>
                </a:lnTo>
                <a:lnTo>
                  <a:pt x="4238" y="421"/>
                </a:lnTo>
                <a:lnTo>
                  <a:pt x="4192" y="462"/>
                </a:lnTo>
                <a:lnTo>
                  <a:pt x="4159" y="506"/>
                </a:lnTo>
                <a:lnTo>
                  <a:pt x="4132" y="508"/>
                </a:lnTo>
                <a:lnTo>
                  <a:pt x="4101" y="556"/>
                </a:lnTo>
                <a:lnTo>
                  <a:pt x="4114" y="573"/>
                </a:lnTo>
                <a:lnTo>
                  <a:pt x="4122" y="612"/>
                </a:lnTo>
                <a:lnTo>
                  <a:pt x="4107" y="626"/>
                </a:lnTo>
                <a:lnTo>
                  <a:pt x="4085" y="655"/>
                </a:lnTo>
                <a:lnTo>
                  <a:pt x="4062" y="662"/>
                </a:lnTo>
                <a:lnTo>
                  <a:pt x="4054" y="682"/>
                </a:lnTo>
                <a:lnTo>
                  <a:pt x="4014" y="687"/>
                </a:lnTo>
                <a:lnTo>
                  <a:pt x="3958" y="689"/>
                </a:lnTo>
                <a:lnTo>
                  <a:pt x="3914" y="716"/>
                </a:lnTo>
                <a:lnTo>
                  <a:pt x="3919" y="759"/>
                </a:lnTo>
                <a:lnTo>
                  <a:pt x="3906" y="796"/>
                </a:lnTo>
                <a:lnTo>
                  <a:pt x="3869" y="844"/>
                </a:lnTo>
                <a:lnTo>
                  <a:pt x="3823" y="888"/>
                </a:lnTo>
                <a:lnTo>
                  <a:pt x="3776" y="906"/>
                </a:lnTo>
                <a:lnTo>
                  <a:pt x="3763" y="940"/>
                </a:lnTo>
                <a:lnTo>
                  <a:pt x="3668" y="979"/>
                </a:lnTo>
                <a:lnTo>
                  <a:pt x="3616" y="967"/>
                </a:lnTo>
                <a:lnTo>
                  <a:pt x="3607" y="956"/>
                </a:lnTo>
                <a:lnTo>
                  <a:pt x="3630" y="933"/>
                </a:lnTo>
                <a:lnTo>
                  <a:pt x="3632" y="902"/>
                </a:lnTo>
                <a:lnTo>
                  <a:pt x="3614" y="875"/>
                </a:lnTo>
                <a:lnTo>
                  <a:pt x="3634" y="861"/>
                </a:lnTo>
                <a:lnTo>
                  <a:pt x="3661" y="867"/>
                </a:lnTo>
                <a:lnTo>
                  <a:pt x="3657" y="809"/>
                </a:lnTo>
                <a:lnTo>
                  <a:pt x="3651" y="763"/>
                </a:lnTo>
                <a:lnTo>
                  <a:pt x="3636" y="720"/>
                </a:lnTo>
                <a:lnTo>
                  <a:pt x="3610" y="699"/>
                </a:lnTo>
                <a:lnTo>
                  <a:pt x="3576" y="689"/>
                </a:lnTo>
                <a:lnTo>
                  <a:pt x="3549" y="709"/>
                </a:lnTo>
                <a:lnTo>
                  <a:pt x="3524" y="743"/>
                </a:lnTo>
                <a:lnTo>
                  <a:pt x="3497" y="736"/>
                </a:lnTo>
                <a:lnTo>
                  <a:pt x="3506" y="718"/>
                </a:lnTo>
                <a:lnTo>
                  <a:pt x="3520" y="709"/>
                </a:lnTo>
                <a:lnTo>
                  <a:pt x="3537" y="697"/>
                </a:lnTo>
                <a:lnTo>
                  <a:pt x="3562" y="666"/>
                </a:lnTo>
                <a:lnTo>
                  <a:pt x="3543" y="606"/>
                </a:lnTo>
                <a:lnTo>
                  <a:pt x="3537" y="558"/>
                </a:lnTo>
                <a:lnTo>
                  <a:pt x="3497" y="550"/>
                </a:lnTo>
                <a:lnTo>
                  <a:pt x="3423" y="506"/>
                </a:lnTo>
                <a:lnTo>
                  <a:pt x="3381" y="525"/>
                </a:lnTo>
                <a:lnTo>
                  <a:pt x="3373" y="546"/>
                </a:lnTo>
                <a:lnTo>
                  <a:pt x="3383" y="564"/>
                </a:lnTo>
                <a:lnTo>
                  <a:pt x="3361" y="573"/>
                </a:lnTo>
                <a:lnTo>
                  <a:pt x="3359" y="608"/>
                </a:lnTo>
                <a:lnTo>
                  <a:pt x="3340" y="608"/>
                </a:lnTo>
                <a:lnTo>
                  <a:pt x="3309" y="637"/>
                </a:lnTo>
                <a:lnTo>
                  <a:pt x="3298" y="658"/>
                </a:lnTo>
                <a:lnTo>
                  <a:pt x="3288" y="682"/>
                </a:lnTo>
                <a:lnTo>
                  <a:pt x="3286" y="738"/>
                </a:lnTo>
                <a:lnTo>
                  <a:pt x="3280" y="799"/>
                </a:lnTo>
                <a:lnTo>
                  <a:pt x="3296" y="834"/>
                </a:lnTo>
                <a:lnTo>
                  <a:pt x="3317" y="892"/>
                </a:lnTo>
                <a:lnTo>
                  <a:pt x="3317" y="964"/>
                </a:lnTo>
                <a:lnTo>
                  <a:pt x="3298" y="1043"/>
                </a:lnTo>
                <a:lnTo>
                  <a:pt x="3263" y="1049"/>
                </a:lnTo>
                <a:lnTo>
                  <a:pt x="3240" y="1035"/>
                </a:lnTo>
                <a:lnTo>
                  <a:pt x="3220" y="1006"/>
                </a:lnTo>
                <a:lnTo>
                  <a:pt x="3199" y="964"/>
                </a:lnTo>
                <a:lnTo>
                  <a:pt x="3203" y="908"/>
                </a:lnTo>
                <a:lnTo>
                  <a:pt x="3203" y="871"/>
                </a:lnTo>
                <a:lnTo>
                  <a:pt x="3186" y="836"/>
                </a:lnTo>
                <a:lnTo>
                  <a:pt x="3190" y="767"/>
                </a:lnTo>
                <a:lnTo>
                  <a:pt x="3197" y="711"/>
                </a:lnTo>
                <a:lnTo>
                  <a:pt x="3201" y="682"/>
                </a:lnTo>
                <a:lnTo>
                  <a:pt x="3236" y="633"/>
                </a:lnTo>
                <a:lnTo>
                  <a:pt x="3217" y="612"/>
                </a:lnTo>
                <a:lnTo>
                  <a:pt x="3199" y="622"/>
                </a:lnTo>
                <a:lnTo>
                  <a:pt x="3188" y="649"/>
                </a:lnTo>
                <a:lnTo>
                  <a:pt x="3147" y="691"/>
                </a:lnTo>
                <a:lnTo>
                  <a:pt x="3170" y="657"/>
                </a:lnTo>
                <a:lnTo>
                  <a:pt x="3172" y="631"/>
                </a:lnTo>
                <a:lnTo>
                  <a:pt x="3162" y="602"/>
                </a:lnTo>
                <a:lnTo>
                  <a:pt x="3170" y="575"/>
                </a:lnTo>
                <a:lnTo>
                  <a:pt x="3188" y="550"/>
                </a:lnTo>
                <a:lnTo>
                  <a:pt x="3191" y="514"/>
                </a:lnTo>
                <a:lnTo>
                  <a:pt x="3199" y="494"/>
                </a:lnTo>
                <a:lnTo>
                  <a:pt x="3207" y="527"/>
                </a:lnTo>
                <a:lnTo>
                  <a:pt x="3242" y="529"/>
                </a:lnTo>
                <a:lnTo>
                  <a:pt x="3263" y="508"/>
                </a:lnTo>
                <a:lnTo>
                  <a:pt x="3298" y="492"/>
                </a:lnTo>
                <a:lnTo>
                  <a:pt x="3336" y="489"/>
                </a:lnTo>
                <a:lnTo>
                  <a:pt x="3352" y="502"/>
                </a:lnTo>
                <a:lnTo>
                  <a:pt x="3381" y="496"/>
                </a:lnTo>
                <a:lnTo>
                  <a:pt x="3425" y="487"/>
                </a:lnTo>
                <a:lnTo>
                  <a:pt x="3448" y="485"/>
                </a:lnTo>
                <a:lnTo>
                  <a:pt x="3452" y="465"/>
                </a:lnTo>
                <a:lnTo>
                  <a:pt x="3456" y="465"/>
                </a:lnTo>
                <a:lnTo>
                  <a:pt x="3437" y="444"/>
                </a:lnTo>
                <a:lnTo>
                  <a:pt x="3412" y="433"/>
                </a:lnTo>
                <a:lnTo>
                  <a:pt x="3369" y="419"/>
                </a:lnTo>
                <a:lnTo>
                  <a:pt x="3332" y="419"/>
                </a:lnTo>
                <a:lnTo>
                  <a:pt x="3309" y="415"/>
                </a:lnTo>
                <a:lnTo>
                  <a:pt x="3298" y="400"/>
                </a:lnTo>
                <a:lnTo>
                  <a:pt x="3255" y="394"/>
                </a:lnTo>
                <a:lnTo>
                  <a:pt x="3217" y="402"/>
                </a:lnTo>
                <a:lnTo>
                  <a:pt x="3190" y="406"/>
                </a:lnTo>
                <a:lnTo>
                  <a:pt x="3159" y="433"/>
                </a:lnTo>
                <a:lnTo>
                  <a:pt x="3120" y="415"/>
                </a:lnTo>
                <a:lnTo>
                  <a:pt x="3089" y="402"/>
                </a:lnTo>
                <a:lnTo>
                  <a:pt x="3052" y="419"/>
                </a:lnTo>
                <a:lnTo>
                  <a:pt x="3027" y="407"/>
                </a:lnTo>
                <a:lnTo>
                  <a:pt x="3054" y="369"/>
                </a:lnTo>
                <a:lnTo>
                  <a:pt x="3047" y="355"/>
                </a:lnTo>
                <a:lnTo>
                  <a:pt x="3031" y="361"/>
                </a:lnTo>
                <a:lnTo>
                  <a:pt x="2995" y="406"/>
                </a:lnTo>
                <a:lnTo>
                  <a:pt x="2966" y="440"/>
                </a:lnTo>
                <a:lnTo>
                  <a:pt x="2937" y="479"/>
                </a:lnTo>
                <a:lnTo>
                  <a:pt x="2896" y="475"/>
                </a:lnTo>
                <a:lnTo>
                  <a:pt x="2879" y="431"/>
                </a:lnTo>
                <a:lnTo>
                  <a:pt x="2863" y="433"/>
                </a:lnTo>
                <a:lnTo>
                  <a:pt x="2850" y="465"/>
                </a:lnTo>
                <a:lnTo>
                  <a:pt x="2801" y="467"/>
                </a:lnTo>
                <a:lnTo>
                  <a:pt x="2854" y="402"/>
                </a:lnTo>
                <a:lnTo>
                  <a:pt x="2975" y="326"/>
                </a:lnTo>
                <a:lnTo>
                  <a:pt x="2983" y="307"/>
                </a:lnTo>
                <a:lnTo>
                  <a:pt x="2915" y="311"/>
                </a:lnTo>
                <a:lnTo>
                  <a:pt x="2846" y="286"/>
                </a:lnTo>
                <a:lnTo>
                  <a:pt x="2821" y="319"/>
                </a:lnTo>
                <a:lnTo>
                  <a:pt x="2767" y="299"/>
                </a:lnTo>
                <a:lnTo>
                  <a:pt x="2732" y="313"/>
                </a:lnTo>
                <a:lnTo>
                  <a:pt x="2709" y="274"/>
                </a:lnTo>
                <a:lnTo>
                  <a:pt x="2649" y="276"/>
                </a:lnTo>
                <a:lnTo>
                  <a:pt x="2632" y="294"/>
                </a:lnTo>
                <a:lnTo>
                  <a:pt x="2564" y="251"/>
                </a:lnTo>
                <a:lnTo>
                  <a:pt x="2554" y="210"/>
                </a:lnTo>
                <a:lnTo>
                  <a:pt x="2477" y="195"/>
                </a:lnTo>
                <a:lnTo>
                  <a:pt x="2512" y="251"/>
                </a:lnTo>
                <a:lnTo>
                  <a:pt x="1369" y="214"/>
                </a:lnTo>
                <a:lnTo>
                  <a:pt x="1299" y="197"/>
                </a:lnTo>
                <a:lnTo>
                  <a:pt x="1178" y="182"/>
                </a:lnTo>
                <a:lnTo>
                  <a:pt x="1023" y="158"/>
                </a:lnTo>
                <a:lnTo>
                  <a:pt x="830" y="141"/>
                </a:lnTo>
                <a:lnTo>
                  <a:pt x="757" y="127"/>
                </a:lnTo>
                <a:lnTo>
                  <a:pt x="653" y="110"/>
                </a:lnTo>
                <a:lnTo>
                  <a:pt x="577" y="93"/>
                </a:lnTo>
                <a:lnTo>
                  <a:pt x="376" y="35"/>
                </a:lnTo>
                <a:lnTo>
                  <a:pt x="363" y="41"/>
                </a:lnTo>
                <a:lnTo>
                  <a:pt x="369" y="68"/>
                </a:lnTo>
                <a:lnTo>
                  <a:pt x="380" y="98"/>
                </a:lnTo>
                <a:lnTo>
                  <a:pt x="371" y="112"/>
                </a:lnTo>
                <a:lnTo>
                  <a:pt x="357" y="126"/>
                </a:lnTo>
                <a:lnTo>
                  <a:pt x="365" y="147"/>
                </a:lnTo>
                <a:lnTo>
                  <a:pt x="394" y="195"/>
                </a:lnTo>
                <a:lnTo>
                  <a:pt x="371" y="228"/>
                </a:lnTo>
                <a:lnTo>
                  <a:pt x="357" y="268"/>
                </a:lnTo>
                <a:lnTo>
                  <a:pt x="324" y="268"/>
                </a:lnTo>
                <a:lnTo>
                  <a:pt x="351" y="249"/>
                </a:lnTo>
                <a:lnTo>
                  <a:pt x="361" y="228"/>
                </a:lnTo>
                <a:lnTo>
                  <a:pt x="355" y="207"/>
                </a:lnTo>
                <a:lnTo>
                  <a:pt x="338" y="201"/>
                </a:lnTo>
                <a:lnTo>
                  <a:pt x="346" y="185"/>
                </a:lnTo>
                <a:lnTo>
                  <a:pt x="369" y="191"/>
                </a:lnTo>
                <a:lnTo>
                  <a:pt x="369" y="180"/>
                </a:lnTo>
                <a:lnTo>
                  <a:pt x="353" y="143"/>
                </a:lnTo>
                <a:lnTo>
                  <a:pt x="336" y="141"/>
                </a:lnTo>
                <a:lnTo>
                  <a:pt x="299" y="135"/>
                </a:lnTo>
                <a:lnTo>
                  <a:pt x="270" y="108"/>
                </a:lnTo>
                <a:lnTo>
                  <a:pt x="251" y="95"/>
                </a:lnTo>
                <a:lnTo>
                  <a:pt x="228" y="85"/>
                </a:lnTo>
                <a:lnTo>
                  <a:pt x="212" y="110"/>
                </a:lnTo>
                <a:lnTo>
                  <a:pt x="222" y="151"/>
                </a:lnTo>
                <a:lnTo>
                  <a:pt x="228" y="183"/>
                </a:lnTo>
                <a:lnTo>
                  <a:pt x="224" y="224"/>
                </a:lnTo>
                <a:lnTo>
                  <a:pt x="222" y="261"/>
                </a:lnTo>
                <a:lnTo>
                  <a:pt x="228" y="274"/>
                </a:lnTo>
                <a:lnTo>
                  <a:pt x="241" y="301"/>
                </a:lnTo>
                <a:lnTo>
                  <a:pt x="228" y="321"/>
                </a:lnTo>
                <a:lnTo>
                  <a:pt x="230" y="338"/>
                </a:lnTo>
                <a:lnTo>
                  <a:pt x="232" y="367"/>
                </a:lnTo>
                <a:lnTo>
                  <a:pt x="210" y="377"/>
                </a:lnTo>
                <a:lnTo>
                  <a:pt x="195" y="442"/>
                </a:lnTo>
                <a:lnTo>
                  <a:pt x="180" y="500"/>
                </a:lnTo>
                <a:lnTo>
                  <a:pt x="156" y="560"/>
                </a:lnTo>
                <a:lnTo>
                  <a:pt x="127" y="606"/>
                </a:lnTo>
                <a:lnTo>
                  <a:pt x="100" y="666"/>
                </a:lnTo>
                <a:lnTo>
                  <a:pt x="73" y="703"/>
                </a:lnTo>
                <a:lnTo>
                  <a:pt x="73" y="794"/>
                </a:lnTo>
                <a:lnTo>
                  <a:pt x="73" y="875"/>
                </a:lnTo>
                <a:lnTo>
                  <a:pt x="62" y="906"/>
                </a:lnTo>
                <a:lnTo>
                  <a:pt x="35" y="958"/>
                </a:lnTo>
                <a:lnTo>
                  <a:pt x="0" y="1014"/>
                </a:lnTo>
                <a:lnTo>
                  <a:pt x="35" y="1085"/>
                </a:lnTo>
                <a:lnTo>
                  <a:pt x="25" y="1143"/>
                </a:lnTo>
                <a:lnTo>
                  <a:pt x="15" y="1184"/>
                </a:lnTo>
                <a:lnTo>
                  <a:pt x="44" y="1255"/>
                </a:lnTo>
                <a:lnTo>
                  <a:pt x="66" y="1301"/>
                </a:lnTo>
                <a:lnTo>
                  <a:pt x="97" y="1321"/>
                </a:lnTo>
                <a:lnTo>
                  <a:pt x="125" y="1288"/>
                </a:lnTo>
                <a:lnTo>
                  <a:pt x="135" y="1309"/>
                </a:lnTo>
                <a:lnTo>
                  <a:pt x="143" y="1327"/>
                </a:lnTo>
                <a:lnTo>
                  <a:pt x="114" y="1330"/>
                </a:lnTo>
                <a:lnTo>
                  <a:pt x="116" y="1352"/>
                </a:lnTo>
                <a:lnTo>
                  <a:pt x="89" y="1338"/>
                </a:lnTo>
                <a:lnTo>
                  <a:pt x="93" y="1383"/>
                </a:lnTo>
                <a:lnTo>
                  <a:pt x="104" y="1421"/>
                </a:lnTo>
                <a:lnTo>
                  <a:pt x="110" y="1450"/>
                </a:lnTo>
                <a:lnTo>
                  <a:pt x="147" y="1444"/>
                </a:lnTo>
                <a:lnTo>
                  <a:pt x="141" y="1458"/>
                </a:lnTo>
                <a:lnTo>
                  <a:pt x="110" y="1479"/>
                </a:lnTo>
                <a:lnTo>
                  <a:pt x="110" y="1525"/>
                </a:lnTo>
                <a:lnTo>
                  <a:pt x="153" y="1572"/>
                </a:lnTo>
                <a:lnTo>
                  <a:pt x="170" y="1587"/>
                </a:lnTo>
                <a:lnTo>
                  <a:pt x="158" y="1607"/>
                </a:lnTo>
                <a:lnTo>
                  <a:pt x="172" y="1634"/>
                </a:lnTo>
                <a:lnTo>
                  <a:pt x="180" y="1666"/>
                </a:lnTo>
                <a:lnTo>
                  <a:pt x="191" y="1688"/>
                </a:lnTo>
                <a:lnTo>
                  <a:pt x="197" y="1713"/>
                </a:lnTo>
                <a:lnTo>
                  <a:pt x="199" y="1738"/>
                </a:lnTo>
                <a:lnTo>
                  <a:pt x="191" y="1755"/>
                </a:lnTo>
                <a:lnTo>
                  <a:pt x="220" y="1763"/>
                </a:lnTo>
                <a:lnTo>
                  <a:pt x="247" y="1765"/>
                </a:lnTo>
                <a:lnTo>
                  <a:pt x="270" y="1759"/>
                </a:lnTo>
                <a:lnTo>
                  <a:pt x="299" y="1763"/>
                </a:lnTo>
                <a:lnTo>
                  <a:pt x="307" y="1786"/>
                </a:lnTo>
                <a:lnTo>
                  <a:pt x="313" y="1805"/>
                </a:lnTo>
                <a:lnTo>
                  <a:pt x="342" y="1836"/>
                </a:lnTo>
                <a:lnTo>
                  <a:pt x="355" y="1850"/>
                </a:lnTo>
                <a:lnTo>
                  <a:pt x="369" y="1875"/>
                </a:lnTo>
                <a:lnTo>
                  <a:pt x="371" y="1890"/>
                </a:lnTo>
                <a:lnTo>
                  <a:pt x="398" y="1906"/>
                </a:lnTo>
                <a:lnTo>
                  <a:pt x="421" y="1927"/>
                </a:lnTo>
                <a:lnTo>
                  <a:pt x="446" y="1966"/>
                </a:lnTo>
                <a:lnTo>
                  <a:pt x="450" y="2012"/>
                </a:lnTo>
                <a:lnTo>
                  <a:pt x="448" y="2037"/>
                </a:lnTo>
                <a:lnTo>
                  <a:pt x="473" y="2041"/>
                </a:lnTo>
                <a:lnTo>
                  <a:pt x="500" y="2035"/>
                </a:lnTo>
                <a:lnTo>
                  <a:pt x="527" y="2033"/>
                </a:lnTo>
                <a:lnTo>
                  <a:pt x="568" y="2035"/>
                </a:lnTo>
                <a:lnTo>
                  <a:pt x="606" y="2037"/>
                </a:lnTo>
                <a:lnTo>
                  <a:pt x="658" y="2037"/>
                </a:lnTo>
                <a:lnTo>
                  <a:pt x="693" y="2041"/>
                </a:lnTo>
                <a:lnTo>
                  <a:pt x="699" y="2062"/>
                </a:lnTo>
                <a:lnTo>
                  <a:pt x="691" y="2084"/>
                </a:lnTo>
                <a:lnTo>
                  <a:pt x="734" y="2111"/>
                </a:lnTo>
                <a:lnTo>
                  <a:pt x="776" y="2132"/>
                </a:lnTo>
                <a:lnTo>
                  <a:pt x="857" y="2174"/>
                </a:lnTo>
                <a:lnTo>
                  <a:pt x="917" y="2207"/>
                </a:lnTo>
                <a:lnTo>
                  <a:pt x="983" y="2232"/>
                </a:lnTo>
                <a:lnTo>
                  <a:pt x="1050" y="2255"/>
                </a:lnTo>
                <a:lnTo>
                  <a:pt x="1095" y="2259"/>
                </a:lnTo>
                <a:lnTo>
                  <a:pt x="1133" y="2253"/>
                </a:lnTo>
                <a:lnTo>
                  <a:pt x="1193" y="2261"/>
                </a:lnTo>
                <a:lnTo>
                  <a:pt x="1232" y="2267"/>
                </a:lnTo>
                <a:lnTo>
                  <a:pt x="1274" y="2263"/>
                </a:lnTo>
                <a:lnTo>
                  <a:pt x="1315" y="2273"/>
                </a:lnTo>
                <a:lnTo>
                  <a:pt x="1350" y="2271"/>
                </a:lnTo>
                <a:lnTo>
                  <a:pt x="1353" y="2223"/>
                </a:lnTo>
                <a:lnTo>
                  <a:pt x="1415" y="2230"/>
                </a:lnTo>
                <a:lnTo>
                  <a:pt x="1489" y="2232"/>
                </a:lnTo>
                <a:lnTo>
                  <a:pt x="1546" y="2300"/>
                </a:lnTo>
                <a:lnTo>
                  <a:pt x="1616" y="2358"/>
                </a:lnTo>
                <a:lnTo>
                  <a:pt x="1657" y="2402"/>
                </a:lnTo>
                <a:lnTo>
                  <a:pt x="1658" y="2441"/>
                </a:lnTo>
                <a:lnTo>
                  <a:pt x="1672" y="2483"/>
                </a:lnTo>
                <a:lnTo>
                  <a:pt x="1699" y="2512"/>
                </a:lnTo>
                <a:lnTo>
                  <a:pt x="1728" y="2539"/>
                </a:lnTo>
                <a:lnTo>
                  <a:pt x="1813" y="2591"/>
                </a:lnTo>
                <a:lnTo>
                  <a:pt x="1842" y="2584"/>
                </a:lnTo>
                <a:lnTo>
                  <a:pt x="1859" y="2568"/>
                </a:lnTo>
                <a:lnTo>
                  <a:pt x="1869" y="2537"/>
                </a:lnTo>
                <a:lnTo>
                  <a:pt x="1877" y="2512"/>
                </a:lnTo>
                <a:lnTo>
                  <a:pt x="1909" y="2510"/>
                </a:lnTo>
                <a:lnTo>
                  <a:pt x="1946" y="2512"/>
                </a:lnTo>
                <a:lnTo>
                  <a:pt x="1992" y="2522"/>
                </a:lnTo>
                <a:lnTo>
                  <a:pt x="2020" y="2541"/>
                </a:lnTo>
                <a:lnTo>
                  <a:pt x="2054" y="2557"/>
                </a:lnTo>
                <a:lnTo>
                  <a:pt x="2066" y="2582"/>
                </a:lnTo>
                <a:lnTo>
                  <a:pt x="2083" y="2622"/>
                </a:lnTo>
                <a:lnTo>
                  <a:pt x="2101" y="2661"/>
                </a:lnTo>
                <a:lnTo>
                  <a:pt x="2120" y="2692"/>
                </a:lnTo>
                <a:lnTo>
                  <a:pt x="2155" y="2713"/>
                </a:lnTo>
                <a:lnTo>
                  <a:pt x="2184" y="2744"/>
                </a:lnTo>
                <a:lnTo>
                  <a:pt x="2195" y="2788"/>
                </a:lnTo>
                <a:lnTo>
                  <a:pt x="2207" y="2825"/>
                </a:lnTo>
                <a:lnTo>
                  <a:pt x="2230" y="2885"/>
                </a:lnTo>
                <a:lnTo>
                  <a:pt x="2263" y="2891"/>
                </a:lnTo>
                <a:lnTo>
                  <a:pt x="2299" y="2906"/>
                </a:lnTo>
                <a:lnTo>
                  <a:pt x="2336" y="2916"/>
                </a:lnTo>
                <a:lnTo>
                  <a:pt x="2384" y="2918"/>
                </a:lnTo>
                <a:lnTo>
                  <a:pt x="2411" y="2937"/>
                </a:lnTo>
                <a:lnTo>
                  <a:pt x="2477" y="2933"/>
                </a:lnTo>
                <a:lnTo>
                  <a:pt x="2481" y="2887"/>
                </a:lnTo>
                <a:lnTo>
                  <a:pt x="2444" y="2854"/>
                </a:lnTo>
                <a:lnTo>
                  <a:pt x="2438" y="2804"/>
                </a:lnTo>
                <a:lnTo>
                  <a:pt x="2464" y="2769"/>
                </a:lnTo>
                <a:lnTo>
                  <a:pt x="2462" y="2732"/>
                </a:lnTo>
                <a:lnTo>
                  <a:pt x="2471" y="2723"/>
                </a:lnTo>
                <a:lnTo>
                  <a:pt x="2475" y="2696"/>
                </a:lnTo>
                <a:lnTo>
                  <a:pt x="2498" y="2680"/>
                </a:lnTo>
                <a:lnTo>
                  <a:pt x="2541" y="2651"/>
                </a:lnTo>
                <a:lnTo>
                  <a:pt x="2564" y="2651"/>
                </a:lnTo>
                <a:lnTo>
                  <a:pt x="2616" y="2618"/>
                </a:lnTo>
                <a:lnTo>
                  <a:pt x="2649" y="2587"/>
                </a:lnTo>
                <a:lnTo>
                  <a:pt x="2701" y="2557"/>
                </a:lnTo>
                <a:lnTo>
                  <a:pt x="2688" y="2516"/>
                </a:lnTo>
                <a:lnTo>
                  <a:pt x="2699" y="2506"/>
                </a:lnTo>
                <a:lnTo>
                  <a:pt x="2715" y="2549"/>
                </a:lnTo>
                <a:lnTo>
                  <a:pt x="2786" y="2487"/>
                </a:lnTo>
                <a:lnTo>
                  <a:pt x="2844" y="2489"/>
                </a:lnTo>
                <a:lnTo>
                  <a:pt x="2923" y="2506"/>
                </a:lnTo>
                <a:lnTo>
                  <a:pt x="2985" y="2497"/>
                </a:lnTo>
                <a:lnTo>
                  <a:pt x="3014" y="2493"/>
                </a:lnTo>
                <a:lnTo>
                  <a:pt x="2998" y="2466"/>
                </a:lnTo>
                <a:lnTo>
                  <a:pt x="3025" y="2470"/>
                </a:lnTo>
                <a:lnTo>
                  <a:pt x="3043" y="2491"/>
                </a:lnTo>
                <a:lnTo>
                  <a:pt x="3043" y="2510"/>
                </a:lnTo>
                <a:lnTo>
                  <a:pt x="3101" y="2514"/>
                </a:lnTo>
                <a:lnTo>
                  <a:pt x="3130" y="2516"/>
                </a:lnTo>
                <a:lnTo>
                  <a:pt x="3141" y="2504"/>
                </a:lnTo>
                <a:lnTo>
                  <a:pt x="3164" y="2526"/>
                </a:lnTo>
                <a:lnTo>
                  <a:pt x="3186" y="2531"/>
                </a:lnTo>
                <a:lnTo>
                  <a:pt x="3209" y="2526"/>
                </a:lnTo>
                <a:lnTo>
                  <a:pt x="3191" y="2493"/>
                </a:lnTo>
                <a:lnTo>
                  <a:pt x="3218" y="2491"/>
                </a:lnTo>
                <a:lnTo>
                  <a:pt x="3236" y="2501"/>
                </a:lnTo>
                <a:lnTo>
                  <a:pt x="3261" y="2520"/>
                </a:lnTo>
                <a:lnTo>
                  <a:pt x="3278" y="2514"/>
                </a:lnTo>
                <a:lnTo>
                  <a:pt x="3296" y="2495"/>
                </a:lnTo>
                <a:lnTo>
                  <a:pt x="3284" y="2470"/>
                </a:lnTo>
                <a:lnTo>
                  <a:pt x="3259" y="2460"/>
                </a:lnTo>
                <a:lnTo>
                  <a:pt x="3244" y="2447"/>
                </a:lnTo>
                <a:lnTo>
                  <a:pt x="3255" y="2420"/>
                </a:lnTo>
                <a:lnTo>
                  <a:pt x="3253" y="2394"/>
                </a:lnTo>
                <a:lnTo>
                  <a:pt x="3228" y="2394"/>
                </a:lnTo>
                <a:lnTo>
                  <a:pt x="3205" y="2420"/>
                </a:lnTo>
                <a:lnTo>
                  <a:pt x="3201" y="2385"/>
                </a:lnTo>
                <a:lnTo>
                  <a:pt x="3170" y="2404"/>
                </a:lnTo>
                <a:lnTo>
                  <a:pt x="3141" y="2414"/>
                </a:lnTo>
                <a:lnTo>
                  <a:pt x="3132" y="2396"/>
                </a:lnTo>
                <a:lnTo>
                  <a:pt x="3155" y="2367"/>
                </a:lnTo>
                <a:lnTo>
                  <a:pt x="3236" y="2383"/>
                </a:lnTo>
                <a:lnTo>
                  <a:pt x="3253" y="2352"/>
                </a:lnTo>
                <a:lnTo>
                  <a:pt x="3294" y="2340"/>
                </a:lnTo>
                <a:lnTo>
                  <a:pt x="3340" y="2352"/>
                </a:lnTo>
                <a:lnTo>
                  <a:pt x="3357" y="2340"/>
                </a:lnTo>
                <a:lnTo>
                  <a:pt x="3357" y="2302"/>
                </a:lnTo>
                <a:lnTo>
                  <a:pt x="3381" y="2350"/>
                </a:lnTo>
                <a:lnTo>
                  <a:pt x="3388" y="2367"/>
                </a:lnTo>
                <a:lnTo>
                  <a:pt x="3423" y="2348"/>
                </a:lnTo>
                <a:lnTo>
                  <a:pt x="3450" y="2317"/>
                </a:lnTo>
                <a:lnTo>
                  <a:pt x="3464" y="2336"/>
                </a:lnTo>
                <a:lnTo>
                  <a:pt x="3487" y="2344"/>
                </a:lnTo>
                <a:lnTo>
                  <a:pt x="3524" y="2329"/>
                </a:lnTo>
                <a:lnTo>
                  <a:pt x="3601" y="2315"/>
                </a:lnTo>
                <a:lnTo>
                  <a:pt x="3616" y="2333"/>
                </a:lnTo>
                <a:lnTo>
                  <a:pt x="3636" y="2354"/>
                </a:lnTo>
                <a:lnTo>
                  <a:pt x="3666" y="2360"/>
                </a:lnTo>
                <a:lnTo>
                  <a:pt x="3697" y="2364"/>
                </a:lnTo>
                <a:lnTo>
                  <a:pt x="3734" y="2350"/>
                </a:lnTo>
                <a:lnTo>
                  <a:pt x="3757" y="2327"/>
                </a:lnTo>
                <a:lnTo>
                  <a:pt x="3778" y="2319"/>
                </a:lnTo>
                <a:lnTo>
                  <a:pt x="3792" y="2329"/>
                </a:lnTo>
                <a:lnTo>
                  <a:pt x="3811" y="2350"/>
                </a:lnTo>
                <a:lnTo>
                  <a:pt x="3840" y="2375"/>
                </a:lnTo>
                <a:lnTo>
                  <a:pt x="3867" y="2383"/>
                </a:lnTo>
                <a:lnTo>
                  <a:pt x="3890" y="2387"/>
                </a:lnTo>
                <a:lnTo>
                  <a:pt x="3915" y="2412"/>
                </a:lnTo>
                <a:lnTo>
                  <a:pt x="3931" y="2441"/>
                </a:lnTo>
                <a:lnTo>
                  <a:pt x="3950" y="2460"/>
                </a:lnTo>
                <a:lnTo>
                  <a:pt x="3942" y="2501"/>
                </a:lnTo>
                <a:lnTo>
                  <a:pt x="3944" y="2533"/>
                </a:lnTo>
                <a:lnTo>
                  <a:pt x="3944" y="2557"/>
                </a:lnTo>
                <a:lnTo>
                  <a:pt x="3952" y="2574"/>
                </a:lnTo>
                <a:lnTo>
                  <a:pt x="3964" y="2578"/>
                </a:lnTo>
                <a:lnTo>
                  <a:pt x="3971" y="2543"/>
                </a:lnTo>
                <a:lnTo>
                  <a:pt x="3989" y="2562"/>
                </a:lnTo>
                <a:lnTo>
                  <a:pt x="3975" y="2589"/>
                </a:lnTo>
                <a:lnTo>
                  <a:pt x="3971" y="2613"/>
                </a:lnTo>
                <a:lnTo>
                  <a:pt x="3987" y="2624"/>
                </a:lnTo>
                <a:lnTo>
                  <a:pt x="4018" y="2655"/>
                </a:lnTo>
                <a:lnTo>
                  <a:pt x="4043" y="2661"/>
                </a:lnTo>
                <a:lnTo>
                  <a:pt x="4056" y="2699"/>
                </a:lnTo>
                <a:lnTo>
                  <a:pt x="4072" y="2707"/>
                </a:lnTo>
                <a:lnTo>
                  <a:pt x="4095" y="2750"/>
                </a:lnTo>
                <a:lnTo>
                  <a:pt x="4126" y="2765"/>
                </a:lnTo>
                <a:lnTo>
                  <a:pt x="4155" y="2777"/>
                </a:lnTo>
                <a:lnTo>
                  <a:pt x="4176" y="2811"/>
                </a:lnTo>
                <a:lnTo>
                  <a:pt x="4219" y="2804"/>
                </a:lnTo>
                <a:lnTo>
                  <a:pt x="4277" y="2790"/>
                </a:lnTo>
                <a:lnTo>
                  <a:pt x="4292" y="2727"/>
                </a:lnTo>
                <a:lnTo>
                  <a:pt x="4282" y="2686"/>
                </a:lnTo>
                <a:lnTo>
                  <a:pt x="4282" y="2615"/>
                </a:lnTo>
                <a:lnTo>
                  <a:pt x="4267" y="2593"/>
                </a:lnTo>
                <a:lnTo>
                  <a:pt x="4238" y="2559"/>
                </a:lnTo>
                <a:lnTo>
                  <a:pt x="4213" y="2520"/>
                </a:lnTo>
                <a:lnTo>
                  <a:pt x="4190" y="2472"/>
                </a:lnTo>
                <a:lnTo>
                  <a:pt x="4166" y="2416"/>
                </a:lnTo>
                <a:lnTo>
                  <a:pt x="4132" y="2364"/>
                </a:lnTo>
                <a:lnTo>
                  <a:pt x="4103" y="2327"/>
                </a:lnTo>
                <a:lnTo>
                  <a:pt x="4068" y="2275"/>
                </a:lnTo>
                <a:lnTo>
                  <a:pt x="4043" y="2230"/>
                </a:lnTo>
                <a:lnTo>
                  <a:pt x="4033" y="2192"/>
                </a:lnTo>
                <a:lnTo>
                  <a:pt x="4029" y="2163"/>
                </a:lnTo>
                <a:lnTo>
                  <a:pt x="4035" y="2138"/>
                </a:lnTo>
                <a:lnTo>
                  <a:pt x="4041" y="2128"/>
                </a:lnTo>
                <a:lnTo>
                  <a:pt x="4043" y="2066"/>
                </a:lnTo>
                <a:lnTo>
                  <a:pt x="4076" y="2010"/>
                </a:lnTo>
                <a:lnTo>
                  <a:pt x="4068" y="1975"/>
                </a:lnTo>
                <a:lnTo>
                  <a:pt x="4118" y="1962"/>
                </a:lnTo>
                <a:lnTo>
                  <a:pt x="4182" y="1900"/>
                </a:lnTo>
                <a:lnTo>
                  <a:pt x="4215" y="1800"/>
                </a:lnTo>
                <a:lnTo>
                  <a:pt x="4296" y="1765"/>
                </a:lnTo>
                <a:lnTo>
                  <a:pt x="4344" y="1672"/>
                </a:lnTo>
                <a:lnTo>
                  <a:pt x="4423" y="1643"/>
                </a:lnTo>
                <a:lnTo>
                  <a:pt x="4462" y="1572"/>
                </a:lnTo>
                <a:lnTo>
                  <a:pt x="4462" y="1522"/>
                </a:lnTo>
                <a:lnTo>
                  <a:pt x="4464" y="1477"/>
                </a:lnTo>
                <a:lnTo>
                  <a:pt x="4444" y="1479"/>
                </a:lnTo>
                <a:lnTo>
                  <a:pt x="4444" y="1552"/>
                </a:lnTo>
                <a:lnTo>
                  <a:pt x="4396" y="1607"/>
                </a:lnTo>
                <a:lnTo>
                  <a:pt x="4331" y="1620"/>
                </a:lnTo>
                <a:lnTo>
                  <a:pt x="4394" y="1587"/>
                </a:lnTo>
                <a:lnTo>
                  <a:pt x="4358" y="1572"/>
                </a:lnTo>
                <a:lnTo>
                  <a:pt x="4394" y="1564"/>
                </a:lnTo>
                <a:lnTo>
                  <a:pt x="4417" y="1566"/>
                </a:lnTo>
                <a:lnTo>
                  <a:pt x="4429" y="1524"/>
                </a:lnTo>
                <a:lnTo>
                  <a:pt x="4425" y="1485"/>
                </a:lnTo>
                <a:lnTo>
                  <a:pt x="4390" y="1485"/>
                </a:lnTo>
                <a:lnTo>
                  <a:pt x="4338" y="1504"/>
                </a:lnTo>
                <a:lnTo>
                  <a:pt x="4340" y="1468"/>
                </a:lnTo>
                <a:lnTo>
                  <a:pt x="4369" y="1483"/>
                </a:lnTo>
                <a:lnTo>
                  <a:pt x="4414" y="1462"/>
                </a:lnTo>
                <a:lnTo>
                  <a:pt x="4419" y="1442"/>
                </a:lnTo>
                <a:lnTo>
                  <a:pt x="4388" y="1431"/>
                </a:lnTo>
                <a:lnTo>
                  <a:pt x="4392" y="1386"/>
                </a:lnTo>
                <a:lnTo>
                  <a:pt x="4358" y="1369"/>
                </a:lnTo>
                <a:lnTo>
                  <a:pt x="4346" y="1385"/>
                </a:lnTo>
                <a:lnTo>
                  <a:pt x="4334" y="1354"/>
                </a:lnTo>
                <a:lnTo>
                  <a:pt x="4338" y="1319"/>
                </a:lnTo>
                <a:lnTo>
                  <a:pt x="4344" y="1284"/>
                </a:lnTo>
                <a:lnTo>
                  <a:pt x="4282" y="1259"/>
                </a:lnTo>
                <a:lnTo>
                  <a:pt x="4300" y="1251"/>
                </a:lnTo>
                <a:lnTo>
                  <a:pt x="4284" y="1176"/>
                </a:lnTo>
                <a:lnTo>
                  <a:pt x="4282" y="1132"/>
                </a:lnTo>
                <a:lnTo>
                  <a:pt x="4294" y="1120"/>
                </a:lnTo>
                <a:lnTo>
                  <a:pt x="4296" y="1182"/>
                </a:lnTo>
                <a:lnTo>
                  <a:pt x="4319" y="1224"/>
                </a:lnTo>
                <a:lnTo>
                  <a:pt x="4354" y="1265"/>
                </a:lnTo>
                <a:lnTo>
                  <a:pt x="4354" y="1342"/>
                </a:lnTo>
                <a:lnTo>
                  <a:pt x="4392" y="1348"/>
                </a:lnTo>
                <a:lnTo>
                  <a:pt x="4423" y="1271"/>
                </a:lnTo>
                <a:lnTo>
                  <a:pt x="4421" y="1159"/>
                </a:lnTo>
                <a:lnTo>
                  <a:pt x="4381" y="1128"/>
                </a:lnTo>
                <a:lnTo>
                  <a:pt x="4385" y="1105"/>
                </a:lnTo>
                <a:lnTo>
                  <a:pt x="4433" y="1130"/>
                </a:lnTo>
                <a:lnTo>
                  <a:pt x="4458" y="1072"/>
                </a:lnTo>
                <a:lnTo>
                  <a:pt x="4460" y="1023"/>
                </a:lnTo>
                <a:lnTo>
                  <a:pt x="4460" y="940"/>
                </a:lnTo>
                <a:lnTo>
                  <a:pt x="4437" y="913"/>
                </a:lnTo>
                <a:lnTo>
                  <a:pt x="4448" y="892"/>
                </a:lnTo>
                <a:lnTo>
                  <a:pt x="4466" y="915"/>
                </a:lnTo>
                <a:lnTo>
                  <a:pt x="4566" y="863"/>
                </a:lnTo>
                <a:lnTo>
                  <a:pt x="4636" y="807"/>
                </a:lnTo>
                <a:lnTo>
                  <a:pt x="4583" y="801"/>
                </a:lnTo>
                <a:lnTo>
                  <a:pt x="4508" y="846"/>
                </a:lnTo>
                <a:lnTo>
                  <a:pt x="4460" y="865"/>
                </a:lnTo>
                <a:lnTo>
                  <a:pt x="4495" y="823"/>
                </a:lnTo>
                <a:lnTo>
                  <a:pt x="4528" y="801"/>
                </a:lnTo>
                <a:lnTo>
                  <a:pt x="4547" y="809"/>
                </a:lnTo>
                <a:lnTo>
                  <a:pt x="4601" y="780"/>
                </a:lnTo>
                <a:lnTo>
                  <a:pt x="4612" y="753"/>
                </a:lnTo>
                <a:lnTo>
                  <a:pt x="4628" y="753"/>
                </a:lnTo>
                <a:lnTo>
                  <a:pt x="4649" y="740"/>
                </a:lnTo>
                <a:lnTo>
                  <a:pt x="4672" y="713"/>
                </a:lnTo>
                <a:lnTo>
                  <a:pt x="4713" y="728"/>
                </a:lnTo>
                <a:lnTo>
                  <a:pt x="4734" y="709"/>
                </a:lnTo>
                <a:lnTo>
                  <a:pt x="4751" y="682"/>
                </a:lnTo>
                <a:lnTo>
                  <a:pt x="4734" y="647"/>
                </a:lnTo>
                <a:lnTo>
                  <a:pt x="4709" y="626"/>
                </a:lnTo>
                <a:lnTo>
                  <a:pt x="4694" y="624"/>
                </a:lnTo>
                <a:lnTo>
                  <a:pt x="4674" y="633"/>
                </a:lnTo>
                <a:lnTo>
                  <a:pt x="4694" y="662"/>
                </a:lnTo>
                <a:lnTo>
                  <a:pt x="4703" y="680"/>
                </a:lnTo>
                <a:lnTo>
                  <a:pt x="4680" y="678"/>
                </a:lnTo>
                <a:lnTo>
                  <a:pt x="4655" y="645"/>
                </a:lnTo>
                <a:lnTo>
                  <a:pt x="4630" y="651"/>
                </a:lnTo>
                <a:lnTo>
                  <a:pt x="4636" y="626"/>
                </a:lnTo>
                <a:lnTo>
                  <a:pt x="4647" y="599"/>
                </a:lnTo>
                <a:lnTo>
                  <a:pt x="4626" y="595"/>
                </a:lnTo>
                <a:lnTo>
                  <a:pt x="4643" y="543"/>
                </a:lnTo>
                <a:lnTo>
                  <a:pt x="4638" y="512"/>
                </a:lnTo>
                <a:lnTo>
                  <a:pt x="4663" y="489"/>
                </a:lnTo>
                <a:lnTo>
                  <a:pt x="4649" y="456"/>
                </a:lnTo>
                <a:lnTo>
                  <a:pt x="4672" y="440"/>
                </a:lnTo>
                <a:lnTo>
                  <a:pt x="4699" y="421"/>
                </a:lnTo>
                <a:lnTo>
                  <a:pt x="4724" y="411"/>
                </a:lnTo>
                <a:lnTo>
                  <a:pt x="4734" y="359"/>
                </a:lnTo>
                <a:lnTo>
                  <a:pt x="4761" y="359"/>
                </a:lnTo>
                <a:lnTo>
                  <a:pt x="4798" y="334"/>
                </a:lnTo>
                <a:lnTo>
                  <a:pt x="4817" y="307"/>
                </a:lnTo>
                <a:lnTo>
                  <a:pt x="4848" y="282"/>
                </a:lnTo>
                <a:lnTo>
                  <a:pt x="4844" y="247"/>
                </a:lnTo>
                <a:lnTo>
                  <a:pt x="4802" y="230"/>
                </a:lnTo>
                <a:lnTo>
                  <a:pt x="4777" y="195"/>
                </a:lnTo>
                <a:lnTo>
                  <a:pt x="4730" y="195"/>
                </a:lnTo>
                <a:lnTo>
                  <a:pt x="4711" y="154"/>
                </a:lnTo>
                <a:lnTo>
                  <a:pt x="4705" y="110"/>
                </a:lnTo>
                <a:lnTo>
                  <a:pt x="4692" y="70"/>
                </a:lnTo>
                <a:lnTo>
                  <a:pt x="4672" y="17"/>
                </a:lnTo>
              </a:path>
            </a:pathLst>
          </a:custGeom>
          <a:noFill/>
          <a:ln w="3175" cap="rnd">
            <a:solidFill>
              <a:srgbClr val="00B0F0"/>
            </a:solidFill>
            <a:round/>
            <a:headEnd/>
            <a:tailEnd/>
          </a:ln>
        </p:spPr>
        <p:txBody>
          <a:bodyP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15" name="Rectangle 2"/>
          <p:cNvSpPr>
            <a:spLocks noGrp="1" noChangeArrowheads="1"/>
          </p:cNvSpPr>
          <p:nvPr>
            <p:ph type="title"/>
          </p:nvPr>
        </p:nvSpPr>
        <p:spPr>
          <a:xfrm>
            <a:off x="0" y="715962"/>
            <a:ext cx="9144000" cy="579438"/>
          </a:xfrm>
        </p:spPr>
        <p:txBody>
          <a:bodyPr/>
          <a:lstStyle/>
          <a:p>
            <a:pPr eaLnBrk="1" hangingPunct="1"/>
            <a:r>
              <a:rPr lang="en-US" sz="3400" b="1" dirty="0" smtClean="0">
                <a:solidFill>
                  <a:schemeClr val="bg1"/>
                </a:solidFill>
              </a:rPr>
              <a:t>One of </a:t>
            </a:r>
            <a:r>
              <a:rPr lang="en-US" sz="5400" b="1" dirty="0" smtClean="0">
                <a:solidFill>
                  <a:srgbClr val="FFFF00"/>
                </a:solidFill>
              </a:rPr>
              <a:t>6</a:t>
            </a:r>
            <a:r>
              <a:rPr lang="en-US" sz="3400" b="1" dirty="0" smtClean="0">
                <a:solidFill>
                  <a:schemeClr val="bg1"/>
                </a:solidFill>
              </a:rPr>
              <a:t> deaths in 15-39 year-old </a:t>
            </a:r>
            <a:br>
              <a:rPr lang="en-US" sz="3400" b="1" dirty="0" smtClean="0">
                <a:solidFill>
                  <a:schemeClr val="bg1"/>
                </a:solidFill>
              </a:rPr>
            </a:br>
            <a:r>
              <a:rPr lang="en-US" sz="3400" b="1" dirty="0" smtClean="0">
                <a:solidFill>
                  <a:srgbClr val="FF99FF"/>
                </a:solidFill>
              </a:rPr>
              <a:t>females</a:t>
            </a:r>
            <a:r>
              <a:rPr lang="en-US" sz="3400" b="1" dirty="0" smtClean="0">
                <a:solidFill>
                  <a:schemeClr val="bg1"/>
                </a:solidFill>
              </a:rPr>
              <a:t> is due to cancer </a:t>
            </a:r>
            <a:r>
              <a:rPr lang="en-US" sz="3400" dirty="0" smtClean="0">
                <a:solidFill>
                  <a:schemeClr val="bg1"/>
                </a:solidFill>
              </a:rPr>
              <a:t>(neoplasms)</a:t>
            </a:r>
            <a:br>
              <a:rPr lang="en-US" sz="3400" dirty="0" smtClean="0">
                <a:solidFill>
                  <a:schemeClr val="bg1"/>
                </a:solidFill>
              </a:rPr>
            </a:br>
            <a:r>
              <a:rPr lang="en-US" sz="4000" dirty="0" smtClean="0">
                <a:solidFill>
                  <a:schemeClr val="bg1"/>
                </a:solidFill>
              </a:rPr>
              <a:t>2010</a:t>
            </a:r>
            <a:endParaRPr lang="en-US" sz="3400" dirty="0" smtClean="0">
              <a:solidFill>
                <a:schemeClr val="bg1"/>
              </a:solidFill>
            </a:endParaRPr>
          </a:p>
        </p:txBody>
      </p:sp>
      <p:grpSp>
        <p:nvGrpSpPr>
          <p:cNvPr id="2" name="Group 6"/>
          <p:cNvGrpSpPr/>
          <p:nvPr/>
        </p:nvGrpSpPr>
        <p:grpSpPr>
          <a:xfrm>
            <a:off x="1639748" y="2691286"/>
            <a:ext cx="5126026" cy="1713074"/>
            <a:chOff x="1371600" y="2451101"/>
            <a:chExt cx="5662323" cy="1892300"/>
          </a:xfrm>
        </p:grpSpPr>
        <p:grpSp>
          <p:nvGrpSpPr>
            <p:cNvPr id="3" name="Group 76"/>
            <p:cNvGrpSpPr>
              <a:grpSpLocks/>
            </p:cNvGrpSpPr>
            <p:nvPr/>
          </p:nvGrpSpPr>
          <p:grpSpPr bwMode="auto">
            <a:xfrm>
              <a:off x="4082538" y="2451101"/>
              <a:ext cx="1381024" cy="1892298"/>
              <a:chOff x="2245" y="2169"/>
              <a:chExt cx="635" cy="871"/>
            </a:xfrm>
          </p:grpSpPr>
          <p:sp>
            <p:nvSpPr>
              <p:cNvPr id="115830" name="AutoShape 77"/>
              <p:cNvSpPr>
                <a:spLocks noChangeArrowheads="1"/>
              </p:cNvSpPr>
              <p:nvPr/>
            </p:nvSpPr>
            <p:spPr bwMode="auto">
              <a:xfrm>
                <a:off x="2245" y="2456"/>
                <a:ext cx="635" cy="584"/>
              </a:xfrm>
              <a:prstGeom prst="roundRect">
                <a:avLst>
                  <a:gd name="adj" fmla="val 11875"/>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31" name="Oval 78"/>
              <p:cNvSpPr>
                <a:spLocks noChangeArrowheads="1"/>
              </p:cNvSpPr>
              <p:nvPr/>
            </p:nvSpPr>
            <p:spPr bwMode="auto">
              <a:xfrm>
                <a:off x="2372" y="2169"/>
                <a:ext cx="344" cy="342"/>
              </a:xfrm>
              <a:prstGeom prst="ellipse">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 name="Group 263"/>
            <p:cNvGrpSpPr>
              <a:grpSpLocks/>
            </p:cNvGrpSpPr>
            <p:nvPr/>
          </p:nvGrpSpPr>
          <p:grpSpPr bwMode="auto">
            <a:xfrm>
              <a:off x="3124636" y="2671478"/>
              <a:ext cx="1166523" cy="1671923"/>
              <a:chOff x="1694" y="2282"/>
              <a:chExt cx="537" cy="769"/>
            </a:xfrm>
          </p:grpSpPr>
          <p:sp>
            <p:nvSpPr>
              <p:cNvPr id="116005" name="AutoShape 264"/>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6" name="Oval 265"/>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 name="Group 275"/>
            <p:cNvGrpSpPr>
              <a:grpSpLocks/>
            </p:cNvGrpSpPr>
            <p:nvPr/>
          </p:nvGrpSpPr>
          <p:grpSpPr bwMode="auto">
            <a:xfrm>
              <a:off x="5029200" y="2671478"/>
              <a:ext cx="1028422" cy="1671923"/>
              <a:chOff x="1694" y="2282"/>
              <a:chExt cx="537" cy="769"/>
            </a:xfrm>
          </p:grpSpPr>
          <p:sp>
            <p:nvSpPr>
              <p:cNvPr id="115997"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98"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6" name="Group 91"/>
            <p:cNvGrpSpPr>
              <a:grpSpLocks/>
            </p:cNvGrpSpPr>
            <p:nvPr/>
          </p:nvGrpSpPr>
          <p:grpSpPr bwMode="auto">
            <a:xfrm>
              <a:off x="5867400" y="2671478"/>
              <a:ext cx="1166523" cy="1671923"/>
              <a:chOff x="1694" y="2282"/>
              <a:chExt cx="537" cy="769"/>
            </a:xfrm>
          </p:grpSpPr>
          <p:sp>
            <p:nvSpPr>
              <p:cNvPr id="115820" name="AutoShape 92"/>
              <p:cNvSpPr>
                <a:spLocks noChangeArrowheads="1"/>
              </p:cNvSpPr>
              <p:nvPr/>
            </p:nvSpPr>
            <p:spPr bwMode="auto">
              <a:xfrm>
                <a:off x="1694" y="2533"/>
                <a:ext cx="537" cy="518"/>
              </a:xfrm>
              <a:prstGeom prst="roundRect">
                <a:avLst>
                  <a:gd name="adj" fmla="val 11954"/>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21" name="Oval 93"/>
              <p:cNvSpPr>
                <a:spLocks noChangeArrowheads="1"/>
              </p:cNvSpPr>
              <p:nvPr/>
            </p:nvSpPr>
            <p:spPr bwMode="auto">
              <a:xfrm>
                <a:off x="1818" y="2282"/>
                <a:ext cx="295" cy="305"/>
              </a:xfrm>
              <a:prstGeom prst="ellipse">
                <a:avLst/>
              </a:prstGeom>
              <a:solidFill>
                <a:srgbClr val="FFB219"/>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59" name="AutoShape 71"/>
            <p:cNvSpPr>
              <a:spLocks noChangeArrowheads="1"/>
            </p:cNvSpPr>
            <p:nvPr/>
          </p:nvSpPr>
          <p:spPr bwMode="auto">
            <a:xfrm>
              <a:off x="2234316" y="3119940"/>
              <a:ext cx="1163586" cy="1223461"/>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0" name="Oval 72"/>
            <p:cNvSpPr>
              <a:spLocks noChangeArrowheads="1"/>
            </p:cNvSpPr>
            <p:nvPr/>
          </p:nvSpPr>
          <p:spPr bwMode="auto">
            <a:xfrm>
              <a:off x="2467033" y="2518684"/>
              <a:ext cx="630352" cy="716479"/>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nvGrpSpPr>
            <p:cNvPr id="7" name="Group 65"/>
            <p:cNvGrpSpPr/>
            <p:nvPr/>
          </p:nvGrpSpPr>
          <p:grpSpPr>
            <a:xfrm>
              <a:off x="1371600" y="2819400"/>
              <a:ext cx="1163586" cy="1524001"/>
              <a:chOff x="6608814" y="2518684"/>
              <a:chExt cx="1163586" cy="1824717"/>
            </a:xfrm>
          </p:grpSpPr>
          <p:sp>
            <p:nvSpPr>
              <p:cNvPr id="67" name="AutoShape 80"/>
              <p:cNvSpPr>
                <a:spLocks noChangeArrowheads="1"/>
              </p:cNvSpPr>
              <p:nvPr/>
            </p:nvSpPr>
            <p:spPr bwMode="auto">
              <a:xfrm>
                <a:off x="6608814" y="3119940"/>
                <a:ext cx="1163586" cy="1223461"/>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8" name="Oval 81"/>
              <p:cNvSpPr>
                <a:spLocks noChangeArrowheads="1"/>
              </p:cNvSpPr>
              <p:nvPr/>
            </p:nvSpPr>
            <p:spPr bwMode="auto">
              <a:xfrm>
                <a:off x="6841531" y="2518684"/>
                <a:ext cx="630352" cy="716479"/>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sp>
        <p:nvSpPr>
          <p:cNvPr id="23" name="Text Box 183"/>
          <p:cNvSpPr txBox="1">
            <a:spLocks noChangeArrowheads="1"/>
          </p:cNvSpPr>
          <p:nvPr/>
        </p:nvSpPr>
        <p:spPr bwMode="auto">
          <a:xfrm>
            <a:off x="3352800" y="4572000"/>
            <a:ext cx="2590800" cy="923330"/>
          </a:xfrm>
          <a:prstGeom prst="rect">
            <a:avLst/>
          </a:prstGeom>
          <a:noFill/>
          <a:ln w="9525">
            <a:noFill/>
            <a:miter lim="800000"/>
            <a:headEnd/>
            <a:tailEnd/>
          </a:ln>
        </p:spPr>
        <p:txBody>
          <a:bodyPr>
            <a:spAutoFit/>
          </a:bodyPr>
          <a:lstStyle/>
          <a:p>
            <a:pPr algn="ctr" fontAlgn="base">
              <a:spcBef>
                <a:spcPct val="50000"/>
              </a:spcBef>
              <a:spcAft>
                <a:spcPct val="0"/>
              </a:spcAft>
            </a:pPr>
            <a:r>
              <a:rPr lang="en-US" sz="5400" b="1" dirty="0">
                <a:solidFill>
                  <a:srgbClr val="FFFF00"/>
                </a:solidFill>
              </a:rPr>
              <a:t>1 </a:t>
            </a:r>
            <a:r>
              <a:rPr lang="en-US" sz="5400" b="1" dirty="0" smtClean="0">
                <a:solidFill>
                  <a:srgbClr val="FFFF00"/>
                </a:solidFill>
              </a:rPr>
              <a:t>in 6</a:t>
            </a:r>
            <a:endParaRPr lang="en-US" sz="5400" b="1" dirty="0">
              <a:solidFill>
                <a:srgbClr val="FFFF00"/>
              </a:solidFill>
            </a:endParaRPr>
          </a:p>
        </p:txBody>
      </p:sp>
      <p:sp>
        <p:nvSpPr>
          <p:cNvPr id="26" name="TextBox 25"/>
          <p:cNvSpPr txBox="1"/>
          <p:nvPr/>
        </p:nvSpPr>
        <p:spPr>
          <a:xfrm>
            <a:off x="2669454" y="5410200"/>
            <a:ext cx="3883746" cy="523220"/>
          </a:xfrm>
          <a:prstGeom prst="rect">
            <a:avLst/>
          </a:prstGeom>
          <a:noFill/>
        </p:spPr>
        <p:txBody>
          <a:bodyPr wrap="square" rtlCol="0">
            <a:spAutoFit/>
          </a:bodyPr>
          <a:lstStyle/>
          <a:p>
            <a:pPr algn="ctr"/>
            <a:r>
              <a:rPr lang="en-US" sz="2800" b="1" dirty="0" smtClean="0">
                <a:solidFill>
                  <a:srgbClr val="FFFFFF"/>
                </a:solidFill>
              </a:rPr>
              <a:t>Same rate since 1993</a:t>
            </a:r>
            <a:endParaRPr lang="en-US" sz="2800" b="1" dirty="0">
              <a:solidFill>
                <a:srgbClr val="FFFFFF"/>
              </a:solidFill>
            </a:endParaRPr>
          </a:p>
        </p:txBody>
      </p:sp>
      <p:sp>
        <p:nvSpPr>
          <p:cNvPr id="25" name="Rectangle 24"/>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39843360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Freeform 2"/>
          <p:cNvSpPr>
            <a:spLocks/>
          </p:cNvSpPr>
          <p:nvPr/>
        </p:nvSpPr>
        <p:spPr bwMode="auto">
          <a:xfrm>
            <a:off x="762000" y="1628775"/>
            <a:ext cx="7848600" cy="4848225"/>
          </a:xfrm>
          <a:custGeom>
            <a:avLst/>
            <a:gdLst>
              <a:gd name="T0" fmla="*/ 2147483647 w 4849"/>
              <a:gd name="T1" fmla="*/ 2147483647 h 2938"/>
              <a:gd name="T2" fmla="*/ 2147483647 w 4849"/>
              <a:gd name="T3" fmla="*/ 2147483647 h 2938"/>
              <a:gd name="T4" fmla="*/ 2147483647 w 4849"/>
              <a:gd name="T5" fmla="*/ 2147483647 h 2938"/>
              <a:gd name="T6" fmla="*/ 2147483647 w 4849"/>
              <a:gd name="T7" fmla="*/ 2147483647 h 2938"/>
              <a:gd name="T8" fmla="*/ 2147483647 w 4849"/>
              <a:gd name="T9" fmla="*/ 2147483647 h 2938"/>
              <a:gd name="T10" fmla="*/ 2147483647 w 4849"/>
              <a:gd name="T11" fmla="*/ 2147483647 h 2938"/>
              <a:gd name="T12" fmla="*/ 2147483647 w 4849"/>
              <a:gd name="T13" fmla="*/ 2147483647 h 2938"/>
              <a:gd name="T14" fmla="*/ 2147483647 w 4849"/>
              <a:gd name="T15" fmla="*/ 2147483647 h 2938"/>
              <a:gd name="T16" fmla="*/ 2147483647 w 4849"/>
              <a:gd name="T17" fmla="*/ 2147483647 h 2938"/>
              <a:gd name="T18" fmla="*/ 2147483647 w 4849"/>
              <a:gd name="T19" fmla="*/ 2147483647 h 2938"/>
              <a:gd name="T20" fmla="*/ 2147483647 w 4849"/>
              <a:gd name="T21" fmla="*/ 2147483647 h 2938"/>
              <a:gd name="T22" fmla="*/ 2147483647 w 4849"/>
              <a:gd name="T23" fmla="*/ 2147483647 h 2938"/>
              <a:gd name="T24" fmla="*/ 2147483647 w 4849"/>
              <a:gd name="T25" fmla="*/ 2147483647 h 2938"/>
              <a:gd name="T26" fmla="*/ 2147483647 w 4849"/>
              <a:gd name="T27" fmla="*/ 2147483647 h 2938"/>
              <a:gd name="T28" fmla="*/ 2147483647 w 4849"/>
              <a:gd name="T29" fmla="*/ 2147483647 h 2938"/>
              <a:gd name="T30" fmla="*/ 2147483647 w 4849"/>
              <a:gd name="T31" fmla="*/ 2147483647 h 2938"/>
              <a:gd name="T32" fmla="*/ 2147483647 w 4849"/>
              <a:gd name="T33" fmla="*/ 2147483647 h 2938"/>
              <a:gd name="T34" fmla="*/ 2147483647 w 4849"/>
              <a:gd name="T35" fmla="*/ 2147483647 h 2938"/>
              <a:gd name="T36" fmla="*/ 2147483647 w 4849"/>
              <a:gd name="T37" fmla="*/ 2147483647 h 2938"/>
              <a:gd name="T38" fmla="*/ 2147483647 w 4849"/>
              <a:gd name="T39" fmla="*/ 2147483647 h 2938"/>
              <a:gd name="T40" fmla="*/ 2147483647 w 4849"/>
              <a:gd name="T41" fmla="*/ 2147483647 h 2938"/>
              <a:gd name="T42" fmla="*/ 2147483647 w 4849"/>
              <a:gd name="T43" fmla="*/ 2147483647 h 2938"/>
              <a:gd name="T44" fmla="*/ 2147483647 w 4849"/>
              <a:gd name="T45" fmla="*/ 2147483647 h 2938"/>
              <a:gd name="T46" fmla="*/ 2147483647 w 4849"/>
              <a:gd name="T47" fmla="*/ 2147483647 h 2938"/>
              <a:gd name="T48" fmla="*/ 2147483647 w 4849"/>
              <a:gd name="T49" fmla="*/ 2147483647 h 2938"/>
              <a:gd name="T50" fmla="*/ 2147483647 w 4849"/>
              <a:gd name="T51" fmla="*/ 2147483647 h 2938"/>
              <a:gd name="T52" fmla="*/ 2147483647 w 4849"/>
              <a:gd name="T53" fmla="*/ 2147483647 h 2938"/>
              <a:gd name="T54" fmla="*/ 2147483647 w 4849"/>
              <a:gd name="T55" fmla="*/ 2147483647 h 2938"/>
              <a:gd name="T56" fmla="*/ 2147483647 w 4849"/>
              <a:gd name="T57" fmla="*/ 2147483647 h 2938"/>
              <a:gd name="T58" fmla="*/ 2147483647 w 4849"/>
              <a:gd name="T59" fmla="*/ 2147483647 h 2938"/>
              <a:gd name="T60" fmla="*/ 2147483647 w 4849"/>
              <a:gd name="T61" fmla="*/ 2147483647 h 2938"/>
              <a:gd name="T62" fmla="*/ 2147483647 w 4849"/>
              <a:gd name="T63" fmla="*/ 2147483647 h 2938"/>
              <a:gd name="T64" fmla="*/ 2147483647 w 4849"/>
              <a:gd name="T65" fmla="*/ 2147483647 h 2938"/>
              <a:gd name="T66" fmla="*/ 2147483647 w 4849"/>
              <a:gd name="T67" fmla="*/ 2147483647 h 2938"/>
              <a:gd name="T68" fmla="*/ 2147483647 w 4849"/>
              <a:gd name="T69" fmla="*/ 2147483647 h 2938"/>
              <a:gd name="T70" fmla="*/ 2147483647 w 4849"/>
              <a:gd name="T71" fmla="*/ 2147483647 h 2938"/>
              <a:gd name="T72" fmla="*/ 2147483647 w 4849"/>
              <a:gd name="T73" fmla="*/ 2147483647 h 2938"/>
              <a:gd name="T74" fmla="*/ 2147483647 w 4849"/>
              <a:gd name="T75" fmla="*/ 2147483647 h 2938"/>
              <a:gd name="T76" fmla="*/ 2147483647 w 4849"/>
              <a:gd name="T77" fmla="*/ 2147483647 h 2938"/>
              <a:gd name="T78" fmla="*/ 2147483647 w 4849"/>
              <a:gd name="T79" fmla="*/ 2147483647 h 2938"/>
              <a:gd name="T80" fmla="*/ 2147483647 w 4849"/>
              <a:gd name="T81" fmla="*/ 2147483647 h 2938"/>
              <a:gd name="T82" fmla="*/ 2147483647 w 4849"/>
              <a:gd name="T83" fmla="*/ 2147483647 h 2938"/>
              <a:gd name="T84" fmla="*/ 2147483647 w 4849"/>
              <a:gd name="T85" fmla="*/ 2147483647 h 2938"/>
              <a:gd name="T86" fmla="*/ 2147483647 w 4849"/>
              <a:gd name="T87" fmla="*/ 2147483647 h 2938"/>
              <a:gd name="T88" fmla="*/ 2147483647 w 4849"/>
              <a:gd name="T89" fmla="*/ 2147483647 h 2938"/>
              <a:gd name="T90" fmla="*/ 2147483647 w 4849"/>
              <a:gd name="T91" fmla="*/ 2147483647 h 2938"/>
              <a:gd name="T92" fmla="*/ 2147483647 w 4849"/>
              <a:gd name="T93" fmla="*/ 2147483647 h 2938"/>
              <a:gd name="T94" fmla="*/ 2147483647 w 4849"/>
              <a:gd name="T95" fmla="*/ 2147483647 h 2938"/>
              <a:gd name="T96" fmla="*/ 2147483647 w 4849"/>
              <a:gd name="T97" fmla="*/ 2147483647 h 2938"/>
              <a:gd name="T98" fmla="*/ 2147483647 w 4849"/>
              <a:gd name="T99" fmla="*/ 2147483647 h 2938"/>
              <a:gd name="T100" fmla="*/ 2147483647 w 4849"/>
              <a:gd name="T101" fmla="*/ 2147483647 h 2938"/>
              <a:gd name="T102" fmla="*/ 2147483647 w 4849"/>
              <a:gd name="T103" fmla="*/ 2147483647 h 2938"/>
              <a:gd name="T104" fmla="*/ 2147483647 w 4849"/>
              <a:gd name="T105" fmla="*/ 2147483647 h 2938"/>
              <a:gd name="T106" fmla="*/ 2147483647 w 4849"/>
              <a:gd name="T107" fmla="*/ 2147483647 h 2938"/>
              <a:gd name="T108" fmla="*/ 2147483647 w 4849"/>
              <a:gd name="T109" fmla="*/ 2147483647 h 2938"/>
              <a:gd name="T110" fmla="*/ 2147483647 w 4849"/>
              <a:gd name="T111" fmla="*/ 2147483647 h 2938"/>
              <a:gd name="T112" fmla="*/ 2147483647 w 4849"/>
              <a:gd name="T113" fmla="*/ 2147483647 h 2938"/>
              <a:gd name="T114" fmla="*/ 2147483647 w 4849"/>
              <a:gd name="T115" fmla="*/ 2147483647 h 29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49"/>
              <a:gd name="T175" fmla="*/ 0 h 2938"/>
              <a:gd name="T176" fmla="*/ 4849 w 4849"/>
              <a:gd name="T177" fmla="*/ 2938 h 29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49" h="2938">
                <a:moveTo>
                  <a:pt x="4672" y="17"/>
                </a:moveTo>
                <a:lnTo>
                  <a:pt x="4647" y="0"/>
                </a:lnTo>
                <a:lnTo>
                  <a:pt x="4620" y="0"/>
                </a:lnTo>
                <a:lnTo>
                  <a:pt x="4603" y="2"/>
                </a:lnTo>
                <a:lnTo>
                  <a:pt x="4591" y="23"/>
                </a:lnTo>
                <a:lnTo>
                  <a:pt x="4570" y="17"/>
                </a:lnTo>
                <a:lnTo>
                  <a:pt x="4555" y="23"/>
                </a:lnTo>
                <a:lnTo>
                  <a:pt x="4543" y="52"/>
                </a:lnTo>
                <a:lnTo>
                  <a:pt x="4508" y="118"/>
                </a:lnTo>
                <a:lnTo>
                  <a:pt x="4526" y="158"/>
                </a:lnTo>
                <a:lnTo>
                  <a:pt x="4512" y="207"/>
                </a:lnTo>
                <a:lnTo>
                  <a:pt x="4524" y="228"/>
                </a:lnTo>
                <a:lnTo>
                  <a:pt x="4522" y="266"/>
                </a:lnTo>
                <a:lnTo>
                  <a:pt x="4516" y="301"/>
                </a:lnTo>
                <a:lnTo>
                  <a:pt x="4495" y="307"/>
                </a:lnTo>
                <a:lnTo>
                  <a:pt x="4477" y="288"/>
                </a:lnTo>
                <a:lnTo>
                  <a:pt x="4444" y="365"/>
                </a:lnTo>
                <a:lnTo>
                  <a:pt x="4381" y="380"/>
                </a:lnTo>
                <a:lnTo>
                  <a:pt x="4298" y="406"/>
                </a:lnTo>
                <a:lnTo>
                  <a:pt x="4238" y="421"/>
                </a:lnTo>
                <a:lnTo>
                  <a:pt x="4192" y="462"/>
                </a:lnTo>
                <a:lnTo>
                  <a:pt x="4159" y="506"/>
                </a:lnTo>
                <a:lnTo>
                  <a:pt x="4132" y="508"/>
                </a:lnTo>
                <a:lnTo>
                  <a:pt x="4101" y="556"/>
                </a:lnTo>
                <a:lnTo>
                  <a:pt x="4114" y="573"/>
                </a:lnTo>
                <a:lnTo>
                  <a:pt x="4122" y="612"/>
                </a:lnTo>
                <a:lnTo>
                  <a:pt x="4107" y="626"/>
                </a:lnTo>
                <a:lnTo>
                  <a:pt x="4085" y="655"/>
                </a:lnTo>
                <a:lnTo>
                  <a:pt x="4062" y="662"/>
                </a:lnTo>
                <a:lnTo>
                  <a:pt x="4054" y="682"/>
                </a:lnTo>
                <a:lnTo>
                  <a:pt x="4014" y="687"/>
                </a:lnTo>
                <a:lnTo>
                  <a:pt x="3958" y="689"/>
                </a:lnTo>
                <a:lnTo>
                  <a:pt x="3914" y="716"/>
                </a:lnTo>
                <a:lnTo>
                  <a:pt x="3919" y="759"/>
                </a:lnTo>
                <a:lnTo>
                  <a:pt x="3906" y="796"/>
                </a:lnTo>
                <a:lnTo>
                  <a:pt x="3869" y="844"/>
                </a:lnTo>
                <a:lnTo>
                  <a:pt x="3823" y="888"/>
                </a:lnTo>
                <a:lnTo>
                  <a:pt x="3776" y="906"/>
                </a:lnTo>
                <a:lnTo>
                  <a:pt x="3763" y="940"/>
                </a:lnTo>
                <a:lnTo>
                  <a:pt x="3668" y="979"/>
                </a:lnTo>
                <a:lnTo>
                  <a:pt x="3616" y="967"/>
                </a:lnTo>
                <a:lnTo>
                  <a:pt x="3607" y="956"/>
                </a:lnTo>
                <a:lnTo>
                  <a:pt x="3630" y="933"/>
                </a:lnTo>
                <a:lnTo>
                  <a:pt x="3632" y="902"/>
                </a:lnTo>
                <a:lnTo>
                  <a:pt x="3614" y="875"/>
                </a:lnTo>
                <a:lnTo>
                  <a:pt x="3634" y="861"/>
                </a:lnTo>
                <a:lnTo>
                  <a:pt x="3661" y="867"/>
                </a:lnTo>
                <a:lnTo>
                  <a:pt x="3657" y="809"/>
                </a:lnTo>
                <a:lnTo>
                  <a:pt x="3651" y="763"/>
                </a:lnTo>
                <a:lnTo>
                  <a:pt x="3636" y="720"/>
                </a:lnTo>
                <a:lnTo>
                  <a:pt x="3610" y="699"/>
                </a:lnTo>
                <a:lnTo>
                  <a:pt x="3576" y="689"/>
                </a:lnTo>
                <a:lnTo>
                  <a:pt x="3549" y="709"/>
                </a:lnTo>
                <a:lnTo>
                  <a:pt x="3524" y="743"/>
                </a:lnTo>
                <a:lnTo>
                  <a:pt x="3497" y="736"/>
                </a:lnTo>
                <a:lnTo>
                  <a:pt x="3506" y="718"/>
                </a:lnTo>
                <a:lnTo>
                  <a:pt x="3520" y="709"/>
                </a:lnTo>
                <a:lnTo>
                  <a:pt x="3537" y="697"/>
                </a:lnTo>
                <a:lnTo>
                  <a:pt x="3562" y="666"/>
                </a:lnTo>
                <a:lnTo>
                  <a:pt x="3543" y="606"/>
                </a:lnTo>
                <a:lnTo>
                  <a:pt x="3537" y="558"/>
                </a:lnTo>
                <a:lnTo>
                  <a:pt x="3497" y="550"/>
                </a:lnTo>
                <a:lnTo>
                  <a:pt x="3423" y="506"/>
                </a:lnTo>
                <a:lnTo>
                  <a:pt x="3381" y="525"/>
                </a:lnTo>
                <a:lnTo>
                  <a:pt x="3373" y="546"/>
                </a:lnTo>
                <a:lnTo>
                  <a:pt x="3383" y="564"/>
                </a:lnTo>
                <a:lnTo>
                  <a:pt x="3361" y="573"/>
                </a:lnTo>
                <a:lnTo>
                  <a:pt x="3359" y="608"/>
                </a:lnTo>
                <a:lnTo>
                  <a:pt x="3340" y="608"/>
                </a:lnTo>
                <a:lnTo>
                  <a:pt x="3309" y="637"/>
                </a:lnTo>
                <a:lnTo>
                  <a:pt x="3298" y="658"/>
                </a:lnTo>
                <a:lnTo>
                  <a:pt x="3288" y="682"/>
                </a:lnTo>
                <a:lnTo>
                  <a:pt x="3286" y="738"/>
                </a:lnTo>
                <a:lnTo>
                  <a:pt x="3280" y="799"/>
                </a:lnTo>
                <a:lnTo>
                  <a:pt x="3296" y="834"/>
                </a:lnTo>
                <a:lnTo>
                  <a:pt x="3317" y="892"/>
                </a:lnTo>
                <a:lnTo>
                  <a:pt x="3317" y="964"/>
                </a:lnTo>
                <a:lnTo>
                  <a:pt x="3298" y="1043"/>
                </a:lnTo>
                <a:lnTo>
                  <a:pt x="3263" y="1049"/>
                </a:lnTo>
                <a:lnTo>
                  <a:pt x="3240" y="1035"/>
                </a:lnTo>
                <a:lnTo>
                  <a:pt x="3220" y="1006"/>
                </a:lnTo>
                <a:lnTo>
                  <a:pt x="3199" y="964"/>
                </a:lnTo>
                <a:lnTo>
                  <a:pt x="3203" y="908"/>
                </a:lnTo>
                <a:lnTo>
                  <a:pt x="3203" y="871"/>
                </a:lnTo>
                <a:lnTo>
                  <a:pt x="3186" y="836"/>
                </a:lnTo>
                <a:lnTo>
                  <a:pt x="3190" y="767"/>
                </a:lnTo>
                <a:lnTo>
                  <a:pt x="3197" y="711"/>
                </a:lnTo>
                <a:lnTo>
                  <a:pt x="3201" y="682"/>
                </a:lnTo>
                <a:lnTo>
                  <a:pt x="3236" y="633"/>
                </a:lnTo>
                <a:lnTo>
                  <a:pt x="3217" y="612"/>
                </a:lnTo>
                <a:lnTo>
                  <a:pt x="3199" y="622"/>
                </a:lnTo>
                <a:lnTo>
                  <a:pt x="3188" y="649"/>
                </a:lnTo>
                <a:lnTo>
                  <a:pt x="3147" y="691"/>
                </a:lnTo>
                <a:lnTo>
                  <a:pt x="3170" y="657"/>
                </a:lnTo>
                <a:lnTo>
                  <a:pt x="3172" y="631"/>
                </a:lnTo>
                <a:lnTo>
                  <a:pt x="3162" y="602"/>
                </a:lnTo>
                <a:lnTo>
                  <a:pt x="3170" y="575"/>
                </a:lnTo>
                <a:lnTo>
                  <a:pt x="3188" y="550"/>
                </a:lnTo>
                <a:lnTo>
                  <a:pt x="3191" y="514"/>
                </a:lnTo>
                <a:lnTo>
                  <a:pt x="3199" y="494"/>
                </a:lnTo>
                <a:lnTo>
                  <a:pt x="3207" y="527"/>
                </a:lnTo>
                <a:lnTo>
                  <a:pt x="3242" y="529"/>
                </a:lnTo>
                <a:lnTo>
                  <a:pt x="3263" y="508"/>
                </a:lnTo>
                <a:lnTo>
                  <a:pt x="3298" y="492"/>
                </a:lnTo>
                <a:lnTo>
                  <a:pt x="3336" y="489"/>
                </a:lnTo>
                <a:lnTo>
                  <a:pt x="3352" y="502"/>
                </a:lnTo>
                <a:lnTo>
                  <a:pt x="3381" y="496"/>
                </a:lnTo>
                <a:lnTo>
                  <a:pt x="3425" y="487"/>
                </a:lnTo>
                <a:lnTo>
                  <a:pt x="3448" y="485"/>
                </a:lnTo>
                <a:lnTo>
                  <a:pt x="3452" y="465"/>
                </a:lnTo>
                <a:lnTo>
                  <a:pt x="3456" y="465"/>
                </a:lnTo>
                <a:lnTo>
                  <a:pt x="3437" y="444"/>
                </a:lnTo>
                <a:lnTo>
                  <a:pt x="3412" y="433"/>
                </a:lnTo>
                <a:lnTo>
                  <a:pt x="3369" y="419"/>
                </a:lnTo>
                <a:lnTo>
                  <a:pt x="3332" y="419"/>
                </a:lnTo>
                <a:lnTo>
                  <a:pt x="3309" y="415"/>
                </a:lnTo>
                <a:lnTo>
                  <a:pt x="3298" y="400"/>
                </a:lnTo>
                <a:lnTo>
                  <a:pt x="3255" y="394"/>
                </a:lnTo>
                <a:lnTo>
                  <a:pt x="3217" y="402"/>
                </a:lnTo>
                <a:lnTo>
                  <a:pt x="3190" y="406"/>
                </a:lnTo>
                <a:lnTo>
                  <a:pt x="3159" y="433"/>
                </a:lnTo>
                <a:lnTo>
                  <a:pt x="3120" y="415"/>
                </a:lnTo>
                <a:lnTo>
                  <a:pt x="3089" y="402"/>
                </a:lnTo>
                <a:lnTo>
                  <a:pt x="3052" y="419"/>
                </a:lnTo>
                <a:lnTo>
                  <a:pt x="3027" y="407"/>
                </a:lnTo>
                <a:lnTo>
                  <a:pt x="3054" y="369"/>
                </a:lnTo>
                <a:lnTo>
                  <a:pt x="3047" y="355"/>
                </a:lnTo>
                <a:lnTo>
                  <a:pt x="3031" y="361"/>
                </a:lnTo>
                <a:lnTo>
                  <a:pt x="2995" y="406"/>
                </a:lnTo>
                <a:lnTo>
                  <a:pt x="2966" y="440"/>
                </a:lnTo>
                <a:lnTo>
                  <a:pt x="2937" y="479"/>
                </a:lnTo>
                <a:lnTo>
                  <a:pt x="2896" y="475"/>
                </a:lnTo>
                <a:lnTo>
                  <a:pt x="2879" y="431"/>
                </a:lnTo>
                <a:lnTo>
                  <a:pt x="2863" y="433"/>
                </a:lnTo>
                <a:lnTo>
                  <a:pt x="2850" y="465"/>
                </a:lnTo>
                <a:lnTo>
                  <a:pt x="2801" y="467"/>
                </a:lnTo>
                <a:lnTo>
                  <a:pt x="2854" y="402"/>
                </a:lnTo>
                <a:lnTo>
                  <a:pt x="2975" y="326"/>
                </a:lnTo>
                <a:lnTo>
                  <a:pt x="2983" y="307"/>
                </a:lnTo>
                <a:lnTo>
                  <a:pt x="2915" y="311"/>
                </a:lnTo>
                <a:lnTo>
                  <a:pt x="2846" y="286"/>
                </a:lnTo>
                <a:lnTo>
                  <a:pt x="2821" y="319"/>
                </a:lnTo>
                <a:lnTo>
                  <a:pt x="2767" y="299"/>
                </a:lnTo>
                <a:lnTo>
                  <a:pt x="2732" y="313"/>
                </a:lnTo>
                <a:lnTo>
                  <a:pt x="2709" y="274"/>
                </a:lnTo>
                <a:lnTo>
                  <a:pt x="2649" y="276"/>
                </a:lnTo>
                <a:lnTo>
                  <a:pt x="2632" y="294"/>
                </a:lnTo>
                <a:lnTo>
                  <a:pt x="2564" y="251"/>
                </a:lnTo>
                <a:lnTo>
                  <a:pt x="2554" y="210"/>
                </a:lnTo>
                <a:lnTo>
                  <a:pt x="2477" y="195"/>
                </a:lnTo>
                <a:lnTo>
                  <a:pt x="2512" y="251"/>
                </a:lnTo>
                <a:lnTo>
                  <a:pt x="1369" y="214"/>
                </a:lnTo>
                <a:lnTo>
                  <a:pt x="1299" y="197"/>
                </a:lnTo>
                <a:lnTo>
                  <a:pt x="1178" y="182"/>
                </a:lnTo>
                <a:lnTo>
                  <a:pt x="1023" y="158"/>
                </a:lnTo>
                <a:lnTo>
                  <a:pt x="830" y="141"/>
                </a:lnTo>
                <a:lnTo>
                  <a:pt x="757" y="127"/>
                </a:lnTo>
                <a:lnTo>
                  <a:pt x="653" y="110"/>
                </a:lnTo>
                <a:lnTo>
                  <a:pt x="577" y="93"/>
                </a:lnTo>
                <a:lnTo>
                  <a:pt x="376" y="35"/>
                </a:lnTo>
                <a:lnTo>
                  <a:pt x="363" y="41"/>
                </a:lnTo>
                <a:lnTo>
                  <a:pt x="369" y="68"/>
                </a:lnTo>
                <a:lnTo>
                  <a:pt x="380" y="98"/>
                </a:lnTo>
                <a:lnTo>
                  <a:pt x="371" y="112"/>
                </a:lnTo>
                <a:lnTo>
                  <a:pt x="357" y="126"/>
                </a:lnTo>
                <a:lnTo>
                  <a:pt x="365" y="147"/>
                </a:lnTo>
                <a:lnTo>
                  <a:pt x="394" y="195"/>
                </a:lnTo>
                <a:lnTo>
                  <a:pt x="371" y="228"/>
                </a:lnTo>
                <a:lnTo>
                  <a:pt x="357" y="268"/>
                </a:lnTo>
                <a:lnTo>
                  <a:pt x="324" y="268"/>
                </a:lnTo>
                <a:lnTo>
                  <a:pt x="351" y="249"/>
                </a:lnTo>
                <a:lnTo>
                  <a:pt x="361" y="228"/>
                </a:lnTo>
                <a:lnTo>
                  <a:pt x="355" y="207"/>
                </a:lnTo>
                <a:lnTo>
                  <a:pt x="338" y="201"/>
                </a:lnTo>
                <a:lnTo>
                  <a:pt x="346" y="185"/>
                </a:lnTo>
                <a:lnTo>
                  <a:pt x="369" y="191"/>
                </a:lnTo>
                <a:lnTo>
                  <a:pt x="369" y="180"/>
                </a:lnTo>
                <a:lnTo>
                  <a:pt x="353" y="143"/>
                </a:lnTo>
                <a:lnTo>
                  <a:pt x="336" y="141"/>
                </a:lnTo>
                <a:lnTo>
                  <a:pt x="299" y="135"/>
                </a:lnTo>
                <a:lnTo>
                  <a:pt x="270" y="108"/>
                </a:lnTo>
                <a:lnTo>
                  <a:pt x="251" y="95"/>
                </a:lnTo>
                <a:lnTo>
                  <a:pt x="228" y="85"/>
                </a:lnTo>
                <a:lnTo>
                  <a:pt x="212" y="110"/>
                </a:lnTo>
                <a:lnTo>
                  <a:pt x="222" y="151"/>
                </a:lnTo>
                <a:lnTo>
                  <a:pt x="228" y="183"/>
                </a:lnTo>
                <a:lnTo>
                  <a:pt x="224" y="224"/>
                </a:lnTo>
                <a:lnTo>
                  <a:pt x="222" y="261"/>
                </a:lnTo>
                <a:lnTo>
                  <a:pt x="228" y="274"/>
                </a:lnTo>
                <a:lnTo>
                  <a:pt x="241" y="301"/>
                </a:lnTo>
                <a:lnTo>
                  <a:pt x="228" y="321"/>
                </a:lnTo>
                <a:lnTo>
                  <a:pt x="230" y="338"/>
                </a:lnTo>
                <a:lnTo>
                  <a:pt x="232" y="367"/>
                </a:lnTo>
                <a:lnTo>
                  <a:pt x="210" y="377"/>
                </a:lnTo>
                <a:lnTo>
                  <a:pt x="195" y="442"/>
                </a:lnTo>
                <a:lnTo>
                  <a:pt x="180" y="500"/>
                </a:lnTo>
                <a:lnTo>
                  <a:pt x="156" y="560"/>
                </a:lnTo>
                <a:lnTo>
                  <a:pt x="127" y="606"/>
                </a:lnTo>
                <a:lnTo>
                  <a:pt x="100" y="666"/>
                </a:lnTo>
                <a:lnTo>
                  <a:pt x="73" y="703"/>
                </a:lnTo>
                <a:lnTo>
                  <a:pt x="73" y="794"/>
                </a:lnTo>
                <a:lnTo>
                  <a:pt x="73" y="875"/>
                </a:lnTo>
                <a:lnTo>
                  <a:pt x="62" y="906"/>
                </a:lnTo>
                <a:lnTo>
                  <a:pt x="35" y="958"/>
                </a:lnTo>
                <a:lnTo>
                  <a:pt x="0" y="1014"/>
                </a:lnTo>
                <a:lnTo>
                  <a:pt x="35" y="1085"/>
                </a:lnTo>
                <a:lnTo>
                  <a:pt x="25" y="1143"/>
                </a:lnTo>
                <a:lnTo>
                  <a:pt x="15" y="1184"/>
                </a:lnTo>
                <a:lnTo>
                  <a:pt x="44" y="1255"/>
                </a:lnTo>
                <a:lnTo>
                  <a:pt x="66" y="1301"/>
                </a:lnTo>
                <a:lnTo>
                  <a:pt x="97" y="1321"/>
                </a:lnTo>
                <a:lnTo>
                  <a:pt x="125" y="1288"/>
                </a:lnTo>
                <a:lnTo>
                  <a:pt x="135" y="1309"/>
                </a:lnTo>
                <a:lnTo>
                  <a:pt x="143" y="1327"/>
                </a:lnTo>
                <a:lnTo>
                  <a:pt x="114" y="1330"/>
                </a:lnTo>
                <a:lnTo>
                  <a:pt x="116" y="1352"/>
                </a:lnTo>
                <a:lnTo>
                  <a:pt x="89" y="1338"/>
                </a:lnTo>
                <a:lnTo>
                  <a:pt x="93" y="1383"/>
                </a:lnTo>
                <a:lnTo>
                  <a:pt x="104" y="1421"/>
                </a:lnTo>
                <a:lnTo>
                  <a:pt x="110" y="1450"/>
                </a:lnTo>
                <a:lnTo>
                  <a:pt x="147" y="1444"/>
                </a:lnTo>
                <a:lnTo>
                  <a:pt x="141" y="1458"/>
                </a:lnTo>
                <a:lnTo>
                  <a:pt x="110" y="1479"/>
                </a:lnTo>
                <a:lnTo>
                  <a:pt x="110" y="1525"/>
                </a:lnTo>
                <a:lnTo>
                  <a:pt x="153" y="1572"/>
                </a:lnTo>
                <a:lnTo>
                  <a:pt x="170" y="1587"/>
                </a:lnTo>
                <a:lnTo>
                  <a:pt x="158" y="1607"/>
                </a:lnTo>
                <a:lnTo>
                  <a:pt x="172" y="1634"/>
                </a:lnTo>
                <a:lnTo>
                  <a:pt x="180" y="1666"/>
                </a:lnTo>
                <a:lnTo>
                  <a:pt x="191" y="1688"/>
                </a:lnTo>
                <a:lnTo>
                  <a:pt x="197" y="1713"/>
                </a:lnTo>
                <a:lnTo>
                  <a:pt x="199" y="1738"/>
                </a:lnTo>
                <a:lnTo>
                  <a:pt x="191" y="1755"/>
                </a:lnTo>
                <a:lnTo>
                  <a:pt x="220" y="1763"/>
                </a:lnTo>
                <a:lnTo>
                  <a:pt x="247" y="1765"/>
                </a:lnTo>
                <a:lnTo>
                  <a:pt x="270" y="1759"/>
                </a:lnTo>
                <a:lnTo>
                  <a:pt x="299" y="1763"/>
                </a:lnTo>
                <a:lnTo>
                  <a:pt x="307" y="1786"/>
                </a:lnTo>
                <a:lnTo>
                  <a:pt x="313" y="1805"/>
                </a:lnTo>
                <a:lnTo>
                  <a:pt x="342" y="1836"/>
                </a:lnTo>
                <a:lnTo>
                  <a:pt x="355" y="1850"/>
                </a:lnTo>
                <a:lnTo>
                  <a:pt x="369" y="1875"/>
                </a:lnTo>
                <a:lnTo>
                  <a:pt x="371" y="1890"/>
                </a:lnTo>
                <a:lnTo>
                  <a:pt x="398" y="1906"/>
                </a:lnTo>
                <a:lnTo>
                  <a:pt x="421" y="1927"/>
                </a:lnTo>
                <a:lnTo>
                  <a:pt x="446" y="1966"/>
                </a:lnTo>
                <a:lnTo>
                  <a:pt x="450" y="2012"/>
                </a:lnTo>
                <a:lnTo>
                  <a:pt x="448" y="2037"/>
                </a:lnTo>
                <a:lnTo>
                  <a:pt x="473" y="2041"/>
                </a:lnTo>
                <a:lnTo>
                  <a:pt x="500" y="2035"/>
                </a:lnTo>
                <a:lnTo>
                  <a:pt x="527" y="2033"/>
                </a:lnTo>
                <a:lnTo>
                  <a:pt x="568" y="2035"/>
                </a:lnTo>
                <a:lnTo>
                  <a:pt x="606" y="2037"/>
                </a:lnTo>
                <a:lnTo>
                  <a:pt x="658" y="2037"/>
                </a:lnTo>
                <a:lnTo>
                  <a:pt x="693" y="2041"/>
                </a:lnTo>
                <a:lnTo>
                  <a:pt x="699" y="2062"/>
                </a:lnTo>
                <a:lnTo>
                  <a:pt x="691" y="2084"/>
                </a:lnTo>
                <a:lnTo>
                  <a:pt x="734" y="2111"/>
                </a:lnTo>
                <a:lnTo>
                  <a:pt x="776" y="2132"/>
                </a:lnTo>
                <a:lnTo>
                  <a:pt x="857" y="2174"/>
                </a:lnTo>
                <a:lnTo>
                  <a:pt x="917" y="2207"/>
                </a:lnTo>
                <a:lnTo>
                  <a:pt x="983" y="2232"/>
                </a:lnTo>
                <a:lnTo>
                  <a:pt x="1050" y="2255"/>
                </a:lnTo>
                <a:lnTo>
                  <a:pt x="1095" y="2259"/>
                </a:lnTo>
                <a:lnTo>
                  <a:pt x="1133" y="2253"/>
                </a:lnTo>
                <a:lnTo>
                  <a:pt x="1193" y="2261"/>
                </a:lnTo>
                <a:lnTo>
                  <a:pt x="1232" y="2267"/>
                </a:lnTo>
                <a:lnTo>
                  <a:pt x="1274" y="2263"/>
                </a:lnTo>
                <a:lnTo>
                  <a:pt x="1315" y="2273"/>
                </a:lnTo>
                <a:lnTo>
                  <a:pt x="1350" y="2271"/>
                </a:lnTo>
                <a:lnTo>
                  <a:pt x="1353" y="2223"/>
                </a:lnTo>
                <a:lnTo>
                  <a:pt x="1415" y="2230"/>
                </a:lnTo>
                <a:lnTo>
                  <a:pt x="1489" y="2232"/>
                </a:lnTo>
                <a:lnTo>
                  <a:pt x="1546" y="2300"/>
                </a:lnTo>
                <a:lnTo>
                  <a:pt x="1616" y="2358"/>
                </a:lnTo>
                <a:lnTo>
                  <a:pt x="1657" y="2402"/>
                </a:lnTo>
                <a:lnTo>
                  <a:pt x="1658" y="2441"/>
                </a:lnTo>
                <a:lnTo>
                  <a:pt x="1672" y="2483"/>
                </a:lnTo>
                <a:lnTo>
                  <a:pt x="1699" y="2512"/>
                </a:lnTo>
                <a:lnTo>
                  <a:pt x="1728" y="2539"/>
                </a:lnTo>
                <a:lnTo>
                  <a:pt x="1813" y="2591"/>
                </a:lnTo>
                <a:lnTo>
                  <a:pt x="1842" y="2584"/>
                </a:lnTo>
                <a:lnTo>
                  <a:pt x="1859" y="2568"/>
                </a:lnTo>
                <a:lnTo>
                  <a:pt x="1869" y="2537"/>
                </a:lnTo>
                <a:lnTo>
                  <a:pt x="1877" y="2512"/>
                </a:lnTo>
                <a:lnTo>
                  <a:pt x="1909" y="2510"/>
                </a:lnTo>
                <a:lnTo>
                  <a:pt x="1946" y="2512"/>
                </a:lnTo>
                <a:lnTo>
                  <a:pt x="1992" y="2522"/>
                </a:lnTo>
                <a:lnTo>
                  <a:pt x="2020" y="2541"/>
                </a:lnTo>
                <a:lnTo>
                  <a:pt x="2054" y="2557"/>
                </a:lnTo>
                <a:lnTo>
                  <a:pt x="2066" y="2582"/>
                </a:lnTo>
                <a:lnTo>
                  <a:pt x="2083" y="2622"/>
                </a:lnTo>
                <a:lnTo>
                  <a:pt x="2101" y="2661"/>
                </a:lnTo>
                <a:lnTo>
                  <a:pt x="2120" y="2692"/>
                </a:lnTo>
                <a:lnTo>
                  <a:pt x="2155" y="2713"/>
                </a:lnTo>
                <a:lnTo>
                  <a:pt x="2184" y="2744"/>
                </a:lnTo>
                <a:lnTo>
                  <a:pt x="2195" y="2788"/>
                </a:lnTo>
                <a:lnTo>
                  <a:pt x="2207" y="2825"/>
                </a:lnTo>
                <a:lnTo>
                  <a:pt x="2230" y="2885"/>
                </a:lnTo>
                <a:lnTo>
                  <a:pt x="2263" y="2891"/>
                </a:lnTo>
                <a:lnTo>
                  <a:pt x="2299" y="2906"/>
                </a:lnTo>
                <a:lnTo>
                  <a:pt x="2336" y="2916"/>
                </a:lnTo>
                <a:lnTo>
                  <a:pt x="2384" y="2918"/>
                </a:lnTo>
                <a:lnTo>
                  <a:pt x="2411" y="2937"/>
                </a:lnTo>
                <a:lnTo>
                  <a:pt x="2477" y="2933"/>
                </a:lnTo>
                <a:lnTo>
                  <a:pt x="2481" y="2887"/>
                </a:lnTo>
                <a:lnTo>
                  <a:pt x="2444" y="2854"/>
                </a:lnTo>
                <a:lnTo>
                  <a:pt x="2438" y="2804"/>
                </a:lnTo>
                <a:lnTo>
                  <a:pt x="2464" y="2769"/>
                </a:lnTo>
                <a:lnTo>
                  <a:pt x="2462" y="2732"/>
                </a:lnTo>
                <a:lnTo>
                  <a:pt x="2471" y="2723"/>
                </a:lnTo>
                <a:lnTo>
                  <a:pt x="2475" y="2696"/>
                </a:lnTo>
                <a:lnTo>
                  <a:pt x="2498" y="2680"/>
                </a:lnTo>
                <a:lnTo>
                  <a:pt x="2541" y="2651"/>
                </a:lnTo>
                <a:lnTo>
                  <a:pt x="2564" y="2651"/>
                </a:lnTo>
                <a:lnTo>
                  <a:pt x="2616" y="2618"/>
                </a:lnTo>
                <a:lnTo>
                  <a:pt x="2649" y="2587"/>
                </a:lnTo>
                <a:lnTo>
                  <a:pt x="2701" y="2557"/>
                </a:lnTo>
                <a:lnTo>
                  <a:pt x="2688" y="2516"/>
                </a:lnTo>
                <a:lnTo>
                  <a:pt x="2699" y="2506"/>
                </a:lnTo>
                <a:lnTo>
                  <a:pt x="2715" y="2549"/>
                </a:lnTo>
                <a:lnTo>
                  <a:pt x="2786" y="2487"/>
                </a:lnTo>
                <a:lnTo>
                  <a:pt x="2844" y="2489"/>
                </a:lnTo>
                <a:lnTo>
                  <a:pt x="2923" y="2506"/>
                </a:lnTo>
                <a:lnTo>
                  <a:pt x="2985" y="2497"/>
                </a:lnTo>
                <a:lnTo>
                  <a:pt x="3014" y="2493"/>
                </a:lnTo>
                <a:lnTo>
                  <a:pt x="2998" y="2466"/>
                </a:lnTo>
                <a:lnTo>
                  <a:pt x="3025" y="2470"/>
                </a:lnTo>
                <a:lnTo>
                  <a:pt x="3043" y="2491"/>
                </a:lnTo>
                <a:lnTo>
                  <a:pt x="3043" y="2510"/>
                </a:lnTo>
                <a:lnTo>
                  <a:pt x="3101" y="2514"/>
                </a:lnTo>
                <a:lnTo>
                  <a:pt x="3130" y="2516"/>
                </a:lnTo>
                <a:lnTo>
                  <a:pt x="3141" y="2504"/>
                </a:lnTo>
                <a:lnTo>
                  <a:pt x="3164" y="2526"/>
                </a:lnTo>
                <a:lnTo>
                  <a:pt x="3186" y="2531"/>
                </a:lnTo>
                <a:lnTo>
                  <a:pt x="3209" y="2526"/>
                </a:lnTo>
                <a:lnTo>
                  <a:pt x="3191" y="2493"/>
                </a:lnTo>
                <a:lnTo>
                  <a:pt x="3218" y="2491"/>
                </a:lnTo>
                <a:lnTo>
                  <a:pt x="3236" y="2501"/>
                </a:lnTo>
                <a:lnTo>
                  <a:pt x="3261" y="2520"/>
                </a:lnTo>
                <a:lnTo>
                  <a:pt x="3278" y="2514"/>
                </a:lnTo>
                <a:lnTo>
                  <a:pt x="3296" y="2495"/>
                </a:lnTo>
                <a:lnTo>
                  <a:pt x="3284" y="2470"/>
                </a:lnTo>
                <a:lnTo>
                  <a:pt x="3259" y="2460"/>
                </a:lnTo>
                <a:lnTo>
                  <a:pt x="3244" y="2447"/>
                </a:lnTo>
                <a:lnTo>
                  <a:pt x="3255" y="2420"/>
                </a:lnTo>
                <a:lnTo>
                  <a:pt x="3253" y="2394"/>
                </a:lnTo>
                <a:lnTo>
                  <a:pt x="3228" y="2394"/>
                </a:lnTo>
                <a:lnTo>
                  <a:pt x="3205" y="2420"/>
                </a:lnTo>
                <a:lnTo>
                  <a:pt x="3201" y="2385"/>
                </a:lnTo>
                <a:lnTo>
                  <a:pt x="3170" y="2404"/>
                </a:lnTo>
                <a:lnTo>
                  <a:pt x="3141" y="2414"/>
                </a:lnTo>
                <a:lnTo>
                  <a:pt x="3132" y="2396"/>
                </a:lnTo>
                <a:lnTo>
                  <a:pt x="3155" y="2367"/>
                </a:lnTo>
                <a:lnTo>
                  <a:pt x="3236" y="2383"/>
                </a:lnTo>
                <a:lnTo>
                  <a:pt x="3253" y="2352"/>
                </a:lnTo>
                <a:lnTo>
                  <a:pt x="3294" y="2340"/>
                </a:lnTo>
                <a:lnTo>
                  <a:pt x="3340" y="2352"/>
                </a:lnTo>
                <a:lnTo>
                  <a:pt x="3357" y="2340"/>
                </a:lnTo>
                <a:lnTo>
                  <a:pt x="3357" y="2302"/>
                </a:lnTo>
                <a:lnTo>
                  <a:pt x="3381" y="2350"/>
                </a:lnTo>
                <a:lnTo>
                  <a:pt x="3388" y="2367"/>
                </a:lnTo>
                <a:lnTo>
                  <a:pt x="3423" y="2348"/>
                </a:lnTo>
                <a:lnTo>
                  <a:pt x="3450" y="2317"/>
                </a:lnTo>
                <a:lnTo>
                  <a:pt x="3464" y="2336"/>
                </a:lnTo>
                <a:lnTo>
                  <a:pt x="3487" y="2344"/>
                </a:lnTo>
                <a:lnTo>
                  <a:pt x="3524" y="2329"/>
                </a:lnTo>
                <a:lnTo>
                  <a:pt x="3601" y="2315"/>
                </a:lnTo>
                <a:lnTo>
                  <a:pt x="3616" y="2333"/>
                </a:lnTo>
                <a:lnTo>
                  <a:pt x="3636" y="2354"/>
                </a:lnTo>
                <a:lnTo>
                  <a:pt x="3666" y="2360"/>
                </a:lnTo>
                <a:lnTo>
                  <a:pt x="3697" y="2364"/>
                </a:lnTo>
                <a:lnTo>
                  <a:pt x="3734" y="2350"/>
                </a:lnTo>
                <a:lnTo>
                  <a:pt x="3757" y="2327"/>
                </a:lnTo>
                <a:lnTo>
                  <a:pt x="3778" y="2319"/>
                </a:lnTo>
                <a:lnTo>
                  <a:pt x="3792" y="2329"/>
                </a:lnTo>
                <a:lnTo>
                  <a:pt x="3811" y="2350"/>
                </a:lnTo>
                <a:lnTo>
                  <a:pt x="3840" y="2375"/>
                </a:lnTo>
                <a:lnTo>
                  <a:pt x="3867" y="2383"/>
                </a:lnTo>
                <a:lnTo>
                  <a:pt x="3890" y="2387"/>
                </a:lnTo>
                <a:lnTo>
                  <a:pt x="3915" y="2412"/>
                </a:lnTo>
                <a:lnTo>
                  <a:pt x="3931" y="2441"/>
                </a:lnTo>
                <a:lnTo>
                  <a:pt x="3950" y="2460"/>
                </a:lnTo>
                <a:lnTo>
                  <a:pt x="3942" y="2501"/>
                </a:lnTo>
                <a:lnTo>
                  <a:pt x="3944" y="2533"/>
                </a:lnTo>
                <a:lnTo>
                  <a:pt x="3944" y="2557"/>
                </a:lnTo>
                <a:lnTo>
                  <a:pt x="3952" y="2574"/>
                </a:lnTo>
                <a:lnTo>
                  <a:pt x="3964" y="2578"/>
                </a:lnTo>
                <a:lnTo>
                  <a:pt x="3971" y="2543"/>
                </a:lnTo>
                <a:lnTo>
                  <a:pt x="3989" y="2562"/>
                </a:lnTo>
                <a:lnTo>
                  <a:pt x="3975" y="2589"/>
                </a:lnTo>
                <a:lnTo>
                  <a:pt x="3971" y="2613"/>
                </a:lnTo>
                <a:lnTo>
                  <a:pt x="3987" y="2624"/>
                </a:lnTo>
                <a:lnTo>
                  <a:pt x="4018" y="2655"/>
                </a:lnTo>
                <a:lnTo>
                  <a:pt x="4043" y="2661"/>
                </a:lnTo>
                <a:lnTo>
                  <a:pt x="4056" y="2699"/>
                </a:lnTo>
                <a:lnTo>
                  <a:pt x="4072" y="2707"/>
                </a:lnTo>
                <a:lnTo>
                  <a:pt x="4095" y="2750"/>
                </a:lnTo>
                <a:lnTo>
                  <a:pt x="4126" y="2765"/>
                </a:lnTo>
                <a:lnTo>
                  <a:pt x="4155" y="2777"/>
                </a:lnTo>
                <a:lnTo>
                  <a:pt x="4176" y="2811"/>
                </a:lnTo>
                <a:lnTo>
                  <a:pt x="4219" y="2804"/>
                </a:lnTo>
                <a:lnTo>
                  <a:pt x="4277" y="2790"/>
                </a:lnTo>
                <a:lnTo>
                  <a:pt x="4292" y="2727"/>
                </a:lnTo>
                <a:lnTo>
                  <a:pt x="4282" y="2686"/>
                </a:lnTo>
                <a:lnTo>
                  <a:pt x="4282" y="2615"/>
                </a:lnTo>
                <a:lnTo>
                  <a:pt x="4267" y="2593"/>
                </a:lnTo>
                <a:lnTo>
                  <a:pt x="4238" y="2559"/>
                </a:lnTo>
                <a:lnTo>
                  <a:pt x="4213" y="2520"/>
                </a:lnTo>
                <a:lnTo>
                  <a:pt x="4190" y="2472"/>
                </a:lnTo>
                <a:lnTo>
                  <a:pt x="4166" y="2416"/>
                </a:lnTo>
                <a:lnTo>
                  <a:pt x="4132" y="2364"/>
                </a:lnTo>
                <a:lnTo>
                  <a:pt x="4103" y="2327"/>
                </a:lnTo>
                <a:lnTo>
                  <a:pt x="4068" y="2275"/>
                </a:lnTo>
                <a:lnTo>
                  <a:pt x="4043" y="2230"/>
                </a:lnTo>
                <a:lnTo>
                  <a:pt x="4033" y="2192"/>
                </a:lnTo>
                <a:lnTo>
                  <a:pt x="4029" y="2163"/>
                </a:lnTo>
                <a:lnTo>
                  <a:pt x="4035" y="2138"/>
                </a:lnTo>
                <a:lnTo>
                  <a:pt x="4041" y="2128"/>
                </a:lnTo>
                <a:lnTo>
                  <a:pt x="4043" y="2066"/>
                </a:lnTo>
                <a:lnTo>
                  <a:pt x="4076" y="2010"/>
                </a:lnTo>
                <a:lnTo>
                  <a:pt x="4068" y="1975"/>
                </a:lnTo>
                <a:lnTo>
                  <a:pt x="4118" y="1962"/>
                </a:lnTo>
                <a:lnTo>
                  <a:pt x="4182" y="1900"/>
                </a:lnTo>
                <a:lnTo>
                  <a:pt x="4215" y="1800"/>
                </a:lnTo>
                <a:lnTo>
                  <a:pt x="4296" y="1765"/>
                </a:lnTo>
                <a:lnTo>
                  <a:pt x="4344" y="1672"/>
                </a:lnTo>
                <a:lnTo>
                  <a:pt x="4423" y="1643"/>
                </a:lnTo>
                <a:lnTo>
                  <a:pt x="4462" y="1572"/>
                </a:lnTo>
                <a:lnTo>
                  <a:pt x="4462" y="1522"/>
                </a:lnTo>
                <a:lnTo>
                  <a:pt x="4464" y="1477"/>
                </a:lnTo>
                <a:lnTo>
                  <a:pt x="4444" y="1479"/>
                </a:lnTo>
                <a:lnTo>
                  <a:pt x="4444" y="1552"/>
                </a:lnTo>
                <a:lnTo>
                  <a:pt x="4396" y="1607"/>
                </a:lnTo>
                <a:lnTo>
                  <a:pt x="4331" y="1620"/>
                </a:lnTo>
                <a:lnTo>
                  <a:pt x="4394" y="1587"/>
                </a:lnTo>
                <a:lnTo>
                  <a:pt x="4358" y="1572"/>
                </a:lnTo>
                <a:lnTo>
                  <a:pt x="4394" y="1564"/>
                </a:lnTo>
                <a:lnTo>
                  <a:pt x="4417" y="1566"/>
                </a:lnTo>
                <a:lnTo>
                  <a:pt x="4429" y="1524"/>
                </a:lnTo>
                <a:lnTo>
                  <a:pt x="4425" y="1485"/>
                </a:lnTo>
                <a:lnTo>
                  <a:pt x="4390" y="1485"/>
                </a:lnTo>
                <a:lnTo>
                  <a:pt x="4338" y="1504"/>
                </a:lnTo>
                <a:lnTo>
                  <a:pt x="4340" y="1468"/>
                </a:lnTo>
                <a:lnTo>
                  <a:pt x="4369" y="1483"/>
                </a:lnTo>
                <a:lnTo>
                  <a:pt x="4414" y="1462"/>
                </a:lnTo>
                <a:lnTo>
                  <a:pt x="4419" y="1442"/>
                </a:lnTo>
                <a:lnTo>
                  <a:pt x="4388" y="1431"/>
                </a:lnTo>
                <a:lnTo>
                  <a:pt x="4392" y="1386"/>
                </a:lnTo>
                <a:lnTo>
                  <a:pt x="4358" y="1369"/>
                </a:lnTo>
                <a:lnTo>
                  <a:pt x="4346" y="1385"/>
                </a:lnTo>
                <a:lnTo>
                  <a:pt x="4334" y="1354"/>
                </a:lnTo>
                <a:lnTo>
                  <a:pt x="4338" y="1319"/>
                </a:lnTo>
                <a:lnTo>
                  <a:pt x="4344" y="1284"/>
                </a:lnTo>
                <a:lnTo>
                  <a:pt x="4282" y="1259"/>
                </a:lnTo>
                <a:lnTo>
                  <a:pt x="4300" y="1251"/>
                </a:lnTo>
                <a:lnTo>
                  <a:pt x="4284" y="1176"/>
                </a:lnTo>
                <a:lnTo>
                  <a:pt x="4282" y="1132"/>
                </a:lnTo>
                <a:lnTo>
                  <a:pt x="4294" y="1120"/>
                </a:lnTo>
                <a:lnTo>
                  <a:pt x="4296" y="1182"/>
                </a:lnTo>
                <a:lnTo>
                  <a:pt x="4319" y="1224"/>
                </a:lnTo>
                <a:lnTo>
                  <a:pt x="4354" y="1265"/>
                </a:lnTo>
                <a:lnTo>
                  <a:pt x="4354" y="1342"/>
                </a:lnTo>
                <a:lnTo>
                  <a:pt x="4392" y="1348"/>
                </a:lnTo>
                <a:lnTo>
                  <a:pt x="4423" y="1271"/>
                </a:lnTo>
                <a:lnTo>
                  <a:pt x="4421" y="1159"/>
                </a:lnTo>
                <a:lnTo>
                  <a:pt x="4381" y="1128"/>
                </a:lnTo>
                <a:lnTo>
                  <a:pt x="4385" y="1105"/>
                </a:lnTo>
                <a:lnTo>
                  <a:pt x="4433" y="1130"/>
                </a:lnTo>
                <a:lnTo>
                  <a:pt x="4458" y="1072"/>
                </a:lnTo>
                <a:lnTo>
                  <a:pt x="4460" y="1023"/>
                </a:lnTo>
                <a:lnTo>
                  <a:pt x="4460" y="940"/>
                </a:lnTo>
                <a:lnTo>
                  <a:pt x="4437" y="913"/>
                </a:lnTo>
                <a:lnTo>
                  <a:pt x="4448" y="892"/>
                </a:lnTo>
                <a:lnTo>
                  <a:pt x="4466" y="915"/>
                </a:lnTo>
                <a:lnTo>
                  <a:pt x="4566" y="863"/>
                </a:lnTo>
                <a:lnTo>
                  <a:pt x="4636" y="807"/>
                </a:lnTo>
                <a:lnTo>
                  <a:pt x="4583" y="801"/>
                </a:lnTo>
                <a:lnTo>
                  <a:pt x="4508" y="846"/>
                </a:lnTo>
                <a:lnTo>
                  <a:pt x="4460" y="865"/>
                </a:lnTo>
                <a:lnTo>
                  <a:pt x="4495" y="823"/>
                </a:lnTo>
                <a:lnTo>
                  <a:pt x="4528" y="801"/>
                </a:lnTo>
                <a:lnTo>
                  <a:pt x="4547" y="809"/>
                </a:lnTo>
                <a:lnTo>
                  <a:pt x="4601" y="780"/>
                </a:lnTo>
                <a:lnTo>
                  <a:pt x="4612" y="753"/>
                </a:lnTo>
                <a:lnTo>
                  <a:pt x="4628" y="753"/>
                </a:lnTo>
                <a:lnTo>
                  <a:pt x="4649" y="740"/>
                </a:lnTo>
                <a:lnTo>
                  <a:pt x="4672" y="713"/>
                </a:lnTo>
                <a:lnTo>
                  <a:pt x="4713" y="728"/>
                </a:lnTo>
                <a:lnTo>
                  <a:pt x="4734" y="709"/>
                </a:lnTo>
                <a:lnTo>
                  <a:pt x="4751" y="682"/>
                </a:lnTo>
                <a:lnTo>
                  <a:pt x="4734" y="647"/>
                </a:lnTo>
                <a:lnTo>
                  <a:pt x="4709" y="626"/>
                </a:lnTo>
                <a:lnTo>
                  <a:pt x="4694" y="624"/>
                </a:lnTo>
                <a:lnTo>
                  <a:pt x="4674" y="633"/>
                </a:lnTo>
                <a:lnTo>
                  <a:pt x="4694" y="662"/>
                </a:lnTo>
                <a:lnTo>
                  <a:pt x="4703" y="680"/>
                </a:lnTo>
                <a:lnTo>
                  <a:pt x="4680" y="678"/>
                </a:lnTo>
                <a:lnTo>
                  <a:pt x="4655" y="645"/>
                </a:lnTo>
                <a:lnTo>
                  <a:pt x="4630" y="651"/>
                </a:lnTo>
                <a:lnTo>
                  <a:pt x="4636" y="626"/>
                </a:lnTo>
                <a:lnTo>
                  <a:pt x="4647" y="599"/>
                </a:lnTo>
                <a:lnTo>
                  <a:pt x="4626" y="595"/>
                </a:lnTo>
                <a:lnTo>
                  <a:pt x="4643" y="543"/>
                </a:lnTo>
                <a:lnTo>
                  <a:pt x="4638" y="512"/>
                </a:lnTo>
                <a:lnTo>
                  <a:pt x="4663" y="489"/>
                </a:lnTo>
                <a:lnTo>
                  <a:pt x="4649" y="456"/>
                </a:lnTo>
                <a:lnTo>
                  <a:pt x="4672" y="440"/>
                </a:lnTo>
                <a:lnTo>
                  <a:pt x="4699" y="421"/>
                </a:lnTo>
                <a:lnTo>
                  <a:pt x="4724" y="411"/>
                </a:lnTo>
                <a:lnTo>
                  <a:pt x="4734" y="359"/>
                </a:lnTo>
                <a:lnTo>
                  <a:pt x="4761" y="359"/>
                </a:lnTo>
                <a:lnTo>
                  <a:pt x="4798" y="334"/>
                </a:lnTo>
                <a:lnTo>
                  <a:pt x="4817" y="307"/>
                </a:lnTo>
                <a:lnTo>
                  <a:pt x="4848" y="282"/>
                </a:lnTo>
                <a:lnTo>
                  <a:pt x="4844" y="247"/>
                </a:lnTo>
                <a:lnTo>
                  <a:pt x="4802" y="230"/>
                </a:lnTo>
                <a:lnTo>
                  <a:pt x="4777" y="195"/>
                </a:lnTo>
                <a:lnTo>
                  <a:pt x="4730" y="195"/>
                </a:lnTo>
                <a:lnTo>
                  <a:pt x="4711" y="154"/>
                </a:lnTo>
                <a:lnTo>
                  <a:pt x="4705" y="110"/>
                </a:lnTo>
                <a:lnTo>
                  <a:pt x="4692" y="70"/>
                </a:lnTo>
                <a:lnTo>
                  <a:pt x="4672" y="17"/>
                </a:lnTo>
              </a:path>
            </a:pathLst>
          </a:custGeom>
          <a:noFill/>
          <a:ln w="3175" cap="rnd">
            <a:solidFill>
              <a:srgbClr val="00B0F0"/>
            </a:solidFill>
            <a:round/>
            <a:headEnd/>
            <a:tailEnd/>
          </a:ln>
        </p:spPr>
        <p:txBody>
          <a:bodyP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715" name="Rectangle 2"/>
          <p:cNvSpPr>
            <a:spLocks noGrp="1" noChangeArrowheads="1"/>
          </p:cNvSpPr>
          <p:nvPr>
            <p:ph type="title"/>
          </p:nvPr>
        </p:nvSpPr>
        <p:spPr>
          <a:xfrm>
            <a:off x="0" y="715962"/>
            <a:ext cx="9144000" cy="579438"/>
          </a:xfrm>
        </p:spPr>
        <p:txBody>
          <a:bodyPr/>
          <a:lstStyle/>
          <a:p>
            <a:pPr eaLnBrk="1" hangingPunct="1"/>
            <a:r>
              <a:rPr lang="en-US" sz="3400" b="1" dirty="0" smtClean="0">
                <a:solidFill>
                  <a:schemeClr val="bg1"/>
                </a:solidFill>
              </a:rPr>
              <a:t>One of </a:t>
            </a:r>
            <a:r>
              <a:rPr lang="en-US" sz="5400" b="1" dirty="0" smtClean="0">
                <a:solidFill>
                  <a:srgbClr val="FFFF00"/>
                </a:solidFill>
              </a:rPr>
              <a:t>4</a:t>
            </a:r>
            <a:r>
              <a:rPr lang="en-US" sz="3400" b="1" dirty="0" smtClean="0">
                <a:solidFill>
                  <a:schemeClr val="bg1"/>
                </a:solidFill>
              </a:rPr>
              <a:t> deaths </a:t>
            </a:r>
            <a:r>
              <a:rPr lang="en-US" sz="4000" b="1" dirty="0" smtClean="0">
                <a:solidFill>
                  <a:srgbClr val="FFFF00"/>
                </a:solidFill>
              </a:rPr>
              <a:t>due to disease </a:t>
            </a:r>
            <a:r>
              <a:rPr lang="en-US" sz="3400" b="1" dirty="0" smtClean="0">
                <a:solidFill>
                  <a:srgbClr val="FFFF00"/>
                </a:solidFill>
              </a:rPr>
              <a:t/>
            </a:r>
            <a:br>
              <a:rPr lang="en-US" sz="3400" b="1" dirty="0" smtClean="0">
                <a:solidFill>
                  <a:srgbClr val="FFFF00"/>
                </a:solidFill>
              </a:rPr>
            </a:br>
            <a:r>
              <a:rPr lang="en-US" sz="3400" b="1" dirty="0" smtClean="0">
                <a:solidFill>
                  <a:schemeClr val="bg1"/>
                </a:solidFill>
              </a:rPr>
              <a:t>in 15-39 year-olds is from a neoplasm</a:t>
            </a:r>
            <a:br>
              <a:rPr lang="en-US" sz="3400" b="1" dirty="0" smtClean="0">
                <a:solidFill>
                  <a:schemeClr val="bg1"/>
                </a:solidFill>
              </a:rPr>
            </a:br>
            <a:r>
              <a:rPr lang="en-US" sz="4000" dirty="0" smtClean="0">
                <a:solidFill>
                  <a:schemeClr val="bg1"/>
                </a:solidFill>
              </a:rPr>
              <a:t>2010</a:t>
            </a:r>
            <a:endParaRPr lang="en-US" sz="3400" dirty="0" smtClean="0">
              <a:solidFill>
                <a:schemeClr val="bg1"/>
              </a:solidFill>
            </a:endParaRPr>
          </a:p>
        </p:txBody>
      </p:sp>
      <p:grpSp>
        <p:nvGrpSpPr>
          <p:cNvPr id="2" name="Group 7"/>
          <p:cNvGrpSpPr/>
          <p:nvPr/>
        </p:nvGrpSpPr>
        <p:grpSpPr>
          <a:xfrm>
            <a:off x="2650884" y="2689514"/>
            <a:ext cx="3763782" cy="1720274"/>
            <a:chOff x="2590800" y="2451101"/>
            <a:chExt cx="3961964" cy="1892300"/>
          </a:xfrm>
        </p:grpSpPr>
        <p:grpSp>
          <p:nvGrpSpPr>
            <p:cNvPr id="3" name="Group 76"/>
            <p:cNvGrpSpPr>
              <a:grpSpLocks/>
            </p:cNvGrpSpPr>
            <p:nvPr/>
          </p:nvGrpSpPr>
          <p:grpSpPr bwMode="auto">
            <a:xfrm>
              <a:off x="3548702" y="2451101"/>
              <a:ext cx="1381024" cy="1892298"/>
              <a:chOff x="2245" y="2169"/>
              <a:chExt cx="635" cy="871"/>
            </a:xfrm>
          </p:grpSpPr>
          <p:sp>
            <p:nvSpPr>
              <p:cNvPr id="115830" name="AutoShape 77"/>
              <p:cNvSpPr>
                <a:spLocks noChangeArrowheads="1"/>
              </p:cNvSpPr>
              <p:nvPr/>
            </p:nvSpPr>
            <p:spPr bwMode="auto">
              <a:xfrm>
                <a:off x="2245" y="2456"/>
                <a:ext cx="635" cy="584"/>
              </a:xfrm>
              <a:prstGeom prst="roundRect">
                <a:avLst>
                  <a:gd name="adj" fmla="val 11875"/>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0" b="1" i="1">
                  <a:solidFill>
                    <a:srgbClr val="FFFFFF"/>
                  </a:solidFill>
                </a:endParaRPr>
              </a:p>
            </p:txBody>
          </p:sp>
          <p:sp>
            <p:nvSpPr>
              <p:cNvPr id="115831" name="Oval 78"/>
              <p:cNvSpPr>
                <a:spLocks noChangeArrowheads="1"/>
              </p:cNvSpPr>
              <p:nvPr/>
            </p:nvSpPr>
            <p:spPr bwMode="auto">
              <a:xfrm>
                <a:off x="2372" y="2169"/>
                <a:ext cx="344" cy="342"/>
              </a:xfrm>
              <a:prstGeom prst="ellipse">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0" b="1" i="1">
                  <a:solidFill>
                    <a:srgbClr val="FFFFFF"/>
                  </a:solidFill>
                </a:endParaRPr>
              </a:p>
            </p:txBody>
          </p:sp>
        </p:grpSp>
        <p:grpSp>
          <p:nvGrpSpPr>
            <p:cNvPr id="4" name="Group 254"/>
            <p:cNvGrpSpPr>
              <a:grpSpLocks/>
            </p:cNvGrpSpPr>
            <p:nvPr/>
          </p:nvGrpSpPr>
          <p:grpSpPr bwMode="auto">
            <a:xfrm>
              <a:off x="5386241" y="2671478"/>
              <a:ext cx="1166523" cy="1671923"/>
              <a:chOff x="1694" y="2282"/>
              <a:chExt cx="537" cy="769"/>
            </a:xfrm>
          </p:grpSpPr>
          <p:sp>
            <p:nvSpPr>
              <p:cNvPr id="116011" name="AutoShape 255"/>
              <p:cNvSpPr>
                <a:spLocks noChangeArrowheads="1"/>
              </p:cNvSpPr>
              <p:nvPr/>
            </p:nvSpPr>
            <p:spPr bwMode="auto">
              <a:xfrm>
                <a:off x="1694" y="2533"/>
                <a:ext cx="537" cy="518"/>
              </a:xfrm>
              <a:prstGeom prst="roundRect">
                <a:avLst>
                  <a:gd name="adj" fmla="val 11954"/>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0" b="1" i="1">
                  <a:solidFill>
                    <a:srgbClr val="FFFFFF"/>
                  </a:solidFill>
                </a:endParaRPr>
              </a:p>
            </p:txBody>
          </p:sp>
          <p:sp>
            <p:nvSpPr>
              <p:cNvPr id="116012" name="Oval 256"/>
              <p:cNvSpPr>
                <a:spLocks noChangeArrowheads="1"/>
              </p:cNvSpPr>
              <p:nvPr/>
            </p:nvSpPr>
            <p:spPr bwMode="auto">
              <a:xfrm>
                <a:off x="1818" y="2282"/>
                <a:ext cx="295" cy="305"/>
              </a:xfrm>
              <a:prstGeom prst="ellipse">
                <a:avLst/>
              </a:prstGeom>
              <a:solidFill>
                <a:srgbClr val="BF7F00"/>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0" b="1" i="1">
                  <a:solidFill>
                    <a:srgbClr val="FFFFFF"/>
                  </a:solidFill>
                </a:endParaRPr>
              </a:p>
            </p:txBody>
          </p:sp>
        </p:grpSp>
        <p:grpSp>
          <p:nvGrpSpPr>
            <p:cNvPr id="5" name="Group 263"/>
            <p:cNvGrpSpPr>
              <a:grpSpLocks/>
            </p:cNvGrpSpPr>
            <p:nvPr/>
          </p:nvGrpSpPr>
          <p:grpSpPr bwMode="auto">
            <a:xfrm>
              <a:off x="2590800" y="2671478"/>
              <a:ext cx="1166523" cy="1671923"/>
              <a:chOff x="1694" y="2282"/>
              <a:chExt cx="537" cy="769"/>
            </a:xfrm>
          </p:grpSpPr>
          <p:sp>
            <p:nvSpPr>
              <p:cNvPr id="116005" name="AutoShape 264"/>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0" b="1" i="1">
                  <a:solidFill>
                    <a:srgbClr val="FFFFFF"/>
                  </a:solidFill>
                </a:endParaRPr>
              </a:p>
            </p:txBody>
          </p:sp>
          <p:sp>
            <p:nvSpPr>
              <p:cNvPr id="116006" name="Oval 265"/>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0" b="1" i="1">
                  <a:solidFill>
                    <a:srgbClr val="FFFFFF"/>
                  </a:solidFill>
                </a:endParaRPr>
              </a:p>
            </p:txBody>
          </p:sp>
        </p:grpSp>
        <p:grpSp>
          <p:nvGrpSpPr>
            <p:cNvPr id="6" name="Group 275"/>
            <p:cNvGrpSpPr>
              <a:grpSpLocks/>
            </p:cNvGrpSpPr>
            <p:nvPr/>
          </p:nvGrpSpPr>
          <p:grpSpPr bwMode="auto">
            <a:xfrm>
              <a:off x="4574185" y="2671478"/>
              <a:ext cx="1028422" cy="1671923"/>
              <a:chOff x="1694" y="2282"/>
              <a:chExt cx="537" cy="769"/>
            </a:xfrm>
          </p:grpSpPr>
          <p:sp>
            <p:nvSpPr>
              <p:cNvPr id="115997"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0" b="1" i="1">
                  <a:solidFill>
                    <a:srgbClr val="FFFFFF"/>
                  </a:solidFill>
                </a:endParaRPr>
              </a:p>
            </p:txBody>
          </p:sp>
          <p:sp>
            <p:nvSpPr>
              <p:cNvPr id="115998"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0" b="1" i="1">
                  <a:solidFill>
                    <a:srgbClr val="FFFFFF"/>
                  </a:solidFill>
                </a:endParaRPr>
              </a:p>
            </p:txBody>
          </p:sp>
        </p:grpSp>
      </p:grpSp>
      <p:sp>
        <p:nvSpPr>
          <p:cNvPr id="24" name="Text Box 183"/>
          <p:cNvSpPr txBox="1">
            <a:spLocks noChangeArrowheads="1"/>
          </p:cNvSpPr>
          <p:nvPr/>
        </p:nvSpPr>
        <p:spPr bwMode="auto">
          <a:xfrm>
            <a:off x="3352800" y="4572000"/>
            <a:ext cx="2590800" cy="923330"/>
          </a:xfrm>
          <a:prstGeom prst="rect">
            <a:avLst/>
          </a:prstGeom>
          <a:noFill/>
          <a:ln w="9525">
            <a:noFill/>
            <a:miter lim="800000"/>
            <a:headEnd/>
            <a:tailEnd/>
          </a:ln>
        </p:spPr>
        <p:txBody>
          <a:bodyPr>
            <a:spAutoFit/>
          </a:bodyPr>
          <a:lstStyle/>
          <a:p>
            <a:pPr algn="ctr" fontAlgn="base">
              <a:spcBef>
                <a:spcPct val="50000"/>
              </a:spcBef>
              <a:spcAft>
                <a:spcPct val="0"/>
              </a:spcAft>
            </a:pPr>
            <a:r>
              <a:rPr lang="en-US" sz="5400" b="1" dirty="0">
                <a:solidFill>
                  <a:srgbClr val="FFFF00"/>
                </a:solidFill>
              </a:rPr>
              <a:t>1 </a:t>
            </a:r>
            <a:r>
              <a:rPr lang="en-US" sz="5400" b="1" dirty="0" smtClean="0">
                <a:solidFill>
                  <a:srgbClr val="FFFF00"/>
                </a:solidFill>
              </a:rPr>
              <a:t>in 4</a:t>
            </a:r>
            <a:endParaRPr lang="en-US" sz="5400" b="1" dirty="0">
              <a:solidFill>
                <a:srgbClr val="FFFF00"/>
              </a:solidFill>
            </a:endParaRPr>
          </a:p>
        </p:txBody>
      </p:sp>
      <p:sp>
        <p:nvSpPr>
          <p:cNvPr id="26" name="TextBox 25"/>
          <p:cNvSpPr txBox="1"/>
          <p:nvPr/>
        </p:nvSpPr>
        <p:spPr>
          <a:xfrm>
            <a:off x="2669454" y="5410200"/>
            <a:ext cx="3883746" cy="523220"/>
          </a:xfrm>
          <a:prstGeom prst="rect">
            <a:avLst/>
          </a:prstGeom>
          <a:noFill/>
        </p:spPr>
        <p:txBody>
          <a:bodyPr wrap="square" rtlCol="0">
            <a:spAutoFit/>
          </a:bodyPr>
          <a:lstStyle/>
          <a:p>
            <a:pPr algn="ctr"/>
            <a:r>
              <a:rPr lang="en-US" sz="2800" b="1" dirty="0" smtClean="0">
                <a:solidFill>
                  <a:srgbClr val="FFFFFF"/>
                </a:solidFill>
              </a:rPr>
              <a:t>Same rate since </a:t>
            </a:r>
            <a:r>
              <a:rPr lang="en-US" sz="2800" b="1" dirty="0" smtClean="0">
                <a:solidFill>
                  <a:srgbClr val="FFFF00"/>
                </a:solidFill>
              </a:rPr>
              <a:t>1969</a:t>
            </a:r>
            <a:endParaRPr lang="en-US" sz="2800" b="1" dirty="0">
              <a:solidFill>
                <a:srgbClr val="FFFF00"/>
              </a:solidFill>
            </a:endParaRPr>
          </a:p>
        </p:txBody>
      </p:sp>
      <p:grpSp>
        <p:nvGrpSpPr>
          <p:cNvPr id="7" name="Group 10"/>
          <p:cNvGrpSpPr/>
          <p:nvPr/>
        </p:nvGrpSpPr>
        <p:grpSpPr>
          <a:xfrm>
            <a:off x="5593080" y="5933420"/>
            <a:ext cx="859899" cy="121920"/>
            <a:chOff x="5638800" y="5933420"/>
            <a:chExt cx="859899" cy="121920"/>
          </a:xfrm>
        </p:grpSpPr>
        <p:cxnSp>
          <p:nvCxnSpPr>
            <p:cNvPr id="10" name="Straight Connector 9"/>
            <p:cNvCxnSpPr/>
            <p:nvPr/>
          </p:nvCxnSpPr>
          <p:spPr bwMode="auto">
            <a:xfrm>
              <a:off x="5638800" y="5933420"/>
              <a:ext cx="859899" cy="0"/>
            </a:xfrm>
            <a:prstGeom prst="line">
              <a:avLst/>
            </a:prstGeom>
            <a:noFill/>
            <a:ln w="1905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5638800" y="5994380"/>
              <a:ext cx="859899" cy="0"/>
            </a:xfrm>
            <a:prstGeom prst="line">
              <a:avLst/>
            </a:prstGeom>
            <a:noFill/>
            <a:ln w="1905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a:off x="5638800" y="6055340"/>
              <a:ext cx="859899" cy="0"/>
            </a:xfrm>
            <a:prstGeom prst="line">
              <a:avLst/>
            </a:prstGeom>
            <a:noFill/>
            <a:ln w="19050" cap="flat" cmpd="sng" algn="ctr">
              <a:solidFill>
                <a:srgbClr val="FF0000"/>
              </a:solidFill>
              <a:prstDash val="solid"/>
              <a:round/>
              <a:headEnd type="none" w="med" len="med"/>
              <a:tailEnd type="none" w="med" len="med"/>
            </a:ln>
            <a:effectLst/>
          </p:spPr>
        </p:cxnSp>
      </p:grpSp>
      <p:sp>
        <p:nvSpPr>
          <p:cNvPr id="23" name="Rectangle 22"/>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38305873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 name="Freeform 2"/>
          <p:cNvSpPr>
            <a:spLocks/>
          </p:cNvSpPr>
          <p:nvPr/>
        </p:nvSpPr>
        <p:spPr bwMode="auto">
          <a:xfrm>
            <a:off x="762000" y="1628775"/>
            <a:ext cx="7848600" cy="4848225"/>
          </a:xfrm>
          <a:custGeom>
            <a:avLst/>
            <a:gdLst>
              <a:gd name="T0" fmla="*/ 2147483647 w 4849"/>
              <a:gd name="T1" fmla="*/ 2147483647 h 2938"/>
              <a:gd name="T2" fmla="*/ 2147483647 w 4849"/>
              <a:gd name="T3" fmla="*/ 2147483647 h 2938"/>
              <a:gd name="T4" fmla="*/ 2147483647 w 4849"/>
              <a:gd name="T5" fmla="*/ 2147483647 h 2938"/>
              <a:gd name="T6" fmla="*/ 2147483647 w 4849"/>
              <a:gd name="T7" fmla="*/ 2147483647 h 2938"/>
              <a:gd name="T8" fmla="*/ 2147483647 w 4849"/>
              <a:gd name="T9" fmla="*/ 2147483647 h 2938"/>
              <a:gd name="T10" fmla="*/ 2147483647 w 4849"/>
              <a:gd name="T11" fmla="*/ 2147483647 h 2938"/>
              <a:gd name="T12" fmla="*/ 2147483647 w 4849"/>
              <a:gd name="T13" fmla="*/ 2147483647 h 2938"/>
              <a:gd name="T14" fmla="*/ 2147483647 w 4849"/>
              <a:gd name="T15" fmla="*/ 2147483647 h 2938"/>
              <a:gd name="T16" fmla="*/ 2147483647 w 4849"/>
              <a:gd name="T17" fmla="*/ 2147483647 h 2938"/>
              <a:gd name="T18" fmla="*/ 2147483647 w 4849"/>
              <a:gd name="T19" fmla="*/ 2147483647 h 2938"/>
              <a:gd name="T20" fmla="*/ 2147483647 w 4849"/>
              <a:gd name="T21" fmla="*/ 2147483647 h 2938"/>
              <a:gd name="T22" fmla="*/ 2147483647 w 4849"/>
              <a:gd name="T23" fmla="*/ 2147483647 h 2938"/>
              <a:gd name="T24" fmla="*/ 2147483647 w 4849"/>
              <a:gd name="T25" fmla="*/ 2147483647 h 2938"/>
              <a:gd name="T26" fmla="*/ 2147483647 w 4849"/>
              <a:gd name="T27" fmla="*/ 2147483647 h 2938"/>
              <a:gd name="T28" fmla="*/ 2147483647 w 4849"/>
              <a:gd name="T29" fmla="*/ 2147483647 h 2938"/>
              <a:gd name="T30" fmla="*/ 2147483647 w 4849"/>
              <a:gd name="T31" fmla="*/ 2147483647 h 2938"/>
              <a:gd name="T32" fmla="*/ 2147483647 w 4849"/>
              <a:gd name="T33" fmla="*/ 2147483647 h 2938"/>
              <a:gd name="T34" fmla="*/ 2147483647 w 4849"/>
              <a:gd name="T35" fmla="*/ 2147483647 h 2938"/>
              <a:gd name="T36" fmla="*/ 2147483647 w 4849"/>
              <a:gd name="T37" fmla="*/ 2147483647 h 2938"/>
              <a:gd name="T38" fmla="*/ 2147483647 w 4849"/>
              <a:gd name="T39" fmla="*/ 2147483647 h 2938"/>
              <a:gd name="T40" fmla="*/ 2147483647 w 4849"/>
              <a:gd name="T41" fmla="*/ 2147483647 h 2938"/>
              <a:gd name="T42" fmla="*/ 2147483647 w 4849"/>
              <a:gd name="T43" fmla="*/ 2147483647 h 2938"/>
              <a:gd name="T44" fmla="*/ 2147483647 w 4849"/>
              <a:gd name="T45" fmla="*/ 2147483647 h 2938"/>
              <a:gd name="T46" fmla="*/ 2147483647 w 4849"/>
              <a:gd name="T47" fmla="*/ 2147483647 h 2938"/>
              <a:gd name="T48" fmla="*/ 2147483647 w 4849"/>
              <a:gd name="T49" fmla="*/ 2147483647 h 2938"/>
              <a:gd name="T50" fmla="*/ 2147483647 w 4849"/>
              <a:gd name="T51" fmla="*/ 2147483647 h 2938"/>
              <a:gd name="T52" fmla="*/ 2147483647 w 4849"/>
              <a:gd name="T53" fmla="*/ 2147483647 h 2938"/>
              <a:gd name="T54" fmla="*/ 2147483647 w 4849"/>
              <a:gd name="T55" fmla="*/ 2147483647 h 2938"/>
              <a:gd name="T56" fmla="*/ 2147483647 w 4849"/>
              <a:gd name="T57" fmla="*/ 2147483647 h 2938"/>
              <a:gd name="T58" fmla="*/ 2147483647 w 4849"/>
              <a:gd name="T59" fmla="*/ 2147483647 h 2938"/>
              <a:gd name="T60" fmla="*/ 2147483647 w 4849"/>
              <a:gd name="T61" fmla="*/ 2147483647 h 2938"/>
              <a:gd name="T62" fmla="*/ 2147483647 w 4849"/>
              <a:gd name="T63" fmla="*/ 2147483647 h 2938"/>
              <a:gd name="T64" fmla="*/ 2147483647 w 4849"/>
              <a:gd name="T65" fmla="*/ 2147483647 h 2938"/>
              <a:gd name="T66" fmla="*/ 2147483647 w 4849"/>
              <a:gd name="T67" fmla="*/ 2147483647 h 2938"/>
              <a:gd name="T68" fmla="*/ 2147483647 w 4849"/>
              <a:gd name="T69" fmla="*/ 2147483647 h 2938"/>
              <a:gd name="T70" fmla="*/ 2147483647 w 4849"/>
              <a:gd name="T71" fmla="*/ 2147483647 h 2938"/>
              <a:gd name="T72" fmla="*/ 2147483647 w 4849"/>
              <a:gd name="T73" fmla="*/ 2147483647 h 2938"/>
              <a:gd name="T74" fmla="*/ 2147483647 w 4849"/>
              <a:gd name="T75" fmla="*/ 2147483647 h 2938"/>
              <a:gd name="T76" fmla="*/ 2147483647 w 4849"/>
              <a:gd name="T77" fmla="*/ 2147483647 h 2938"/>
              <a:gd name="T78" fmla="*/ 2147483647 w 4849"/>
              <a:gd name="T79" fmla="*/ 2147483647 h 2938"/>
              <a:gd name="T80" fmla="*/ 2147483647 w 4849"/>
              <a:gd name="T81" fmla="*/ 2147483647 h 2938"/>
              <a:gd name="T82" fmla="*/ 2147483647 w 4849"/>
              <a:gd name="T83" fmla="*/ 2147483647 h 2938"/>
              <a:gd name="T84" fmla="*/ 2147483647 w 4849"/>
              <a:gd name="T85" fmla="*/ 2147483647 h 2938"/>
              <a:gd name="T86" fmla="*/ 2147483647 w 4849"/>
              <a:gd name="T87" fmla="*/ 2147483647 h 2938"/>
              <a:gd name="T88" fmla="*/ 2147483647 w 4849"/>
              <a:gd name="T89" fmla="*/ 2147483647 h 2938"/>
              <a:gd name="T90" fmla="*/ 2147483647 w 4849"/>
              <a:gd name="T91" fmla="*/ 2147483647 h 2938"/>
              <a:gd name="T92" fmla="*/ 2147483647 w 4849"/>
              <a:gd name="T93" fmla="*/ 2147483647 h 2938"/>
              <a:gd name="T94" fmla="*/ 2147483647 w 4849"/>
              <a:gd name="T95" fmla="*/ 2147483647 h 2938"/>
              <a:gd name="T96" fmla="*/ 2147483647 w 4849"/>
              <a:gd name="T97" fmla="*/ 2147483647 h 2938"/>
              <a:gd name="T98" fmla="*/ 2147483647 w 4849"/>
              <a:gd name="T99" fmla="*/ 2147483647 h 2938"/>
              <a:gd name="T100" fmla="*/ 2147483647 w 4849"/>
              <a:gd name="T101" fmla="*/ 2147483647 h 2938"/>
              <a:gd name="T102" fmla="*/ 2147483647 w 4849"/>
              <a:gd name="T103" fmla="*/ 2147483647 h 2938"/>
              <a:gd name="T104" fmla="*/ 2147483647 w 4849"/>
              <a:gd name="T105" fmla="*/ 2147483647 h 2938"/>
              <a:gd name="T106" fmla="*/ 2147483647 w 4849"/>
              <a:gd name="T107" fmla="*/ 2147483647 h 2938"/>
              <a:gd name="T108" fmla="*/ 2147483647 w 4849"/>
              <a:gd name="T109" fmla="*/ 2147483647 h 2938"/>
              <a:gd name="T110" fmla="*/ 2147483647 w 4849"/>
              <a:gd name="T111" fmla="*/ 2147483647 h 2938"/>
              <a:gd name="T112" fmla="*/ 2147483647 w 4849"/>
              <a:gd name="T113" fmla="*/ 2147483647 h 2938"/>
              <a:gd name="T114" fmla="*/ 2147483647 w 4849"/>
              <a:gd name="T115" fmla="*/ 2147483647 h 29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49"/>
              <a:gd name="T175" fmla="*/ 0 h 2938"/>
              <a:gd name="T176" fmla="*/ 4849 w 4849"/>
              <a:gd name="T177" fmla="*/ 2938 h 29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49" h="2938">
                <a:moveTo>
                  <a:pt x="4672" y="17"/>
                </a:moveTo>
                <a:lnTo>
                  <a:pt x="4647" y="0"/>
                </a:lnTo>
                <a:lnTo>
                  <a:pt x="4620" y="0"/>
                </a:lnTo>
                <a:lnTo>
                  <a:pt x="4603" y="2"/>
                </a:lnTo>
                <a:lnTo>
                  <a:pt x="4591" y="23"/>
                </a:lnTo>
                <a:lnTo>
                  <a:pt x="4570" y="17"/>
                </a:lnTo>
                <a:lnTo>
                  <a:pt x="4555" y="23"/>
                </a:lnTo>
                <a:lnTo>
                  <a:pt x="4543" y="52"/>
                </a:lnTo>
                <a:lnTo>
                  <a:pt x="4508" y="118"/>
                </a:lnTo>
                <a:lnTo>
                  <a:pt x="4526" y="158"/>
                </a:lnTo>
                <a:lnTo>
                  <a:pt x="4512" y="207"/>
                </a:lnTo>
                <a:lnTo>
                  <a:pt x="4524" y="228"/>
                </a:lnTo>
                <a:lnTo>
                  <a:pt x="4522" y="266"/>
                </a:lnTo>
                <a:lnTo>
                  <a:pt x="4516" y="301"/>
                </a:lnTo>
                <a:lnTo>
                  <a:pt x="4495" y="307"/>
                </a:lnTo>
                <a:lnTo>
                  <a:pt x="4477" y="288"/>
                </a:lnTo>
                <a:lnTo>
                  <a:pt x="4444" y="365"/>
                </a:lnTo>
                <a:lnTo>
                  <a:pt x="4381" y="380"/>
                </a:lnTo>
                <a:lnTo>
                  <a:pt x="4298" y="406"/>
                </a:lnTo>
                <a:lnTo>
                  <a:pt x="4238" y="421"/>
                </a:lnTo>
                <a:lnTo>
                  <a:pt x="4192" y="462"/>
                </a:lnTo>
                <a:lnTo>
                  <a:pt x="4159" y="506"/>
                </a:lnTo>
                <a:lnTo>
                  <a:pt x="4132" y="508"/>
                </a:lnTo>
                <a:lnTo>
                  <a:pt x="4101" y="556"/>
                </a:lnTo>
                <a:lnTo>
                  <a:pt x="4114" y="573"/>
                </a:lnTo>
                <a:lnTo>
                  <a:pt x="4122" y="612"/>
                </a:lnTo>
                <a:lnTo>
                  <a:pt x="4107" y="626"/>
                </a:lnTo>
                <a:lnTo>
                  <a:pt x="4085" y="655"/>
                </a:lnTo>
                <a:lnTo>
                  <a:pt x="4062" y="662"/>
                </a:lnTo>
                <a:lnTo>
                  <a:pt x="4054" y="682"/>
                </a:lnTo>
                <a:lnTo>
                  <a:pt x="4014" y="687"/>
                </a:lnTo>
                <a:lnTo>
                  <a:pt x="3958" y="689"/>
                </a:lnTo>
                <a:lnTo>
                  <a:pt x="3914" y="716"/>
                </a:lnTo>
                <a:lnTo>
                  <a:pt x="3919" y="759"/>
                </a:lnTo>
                <a:lnTo>
                  <a:pt x="3906" y="796"/>
                </a:lnTo>
                <a:lnTo>
                  <a:pt x="3869" y="844"/>
                </a:lnTo>
                <a:lnTo>
                  <a:pt x="3823" y="888"/>
                </a:lnTo>
                <a:lnTo>
                  <a:pt x="3776" y="906"/>
                </a:lnTo>
                <a:lnTo>
                  <a:pt x="3763" y="940"/>
                </a:lnTo>
                <a:lnTo>
                  <a:pt x="3668" y="979"/>
                </a:lnTo>
                <a:lnTo>
                  <a:pt x="3616" y="967"/>
                </a:lnTo>
                <a:lnTo>
                  <a:pt x="3607" y="956"/>
                </a:lnTo>
                <a:lnTo>
                  <a:pt x="3630" y="933"/>
                </a:lnTo>
                <a:lnTo>
                  <a:pt x="3632" y="902"/>
                </a:lnTo>
                <a:lnTo>
                  <a:pt x="3614" y="875"/>
                </a:lnTo>
                <a:lnTo>
                  <a:pt x="3634" y="861"/>
                </a:lnTo>
                <a:lnTo>
                  <a:pt x="3661" y="867"/>
                </a:lnTo>
                <a:lnTo>
                  <a:pt x="3657" y="809"/>
                </a:lnTo>
                <a:lnTo>
                  <a:pt x="3651" y="763"/>
                </a:lnTo>
                <a:lnTo>
                  <a:pt x="3636" y="720"/>
                </a:lnTo>
                <a:lnTo>
                  <a:pt x="3610" y="699"/>
                </a:lnTo>
                <a:lnTo>
                  <a:pt x="3576" y="689"/>
                </a:lnTo>
                <a:lnTo>
                  <a:pt x="3549" y="709"/>
                </a:lnTo>
                <a:lnTo>
                  <a:pt x="3524" y="743"/>
                </a:lnTo>
                <a:lnTo>
                  <a:pt x="3497" y="736"/>
                </a:lnTo>
                <a:lnTo>
                  <a:pt x="3506" y="718"/>
                </a:lnTo>
                <a:lnTo>
                  <a:pt x="3520" y="709"/>
                </a:lnTo>
                <a:lnTo>
                  <a:pt x="3537" y="697"/>
                </a:lnTo>
                <a:lnTo>
                  <a:pt x="3562" y="666"/>
                </a:lnTo>
                <a:lnTo>
                  <a:pt x="3543" y="606"/>
                </a:lnTo>
                <a:lnTo>
                  <a:pt x="3537" y="558"/>
                </a:lnTo>
                <a:lnTo>
                  <a:pt x="3497" y="550"/>
                </a:lnTo>
                <a:lnTo>
                  <a:pt x="3423" y="506"/>
                </a:lnTo>
                <a:lnTo>
                  <a:pt x="3381" y="525"/>
                </a:lnTo>
                <a:lnTo>
                  <a:pt x="3373" y="546"/>
                </a:lnTo>
                <a:lnTo>
                  <a:pt x="3383" y="564"/>
                </a:lnTo>
                <a:lnTo>
                  <a:pt x="3361" y="573"/>
                </a:lnTo>
                <a:lnTo>
                  <a:pt x="3359" y="608"/>
                </a:lnTo>
                <a:lnTo>
                  <a:pt x="3340" y="608"/>
                </a:lnTo>
                <a:lnTo>
                  <a:pt x="3309" y="637"/>
                </a:lnTo>
                <a:lnTo>
                  <a:pt x="3298" y="658"/>
                </a:lnTo>
                <a:lnTo>
                  <a:pt x="3288" y="682"/>
                </a:lnTo>
                <a:lnTo>
                  <a:pt x="3286" y="738"/>
                </a:lnTo>
                <a:lnTo>
                  <a:pt x="3280" y="799"/>
                </a:lnTo>
                <a:lnTo>
                  <a:pt x="3296" y="834"/>
                </a:lnTo>
                <a:lnTo>
                  <a:pt x="3317" y="892"/>
                </a:lnTo>
                <a:lnTo>
                  <a:pt x="3317" y="964"/>
                </a:lnTo>
                <a:lnTo>
                  <a:pt x="3298" y="1043"/>
                </a:lnTo>
                <a:lnTo>
                  <a:pt x="3263" y="1049"/>
                </a:lnTo>
                <a:lnTo>
                  <a:pt x="3240" y="1035"/>
                </a:lnTo>
                <a:lnTo>
                  <a:pt x="3220" y="1006"/>
                </a:lnTo>
                <a:lnTo>
                  <a:pt x="3199" y="964"/>
                </a:lnTo>
                <a:lnTo>
                  <a:pt x="3203" y="908"/>
                </a:lnTo>
                <a:lnTo>
                  <a:pt x="3203" y="871"/>
                </a:lnTo>
                <a:lnTo>
                  <a:pt x="3186" y="836"/>
                </a:lnTo>
                <a:lnTo>
                  <a:pt x="3190" y="767"/>
                </a:lnTo>
                <a:lnTo>
                  <a:pt x="3197" y="711"/>
                </a:lnTo>
                <a:lnTo>
                  <a:pt x="3201" y="682"/>
                </a:lnTo>
                <a:lnTo>
                  <a:pt x="3236" y="633"/>
                </a:lnTo>
                <a:lnTo>
                  <a:pt x="3217" y="612"/>
                </a:lnTo>
                <a:lnTo>
                  <a:pt x="3199" y="622"/>
                </a:lnTo>
                <a:lnTo>
                  <a:pt x="3188" y="649"/>
                </a:lnTo>
                <a:lnTo>
                  <a:pt x="3147" y="691"/>
                </a:lnTo>
                <a:lnTo>
                  <a:pt x="3170" y="657"/>
                </a:lnTo>
                <a:lnTo>
                  <a:pt x="3172" y="631"/>
                </a:lnTo>
                <a:lnTo>
                  <a:pt x="3162" y="602"/>
                </a:lnTo>
                <a:lnTo>
                  <a:pt x="3170" y="575"/>
                </a:lnTo>
                <a:lnTo>
                  <a:pt x="3188" y="550"/>
                </a:lnTo>
                <a:lnTo>
                  <a:pt x="3191" y="514"/>
                </a:lnTo>
                <a:lnTo>
                  <a:pt x="3199" y="494"/>
                </a:lnTo>
                <a:lnTo>
                  <a:pt x="3207" y="527"/>
                </a:lnTo>
                <a:lnTo>
                  <a:pt x="3242" y="529"/>
                </a:lnTo>
                <a:lnTo>
                  <a:pt x="3263" y="508"/>
                </a:lnTo>
                <a:lnTo>
                  <a:pt x="3298" y="492"/>
                </a:lnTo>
                <a:lnTo>
                  <a:pt x="3336" y="489"/>
                </a:lnTo>
                <a:lnTo>
                  <a:pt x="3352" y="502"/>
                </a:lnTo>
                <a:lnTo>
                  <a:pt x="3381" y="496"/>
                </a:lnTo>
                <a:lnTo>
                  <a:pt x="3425" y="487"/>
                </a:lnTo>
                <a:lnTo>
                  <a:pt x="3448" y="485"/>
                </a:lnTo>
                <a:lnTo>
                  <a:pt x="3452" y="465"/>
                </a:lnTo>
                <a:lnTo>
                  <a:pt x="3456" y="465"/>
                </a:lnTo>
                <a:lnTo>
                  <a:pt x="3437" y="444"/>
                </a:lnTo>
                <a:lnTo>
                  <a:pt x="3412" y="433"/>
                </a:lnTo>
                <a:lnTo>
                  <a:pt x="3369" y="419"/>
                </a:lnTo>
                <a:lnTo>
                  <a:pt x="3332" y="419"/>
                </a:lnTo>
                <a:lnTo>
                  <a:pt x="3309" y="415"/>
                </a:lnTo>
                <a:lnTo>
                  <a:pt x="3298" y="400"/>
                </a:lnTo>
                <a:lnTo>
                  <a:pt x="3255" y="394"/>
                </a:lnTo>
                <a:lnTo>
                  <a:pt x="3217" y="402"/>
                </a:lnTo>
                <a:lnTo>
                  <a:pt x="3190" y="406"/>
                </a:lnTo>
                <a:lnTo>
                  <a:pt x="3159" y="433"/>
                </a:lnTo>
                <a:lnTo>
                  <a:pt x="3120" y="415"/>
                </a:lnTo>
                <a:lnTo>
                  <a:pt x="3089" y="402"/>
                </a:lnTo>
                <a:lnTo>
                  <a:pt x="3052" y="419"/>
                </a:lnTo>
                <a:lnTo>
                  <a:pt x="3027" y="407"/>
                </a:lnTo>
                <a:lnTo>
                  <a:pt x="3054" y="369"/>
                </a:lnTo>
                <a:lnTo>
                  <a:pt x="3047" y="355"/>
                </a:lnTo>
                <a:lnTo>
                  <a:pt x="3031" y="361"/>
                </a:lnTo>
                <a:lnTo>
                  <a:pt x="2995" y="406"/>
                </a:lnTo>
                <a:lnTo>
                  <a:pt x="2966" y="440"/>
                </a:lnTo>
                <a:lnTo>
                  <a:pt x="2937" y="479"/>
                </a:lnTo>
                <a:lnTo>
                  <a:pt x="2896" y="475"/>
                </a:lnTo>
                <a:lnTo>
                  <a:pt x="2879" y="431"/>
                </a:lnTo>
                <a:lnTo>
                  <a:pt x="2863" y="433"/>
                </a:lnTo>
                <a:lnTo>
                  <a:pt x="2850" y="465"/>
                </a:lnTo>
                <a:lnTo>
                  <a:pt x="2801" y="467"/>
                </a:lnTo>
                <a:lnTo>
                  <a:pt x="2854" y="402"/>
                </a:lnTo>
                <a:lnTo>
                  <a:pt x="2975" y="326"/>
                </a:lnTo>
                <a:lnTo>
                  <a:pt x="2983" y="307"/>
                </a:lnTo>
                <a:lnTo>
                  <a:pt x="2915" y="311"/>
                </a:lnTo>
                <a:lnTo>
                  <a:pt x="2846" y="286"/>
                </a:lnTo>
                <a:lnTo>
                  <a:pt x="2821" y="319"/>
                </a:lnTo>
                <a:lnTo>
                  <a:pt x="2767" y="299"/>
                </a:lnTo>
                <a:lnTo>
                  <a:pt x="2732" y="313"/>
                </a:lnTo>
                <a:lnTo>
                  <a:pt x="2709" y="274"/>
                </a:lnTo>
                <a:lnTo>
                  <a:pt x="2649" y="276"/>
                </a:lnTo>
                <a:lnTo>
                  <a:pt x="2632" y="294"/>
                </a:lnTo>
                <a:lnTo>
                  <a:pt x="2564" y="251"/>
                </a:lnTo>
                <a:lnTo>
                  <a:pt x="2554" y="210"/>
                </a:lnTo>
                <a:lnTo>
                  <a:pt x="2477" y="195"/>
                </a:lnTo>
                <a:lnTo>
                  <a:pt x="2512" y="251"/>
                </a:lnTo>
                <a:lnTo>
                  <a:pt x="1369" y="214"/>
                </a:lnTo>
                <a:lnTo>
                  <a:pt x="1299" y="197"/>
                </a:lnTo>
                <a:lnTo>
                  <a:pt x="1178" y="182"/>
                </a:lnTo>
                <a:lnTo>
                  <a:pt x="1023" y="158"/>
                </a:lnTo>
                <a:lnTo>
                  <a:pt x="830" y="141"/>
                </a:lnTo>
                <a:lnTo>
                  <a:pt x="757" y="127"/>
                </a:lnTo>
                <a:lnTo>
                  <a:pt x="653" y="110"/>
                </a:lnTo>
                <a:lnTo>
                  <a:pt x="577" y="93"/>
                </a:lnTo>
                <a:lnTo>
                  <a:pt x="376" y="35"/>
                </a:lnTo>
                <a:lnTo>
                  <a:pt x="363" y="41"/>
                </a:lnTo>
                <a:lnTo>
                  <a:pt x="369" y="68"/>
                </a:lnTo>
                <a:lnTo>
                  <a:pt x="380" y="98"/>
                </a:lnTo>
                <a:lnTo>
                  <a:pt x="371" y="112"/>
                </a:lnTo>
                <a:lnTo>
                  <a:pt x="357" y="126"/>
                </a:lnTo>
                <a:lnTo>
                  <a:pt x="365" y="147"/>
                </a:lnTo>
                <a:lnTo>
                  <a:pt x="394" y="195"/>
                </a:lnTo>
                <a:lnTo>
                  <a:pt x="371" y="228"/>
                </a:lnTo>
                <a:lnTo>
                  <a:pt x="357" y="268"/>
                </a:lnTo>
                <a:lnTo>
                  <a:pt x="324" y="268"/>
                </a:lnTo>
                <a:lnTo>
                  <a:pt x="351" y="249"/>
                </a:lnTo>
                <a:lnTo>
                  <a:pt x="361" y="228"/>
                </a:lnTo>
                <a:lnTo>
                  <a:pt x="355" y="207"/>
                </a:lnTo>
                <a:lnTo>
                  <a:pt x="338" y="201"/>
                </a:lnTo>
                <a:lnTo>
                  <a:pt x="346" y="185"/>
                </a:lnTo>
                <a:lnTo>
                  <a:pt x="369" y="191"/>
                </a:lnTo>
                <a:lnTo>
                  <a:pt x="369" y="180"/>
                </a:lnTo>
                <a:lnTo>
                  <a:pt x="353" y="143"/>
                </a:lnTo>
                <a:lnTo>
                  <a:pt x="336" y="141"/>
                </a:lnTo>
                <a:lnTo>
                  <a:pt x="299" y="135"/>
                </a:lnTo>
                <a:lnTo>
                  <a:pt x="270" y="108"/>
                </a:lnTo>
                <a:lnTo>
                  <a:pt x="251" y="95"/>
                </a:lnTo>
                <a:lnTo>
                  <a:pt x="228" y="85"/>
                </a:lnTo>
                <a:lnTo>
                  <a:pt x="212" y="110"/>
                </a:lnTo>
                <a:lnTo>
                  <a:pt x="222" y="151"/>
                </a:lnTo>
                <a:lnTo>
                  <a:pt x="228" y="183"/>
                </a:lnTo>
                <a:lnTo>
                  <a:pt x="224" y="224"/>
                </a:lnTo>
                <a:lnTo>
                  <a:pt x="222" y="261"/>
                </a:lnTo>
                <a:lnTo>
                  <a:pt x="228" y="274"/>
                </a:lnTo>
                <a:lnTo>
                  <a:pt x="241" y="301"/>
                </a:lnTo>
                <a:lnTo>
                  <a:pt x="228" y="321"/>
                </a:lnTo>
                <a:lnTo>
                  <a:pt x="230" y="338"/>
                </a:lnTo>
                <a:lnTo>
                  <a:pt x="232" y="367"/>
                </a:lnTo>
                <a:lnTo>
                  <a:pt x="210" y="377"/>
                </a:lnTo>
                <a:lnTo>
                  <a:pt x="195" y="442"/>
                </a:lnTo>
                <a:lnTo>
                  <a:pt x="180" y="500"/>
                </a:lnTo>
                <a:lnTo>
                  <a:pt x="156" y="560"/>
                </a:lnTo>
                <a:lnTo>
                  <a:pt x="127" y="606"/>
                </a:lnTo>
                <a:lnTo>
                  <a:pt x="100" y="666"/>
                </a:lnTo>
                <a:lnTo>
                  <a:pt x="73" y="703"/>
                </a:lnTo>
                <a:lnTo>
                  <a:pt x="73" y="794"/>
                </a:lnTo>
                <a:lnTo>
                  <a:pt x="73" y="875"/>
                </a:lnTo>
                <a:lnTo>
                  <a:pt x="62" y="906"/>
                </a:lnTo>
                <a:lnTo>
                  <a:pt x="35" y="958"/>
                </a:lnTo>
                <a:lnTo>
                  <a:pt x="0" y="1014"/>
                </a:lnTo>
                <a:lnTo>
                  <a:pt x="35" y="1085"/>
                </a:lnTo>
                <a:lnTo>
                  <a:pt x="25" y="1143"/>
                </a:lnTo>
                <a:lnTo>
                  <a:pt x="15" y="1184"/>
                </a:lnTo>
                <a:lnTo>
                  <a:pt x="44" y="1255"/>
                </a:lnTo>
                <a:lnTo>
                  <a:pt x="66" y="1301"/>
                </a:lnTo>
                <a:lnTo>
                  <a:pt x="97" y="1321"/>
                </a:lnTo>
                <a:lnTo>
                  <a:pt x="125" y="1288"/>
                </a:lnTo>
                <a:lnTo>
                  <a:pt x="135" y="1309"/>
                </a:lnTo>
                <a:lnTo>
                  <a:pt x="143" y="1327"/>
                </a:lnTo>
                <a:lnTo>
                  <a:pt x="114" y="1330"/>
                </a:lnTo>
                <a:lnTo>
                  <a:pt x="116" y="1352"/>
                </a:lnTo>
                <a:lnTo>
                  <a:pt x="89" y="1338"/>
                </a:lnTo>
                <a:lnTo>
                  <a:pt x="93" y="1383"/>
                </a:lnTo>
                <a:lnTo>
                  <a:pt x="104" y="1421"/>
                </a:lnTo>
                <a:lnTo>
                  <a:pt x="110" y="1450"/>
                </a:lnTo>
                <a:lnTo>
                  <a:pt x="147" y="1444"/>
                </a:lnTo>
                <a:lnTo>
                  <a:pt x="141" y="1458"/>
                </a:lnTo>
                <a:lnTo>
                  <a:pt x="110" y="1479"/>
                </a:lnTo>
                <a:lnTo>
                  <a:pt x="110" y="1525"/>
                </a:lnTo>
                <a:lnTo>
                  <a:pt x="153" y="1572"/>
                </a:lnTo>
                <a:lnTo>
                  <a:pt x="170" y="1587"/>
                </a:lnTo>
                <a:lnTo>
                  <a:pt x="158" y="1607"/>
                </a:lnTo>
                <a:lnTo>
                  <a:pt x="172" y="1634"/>
                </a:lnTo>
                <a:lnTo>
                  <a:pt x="180" y="1666"/>
                </a:lnTo>
                <a:lnTo>
                  <a:pt x="191" y="1688"/>
                </a:lnTo>
                <a:lnTo>
                  <a:pt x="197" y="1713"/>
                </a:lnTo>
                <a:lnTo>
                  <a:pt x="199" y="1738"/>
                </a:lnTo>
                <a:lnTo>
                  <a:pt x="191" y="1755"/>
                </a:lnTo>
                <a:lnTo>
                  <a:pt x="220" y="1763"/>
                </a:lnTo>
                <a:lnTo>
                  <a:pt x="247" y="1765"/>
                </a:lnTo>
                <a:lnTo>
                  <a:pt x="270" y="1759"/>
                </a:lnTo>
                <a:lnTo>
                  <a:pt x="299" y="1763"/>
                </a:lnTo>
                <a:lnTo>
                  <a:pt x="307" y="1786"/>
                </a:lnTo>
                <a:lnTo>
                  <a:pt x="313" y="1805"/>
                </a:lnTo>
                <a:lnTo>
                  <a:pt x="342" y="1836"/>
                </a:lnTo>
                <a:lnTo>
                  <a:pt x="355" y="1850"/>
                </a:lnTo>
                <a:lnTo>
                  <a:pt x="369" y="1875"/>
                </a:lnTo>
                <a:lnTo>
                  <a:pt x="371" y="1890"/>
                </a:lnTo>
                <a:lnTo>
                  <a:pt x="398" y="1906"/>
                </a:lnTo>
                <a:lnTo>
                  <a:pt x="421" y="1927"/>
                </a:lnTo>
                <a:lnTo>
                  <a:pt x="446" y="1966"/>
                </a:lnTo>
                <a:lnTo>
                  <a:pt x="450" y="2012"/>
                </a:lnTo>
                <a:lnTo>
                  <a:pt x="448" y="2037"/>
                </a:lnTo>
                <a:lnTo>
                  <a:pt x="473" y="2041"/>
                </a:lnTo>
                <a:lnTo>
                  <a:pt x="500" y="2035"/>
                </a:lnTo>
                <a:lnTo>
                  <a:pt x="527" y="2033"/>
                </a:lnTo>
                <a:lnTo>
                  <a:pt x="568" y="2035"/>
                </a:lnTo>
                <a:lnTo>
                  <a:pt x="606" y="2037"/>
                </a:lnTo>
                <a:lnTo>
                  <a:pt x="658" y="2037"/>
                </a:lnTo>
                <a:lnTo>
                  <a:pt x="693" y="2041"/>
                </a:lnTo>
                <a:lnTo>
                  <a:pt x="699" y="2062"/>
                </a:lnTo>
                <a:lnTo>
                  <a:pt x="691" y="2084"/>
                </a:lnTo>
                <a:lnTo>
                  <a:pt x="734" y="2111"/>
                </a:lnTo>
                <a:lnTo>
                  <a:pt x="776" y="2132"/>
                </a:lnTo>
                <a:lnTo>
                  <a:pt x="857" y="2174"/>
                </a:lnTo>
                <a:lnTo>
                  <a:pt x="917" y="2207"/>
                </a:lnTo>
                <a:lnTo>
                  <a:pt x="983" y="2232"/>
                </a:lnTo>
                <a:lnTo>
                  <a:pt x="1050" y="2255"/>
                </a:lnTo>
                <a:lnTo>
                  <a:pt x="1095" y="2259"/>
                </a:lnTo>
                <a:lnTo>
                  <a:pt x="1133" y="2253"/>
                </a:lnTo>
                <a:lnTo>
                  <a:pt x="1193" y="2261"/>
                </a:lnTo>
                <a:lnTo>
                  <a:pt x="1232" y="2267"/>
                </a:lnTo>
                <a:lnTo>
                  <a:pt x="1274" y="2263"/>
                </a:lnTo>
                <a:lnTo>
                  <a:pt x="1315" y="2273"/>
                </a:lnTo>
                <a:lnTo>
                  <a:pt x="1350" y="2271"/>
                </a:lnTo>
                <a:lnTo>
                  <a:pt x="1353" y="2223"/>
                </a:lnTo>
                <a:lnTo>
                  <a:pt x="1415" y="2230"/>
                </a:lnTo>
                <a:lnTo>
                  <a:pt x="1489" y="2232"/>
                </a:lnTo>
                <a:lnTo>
                  <a:pt x="1546" y="2300"/>
                </a:lnTo>
                <a:lnTo>
                  <a:pt x="1616" y="2358"/>
                </a:lnTo>
                <a:lnTo>
                  <a:pt x="1657" y="2402"/>
                </a:lnTo>
                <a:lnTo>
                  <a:pt x="1658" y="2441"/>
                </a:lnTo>
                <a:lnTo>
                  <a:pt x="1672" y="2483"/>
                </a:lnTo>
                <a:lnTo>
                  <a:pt x="1699" y="2512"/>
                </a:lnTo>
                <a:lnTo>
                  <a:pt x="1728" y="2539"/>
                </a:lnTo>
                <a:lnTo>
                  <a:pt x="1813" y="2591"/>
                </a:lnTo>
                <a:lnTo>
                  <a:pt x="1842" y="2584"/>
                </a:lnTo>
                <a:lnTo>
                  <a:pt x="1859" y="2568"/>
                </a:lnTo>
                <a:lnTo>
                  <a:pt x="1869" y="2537"/>
                </a:lnTo>
                <a:lnTo>
                  <a:pt x="1877" y="2512"/>
                </a:lnTo>
                <a:lnTo>
                  <a:pt x="1909" y="2510"/>
                </a:lnTo>
                <a:lnTo>
                  <a:pt x="1946" y="2512"/>
                </a:lnTo>
                <a:lnTo>
                  <a:pt x="1992" y="2522"/>
                </a:lnTo>
                <a:lnTo>
                  <a:pt x="2020" y="2541"/>
                </a:lnTo>
                <a:lnTo>
                  <a:pt x="2054" y="2557"/>
                </a:lnTo>
                <a:lnTo>
                  <a:pt x="2066" y="2582"/>
                </a:lnTo>
                <a:lnTo>
                  <a:pt x="2083" y="2622"/>
                </a:lnTo>
                <a:lnTo>
                  <a:pt x="2101" y="2661"/>
                </a:lnTo>
                <a:lnTo>
                  <a:pt x="2120" y="2692"/>
                </a:lnTo>
                <a:lnTo>
                  <a:pt x="2155" y="2713"/>
                </a:lnTo>
                <a:lnTo>
                  <a:pt x="2184" y="2744"/>
                </a:lnTo>
                <a:lnTo>
                  <a:pt x="2195" y="2788"/>
                </a:lnTo>
                <a:lnTo>
                  <a:pt x="2207" y="2825"/>
                </a:lnTo>
                <a:lnTo>
                  <a:pt x="2230" y="2885"/>
                </a:lnTo>
                <a:lnTo>
                  <a:pt x="2263" y="2891"/>
                </a:lnTo>
                <a:lnTo>
                  <a:pt x="2299" y="2906"/>
                </a:lnTo>
                <a:lnTo>
                  <a:pt x="2336" y="2916"/>
                </a:lnTo>
                <a:lnTo>
                  <a:pt x="2384" y="2918"/>
                </a:lnTo>
                <a:lnTo>
                  <a:pt x="2411" y="2937"/>
                </a:lnTo>
                <a:lnTo>
                  <a:pt x="2477" y="2933"/>
                </a:lnTo>
                <a:lnTo>
                  <a:pt x="2481" y="2887"/>
                </a:lnTo>
                <a:lnTo>
                  <a:pt x="2444" y="2854"/>
                </a:lnTo>
                <a:lnTo>
                  <a:pt x="2438" y="2804"/>
                </a:lnTo>
                <a:lnTo>
                  <a:pt x="2464" y="2769"/>
                </a:lnTo>
                <a:lnTo>
                  <a:pt x="2462" y="2732"/>
                </a:lnTo>
                <a:lnTo>
                  <a:pt x="2471" y="2723"/>
                </a:lnTo>
                <a:lnTo>
                  <a:pt x="2475" y="2696"/>
                </a:lnTo>
                <a:lnTo>
                  <a:pt x="2498" y="2680"/>
                </a:lnTo>
                <a:lnTo>
                  <a:pt x="2541" y="2651"/>
                </a:lnTo>
                <a:lnTo>
                  <a:pt x="2564" y="2651"/>
                </a:lnTo>
                <a:lnTo>
                  <a:pt x="2616" y="2618"/>
                </a:lnTo>
                <a:lnTo>
                  <a:pt x="2649" y="2587"/>
                </a:lnTo>
                <a:lnTo>
                  <a:pt x="2701" y="2557"/>
                </a:lnTo>
                <a:lnTo>
                  <a:pt x="2688" y="2516"/>
                </a:lnTo>
                <a:lnTo>
                  <a:pt x="2699" y="2506"/>
                </a:lnTo>
                <a:lnTo>
                  <a:pt x="2715" y="2549"/>
                </a:lnTo>
                <a:lnTo>
                  <a:pt x="2786" y="2487"/>
                </a:lnTo>
                <a:lnTo>
                  <a:pt x="2844" y="2489"/>
                </a:lnTo>
                <a:lnTo>
                  <a:pt x="2923" y="2506"/>
                </a:lnTo>
                <a:lnTo>
                  <a:pt x="2985" y="2497"/>
                </a:lnTo>
                <a:lnTo>
                  <a:pt x="3014" y="2493"/>
                </a:lnTo>
                <a:lnTo>
                  <a:pt x="2998" y="2466"/>
                </a:lnTo>
                <a:lnTo>
                  <a:pt x="3025" y="2470"/>
                </a:lnTo>
                <a:lnTo>
                  <a:pt x="3043" y="2491"/>
                </a:lnTo>
                <a:lnTo>
                  <a:pt x="3043" y="2510"/>
                </a:lnTo>
                <a:lnTo>
                  <a:pt x="3101" y="2514"/>
                </a:lnTo>
                <a:lnTo>
                  <a:pt x="3130" y="2516"/>
                </a:lnTo>
                <a:lnTo>
                  <a:pt x="3141" y="2504"/>
                </a:lnTo>
                <a:lnTo>
                  <a:pt x="3164" y="2526"/>
                </a:lnTo>
                <a:lnTo>
                  <a:pt x="3186" y="2531"/>
                </a:lnTo>
                <a:lnTo>
                  <a:pt x="3209" y="2526"/>
                </a:lnTo>
                <a:lnTo>
                  <a:pt x="3191" y="2493"/>
                </a:lnTo>
                <a:lnTo>
                  <a:pt x="3218" y="2491"/>
                </a:lnTo>
                <a:lnTo>
                  <a:pt x="3236" y="2501"/>
                </a:lnTo>
                <a:lnTo>
                  <a:pt x="3261" y="2520"/>
                </a:lnTo>
                <a:lnTo>
                  <a:pt x="3278" y="2514"/>
                </a:lnTo>
                <a:lnTo>
                  <a:pt x="3296" y="2495"/>
                </a:lnTo>
                <a:lnTo>
                  <a:pt x="3284" y="2470"/>
                </a:lnTo>
                <a:lnTo>
                  <a:pt x="3259" y="2460"/>
                </a:lnTo>
                <a:lnTo>
                  <a:pt x="3244" y="2447"/>
                </a:lnTo>
                <a:lnTo>
                  <a:pt x="3255" y="2420"/>
                </a:lnTo>
                <a:lnTo>
                  <a:pt x="3253" y="2394"/>
                </a:lnTo>
                <a:lnTo>
                  <a:pt x="3228" y="2394"/>
                </a:lnTo>
                <a:lnTo>
                  <a:pt x="3205" y="2420"/>
                </a:lnTo>
                <a:lnTo>
                  <a:pt x="3201" y="2385"/>
                </a:lnTo>
                <a:lnTo>
                  <a:pt x="3170" y="2404"/>
                </a:lnTo>
                <a:lnTo>
                  <a:pt x="3141" y="2414"/>
                </a:lnTo>
                <a:lnTo>
                  <a:pt x="3132" y="2396"/>
                </a:lnTo>
                <a:lnTo>
                  <a:pt x="3155" y="2367"/>
                </a:lnTo>
                <a:lnTo>
                  <a:pt x="3236" y="2383"/>
                </a:lnTo>
                <a:lnTo>
                  <a:pt x="3253" y="2352"/>
                </a:lnTo>
                <a:lnTo>
                  <a:pt x="3294" y="2340"/>
                </a:lnTo>
                <a:lnTo>
                  <a:pt x="3340" y="2352"/>
                </a:lnTo>
                <a:lnTo>
                  <a:pt x="3357" y="2340"/>
                </a:lnTo>
                <a:lnTo>
                  <a:pt x="3357" y="2302"/>
                </a:lnTo>
                <a:lnTo>
                  <a:pt x="3381" y="2350"/>
                </a:lnTo>
                <a:lnTo>
                  <a:pt x="3388" y="2367"/>
                </a:lnTo>
                <a:lnTo>
                  <a:pt x="3423" y="2348"/>
                </a:lnTo>
                <a:lnTo>
                  <a:pt x="3450" y="2317"/>
                </a:lnTo>
                <a:lnTo>
                  <a:pt x="3464" y="2336"/>
                </a:lnTo>
                <a:lnTo>
                  <a:pt x="3487" y="2344"/>
                </a:lnTo>
                <a:lnTo>
                  <a:pt x="3524" y="2329"/>
                </a:lnTo>
                <a:lnTo>
                  <a:pt x="3601" y="2315"/>
                </a:lnTo>
                <a:lnTo>
                  <a:pt x="3616" y="2333"/>
                </a:lnTo>
                <a:lnTo>
                  <a:pt x="3636" y="2354"/>
                </a:lnTo>
                <a:lnTo>
                  <a:pt x="3666" y="2360"/>
                </a:lnTo>
                <a:lnTo>
                  <a:pt x="3697" y="2364"/>
                </a:lnTo>
                <a:lnTo>
                  <a:pt x="3734" y="2350"/>
                </a:lnTo>
                <a:lnTo>
                  <a:pt x="3757" y="2327"/>
                </a:lnTo>
                <a:lnTo>
                  <a:pt x="3778" y="2319"/>
                </a:lnTo>
                <a:lnTo>
                  <a:pt x="3792" y="2329"/>
                </a:lnTo>
                <a:lnTo>
                  <a:pt x="3811" y="2350"/>
                </a:lnTo>
                <a:lnTo>
                  <a:pt x="3840" y="2375"/>
                </a:lnTo>
                <a:lnTo>
                  <a:pt x="3867" y="2383"/>
                </a:lnTo>
                <a:lnTo>
                  <a:pt x="3890" y="2387"/>
                </a:lnTo>
                <a:lnTo>
                  <a:pt x="3915" y="2412"/>
                </a:lnTo>
                <a:lnTo>
                  <a:pt x="3931" y="2441"/>
                </a:lnTo>
                <a:lnTo>
                  <a:pt x="3950" y="2460"/>
                </a:lnTo>
                <a:lnTo>
                  <a:pt x="3942" y="2501"/>
                </a:lnTo>
                <a:lnTo>
                  <a:pt x="3944" y="2533"/>
                </a:lnTo>
                <a:lnTo>
                  <a:pt x="3944" y="2557"/>
                </a:lnTo>
                <a:lnTo>
                  <a:pt x="3952" y="2574"/>
                </a:lnTo>
                <a:lnTo>
                  <a:pt x="3964" y="2578"/>
                </a:lnTo>
                <a:lnTo>
                  <a:pt x="3971" y="2543"/>
                </a:lnTo>
                <a:lnTo>
                  <a:pt x="3989" y="2562"/>
                </a:lnTo>
                <a:lnTo>
                  <a:pt x="3975" y="2589"/>
                </a:lnTo>
                <a:lnTo>
                  <a:pt x="3971" y="2613"/>
                </a:lnTo>
                <a:lnTo>
                  <a:pt x="3987" y="2624"/>
                </a:lnTo>
                <a:lnTo>
                  <a:pt x="4018" y="2655"/>
                </a:lnTo>
                <a:lnTo>
                  <a:pt x="4043" y="2661"/>
                </a:lnTo>
                <a:lnTo>
                  <a:pt x="4056" y="2699"/>
                </a:lnTo>
                <a:lnTo>
                  <a:pt x="4072" y="2707"/>
                </a:lnTo>
                <a:lnTo>
                  <a:pt x="4095" y="2750"/>
                </a:lnTo>
                <a:lnTo>
                  <a:pt x="4126" y="2765"/>
                </a:lnTo>
                <a:lnTo>
                  <a:pt x="4155" y="2777"/>
                </a:lnTo>
                <a:lnTo>
                  <a:pt x="4176" y="2811"/>
                </a:lnTo>
                <a:lnTo>
                  <a:pt x="4219" y="2804"/>
                </a:lnTo>
                <a:lnTo>
                  <a:pt x="4277" y="2790"/>
                </a:lnTo>
                <a:lnTo>
                  <a:pt x="4292" y="2727"/>
                </a:lnTo>
                <a:lnTo>
                  <a:pt x="4282" y="2686"/>
                </a:lnTo>
                <a:lnTo>
                  <a:pt x="4282" y="2615"/>
                </a:lnTo>
                <a:lnTo>
                  <a:pt x="4267" y="2593"/>
                </a:lnTo>
                <a:lnTo>
                  <a:pt x="4238" y="2559"/>
                </a:lnTo>
                <a:lnTo>
                  <a:pt x="4213" y="2520"/>
                </a:lnTo>
                <a:lnTo>
                  <a:pt x="4190" y="2472"/>
                </a:lnTo>
                <a:lnTo>
                  <a:pt x="4166" y="2416"/>
                </a:lnTo>
                <a:lnTo>
                  <a:pt x="4132" y="2364"/>
                </a:lnTo>
                <a:lnTo>
                  <a:pt x="4103" y="2327"/>
                </a:lnTo>
                <a:lnTo>
                  <a:pt x="4068" y="2275"/>
                </a:lnTo>
                <a:lnTo>
                  <a:pt x="4043" y="2230"/>
                </a:lnTo>
                <a:lnTo>
                  <a:pt x="4033" y="2192"/>
                </a:lnTo>
                <a:lnTo>
                  <a:pt x="4029" y="2163"/>
                </a:lnTo>
                <a:lnTo>
                  <a:pt x="4035" y="2138"/>
                </a:lnTo>
                <a:lnTo>
                  <a:pt x="4041" y="2128"/>
                </a:lnTo>
                <a:lnTo>
                  <a:pt x="4043" y="2066"/>
                </a:lnTo>
                <a:lnTo>
                  <a:pt x="4076" y="2010"/>
                </a:lnTo>
                <a:lnTo>
                  <a:pt x="4068" y="1975"/>
                </a:lnTo>
                <a:lnTo>
                  <a:pt x="4118" y="1962"/>
                </a:lnTo>
                <a:lnTo>
                  <a:pt x="4182" y="1900"/>
                </a:lnTo>
                <a:lnTo>
                  <a:pt x="4215" y="1800"/>
                </a:lnTo>
                <a:lnTo>
                  <a:pt x="4296" y="1765"/>
                </a:lnTo>
                <a:lnTo>
                  <a:pt x="4344" y="1672"/>
                </a:lnTo>
                <a:lnTo>
                  <a:pt x="4423" y="1643"/>
                </a:lnTo>
                <a:lnTo>
                  <a:pt x="4462" y="1572"/>
                </a:lnTo>
                <a:lnTo>
                  <a:pt x="4462" y="1522"/>
                </a:lnTo>
                <a:lnTo>
                  <a:pt x="4464" y="1477"/>
                </a:lnTo>
                <a:lnTo>
                  <a:pt x="4444" y="1479"/>
                </a:lnTo>
                <a:lnTo>
                  <a:pt x="4444" y="1552"/>
                </a:lnTo>
                <a:lnTo>
                  <a:pt x="4396" y="1607"/>
                </a:lnTo>
                <a:lnTo>
                  <a:pt x="4331" y="1620"/>
                </a:lnTo>
                <a:lnTo>
                  <a:pt x="4394" y="1587"/>
                </a:lnTo>
                <a:lnTo>
                  <a:pt x="4358" y="1572"/>
                </a:lnTo>
                <a:lnTo>
                  <a:pt x="4394" y="1564"/>
                </a:lnTo>
                <a:lnTo>
                  <a:pt x="4417" y="1566"/>
                </a:lnTo>
                <a:lnTo>
                  <a:pt x="4429" y="1524"/>
                </a:lnTo>
                <a:lnTo>
                  <a:pt x="4425" y="1485"/>
                </a:lnTo>
                <a:lnTo>
                  <a:pt x="4390" y="1485"/>
                </a:lnTo>
                <a:lnTo>
                  <a:pt x="4338" y="1504"/>
                </a:lnTo>
                <a:lnTo>
                  <a:pt x="4340" y="1468"/>
                </a:lnTo>
                <a:lnTo>
                  <a:pt x="4369" y="1483"/>
                </a:lnTo>
                <a:lnTo>
                  <a:pt x="4414" y="1462"/>
                </a:lnTo>
                <a:lnTo>
                  <a:pt x="4419" y="1442"/>
                </a:lnTo>
                <a:lnTo>
                  <a:pt x="4388" y="1431"/>
                </a:lnTo>
                <a:lnTo>
                  <a:pt x="4392" y="1386"/>
                </a:lnTo>
                <a:lnTo>
                  <a:pt x="4358" y="1369"/>
                </a:lnTo>
                <a:lnTo>
                  <a:pt x="4346" y="1385"/>
                </a:lnTo>
                <a:lnTo>
                  <a:pt x="4334" y="1354"/>
                </a:lnTo>
                <a:lnTo>
                  <a:pt x="4338" y="1319"/>
                </a:lnTo>
                <a:lnTo>
                  <a:pt x="4344" y="1284"/>
                </a:lnTo>
                <a:lnTo>
                  <a:pt x="4282" y="1259"/>
                </a:lnTo>
                <a:lnTo>
                  <a:pt x="4300" y="1251"/>
                </a:lnTo>
                <a:lnTo>
                  <a:pt x="4284" y="1176"/>
                </a:lnTo>
                <a:lnTo>
                  <a:pt x="4282" y="1132"/>
                </a:lnTo>
                <a:lnTo>
                  <a:pt x="4294" y="1120"/>
                </a:lnTo>
                <a:lnTo>
                  <a:pt x="4296" y="1182"/>
                </a:lnTo>
                <a:lnTo>
                  <a:pt x="4319" y="1224"/>
                </a:lnTo>
                <a:lnTo>
                  <a:pt x="4354" y="1265"/>
                </a:lnTo>
                <a:lnTo>
                  <a:pt x="4354" y="1342"/>
                </a:lnTo>
                <a:lnTo>
                  <a:pt x="4392" y="1348"/>
                </a:lnTo>
                <a:lnTo>
                  <a:pt x="4423" y="1271"/>
                </a:lnTo>
                <a:lnTo>
                  <a:pt x="4421" y="1159"/>
                </a:lnTo>
                <a:lnTo>
                  <a:pt x="4381" y="1128"/>
                </a:lnTo>
                <a:lnTo>
                  <a:pt x="4385" y="1105"/>
                </a:lnTo>
                <a:lnTo>
                  <a:pt x="4433" y="1130"/>
                </a:lnTo>
                <a:lnTo>
                  <a:pt x="4458" y="1072"/>
                </a:lnTo>
                <a:lnTo>
                  <a:pt x="4460" y="1023"/>
                </a:lnTo>
                <a:lnTo>
                  <a:pt x="4460" y="940"/>
                </a:lnTo>
                <a:lnTo>
                  <a:pt x="4437" y="913"/>
                </a:lnTo>
                <a:lnTo>
                  <a:pt x="4448" y="892"/>
                </a:lnTo>
                <a:lnTo>
                  <a:pt x="4466" y="915"/>
                </a:lnTo>
                <a:lnTo>
                  <a:pt x="4566" y="863"/>
                </a:lnTo>
                <a:lnTo>
                  <a:pt x="4636" y="807"/>
                </a:lnTo>
                <a:lnTo>
                  <a:pt x="4583" y="801"/>
                </a:lnTo>
                <a:lnTo>
                  <a:pt x="4508" y="846"/>
                </a:lnTo>
                <a:lnTo>
                  <a:pt x="4460" y="865"/>
                </a:lnTo>
                <a:lnTo>
                  <a:pt x="4495" y="823"/>
                </a:lnTo>
                <a:lnTo>
                  <a:pt x="4528" y="801"/>
                </a:lnTo>
                <a:lnTo>
                  <a:pt x="4547" y="809"/>
                </a:lnTo>
                <a:lnTo>
                  <a:pt x="4601" y="780"/>
                </a:lnTo>
                <a:lnTo>
                  <a:pt x="4612" y="753"/>
                </a:lnTo>
                <a:lnTo>
                  <a:pt x="4628" y="753"/>
                </a:lnTo>
                <a:lnTo>
                  <a:pt x="4649" y="740"/>
                </a:lnTo>
                <a:lnTo>
                  <a:pt x="4672" y="713"/>
                </a:lnTo>
                <a:lnTo>
                  <a:pt x="4713" y="728"/>
                </a:lnTo>
                <a:lnTo>
                  <a:pt x="4734" y="709"/>
                </a:lnTo>
                <a:lnTo>
                  <a:pt x="4751" y="682"/>
                </a:lnTo>
                <a:lnTo>
                  <a:pt x="4734" y="647"/>
                </a:lnTo>
                <a:lnTo>
                  <a:pt x="4709" y="626"/>
                </a:lnTo>
                <a:lnTo>
                  <a:pt x="4694" y="624"/>
                </a:lnTo>
                <a:lnTo>
                  <a:pt x="4674" y="633"/>
                </a:lnTo>
                <a:lnTo>
                  <a:pt x="4694" y="662"/>
                </a:lnTo>
                <a:lnTo>
                  <a:pt x="4703" y="680"/>
                </a:lnTo>
                <a:lnTo>
                  <a:pt x="4680" y="678"/>
                </a:lnTo>
                <a:lnTo>
                  <a:pt x="4655" y="645"/>
                </a:lnTo>
                <a:lnTo>
                  <a:pt x="4630" y="651"/>
                </a:lnTo>
                <a:lnTo>
                  <a:pt x="4636" y="626"/>
                </a:lnTo>
                <a:lnTo>
                  <a:pt x="4647" y="599"/>
                </a:lnTo>
                <a:lnTo>
                  <a:pt x="4626" y="595"/>
                </a:lnTo>
                <a:lnTo>
                  <a:pt x="4643" y="543"/>
                </a:lnTo>
                <a:lnTo>
                  <a:pt x="4638" y="512"/>
                </a:lnTo>
                <a:lnTo>
                  <a:pt x="4663" y="489"/>
                </a:lnTo>
                <a:lnTo>
                  <a:pt x="4649" y="456"/>
                </a:lnTo>
                <a:lnTo>
                  <a:pt x="4672" y="440"/>
                </a:lnTo>
                <a:lnTo>
                  <a:pt x="4699" y="421"/>
                </a:lnTo>
                <a:lnTo>
                  <a:pt x="4724" y="411"/>
                </a:lnTo>
                <a:lnTo>
                  <a:pt x="4734" y="359"/>
                </a:lnTo>
                <a:lnTo>
                  <a:pt x="4761" y="359"/>
                </a:lnTo>
                <a:lnTo>
                  <a:pt x="4798" y="334"/>
                </a:lnTo>
                <a:lnTo>
                  <a:pt x="4817" y="307"/>
                </a:lnTo>
                <a:lnTo>
                  <a:pt x="4848" y="282"/>
                </a:lnTo>
                <a:lnTo>
                  <a:pt x="4844" y="247"/>
                </a:lnTo>
                <a:lnTo>
                  <a:pt x="4802" y="230"/>
                </a:lnTo>
                <a:lnTo>
                  <a:pt x="4777" y="195"/>
                </a:lnTo>
                <a:lnTo>
                  <a:pt x="4730" y="195"/>
                </a:lnTo>
                <a:lnTo>
                  <a:pt x="4711" y="154"/>
                </a:lnTo>
                <a:lnTo>
                  <a:pt x="4705" y="110"/>
                </a:lnTo>
                <a:lnTo>
                  <a:pt x="4692" y="70"/>
                </a:lnTo>
                <a:lnTo>
                  <a:pt x="4672" y="17"/>
                </a:lnTo>
              </a:path>
            </a:pathLst>
          </a:custGeom>
          <a:noFill/>
          <a:ln w="3175" cap="rnd">
            <a:solidFill>
              <a:srgbClr val="00B0F0"/>
            </a:solidFill>
            <a:round/>
            <a:headEnd/>
            <a:tailEnd/>
          </a:ln>
        </p:spPr>
        <p:txBody>
          <a:bodyPr/>
          <a:lstStyle/>
          <a:p>
            <a:pPr algn="r" eaLnBrk="0" fontAlgn="base" hangingPunct="0">
              <a:lnSpc>
                <a:spcPct val="90000"/>
              </a:lnSpc>
              <a:spcBef>
                <a:spcPct val="0"/>
              </a:spcBef>
              <a:spcAft>
                <a:spcPct val="0"/>
              </a:spcAft>
            </a:pPr>
            <a:endParaRPr lang="en-US" sz="1600" b="1" i="1">
              <a:solidFill>
                <a:srgbClr val="FFFFFF"/>
              </a:solidFill>
            </a:endParaRPr>
          </a:p>
        </p:txBody>
      </p:sp>
      <p:grpSp>
        <p:nvGrpSpPr>
          <p:cNvPr id="2" name="Group 4"/>
          <p:cNvGrpSpPr/>
          <p:nvPr/>
        </p:nvGrpSpPr>
        <p:grpSpPr>
          <a:xfrm>
            <a:off x="2333697" y="2748784"/>
            <a:ext cx="4475158" cy="1662693"/>
            <a:chOff x="2024702" y="2451100"/>
            <a:chExt cx="5093149" cy="1892300"/>
          </a:xfrm>
        </p:grpSpPr>
        <p:grpSp>
          <p:nvGrpSpPr>
            <p:cNvPr id="3" name="Group 76"/>
            <p:cNvGrpSpPr>
              <a:grpSpLocks/>
            </p:cNvGrpSpPr>
            <p:nvPr/>
          </p:nvGrpSpPr>
          <p:grpSpPr bwMode="auto">
            <a:xfrm>
              <a:off x="4082538" y="2451100"/>
              <a:ext cx="1381024" cy="1892298"/>
              <a:chOff x="2245" y="2169"/>
              <a:chExt cx="635" cy="871"/>
            </a:xfrm>
          </p:grpSpPr>
          <p:sp>
            <p:nvSpPr>
              <p:cNvPr id="115830" name="AutoShape 77"/>
              <p:cNvSpPr>
                <a:spLocks noChangeArrowheads="1"/>
              </p:cNvSpPr>
              <p:nvPr/>
            </p:nvSpPr>
            <p:spPr bwMode="auto">
              <a:xfrm>
                <a:off x="2245" y="2456"/>
                <a:ext cx="635" cy="584"/>
              </a:xfrm>
              <a:prstGeom prst="roundRect">
                <a:avLst>
                  <a:gd name="adj" fmla="val 11875"/>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sp>
            <p:nvSpPr>
              <p:cNvPr id="115831" name="Oval 78"/>
              <p:cNvSpPr>
                <a:spLocks noChangeArrowheads="1"/>
              </p:cNvSpPr>
              <p:nvPr/>
            </p:nvSpPr>
            <p:spPr bwMode="auto">
              <a:xfrm>
                <a:off x="2372" y="2169"/>
                <a:ext cx="344" cy="342"/>
              </a:xfrm>
              <a:prstGeom prst="ellipse">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grpSp>
        <p:grpSp>
          <p:nvGrpSpPr>
            <p:cNvPr id="4" name="Group 248"/>
            <p:cNvGrpSpPr>
              <a:grpSpLocks/>
            </p:cNvGrpSpPr>
            <p:nvPr/>
          </p:nvGrpSpPr>
          <p:grpSpPr bwMode="auto">
            <a:xfrm>
              <a:off x="2024702" y="2451100"/>
              <a:ext cx="1381024" cy="1892298"/>
              <a:chOff x="2245" y="2169"/>
              <a:chExt cx="635" cy="871"/>
            </a:xfrm>
          </p:grpSpPr>
          <p:sp>
            <p:nvSpPr>
              <p:cNvPr id="116015" name="AutoShape 249"/>
              <p:cNvSpPr>
                <a:spLocks noChangeArrowheads="1"/>
              </p:cNvSpPr>
              <p:nvPr/>
            </p:nvSpPr>
            <p:spPr bwMode="auto">
              <a:xfrm>
                <a:off x="2245" y="2456"/>
                <a:ext cx="635" cy="584"/>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sp>
            <p:nvSpPr>
              <p:cNvPr id="116016" name="Oval 250"/>
              <p:cNvSpPr>
                <a:spLocks noChangeArrowheads="1"/>
              </p:cNvSpPr>
              <p:nvPr/>
            </p:nvSpPr>
            <p:spPr bwMode="auto">
              <a:xfrm>
                <a:off x="2372" y="2169"/>
                <a:ext cx="344" cy="342"/>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grpSp>
        <p:grpSp>
          <p:nvGrpSpPr>
            <p:cNvPr id="5" name="Group 251"/>
            <p:cNvGrpSpPr>
              <a:grpSpLocks/>
            </p:cNvGrpSpPr>
            <p:nvPr/>
          </p:nvGrpSpPr>
          <p:grpSpPr bwMode="auto">
            <a:xfrm>
              <a:off x="3155965" y="2518683"/>
              <a:ext cx="1163586" cy="1824717"/>
              <a:chOff x="2245" y="2169"/>
              <a:chExt cx="635" cy="871"/>
            </a:xfrm>
            <a:solidFill>
              <a:srgbClr val="FFC000"/>
            </a:solidFill>
          </p:grpSpPr>
          <p:sp>
            <p:nvSpPr>
              <p:cNvPr id="116013" name="AutoShape 252"/>
              <p:cNvSpPr>
                <a:spLocks noChangeArrowheads="1"/>
              </p:cNvSpPr>
              <p:nvPr/>
            </p:nvSpPr>
            <p:spPr bwMode="auto">
              <a:xfrm>
                <a:off x="2245" y="2456"/>
                <a:ext cx="635" cy="584"/>
              </a:xfrm>
              <a:prstGeom prst="roundRect">
                <a:avLst>
                  <a:gd name="adj" fmla="val 11875"/>
                </a:avLst>
              </a:prstGeom>
              <a:grp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sp>
            <p:nvSpPr>
              <p:cNvPr id="116014" name="Oval 253"/>
              <p:cNvSpPr>
                <a:spLocks noChangeArrowheads="1"/>
              </p:cNvSpPr>
              <p:nvPr/>
            </p:nvSpPr>
            <p:spPr bwMode="auto">
              <a:xfrm>
                <a:off x="2372" y="2169"/>
                <a:ext cx="344" cy="342"/>
              </a:xfrm>
              <a:prstGeom prst="ellipse">
                <a:avLst/>
              </a:prstGeom>
              <a:grp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grpSp>
        <p:grpSp>
          <p:nvGrpSpPr>
            <p:cNvPr id="6" name="Group 260"/>
            <p:cNvGrpSpPr>
              <a:grpSpLocks/>
            </p:cNvGrpSpPr>
            <p:nvPr/>
          </p:nvGrpSpPr>
          <p:grpSpPr bwMode="auto">
            <a:xfrm>
              <a:off x="5954265" y="2518683"/>
              <a:ext cx="1163586" cy="1824717"/>
              <a:chOff x="2245" y="2169"/>
              <a:chExt cx="635" cy="871"/>
            </a:xfrm>
          </p:grpSpPr>
          <p:sp>
            <p:nvSpPr>
              <p:cNvPr id="116007" name="AutoShape 261"/>
              <p:cNvSpPr>
                <a:spLocks noChangeArrowheads="1"/>
              </p:cNvSpPr>
              <p:nvPr/>
            </p:nvSpPr>
            <p:spPr bwMode="auto">
              <a:xfrm>
                <a:off x="2245" y="2456"/>
                <a:ext cx="635" cy="584"/>
              </a:xfrm>
              <a:prstGeom prst="roundRect">
                <a:avLst>
                  <a:gd name="adj" fmla="val 11875"/>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sp>
            <p:nvSpPr>
              <p:cNvPr id="116008" name="Oval 262"/>
              <p:cNvSpPr>
                <a:spLocks noChangeArrowheads="1"/>
              </p:cNvSpPr>
              <p:nvPr/>
            </p:nvSpPr>
            <p:spPr bwMode="auto">
              <a:xfrm>
                <a:off x="2372" y="2169"/>
                <a:ext cx="344" cy="342"/>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grpSp>
        <p:grpSp>
          <p:nvGrpSpPr>
            <p:cNvPr id="7" name="Group 275"/>
            <p:cNvGrpSpPr>
              <a:grpSpLocks/>
            </p:cNvGrpSpPr>
            <p:nvPr/>
          </p:nvGrpSpPr>
          <p:grpSpPr bwMode="auto">
            <a:xfrm>
              <a:off x="5108021" y="2671477"/>
              <a:ext cx="1028422" cy="1671923"/>
              <a:chOff x="1694" y="2282"/>
              <a:chExt cx="537" cy="769"/>
            </a:xfrm>
          </p:grpSpPr>
          <p:sp>
            <p:nvSpPr>
              <p:cNvPr id="115997"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sp>
            <p:nvSpPr>
              <p:cNvPr id="115998"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050" b="1" i="1">
                  <a:solidFill>
                    <a:srgbClr val="FFFFFF"/>
                  </a:solidFill>
                </a:endParaRPr>
              </a:p>
            </p:txBody>
          </p:sp>
        </p:grpSp>
      </p:grpSp>
      <p:sp>
        <p:nvSpPr>
          <p:cNvPr id="21" name="Text Box 183"/>
          <p:cNvSpPr txBox="1">
            <a:spLocks noChangeArrowheads="1"/>
          </p:cNvSpPr>
          <p:nvPr/>
        </p:nvSpPr>
        <p:spPr bwMode="auto">
          <a:xfrm>
            <a:off x="3352800" y="4572000"/>
            <a:ext cx="2590800" cy="923330"/>
          </a:xfrm>
          <a:prstGeom prst="rect">
            <a:avLst/>
          </a:prstGeom>
          <a:noFill/>
          <a:ln w="9525">
            <a:noFill/>
            <a:miter lim="800000"/>
            <a:headEnd/>
            <a:tailEnd/>
          </a:ln>
        </p:spPr>
        <p:txBody>
          <a:bodyPr>
            <a:spAutoFit/>
          </a:bodyPr>
          <a:lstStyle/>
          <a:p>
            <a:pPr algn="ctr" fontAlgn="base">
              <a:spcBef>
                <a:spcPct val="50000"/>
              </a:spcBef>
              <a:spcAft>
                <a:spcPct val="0"/>
              </a:spcAft>
            </a:pPr>
            <a:r>
              <a:rPr lang="en-US" sz="5400" b="1" dirty="0">
                <a:solidFill>
                  <a:srgbClr val="FFFF00"/>
                </a:solidFill>
              </a:rPr>
              <a:t>1 </a:t>
            </a:r>
            <a:r>
              <a:rPr lang="en-US" sz="5400" b="1" dirty="0" smtClean="0">
                <a:solidFill>
                  <a:srgbClr val="FFFF00"/>
                </a:solidFill>
              </a:rPr>
              <a:t>in 5</a:t>
            </a:r>
            <a:endParaRPr lang="en-US" sz="5400" b="1" dirty="0">
              <a:solidFill>
                <a:srgbClr val="FFFF00"/>
              </a:solidFill>
            </a:endParaRPr>
          </a:p>
        </p:txBody>
      </p:sp>
      <p:sp>
        <p:nvSpPr>
          <p:cNvPr id="22" name="Rectangle 21"/>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sp>
        <p:nvSpPr>
          <p:cNvPr id="34" name="Rectangle 2"/>
          <p:cNvSpPr>
            <a:spLocks noGrp="1" noChangeArrowheads="1"/>
          </p:cNvSpPr>
          <p:nvPr>
            <p:ph type="title"/>
          </p:nvPr>
        </p:nvSpPr>
        <p:spPr>
          <a:xfrm>
            <a:off x="0" y="715962"/>
            <a:ext cx="9144000" cy="579438"/>
          </a:xfrm>
        </p:spPr>
        <p:txBody>
          <a:bodyPr/>
          <a:lstStyle/>
          <a:p>
            <a:pPr eaLnBrk="1" hangingPunct="1"/>
            <a:r>
              <a:rPr lang="en-US" sz="3400" b="1" dirty="0" smtClean="0">
                <a:solidFill>
                  <a:schemeClr val="bg1"/>
                </a:solidFill>
              </a:rPr>
              <a:t>One of </a:t>
            </a:r>
            <a:r>
              <a:rPr lang="en-US" sz="5400" b="1" dirty="0">
                <a:solidFill>
                  <a:srgbClr val="FFFF00"/>
                </a:solidFill>
              </a:rPr>
              <a:t>5</a:t>
            </a:r>
            <a:r>
              <a:rPr lang="en-US" sz="3400" b="1" dirty="0" smtClean="0">
                <a:solidFill>
                  <a:schemeClr val="bg1"/>
                </a:solidFill>
              </a:rPr>
              <a:t> deaths </a:t>
            </a:r>
            <a:r>
              <a:rPr lang="en-US" sz="4000" b="1" dirty="0" smtClean="0">
                <a:solidFill>
                  <a:srgbClr val="FFFF00"/>
                </a:solidFill>
              </a:rPr>
              <a:t>due to disease </a:t>
            </a:r>
            <a:r>
              <a:rPr lang="en-US" sz="3400" b="1" dirty="0" smtClean="0">
                <a:solidFill>
                  <a:schemeClr val="bg1"/>
                </a:solidFill>
              </a:rPr>
              <a:t/>
            </a:r>
            <a:br>
              <a:rPr lang="en-US" sz="3400" b="1" dirty="0" smtClean="0">
                <a:solidFill>
                  <a:schemeClr val="bg1"/>
                </a:solidFill>
              </a:rPr>
            </a:br>
            <a:r>
              <a:rPr lang="en-US" sz="3400" b="1" dirty="0" smtClean="0">
                <a:solidFill>
                  <a:schemeClr val="bg1"/>
                </a:solidFill>
              </a:rPr>
              <a:t>in 15-39 year-old </a:t>
            </a:r>
            <a:r>
              <a:rPr lang="en-US" sz="3400" b="1" dirty="0" smtClean="0">
                <a:solidFill>
                  <a:schemeClr val="accent6">
                    <a:lumMod val="20000"/>
                    <a:lumOff val="80000"/>
                  </a:schemeClr>
                </a:solidFill>
              </a:rPr>
              <a:t>males </a:t>
            </a:r>
            <a:r>
              <a:rPr lang="en-US" sz="3400" b="1" dirty="0" smtClean="0">
                <a:solidFill>
                  <a:schemeClr val="bg1"/>
                </a:solidFill>
              </a:rPr>
              <a:t>is </a:t>
            </a:r>
            <a:r>
              <a:rPr lang="en-US" sz="3400" b="1" dirty="0">
                <a:solidFill>
                  <a:schemeClr val="bg1"/>
                </a:solidFill>
              </a:rPr>
              <a:t>from a neoplasm</a:t>
            </a:r>
            <a:r>
              <a:rPr lang="en-US" sz="3400" b="1" dirty="0" smtClean="0">
                <a:solidFill>
                  <a:schemeClr val="bg1"/>
                </a:solidFill>
              </a:rPr>
              <a:t/>
            </a:r>
            <a:br>
              <a:rPr lang="en-US" sz="3400" b="1" dirty="0" smtClean="0">
                <a:solidFill>
                  <a:schemeClr val="bg1"/>
                </a:solidFill>
              </a:rPr>
            </a:br>
            <a:r>
              <a:rPr lang="en-US" sz="4000" dirty="0" smtClean="0">
                <a:solidFill>
                  <a:schemeClr val="bg1"/>
                </a:solidFill>
              </a:rPr>
              <a:t>2010</a:t>
            </a:r>
          </a:p>
        </p:txBody>
      </p:sp>
    </p:spTree>
    <p:extLst>
      <p:ext uri="{BB962C8B-B14F-4D97-AF65-F5344CB8AC3E}">
        <p14:creationId xmlns:p14="http://schemas.microsoft.com/office/powerpoint/2010/main" val="285470359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Freeform 2"/>
          <p:cNvSpPr>
            <a:spLocks/>
          </p:cNvSpPr>
          <p:nvPr/>
        </p:nvSpPr>
        <p:spPr bwMode="auto">
          <a:xfrm>
            <a:off x="762000" y="1628775"/>
            <a:ext cx="7848600" cy="4848225"/>
          </a:xfrm>
          <a:custGeom>
            <a:avLst/>
            <a:gdLst>
              <a:gd name="T0" fmla="*/ 2147483647 w 4849"/>
              <a:gd name="T1" fmla="*/ 2147483647 h 2938"/>
              <a:gd name="T2" fmla="*/ 2147483647 w 4849"/>
              <a:gd name="T3" fmla="*/ 2147483647 h 2938"/>
              <a:gd name="T4" fmla="*/ 2147483647 w 4849"/>
              <a:gd name="T5" fmla="*/ 2147483647 h 2938"/>
              <a:gd name="T6" fmla="*/ 2147483647 w 4849"/>
              <a:gd name="T7" fmla="*/ 2147483647 h 2938"/>
              <a:gd name="T8" fmla="*/ 2147483647 w 4849"/>
              <a:gd name="T9" fmla="*/ 2147483647 h 2938"/>
              <a:gd name="T10" fmla="*/ 2147483647 w 4849"/>
              <a:gd name="T11" fmla="*/ 2147483647 h 2938"/>
              <a:gd name="T12" fmla="*/ 2147483647 w 4849"/>
              <a:gd name="T13" fmla="*/ 2147483647 h 2938"/>
              <a:gd name="T14" fmla="*/ 2147483647 w 4849"/>
              <a:gd name="T15" fmla="*/ 2147483647 h 2938"/>
              <a:gd name="T16" fmla="*/ 2147483647 w 4849"/>
              <a:gd name="T17" fmla="*/ 2147483647 h 2938"/>
              <a:gd name="T18" fmla="*/ 2147483647 w 4849"/>
              <a:gd name="T19" fmla="*/ 2147483647 h 2938"/>
              <a:gd name="T20" fmla="*/ 2147483647 w 4849"/>
              <a:gd name="T21" fmla="*/ 2147483647 h 2938"/>
              <a:gd name="T22" fmla="*/ 2147483647 w 4849"/>
              <a:gd name="T23" fmla="*/ 2147483647 h 2938"/>
              <a:gd name="T24" fmla="*/ 2147483647 w 4849"/>
              <a:gd name="T25" fmla="*/ 2147483647 h 2938"/>
              <a:gd name="T26" fmla="*/ 2147483647 w 4849"/>
              <a:gd name="T27" fmla="*/ 2147483647 h 2938"/>
              <a:gd name="T28" fmla="*/ 2147483647 w 4849"/>
              <a:gd name="T29" fmla="*/ 2147483647 h 2938"/>
              <a:gd name="T30" fmla="*/ 2147483647 w 4849"/>
              <a:gd name="T31" fmla="*/ 2147483647 h 2938"/>
              <a:gd name="T32" fmla="*/ 2147483647 w 4849"/>
              <a:gd name="T33" fmla="*/ 2147483647 h 2938"/>
              <a:gd name="T34" fmla="*/ 2147483647 w 4849"/>
              <a:gd name="T35" fmla="*/ 2147483647 h 2938"/>
              <a:gd name="T36" fmla="*/ 2147483647 w 4849"/>
              <a:gd name="T37" fmla="*/ 2147483647 h 2938"/>
              <a:gd name="T38" fmla="*/ 2147483647 w 4849"/>
              <a:gd name="T39" fmla="*/ 2147483647 h 2938"/>
              <a:gd name="T40" fmla="*/ 2147483647 w 4849"/>
              <a:gd name="T41" fmla="*/ 2147483647 h 2938"/>
              <a:gd name="T42" fmla="*/ 2147483647 w 4849"/>
              <a:gd name="T43" fmla="*/ 2147483647 h 2938"/>
              <a:gd name="T44" fmla="*/ 2147483647 w 4849"/>
              <a:gd name="T45" fmla="*/ 2147483647 h 2938"/>
              <a:gd name="T46" fmla="*/ 2147483647 w 4849"/>
              <a:gd name="T47" fmla="*/ 2147483647 h 2938"/>
              <a:gd name="T48" fmla="*/ 2147483647 w 4849"/>
              <a:gd name="T49" fmla="*/ 2147483647 h 2938"/>
              <a:gd name="T50" fmla="*/ 2147483647 w 4849"/>
              <a:gd name="T51" fmla="*/ 2147483647 h 2938"/>
              <a:gd name="T52" fmla="*/ 2147483647 w 4849"/>
              <a:gd name="T53" fmla="*/ 2147483647 h 2938"/>
              <a:gd name="T54" fmla="*/ 2147483647 w 4849"/>
              <a:gd name="T55" fmla="*/ 2147483647 h 2938"/>
              <a:gd name="T56" fmla="*/ 2147483647 w 4849"/>
              <a:gd name="T57" fmla="*/ 2147483647 h 2938"/>
              <a:gd name="T58" fmla="*/ 2147483647 w 4849"/>
              <a:gd name="T59" fmla="*/ 2147483647 h 2938"/>
              <a:gd name="T60" fmla="*/ 2147483647 w 4849"/>
              <a:gd name="T61" fmla="*/ 2147483647 h 2938"/>
              <a:gd name="T62" fmla="*/ 2147483647 w 4849"/>
              <a:gd name="T63" fmla="*/ 2147483647 h 2938"/>
              <a:gd name="T64" fmla="*/ 2147483647 w 4849"/>
              <a:gd name="T65" fmla="*/ 2147483647 h 2938"/>
              <a:gd name="T66" fmla="*/ 2147483647 w 4849"/>
              <a:gd name="T67" fmla="*/ 2147483647 h 2938"/>
              <a:gd name="T68" fmla="*/ 2147483647 w 4849"/>
              <a:gd name="T69" fmla="*/ 2147483647 h 2938"/>
              <a:gd name="T70" fmla="*/ 2147483647 w 4849"/>
              <a:gd name="T71" fmla="*/ 2147483647 h 2938"/>
              <a:gd name="T72" fmla="*/ 2147483647 w 4849"/>
              <a:gd name="T73" fmla="*/ 2147483647 h 2938"/>
              <a:gd name="T74" fmla="*/ 2147483647 w 4849"/>
              <a:gd name="T75" fmla="*/ 2147483647 h 2938"/>
              <a:gd name="T76" fmla="*/ 2147483647 w 4849"/>
              <a:gd name="T77" fmla="*/ 2147483647 h 2938"/>
              <a:gd name="T78" fmla="*/ 2147483647 w 4849"/>
              <a:gd name="T79" fmla="*/ 2147483647 h 2938"/>
              <a:gd name="T80" fmla="*/ 2147483647 w 4849"/>
              <a:gd name="T81" fmla="*/ 2147483647 h 2938"/>
              <a:gd name="T82" fmla="*/ 2147483647 w 4849"/>
              <a:gd name="T83" fmla="*/ 2147483647 h 2938"/>
              <a:gd name="T84" fmla="*/ 2147483647 w 4849"/>
              <a:gd name="T85" fmla="*/ 2147483647 h 2938"/>
              <a:gd name="T86" fmla="*/ 2147483647 w 4849"/>
              <a:gd name="T87" fmla="*/ 2147483647 h 2938"/>
              <a:gd name="T88" fmla="*/ 2147483647 w 4849"/>
              <a:gd name="T89" fmla="*/ 2147483647 h 2938"/>
              <a:gd name="T90" fmla="*/ 2147483647 w 4849"/>
              <a:gd name="T91" fmla="*/ 2147483647 h 2938"/>
              <a:gd name="T92" fmla="*/ 2147483647 w 4849"/>
              <a:gd name="T93" fmla="*/ 2147483647 h 2938"/>
              <a:gd name="T94" fmla="*/ 2147483647 w 4849"/>
              <a:gd name="T95" fmla="*/ 2147483647 h 2938"/>
              <a:gd name="T96" fmla="*/ 2147483647 w 4849"/>
              <a:gd name="T97" fmla="*/ 2147483647 h 2938"/>
              <a:gd name="T98" fmla="*/ 2147483647 w 4849"/>
              <a:gd name="T99" fmla="*/ 2147483647 h 2938"/>
              <a:gd name="T100" fmla="*/ 2147483647 w 4849"/>
              <a:gd name="T101" fmla="*/ 2147483647 h 2938"/>
              <a:gd name="T102" fmla="*/ 2147483647 w 4849"/>
              <a:gd name="T103" fmla="*/ 2147483647 h 2938"/>
              <a:gd name="T104" fmla="*/ 2147483647 w 4849"/>
              <a:gd name="T105" fmla="*/ 2147483647 h 2938"/>
              <a:gd name="T106" fmla="*/ 2147483647 w 4849"/>
              <a:gd name="T107" fmla="*/ 2147483647 h 2938"/>
              <a:gd name="T108" fmla="*/ 2147483647 w 4849"/>
              <a:gd name="T109" fmla="*/ 2147483647 h 2938"/>
              <a:gd name="T110" fmla="*/ 2147483647 w 4849"/>
              <a:gd name="T111" fmla="*/ 2147483647 h 2938"/>
              <a:gd name="T112" fmla="*/ 2147483647 w 4849"/>
              <a:gd name="T113" fmla="*/ 2147483647 h 2938"/>
              <a:gd name="T114" fmla="*/ 2147483647 w 4849"/>
              <a:gd name="T115" fmla="*/ 2147483647 h 29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49"/>
              <a:gd name="T175" fmla="*/ 0 h 2938"/>
              <a:gd name="T176" fmla="*/ 4849 w 4849"/>
              <a:gd name="T177" fmla="*/ 2938 h 29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49" h="2938">
                <a:moveTo>
                  <a:pt x="4672" y="17"/>
                </a:moveTo>
                <a:lnTo>
                  <a:pt x="4647" y="0"/>
                </a:lnTo>
                <a:lnTo>
                  <a:pt x="4620" y="0"/>
                </a:lnTo>
                <a:lnTo>
                  <a:pt x="4603" y="2"/>
                </a:lnTo>
                <a:lnTo>
                  <a:pt x="4591" y="23"/>
                </a:lnTo>
                <a:lnTo>
                  <a:pt x="4570" y="17"/>
                </a:lnTo>
                <a:lnTo>
                  <a:pt x="4555" y="23"/>
                </a:lnTo>
                <a:lnTo>
                  <a:pt x="4543" y="52"/>
                </a:lnTo>
                <a:lnTo>
                  <a:pt x="4508" y="118"/>
                </a:lnTo>
                <a:lnTo>
                  <a:pt x="4526" y="158"/>
                </a:lnTo>
                <a:lnTo>
                  <a:pt x="4512" y="207"/>
                </a:lnTo>
                <a:lnTo>
                  <a:pt x="4524" y="228"/>
                </a:lnTo>
                <a:lnTo>
                  <a:pt x="4522" y="266"/>
                </a:lnTo>
                <a:lnTo>
                  <a:pt x="4516" y="301"/>
                </a:lnTo>
                <a:lnTo>
                  <a:pt x="4495" y="307"/>
                </a:lnTo>
                <a:lnTo>
                  <a:pt x="4477" y="288"/>
                </a:lnTo>
                <a:lnTo>
                  <a:pt x="4444" y="365"/>
                </a:lnTo>
                <a:lnTo>
                  <a:pt x="4381" y="380"/>
                </a:lnTo>
                <a:lnTo>
                  <a:pt x="4298" y="406"/>
                </a:lnTo>
                <a:lnTo>
                  <a:pt x="4238" y="421"/>
                </a:lnTo>
                <a:lnTo>
                  <a:pt x="4192" y="462"/>
                </a:lnTo>
                <a:lnTo>
                  <a:pt x="4159" y="506"/>
                </a:lnTo>
                <a:lnTo>
                  <a:pt x="4132" y="508"/>
                </a:lnTo>
                <a:lnTo>
                  <a:pt x="4101" y="556"/>
                </a:lnTo>
                <a:lnTo>
                  <a:pt x="4114" y="573"/>
                </a:lnTo>
                <a:lnTo>
                  <a:pt x="4122" y="612"/>
                </a:lnTo>
                <a:lnTo>
                  <a:pt x="4107" y="626"/>
                </a:lnTo>
                <a:lnTo>
                  <a:pt x="4085" y="655"/>
                </a:lnTo>
                <a:lnTo>
                  <a:pt x="4062" y="662"/>
                </a:lnTo>
                <a:lnTo>
                  <a:pt x="4054" y="682"/>
                </a:lnTo>
                <a:lnTo>
                  <a:pt x="4014" y="687"/>
                </a:lnTo>
                <a:lnTo>
                  <a:pt x="3958" y="689"/>
                </a:lnTo>
                <a:lnTo>
                  <a:pt x="3914" y="716"/>
                </a:lnTo>
                <a:lnTo>
                  <a:pt x="3919" y="759"/>
                </a:lnTo>
                <a:lnTo>
                  <a:pt x="3906" y="796"/>
                </a:lnTo>
                <a:lnTo>
                  <a:pt x="3869" y="844"/>
                </a:lnTo>
                <a:lnTo>
                  <a:pt x="3823" y="888"/>
                </a:lnTo>
                <a:lnTo>
                  <a:pt x="3776" y="906"/>
                </a:lnTo>
                <a:lnTo>
                  <a:pt x="3763" y="940"/>
                </a:lnTo>
                <a:lnTo>
                  <a:pt x="3668" y="979"/>
                </a:lnTo>
                <a:lnTo>
                  <a:pt x="3616" y="967"/>
                </a:lnTo>
                <a:lnTo>
                  <a:pt x="3607" y="956"/>
                </a:lnTo>
                <a:lnTo>
                  <a:pt x="3630" y="933"/>
                </a:lnTo>
                <a:lnTo>
                  <a:pt x="3632" y="902"/>
                </a:lnTo>
                <a:lnTo>
                  <a:pt x="3614" y="875"/>
                </a:lnTo>
                <a:lnTo>
                  <a:pt x="3634" y="861"/>
                </a:lnTo>
                <a:lnTo>
                  <a:pt x="3661" y="867"/>
                </a:lnTo>
                <a:lnTo>
                  <a:pt x="3657" y="809"/>
                </a:lnTo>
                <a:lnTo>
                  <a:pt x="3651" y="763"/>
                </a:lnTo>
                <a:lnTo>
                  <a:pt x="3636" y="720"/>
                </a:lnTo>
                <a:lnTo>
                  <a:pt x="3610" y="699"/>
                </a:lnTo>
                <a:lnTo>
                  <a:pt x="3576" y="689"/>
                </a:lnTo>
                <a:lnTo>
                  <a:pt x="3549" y="709"/>
                </a:lnTo>
                <a:lnTo>
                  <a:pt x="3524" y="743"/>
                </a:lnTo>
                <a:lnTo>
                  <a:pt x="3497" y="736"/>
                </a:lnTo>
                <a:lnTo>
                  <a:pt x="3506" y="718"/>
                </a:lnTo>
                <a:lnTo>
                  <a:pt x="3520" y="709"/>
                </a:lnTo>
                <a:lnTo>
                  <a:pt x="3537" y="697"/>
                </a:lnTo>
                <a:lnTo>
                  <a:pt x="3562" y="666"/>
                </a:lnTo>
                <a:lnTo>
                  <a:pt x="3543" y="606"/>
                </a:lnTo>
                <a:lnTo>
                  <a:pt x="3537" y="558"/>
                </a:lnTo>
                <a:lnTo>
                  <a:pt x="3497" y="550"/>
                </a:lnTo>
                <a:lnTo>
                  <a:pt x="3423" y="506"/>
                </a:lnTo>
                <a:lnTo>
                  <a:pt x="3381" y="525"/>
                </a:lnTo>
                <a:lnTo>
                  <a:pt x="3373" y="546"/>
                </a:lnTo>
                <a:lnTo>
                  <a:pt x="3383" y="564"/>
                </a:lnTo>
                <a:lnTo>
                  <a:pt x="3361" y="573"/>
                </a:lnTo>
                <a:lnTo>
                  <a:pt x="3359" y="608"/>
                </a:lnTo>
                <a:lnTo>
                  <a:pt x="3340" y="608"/>
                </a:lnTo>
                <a:lnTo>
                  <a:pt x="3309" y="637"/>
                </a:lnTo>
                <a:lnTo>
                  <a:pt x="3298" y="658"/>
                </a:lnTo>
                <a:lnTo>
                  <a:pt x="3288" y="682"/>
                </a:lnTo>
                <a:lnTo>
                  <a:pt x="3286" y="738"/>
                </a:lnTo>
                <a:lnTo>
                  <a:pt x="3280" y="799"/>
                </a:lnTo>
                <a:lnTo>
                  <a:pt x="3296" y="834"/>
                </a:lnTo>
                <a:lnTo>
                  <a:pt x="3317" y="892"/>
                </a:lnTo>
                <a:lnTo>
                  <a:pt x="3317" y="964"/>
                </a:lnTo>
                <a:lnTo>
                  <a:pt x="3298" y="1043"/>
                </a:lnTo>
                <a:lnTo>
                  <a:pt x="3263" y="1049"/>
                </a:lnTo>
                <a:lnTo>
                  <a:pt x="3240" y="1035"/>
                </a:lnTo>
                <a:lnTo>
                  <a:pt x="3220" y="1006"/>
                </a:lnTo>
                <a:lnTo>
                  <a:pt x="3199" y="964"/>
                </a:lnTo>
                <a:lnTo>
                  <a:pt x="3203" y="908"/>
                </a:lnTo>
                <a:lnTo>
                  <a:pt x="3203" y="871"/>
                </a:lnTo>
                <a:lnTo>
                  <a:pt x="3186" y="836"/>
                </a:lnTo>
                <a:lnTo>
                  <a:pt x="3190" y="767"/>
                </a:lnTo>
                <a:lnTo>
                  <a:pt x="3197" y="711"/>
                </a:lnTo>
                <a:lnTo>
                  <a:pt x="3201" y="682"/>
                </a:lnTo>
                <a:lnTo>
                  <a:pt x="3236" y="633"/>
                </a:lnTo>
                <a:lnTo>
                  <a:pt x="3217" y="612"/>
                </a:lnTo>
                <a:lnTo>
                  <a:pt x="3199" y="622"/>
                </a:lnTo>
                <a:lnTo>
                  <a:pt x="3188" y="649"/>
                </a:lnTo>
                <a:lnTo>
                  <a:pt x="3147" y="691"/>
                </a:lnTo>
                <a:lnTo>
                  <a:pt x="3170" y="657"/>
                </a:lnTo>
                <a:lnTo>
                  <a:pt x="3172" y="631"/>
                </a:lnTo>
                <a:lnTo>
                  <a:pt x="3162" y="602"/>
                </a:lnTo>
                <a:lnTo>
                  <a:pt x="3170" y="575"/>
                </a:lnTo>
                <a:lnTo>
                  <a:pt x="3188" y="550"/>
                </a:lnTo>
                <a:lnTo>
                  <a:pt x="3191" y="514"/>
                </a:lnTo>
                <a:lnTo>
                  <a:pt x="3199" y="494"/>
                </a:lnTo>
                <a:lnTo>
                  <a:pt x="3207" y="527"/>
                </a:lnTo>
                <a:lnTo>
                  <a:pt x="3242" y="529"/>
                </a:lnTo>
                <a:lnTo>
                  <a:pt x="3263" y="508"/>
                </a:lnTo>
                <a:lnTo>
                  <a:pt x="3298" y="492"/>
                </a:lnTo>
                <a:lnTo>
                  <a:pt x="3336" y="489"/>
                </a:lnTo>
                <a:lnTo>
                  <a:pt x="3352" y="502"/>
                </a:lnTo>
                <a:lnTo>
                  <a:pt x="3381" y="496"/>
                </a:lnTo>
                <a:lnTo>
                  <a:pt x="3425" y="487"/>
                </a:lnTo>
                <a:lnTo>
                  <a:pt x="3448" y="485"/>
                </a:lnTo>
                <a:lnTo>
                  <a:pt x="3452" y="465"/>
                </a:lnTo>
                <a:lnTo>
                  <a:pt x="3456" y="465"/>
                </a:lnTo>
                <a:lnTo>
                  <a:pt x="3437" y="444"/>
                </a:lnTo>
                <a:lnTo>
                  <a:pt x="3412" y="433"/>
                </a:lnTo>
                <a:lnTo>
                  <a:pt x="3369" y="419"/>
                </a:lnTo>
                <a:lnTo>
                  <a:pt x="3332" y="419"/>
                </a:lnTo>
                <a:lnTo>
                  <a:pt x="3309" y="415"/>
                </a:lnTo>
                <a:lnTo>
                  <a:pt x="3298" y="400"/>
                </a:lnTo>
                <a:lnTo>
                  <a:pt x="3255" y="394"/>
                </a:lnTo>
                <a:lnTo>
                  <a:pt x="3217" y="402"/>
                </a:lnTo>
                <a:lnTo>
                  <a:pt x="3190" y="406"/>
                </a:lnTo>
                <a:lnTo>
                  <a:pt x="3159" y="433"/>
                </a:lnTo>
                <a:lnTo>
                  <a:pt x="3120" y="415"/>
                </a:lnTo>
                <a:lnTo>
                  <a:pt x="3089" y="402"/>
                </a:lnTo>
                <a:lnTo>
                  <a:pt x="3052" y="419"/>
                </a:lnTo>
                <a:lnTo>
                  <a:pt x="3027" y="407"/>
                </a:lnTo>
                <a:lnTo>
                  <a:pt x="3054" y="369"/>
                </a:lnTo>
                <a:lnTo>
                  <a:pt x="3047" y="355"/>
                </a:lnTo>
                <a:lnTo>
                  <a:pt x="3031" y="361"/>
                </a:lnTo>
                <a:lnTo>
                  <a:pt x="2995" y="406"/>
                </a:lnTo>
                <a:lnTo>
                  <a:pt x="2966" y="440"/>
                </a:lnTo>
                <a:lnTo>
                  <a:pt x="2937" y="479"/>
                </a:lnTo>
                <a:lnTo>
                  <a:pt x="2896" y="475"/>
                </a:lnTo>
                <a:lnTo>
                  <a:pt x="2879" y="431"/>
                </a:lnTo>
                <a:lnTo>
                  <a:pt x="2863" y="433"/>
                </a:lnTo>
                <a:lnTo>
                  <a:pt x="2850" y="465"/>
                </a:lnTo>
                <a:lnTo>
                  <a:pt x="2801" y="467"/>
                </a:lnTo>
                <a:lnTo>
                  <a:pt x="2854" y="402"/>
                </a:lnTo>
                <a:lnTo>
                  <a:pt x="2975" y="326"/>
                </a:lnTo>
                <a:lnTo>
                  <a:pt x="2983" y="307"/>
                </a:lnTo>
                <a:lnTo>
                  <a:pt x="2915" y="311"/>
                </a:lnTo>
                <a:lnTo>
                  <a:pt x="2846" y="286"/>
                </a:lnTo>
                <a:lnTo>
                  <a:pt x="2821" y="319"/>
                </a:lnTo>
                <a:lnTo>
                  <a:pt x="2767" y="299"/>
                </a:lnTo>
                <a:lnTo>
                  <a:pt x="2732" y="313"/>
                </a:lnTo>
                <a:lnTo>
                  <a:pt x="2709" y="274"/>
                </a:lnTo>
                <a:lnTo>
                  <a:pt x="2649" y="276"/>
                </a:lnTo>
                <a:lnTo>
                  <a:pt x="2632" y="294"/>
                </a:lnTo>
                <a:lnTo>
                  <a:pt x="2564" y="251"/>
                </a:lnTo>
                <a:lnTo>
                  <a:pt x="2554" y="210"/>
                </a:lnTo>
                <a:lnTo>
                  <a:pt x="2477" y="195"/>
                </a:lnTo>
                <a:lnTo>
                  <a:pt x="2512" y="251"/>
                </a:lnTo>
                <a:lnTo>
                  <a:pt x="1369" y="214"/>
                </a:lnTo>
                <a:lnTo>
                  <a:pt x="1299" y="197"/>
                </a:lnTo>
                <a:lnTo>
                  <a:pt x="1178" y="182"/>
                </a:lnTo>
                <a:lnTo>
                  <a:pt x="1023" y="158"/>
                </a:lnTo>
                <a:lnTo>
                  <a:pt x="830" y="141"/>
                </a:lnTo>
                <a:lnTo>
                  <a:pt x="757" y="127"/>
                </a:lnTo>
                <a:lnTo>
                  <a:pt x="653" y="110"/>
                </a:lnTo>
                <a:lnTo>
                  <a:pt x="577" y="93"/>
                </a:lnTo>
                <a:lnTo>
                  <a:pt x="376" y="35"/>
                </a:lnTo>
                <a:lnTo>
                  <a:pt x="363" y="41"/>
                </a:lnTo>
                <a:lnTo>
                  <a:pt x="369" y="68"/>
                </a:lnTo>
                <a:lnTo>
                  <a:pt x="380" y="98"/>
                </a:lnTo>
                <a:lnTo>
                  <a:pt x="371" y="112"/>
                </a:lnTo>
                <a:lnTo>
                  <a:pt x="357" y="126"/>
                </a:lnTo>
                <a:lnTo>
                  <a:pt x="365" y="147"/>
                </a:lnTo>
                <a:lnTo>
                  <a:pt x="394" y="195"/>
                </a:lnTo>
                <a:lnTo>
                  <a:pt x="371" y="228"/>
                </a:lnTo>
                <a:lnTo>
                  <a:pt x="357" y="268"/>
                </a:lnTo>
                <a:lnTo>
                  <a:pt x="324" y="268"/>
                </a:lnTo>
                <a:lnTo>
                  <a:pt x="351" y="249"/>
                </a:lnTo>
                <a:lnTo>
                  <a:pt x="361" y="228"/>
                </a:lnTo>
                <a:lnTo>
                  <a:pt x="355" y="207"/>
                </a:lnTo>
                <a:lnTo>
                  <a:pt x="338" y="201"/>
                </a:lnTo>
                <a:lnTo>
                  <a:pt x="346" y="185"/>
                </a:lnTo>
                <a:lnTo>
                  <a:pt x="369" y="191"/>
                </a:lnTo>
                <a:lnTo>
                  <a:pt x="369" y="180"/>
                </a:lnTo>
                <a:lnTo>
                  <a:pt x="353" y="143"/>
                </a:lnTo>
                <a:lnTo>
                  <a:pt x="336" y="141"/>
                </a:lnTo>
                <a:lnTo>
                  <a:pt x="299" y="135"/>
                </a:lnTo>
                <a:lnTo>
                  <a:pt x="270" y="108"/>
                </a:lnTo>
                <a:lnTo>
                  <a:pt x="251" y="95"/>
                </a:lnTo>
                <a:lnTo>
                  <a:pt x="228" y="85"/>
                </a:lnTo>
                <a:lnTo>
                  <a:pt x="212" y="110"/>
                </a:lnTo>
                <a:lnTo>
                  <a:pt x="222" y="151"/>
                </a:lnTo>
                <a:lnTo>
                  <a:pt x="228" y="183"/>
                </a:lnTo>
                <a:lnTo>
                  <a:pt x="224" y="224"/>
                </a:lnTo>
                <a:lnTo>
                  <a:pt x="222" y="261"/>
                </a:lnTo>
                <a:lnTo>
                  <a:pt x="228" y="274"/>
                </a:lnTo>
                <a:lnTo>
                  <a:pt x="241" y="301"/>
                </a:lnTo>
                <a:lnTo>
                  <a:pt x="228" y="321"/>
                </a:lnTo>
                <a:lnTo>
                  <a:pt x="230" y="338"/>
                </a:lnTo>
                <a:lnTo>
                  <a:pt x="232" y="367"/>
                </a:lnTo>
                <a:lnTo>
                  <a:pt x="210" y="377"/>
                </a:lnTo>
                <a:lnTo>
                  <a:pt x="195" y="442"/>
                </a:lnTo>
                <a:lnTo>
                  <a:pt x="180" y="500"/>
                </a:lnTo>
                <a:lnTo>
                  <a:pt x="156" y="560"/>
                </a:lnTo>
                <a:lnTo>
                  <a:pt x="127" y="606"/>
                </a:lnTo>
                <a:lnTo>
                  <a:pt x="100" y="666"/>
                </a:lnTo>
                <a:lnTo>
                  <a:pt x="73" y="703"/>
                </a:lnTo>
                <a:lnTo>
                  <a:pt x="73" y="794"/>
                </a:lnTo>
                <a:lnTo>
                  <a:pt x="73" y="875"/>
                </a:lnTo>
                <a:lnTo>
                  <a:pt x="62" y="906"/>
                </a:lnTo>
                <a:lnTo>
                  <a:pt x="35" y="958"/>
                </a:lnTo>
                <a:lnTo>
                  <a:pt x="0" y="1014"/>
                </a:lnTo>
                <a:lnTo>
                  <a:pt x="35" y="1085"/>
                </a:lnTo>
                <a:lnTo>
                  <a:pt x="25" y="1143"/>
                </a:lnTo>
                <a:lnTo>
                  <a:pt x="15" y="1184"/>
                </a:lnTo>
                <a:lnTo>
                  <a:pt x="44" y="1255"/>
                </a:lnTo>
                <a:lnTo>
                  <a:pt x="66" y="1301"/>
                </a:lnTo>
                <a:lnTo>
                  <a:pt x="97" y="1321"/>
                </a:lnTo>
                <a:lnTo>
                  <a:pt x="125" y="1288"/>
                </a:lnTo>
                <a:lnTo>
                  <a:pt x="135" y="1309"/>
                </a:lnTo>
                <a:lnTo>
                  <a:pt x="143" y="1327"/>
                </a:lnTo>
                <a:lnTo>
                  <a:pt x="114" y="1330"/>
                </a:lnTo>
                <a:lnTo>
                  <a:pt x="116" y="1352"/>
                </a:lnTo>
                <a:lnTo>
                  <a:pt x="89" y="1338"/>
                </a:lnTo>
                <a:lnTo>
                  <a:pt x="93" y="1383"/>
                </a:lnTo>
                <a:lnTo>
                  <a:pt x="104" y="1421"/>
                </a:lnTo>
                <a:lnTo>
                  <a:pt x="110" y="1450"/>
                </a:lnTo>
                <a:lnTo>
                  <a:pt x="147" y="1444"/>
                </a:lnTo>
                <a:lnTo>
                  <a:pt x="141" y="1458"/>
                </a:lnTo>
                <a:lnTo>
                  <a:pt x="110" y="1479"/>
                </a:lnTo>
                <a:lnTo>
                  <a:pt x="110" y="1525"/>
                </a:lnTo>
                <a:lnTo>
                  <a:pt x="153" y="1572"/>
                </a:lnTo>
                <a:lnTo>
                  <a:pt x="170" y="1587"/>
                </a:lnTo>
                <a:lnTo>
                  <a:pt x="158" y="1607"/>
                </a:lnTo>
                <a:lnTo>
                  <a:pt x="172" y="1634"/>
                </a:lnTo>
                <a:lnTo>
                  <a:pt x="180" y="1666"/>
                </a:lnTo>
                <a:lnTo>
                  <a:pt x="191" y="1688"/>
                </a:lnTo>
                <a:lnTo>
                  <a:pt x="197" y="1713"/>
                </a:lnTo>
                <a:lnTo>
                  <a:pt x="199" y="1738"/>
                </a:lnTo>
                <a:lnTo>
                  <a:pt x="191" y="1755"/>
                </a:lnTo>
                <a:lnTo>
                  <a:pt x="220" y="1763"/>
                </a:lnTo>
                <a:lnTo>
                  <a:pt x="247" y="1765"/>
                </a:lnTo>
                <a:lnTo>
                  <a:pt x="270" y="1759"/>
                </a:lnTo>
                <a:lnTo>
                  <a:pt x="299" y="1763"/>
                </a:lnTo>
                <a:lnTo>
                  <a:pt x="307" y="1786"/>
                </a:lnTo>
                <a:lnTo>
                  <a:pt x="313" y="1805"/>
                </a:lnTo>
                <a:lnTo>
                  <a:pt x="342" y="1836"/>
                </a:lnTo>
                <a:lnTo>
                  <a:pt x="355" y="1850"/>
                </a:lnTo>
                <a:lnTo>
                  <a:pt x="369" y="1875"/>
                </a:lnTo>
                <a:lnTo>
                  <a:pt x="371" y="1890"/>
                </a:lnTo>
                <a:lnTo>
                  <a:pt x="398" y="1906"/>
                </a:lnTo>
                <a:lnTo>
                  <a:pt x="421" y="1927"/>
                </a:lnTo>
                <a:lnTo>
                  <a:pt x="446" y="1966"/>
                </a:lnTo>
                <a:lnTo>
                  <a:pt x="450" y="2012"/>
                </a:lnTo>
                <a:lnTo>
                  <a:pt x="448" y="2037"/>
                </a:lnTo>
                <a:lnTo>
                  <a:pt x="473" y="2041"/>
                </a:lnTo>
                <a:lnTo>
                  <a:pt x="500" y="2035"/>
                </a:lnTo>
                <a:lnTo>
                  <a:pt x="527" y="2033"/>
                </a:lnTo>
                <a:lnTo>
                  <a:pt x="568" y="2035"/>
                </a:lnTo>
                <a:lnTo>
                  <a:pt x="606" y="2037"/>
                </a:lnTo>
                <a:lnTo>
                  <a:pt x="658" y="2037"/>
                </a:lnTo>
                <a:lnTo>
                  <a:pt x="693" y="2041"/>
                </a:lnTo>
                <a:lnTo>
                  <a:pt x="699" y="2062"/>
                </a:lnTo>
                <a:lnTo>
                  <a:pt x="691" y="2084"/>
                </a:lnTo>
                <a:lnTo>
                  <a:pt x="734" y="2111"/>
                </a:lnTo>
                <a:lnTo>
                  <a:pt x="776" y="2132"/>
                </a:lnTo>
                <a:lnTo>
                  <a:pt x="857" y="2174"/>
                </a:lnTo>
                <a:lnTo>
                  <a:pt x="917" y="2207"/>
                </a:lnTo>
                <a:lnTo>
                  <a:pt x="983" y="2232"/>
                </a:lnTo>
                <a:lnTo>
                  <a:pt x="1050" y="2255"/>
                </a:lnTo>
                <a:lnTo>
                  <a:pt x="1095" y="2259"/>
                </a:lnTo>
                <a:lnTo>
                  <a:pt x="1133" y="2253"/>
                </a:lnTo>
                <a:lnTo>
                  <a:pt x="1193" y="2261"/>
                </a:lnTo>
                <a:lnTo>
                  <a:pt x="1232" y="2267"/>
                </a:lnTo>
                <a:lnTo>
                  <a:pt x="1274" y="2263"/>
                </a:lnTo>
                <a:lnTo>
                  <a:pt x="1315" y="2273"/>
                </a:lnTo>
                <a:lnTo>
                  <a:pt x="1350" y="2271"/>
                </a:lnTo>
                <a:lnTo>
                  <a:pt x="1353" y="2223"/>
                </a:lnTo>
                <a:lnTo>
                  <a:pt x="1415" y="2230"/>
                </a:lnTo>
                <a:lnTo>
                  <a:pt x="1489" y="2232"/>
                </a:lnTo>
                <a:lnTo>
                  <a:pt x="1546" y="2300"/>
                </a:lnTo>
                <a:lnTo>
                  <a:pt x="1616" y="2358"/>
                </a:lnTo>
                <a:lnTo>
                  <a:pt x="1657" y="2402"/>
                </a:lnTo>
                <a:lnTo>
                  <a:pt x="1658" y="2441"/>
                </a:lnTo>
                <a:lnTo>
                  <a:pt x="1672" y="2483"/>
                </a:lnTo>
                <a:lnTo>
                  <a:pt x="1699" y="2512"/>
                </a:lnTo>
                <a:lnTo>
                  <a:pt x="1728" y="2539"/>
                </a:lnTo>
                <a:lnTo>
                  <a:pt x="1813" y="2591"/>
                </a:lnTo>
                <a:lnTo>
                  <a:pt x="1842" y="2584"/>
                </a:lnTo>
                <a:lnTo>
                  <a:pt x="1859" y="2568"/>
                </a:lnTo>
                <a:lnTo>
                  <a:pt x="1869" y="2537"/>
                </a:lnTo>
                <a:lnTo>
                  <a:pt x="1877" y="2512"/>
                </a:lnTo>
                <a:lnTo>
                  <a:pt x="1909" y="2510"/>
                </a:lnTo>
                <a:lnTo>
                  <a:pt x="1946" y="2512"/>
                </a:lnTo>
                <a:lnTo>
                  <a:pt x="1992" y="2522"/>
                </a:lnTo>
                <a:lnTo>
                  <a:pt x="2020" y="2541"/>
                </a:lnTo>
                <a:lnTo>
                  <a:pt x="2054" y="2557"/>
                </a:lnTo>
                <a:lnTo>
                  <a:pt x="2066" y="2582"/>
                </a:lnTo>
                <a:lnTo>
                  <a:pt x="2083" y="2622"/>
                </a:lnTo>
                <a:lnTo>
                  <a:pt x="2101" y="2661"/>
                </a:lnTo>
                <a:lnTo>
                  <a:pt x="2120" y="2692"/>
                </a:lnTo>
                <a:lnTo>
                  <a:pt x="2155" y="2713"/>
                </a:lnTo>
                <a:lnTo>
                  <a:pt x="2184" y="2744"/>
                </a:lnTo>
                <a:lnTo>
                  <a:pt x="2195" y="2788"/>
                </a:lnTo>
                <a:lnTo>
                  <a:pt x="2207" y="2825"/>
                </a:lnTo>
                <a:lnTo>
                  <a:pt x="2230" y="2885"/>
                </a:lnTo>
                <a:lnTo>
                  <a:pt x="2263" y="2891"/>
                </a:lnTo>
                <a:lnTo>
                  <a:pt x="2299" y="2906"/>
                </a:lnTo>
                <a:lnTo>
                  <a:pt x="2336" y="2916"/>
                </a:lnTo>
                <a:lnTo>
                  <a:pt x="2384" y="2918"/>
                </a:lnTo>
                <a:lnTo>
                  <a:pt x="2411" y="2937"/>
                </a:lnTo>
                <a:lnTo>
                  <a:pt x="2477" y="2933"/>
                </a:lnTo>
                <a:lnTo>
                  <a:pt x="2481" y="2887"/>
                </a:lnTo>
                <a:lnTo>
                  <a:pt x="2444" y="2854"/>
                </a:lnTo>
                <a:lnTo>
                  <a:pt x="2438" y="2804"/>
                </a:lnTo>
                <a:lnTo>
                  <a:pt x="2464" y="2769"/>
                </a:lnTo>
                <a:lnTo>
                  <a:pt x="2462" y="2732"/>
                </a:lnTo>
                <a:lnTo>
                  <a:pt x="2471" y="2723"/>
                </a:lnTo>
                <a:lnTo>
                  <a:pt x="2475" y="2696"/>
                </a:lnTo>
                <a:lnTo>
                  <a:pt x="2498" y="2680"/>
                </a:lnTo>
                <a:lnTo>
                  <a:pt x="2541" y="2651"/>
                </a:lnTo>
                <a:lnTo>
                  <a:pt x="2564" y="2651"/>
                </a:lnTo>
                <a:lnTo>
                  <a:pt x="2616" y="2618"/>
                </a:lnTo>
                <a:lnTo>
                  <a:pt x="2649" y="2587"/>
                </a:lnTo>
                <a:lnTo>
                  <a:pt x="2701" y="2557"/>
                </a:lnTo>
                <a:lnTo>
                  <a:pt x="2688" y="2516"/>
                </a:lnTo>
                <a:lnTo>
                  <a:pt x="2699" y="2506"/>
                </a:lnTo>
                <a:lnTo>
                  <a:pt x="2715" y="2549"/>
                </a:lnTo>
                <a:lnTo>
                  <a:pt x="2786" y="2487"/>
                </a:lnTo>
                <a:lnTo>
                  <a:pt x="2844" y="2489"/>
                </a:lnTo>
                <a:lnTo>
                  <a:pt x="2923" y="2506"/>
                </a:lnTo>
                <a:lnTo>
                  <a:pt x="2985" y="2497"/>
                </a:lnTo>
                <a:lnTo>
                  <a:pt x="3014" y="2493"/>
                </a:lnTo>
                <a:lnTo>
                  <a:pt x="2998" y="2466"/>
                </a:lnTo>
                <a:lnTo>
                  <a:pt x="3025" y="2470"/>
                </a:lnTo>
                <a:lnTo>
                  <a:pt x="3043" y="2491"/>
                </a:lnTo>
                <a:lnTo>
                  <a:pt x="3043" y="2510"/>
                </a:lnTo>
                <a:lnTo>
                  <a:pt x="3101" y="2514"/>
                </a:lnTo>
                <a:lnTo>
                  <a:pt x="3130" y="2516"/>
                </a:lnTo>
                <a:lnTo>
                  <a:pt x="3141" y="2504"/>
                </a:lnTo>
                <a:lnTo>
                  <a:pt x="3164" y="2526"/>
                </a:lnTo>
                <a:lnTo>
                  <a:pt x="3186" y="2531"/>
                </a:lnTo>
                <a:lnTo>
                  <a:pt x="3209" y="2526"/>
                </a:lnTo>
                <a:lnTo>
                  <a:pt x="3191" y="2493"/>
                </a:lnTo>
                <a:lnTo>
                  <a:pt x="3218" y="2491"/>
                </a:lnTo>
                <a:lnTo>
                  <a:pt x="3236" y="2501"/>
                </a:lnTo>
                <a:lnTo>
                  <a:pt x="3261" y="2520"/>
                </a:lnTo>
                <a:lnTo>
                  <a:pt x="3278" y="2514"/>
                </a:lnTo>
                <a:lnTo>
                  <a:pt x="3296" y="2495"/>
                </a:lnTo>
                <a:lnTo>
                  <a:pt x="3284" y="2470"/>
                </a:lnTo>
                <a:lnTo>
                  <a:pt x="3259" y="2460"/>
                </a:lnTo>
                <a:lnTo>
                  <a:pt x="3244" y="2447"/>
                </a:lnTo>
                <a:lnTo>
                  <a:pt x="3255" y="2420"/>
                </a:lnTo>
                <a:lnTo>
                  <a:pt x="3253" y="2394"/>
                </a:lnTo>
                <a:lnTo>
                  <a:pt x="3228" y="2394"/>
                </a:lnTo>
                <a:lnTo>
                  <a:pt x="3205" y="2420"/>
                </a:lnTo>
                <a:lnTo>
                  <a:pt x="3201" y="2385"/>
                </a:lnTo>
                <a:lnTo>
                  <a:pt x="3170" y="2404"/>
                </a:lnTo>
                <a:lnTo>
                  <a:pt x="3141" y="2414"/>
                </a:lnTo>
                <a:lnTo>
                  <a:pt x="3132" y="2396"/>
                </a:lnTo>
                <a:lnTo>
                  <a:pt x="3155" y="2367"/>
                </a:lnTo>
                <a:lnTo>
                  <a:pt x="3236" y="2383"/>
                </a:lnTo>
                <a:lnTo>
                  <a:pt x="3253" y="2352"/>
                </a:lnTo>
                <a:lnTo>
                  <a:pt x="3294" y="2340"/>
                </a:lnTo>
                <a:lnTo>
                  <a:pt x="3340" y="2352"/>
                </a:lnTo>
                <a:lnTo>
                  <a:pt x="3357" y="2340"/>
                </a:lnTo>
                <a:lnTo>
                  <a:pt x="3357" y="2302"/>
                </a:lnTo>
                <a:lnTo>
                  <a:pt x="3381" y="2350"/>
                </a:lnTo>
                <a:lnTo>
                  <a:pt x="3388" y="2367"/>
                </a:lnTo>
                <a:lnTo>
                  <a:pt x="3423" y="2348"/>
                </a:lnTo>
                <a:lnTo>
                  <a:pt x="3450" y="2317"/>
                </a:lnTo>
                <a:lnTo>
                  <a:pt x="3464" y="2336"/>
                </a:lnTo>
                <a:lnTo>
                  <a:pt x="3487" y="2344"/>
                </a:lnTo>
                <a:lnTo>
                  <a:pt x="3524" y="2329"/>
                </a:lnTo>
                <a:lnTo>
                  <a:pt x="3601" y="2315"/>
                </a:lnTo>
                <a:lnTo>
                  <a:pt x="3616" y="2333"/>
                </a:lnTo>
                <a:lnTo>
                  <a:pt x="3636" y="2354"/>
                </a:lnTo>
                <a:lnTo>
                  <a:pt x="3666" y="2360"/>
                </a:lnTo>
                <a:lnTo>
                  <a:pt x="3697" y="2364"/>
                </a:lnTo>
                <a:lnTo>
                  <a:pt x="3734" y="2350"/>
                </a:lnTo>
                <a:lnTo>
                  <a:pt x="3757" y="2327"/>
                </a:lnTo>
                <a:lnTo>
                  <a:pt x="3778" y="2319"/>
                </a:lnTo>
                <a:lnTo>
                  <a:pt x="3792" y="2329"/>
                </a:lnTo>
                <a:lnTo>
                  <a:pt x="3811" y="2350"/>
                </a:lnTo>
                <a:lnTo>
                  <a:pt x="3840" y="2375"/>
                </a:lnTo>
                <a:lnTo>
                  <a:pt x="3867" y="2383"/>
                </a:lnTo>
                <a:lnTo>
                  <a:pt x="3890" y="2387"/>
                </a:lnTo>
                <a:lnTo>
                  <a:pt x="3915" y="2412"/>
                </a:lnTo>
                <a:lnTo>
                  <a:pt x="3931" y="2441"/>
                </a:lnTo>
                <a:lnTo>
                  <a:pt x="3950" y="2460"/>
                </a:lnTo>
                <a:lnTo>
                  <a:pt x="3942" y="2501"/>
                </a:lnTo>
                <a:lnTo>
                  <a:pt x="3944" y="2533"/>
                </a:lnTo>
                <a:lnTo>
                  <a:pt x="3944" y="2557"/>
                </a:lnTo>
                <a:lnTo>
                  <a:pt x="3952" y="2574"/>
                </a:lnTo>
                <a:lnTo>
                  <a:pt x="3964" y="2578"/>
                </a:lnTo>
                <a:lnTo>
                  <a:pt x="3971" y="2543"/>
                </a:lnTo>
                <a:lnTo>
                  <a:pt x="3989" y="2562"/>
                </a:lnTo>
                <a:lnTo>
                  <a:pt x="3975" y="2589"/>
                </a:lnTo>
                <a:lnTo>
                  <a:pt x="3971" y="2613"/>
                </a:lnTo>
                <a:lnTo>
                  <a:pt x="3987" y="2624"/>
                </a:lnTo>
                <a:lnTo>
                  <a:pt x="4018" y="2655"/>
                </a:lnTo>
                <a:lnTo>
                  <a:pt x="4043" y="2661"/>
                </a:lnTo>
                <a:lnTo>
                  <a:pt x="4056" y="2699"/>
                </a:lnTo>
                <a:lnTo>
                  <a:pt x="4072" y="2707"/>
                </a:lnTo>
                <a:lnTo>
                  <a:pt x="4095" y="2750"/>
                </a:lnTo>
                <a:lnTo>
                  <a:pt x="4126" y="2765"/>
                </a:lnTo>
                <a:lnTo>
                  <a:pt x="4155" y="2777"/>
                </a:lnTo>
                <a:lnTo>
                  <a:pt x="4176" y="2811"/>
                </a:lnTo>
                <a:lnTo>
                  <a:pt x="4219" y="2804"/>
                </a:lnTo>
                <a:lnTo>
                  <a:pt x="4277" y="2790"/>
                </a:lnTo>
                <a:lnTo>
                  <a:pt x="4292" y="2727"/>
                </a:lnTo>
                <a:lnTo>
                  <a:pt x="4282" y="2686"/>
                </a:lnTo>
                <a:lnTo>
                  <a:pt x="4282" y="2615"/>
                </a:lnTo>
                <a:lnTo>
                  <a:pt x="4267" y="2593"/>
                </a:lnTo>
                <a:lnTo>
                  <a:pt x="4238" y="2559"/>
                </a:lnTo>
                <a:lnTo>
                  <a:pt x="4213" y="2520"/>
                </a:lnTo>
                <a:lnTo>
                  <a:pt x="4190" y="2472"/>
                </a:lnTo>
                <a:lnTo>
                  <a:pt x="4166" y="2416"/>
                </a:lnTo>
                <a:lnTo>
                  <a:pt x="4132" y="2364"/>
                </a:lnTo>
                <a:lnTo>
                  <a:pt x="4103" y="2327"/>
                </a:lnTo>
                <a:lnTo>
                  <a:pt x="4068" y="2275"/>
                </a:lnTo>
                <a:lnTo>
                  <a:pt x="4043" y="2230"/>
                </a:lnTo>
                <a:lnTo>
                  <a:pt x="4033" y="2192"/>
                </a:lnTo>
                <a:lnTo>
                  <a:pt x="4029" y="2163"/>
                </a:lnTo>
                <a:lnTo>
                  <a:pt x="4035" y="2138"/>
                </a:lnTo>
                <a:lnTo>
                  <a:pt x="4041" y="2128"/>
                </a:lnTo>
                <a:lnTo>
                  <a:pt x="4043" y="2066"/>
                </a:lnTo>
                <a:lnTo>
                  <a:pt x="4076" y="2010"/>
                </a:lnTo>
                <a:lnTo>
                  <a:pt x="4068" y="1975"/>
                </a:lnTo>
                <a:lnTo>
                  <a:pt x="4118" y="1962"/>
                </a:lnTo>
                <a:lnTo>
                  <a:pt x="4182" y="1900"/>
                </a:lnTo>
                <a:lnTo>
                  <a:pt x="4215" y="1800"/>
                </a:lnTo>
                <a:lnTo>
                  <a:pt x="4296" y="1765"/>
                </a:lnTo>
                <a:lnTo>
                  <a:pt x="4344" y="1672"/>
                </a:lnTo>
                <a:lnTo>
                  <a:pt x="4423" y="1643"/>
                </a:lnTo>
                <a:lnTo>
                  <a:pt x="4462" y="1572"/>
                </a:lnTo>
                <a:lnTo>
                  <a:pt x="4462" y="1522"/>
                </a:lnTo>
                <a:lnTo>
                  <a:pt x="4464" y="1477"/>
                </a:lnTo>
                <a:lnTo>
                  <a:pt x="4444" y="1479"/>
                </a:lnTo>
                <a:lnTo>
                  <a:pt x="4444" y="1552"/>
                </a:lnTo>
                <a:lnTo>
                  <a:pt x="4396" y="1607"/>
                </a:lnTo>
                <a:lnTo>
                  <a:pt x="4331" y="1620"/>
                </a:lnTo>
                <a:lnTo>
                  <a:pt x="4394" y="1587"/>
                </a:lnTo>
                <a:lnTo>
                  <a:pt x="4358" y="1572"/>
                </a:lnTo>
                <a:lnTo>
                  <a:pt x="4394" y="1564"/>
                </a:lnTo>
                <a:lnTo>
                  <a:pt x="4417" y="1566"/>
                </a:lnTo>
                <a:lnTo>
                  <a:pt x="4429" y="1524"/>
                </a:lnTo>
                <a:lnTo>
                  <a:pt x="4425" y="1485"/>
                </a:lnTo>
                <a:lnTo>
                  <a:pt x="4390" y="1485"/>
                </a:lnTo>
                <a:lnTo>
                  <a:pt x="4338" y="1504"/>
                </a:lnTo>
                <a:lnTo>
                  <a:pt x="4340" y="1468"/>
                </a:lnTo>
                <a:lnTo>
                  <a:pt x="4369" y="1483"/>
                </a:lnTo>
                <a:lnTo>
                  <a:pt x="4414" y="1462"/>
                </a:lnTo>
                <a:lnTo>
                  <a:pt x="4419" y="1442"/>
                </a:lnTo>
                <a:lnTo>
                  <a:pt x="4388" y="1431"/>
                </a:lnTo>
                <a:lnTo>
                  <a:pt x="4392" y="1386"/>
                </a:lnTo>
                <a:lnTo>
                  <a:pt x="4358" y="1369"/>
                </a:lnTo>
                <a:lnTo>
                  <a:pt x="4346" y="1385"/>
                </a:lnTo>
                <a:lnTo>
                  <a:pt x="4334" y="1354"/>
                </a:lnTo>
                <a:lnTo>
                  <a:pt x="4338" y="1319"/>
                </a:lnTo>
                <a:lnTo>
                  <a:pt x="4344" y="1284"/>
                </a:lnTo>
                <a:lnTo>
                  <a:pt x="4282" y="1259"/>
                </a:lnTo>
                <a:lnTo>
                  <a:pt x="4300" y="1251"/>
                </a:lnTo>
                <a:lnTo>
                  <a:pt x="4284" y="1176"/>
                </a:lnTo>
                <a:lnTo>
                  <a:pt x="4282" y="1132"/>
                </a:lnTo>
                <a:lnTo>
                  <a:pt x="4294" y="1120"/>
                </a:lnTo>
                <a:lnTo>
                  <a:pt x="4296" y="1182"/>
                </a:lnTo>
                <a:lnTo>
                  <a:pt x="4319" y="1224"/>
                </a:lnTo>
                <a:lnTo>
                  <a:pt x="4354" y="1265"/>
                </a:lnTo>
                <a:lnTo>
                  <a:pt x="4354" y="1342"/>
                </a:lnTo>
                <a:lnTo>
                  <a:pt x="4392" y="1348"/>
                </a:lnTo>
                <a:lnTo>
                  <a:pt x="4423" y="1271"/>
                </a:lnTo>
                <a:lnTo>
                  <a:pt x="4421" y="1159"/>
                </a:lnTo>
                <a:lnTo>
                  <a:pt x="4381" y="1128"/>
                </a:lnTo>
                <a:lnTo>
                  <a:pt x="4385" y="1105"/>
                </a:lnTo>
                <a:lnTo>
                  <a:pt x="4433" y="1130"/>
                </a:lnTo>
                <a:lnTo>
                  <a:pt x="4458" y="1072"/>
                </a:lnTo>
                <a:lnTo>
                  <a:pt x="4460" y="1023"/>
                </a:lnTo>
                <a:lnTo>
                  <a:pt x="4460" y="940"/>
                </a:lnTo>
                <a:lnTo>
                  <a:pt x="4437" y="913"/>
                </a:lnTo>
                <a:lnTo>
                  <a:pt x="4448" y="892"/>
                </a:lnTo>
                <a:lnTo>
                  <a:pt x="4466" y="915"/>
                </a:lnTo>
                <a:lnTo>
                  <a:pt x="4566" y="863"/>
                </a:lnTo>
                <a:lnTo>
                  <a:pt x="4636" y="807"/>
                </a:lnTo>
                <a:lnTo>
                  <a:pt x="4583" y="801"/>
                </a:lnTo>
                <a:lnTo>
                  <a:pt x="4508" y="846"/>
                </a:lnTo>
                <a:lnTo>
                  <a:pt x="4460" y="865"/>
                </a:lnTo>
                <a:lnTo>
                  <a:pt x="4495" y="823"/>
                </a:lnTo>
                <a:lnTo>
                  <a:pt x="4528" y="801"/>
                </a:lnTo>
                <a:lnTo>
                  <a:pt x="4547" y="809"/>
                </a:lnTo>
                <a:lnTo>
                  <a:pt x="4601" y="780"/>
                </a:lnTo>
                <a:lnTo>
                  <a:pt x="4612" y="753"/>
                </a:lnTo>
                <a:lnTo>
                  <a:pt x="4628" y="753"/>
                </a:lnTo>
                <a:lnTo>
                  <a:pt x="4649" y="740"/>
                </a:lnTo>
                <a:lnTo>
                  <a:pt x="4672" y="713"/>
                </a:lnTo>
                <a:lnTo>
                  <a:pt x="4713" y="728"/>
                </a:lnTo>
                <a:lnTo>
                  <a:pt x="4734" y="709"/>
                </a:lnTo>
                <a:lnTo>
                  <a:pt x="4751" y="682"/>
                </a:lnTo>
                <a:lnTo>
                  <a:pt x="4734" y="647"/>
                </a:lnTo>
                <a:lnTo>
                  <a:pt x="4709" y="626"/>
                </a:lnTo>
                <a:lnTo>
                  <a:pt x="4694" y="624"/>
                </a:lnTo>
                <a:lnTo>
                  <a:pt x="4674" y="633"/>
                </a:lnTo>
                <a:lnTo>
                  <a:pt x="4694" y="662"/>
                </a:lnTo>
                <a:lnTo>
                  <a:pt x="4703" y="680"/>
                </a:lnTo>
                <a:lnTo>
                  <a:pt x="4680" y="678"/>
                </a:lnTo>
                <a:lnTo>
                  <a:pt x="4655" y="645"/>
                </a:lnTo>
                <a:lnTo>
                  <a:pt x="4630" y="651"/>
                </a:lnTo>
                <a:lnTo>
                  <a:pt x="4636" y="626"/>
                </a:lnTo>
                <a:lnTo>
                  <a:pt x="4647" y="599"/>
                </a:lnTo>
                <a:lnTo>
                  <a:pt x="4626" y="595"/>
                </a:lnTo>
                <a:lnTo>
                  <a:pt x="4643" y="543"/>
                </a:lnTo>
                <a:lnTo>
                  <a:pt x="4638" y="512"/>
                </a:lnTo>
                <a:lnTo>
                  <a:pt x="4663" y="489"/>
                </a:lnTo>
                <a:lnTo>
                  <a:pt x="4649" y="456"/>
                </a:lnTo>
                <a:lnTo>
                  <a:pt x="4672" y="440"/>
                </a:lnTo>
                <a:lnTo>
                  <a:pt x="4699" y="421"/>
                </a:lnTo>
                <a:lnTo>
                  <a:pt x="4724" y="411"/>
                </a:lnTo>
                <a:lnTo>
                  <a:pt x="4734" y="359"/>
                </a:lnTo>
                <a:lnTo>
                  <a:pt x="4761" y="359"/>
                </a:lnTo>
                <a:lnTo>
                  <a:pt x="4798" y="334"/>
                </a:lnTo>
                <a:lnTo>
                  <a:pt x="4817" y="307"/>
                </a:lnTo>
                <a:lnTo>
                  <a:pt x="4848" y="282"/>
                </a:lnTo>
                <a:lnTo>
                  <a:pt x="4844" y="247"/>
                </a:lnTo>
                <a:lnTo>
                  <a:pt x="4802" y="230"/>
                </a:lnTo>
                <a:lnTo>
                  <a:pt x="4777" y="195"/>
                </a:lnTo>
                <a:lnTo>
                  <a:pt x="4730" y="195"/>
                </a:lnTo>
                <a:lnTo>
                  <a:pt x="4711" y="154"/>
                </a:lnTo>
                <a:lnTo>
                  <a:pt x="4705" y="110"/>
                </a:lnTo>
                <a:lnTo>
                  <a:pt x="4692" y="70"/>
                </a:lnTo>
                <a:lnTo>
                  <a:pt x="4672" y="17"/>
                </a:lnTo>
              </a:path>
            </a:pathLst>
          </a:custGeom>
          <a:noFill/>
          <a:ln w="3175" cap="rnd">
            <a:solidFill>
              <a:srgbClr val="00B0F0"/>
            </a:solidFill>
            <a:round/>
            <a:headEnd/>
            <a:tailEnd/>
          </a:ln>
        </p:spPr>
        <p:txBody>
          <a:bodyPr/>
          <a:lstStyle/>
          <a:p>
            <a:pPr algn="r" eaLnBrk="0" fontAlgn="base" hangingPunct="0">
              <a:lnSpc>
                <a:spcPct val="90000"/>
              </a:lnSpc>
              <a:spcBef>
                <a:spcPct val="0"/>
              </a:spcBef>
              <a:spcAft>
                <a:spcPct val="0"/>
              </a:spcAft>
            </a:pPr>
            <a:endParaRPr lang="en-US" sz="1600" b="1" i="1">
              <a:solidFill>
                <a:srgbClr val="FFFFFF"/>
              </a:solidFill>
            </a:endParaRPr>
          </a:p>
        </p:txBody>
      </p:sp>
      <p:grpSp>
        <p:nvGrpSpPr>
          <p:cNvPr id="2" name="Group 4"/>
          <p:cNvGrpSpPr/>
          <p:nvPr/>
        </p:nvGrpSpPr>
        <p:grpSpPr>
          <a:xfrm>
            <a:off x="2717642" y="2708247"/>
            <a:ext cx="3530758" cy="1696113"/>
            <a:chOff x="2234316" y="2451101"/>
            <a:chExt cx="3823306" cy="1892300"/>
          </a:xfrm>
        </p:grpSpPr>
        <p:grpSp>
          <p:nvGrpSpPr>
            <p:cNvPr id="3" name="Group 76"/>
            <p:cNvGrpSpPr>
              <a:grpSpLocks/>
            </p:cNvGrpSpPr>
            <p:nvPr/>
          </p:nvGrpSpPr>
          <p:grpSpPr bwMode="auto">
            <a:xfrm>
              <a:off x="4082538" y="2451101"/>
              <a:ext cx="1381024" cy="1892298"/>
              <a:chOff x="2245" y="2169"/>
              <a:chExt cx="635" cy="871"/>
            </a:xfrm>
          </p:grpSpPr>
          <p:sp>
            <p:nvSpPr>
              <p:cNvPr id="115830" name="AutoShape 77"/>
              <p:cNvSpPr>
                <a:spLocks noChangeArrowheads="1"/>
              </p:cNvSpPr>
              <p:nvPr/>
            </p:nvSpPr>
            <p:spPr bwMode="auto">
              <a:xfrm>
                <a:off x="2245" y="2456"/>
                <a:ext cx="635" cy="584"/>
              </a:xfrm>
              <a:prstGeom prst="roundRect">
                <a:avLst>
                  <a:gd name="adj" fmla="val 11875"/>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831" name="Oval 78"/>
              <p:cNvSpPr>
                <a:spLocks noChangeArrowheads="1"/>
              </p:cNvSpPr>
              <p:nvPr/>
            </p:nvSpPr>
            <p:spPr bwMode="auto">
              <a:xfrm>
                <a:off x="2372" y="2169"/>
                <a:ext cx="344" cy="342"/>
              </a:xfrm>
              <a:prstGeom prst="ellipse">
                <a:avLst/>
              </a:prstGeom>
              <a:solidFill>
                <a:srgbClr val="FF0000"/>
              </a:solidFill>
              <a:ln w="2857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4" name="Group 263"/>
            <p:cNvGrpSpPr>
              <a:grpSpLocks/>
            </p:cNvGrpSpPr>
            <p:nvPr/>
          </p:nvGrpSpPr>
          <p:grpSpPr bwMode="auto">
            <a:xfrm>
              <a:off x="3124636" y="2671478"/>
              <a:ext cx="1166523" cy="1671923"/>
              <a:chOff x="1694" y="2282"/>
              <a:chExt cx="537" cy="769"/>
            </a:xfrm>
          </p:grpSpPr>
          <p:sp>
            <p:nvSpPr>
              <p:cNvPr id="116005" name="AutoShape 264"/>
              <p:cNvSpPr>
                <a:spLocks noChangeArrowheads="1"/>
              </p:cNvSpPr>
              <p:nvPr/>
            </p:nvSpPr>
            <p:spPr bwMode="auto">
              <a:xfrm>
                <a:off x="1694" y="2533"/>
                <a:ext cx="537" cy="518"/>
              </a:xfrm>
              <a:prstGeom prst="roundRect">
                <a:avLst>
                  <a:gd name="adj" fmla="val 11954"/>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6006" name="Oval 265"/>
              <p:cNvSpPr>
                <a:spLocks noChangeArrowheads="1"/>
              </p:cNvSpPr>
              <p:nvPr/>
            </p:nvSpPr>
            <p:spPr bwMode="auto">
              <a:xfrm>
                <a:off x="1818" y="2282"/>
                <a:ext cx="295" cy="305"/>
              </a:xfrm>
              <a:prstGeom prst="ellipse">
                <a:avLst/>
              </a:prstGeom>
              <a:solidFill>
                <a:srgbClr val="FFFF66"/>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grpSp>
          <p:nvGrpSpPr>
            <p:cNvPr id="5" name="Group 275"/>
            <p:cNvGrpSpPr>
              <a:grpSpLocks/>
            </p:cNvGrpSpPr>
            <p:nvPr/>
          </p:nvGrpSpPr>
          <p:grpSpPr bwMode="auto">
            <a:xfrm>
              <a:off x="5029200" y="2671478"/>
              <a:ext cx="1028422" cy="1671923"/>
              <a:chOff x="1694" y="2282"/>
              <a:chExt cx="537" cy="769"/>
            </a:xfrm>
          </p:grpSpPr>
          <p:sp>
            <p:nvSpPr>
              <p:cNvPr id="115997" name="AutoShape 276"/>
              <p:cNvSpPr>
                <a:spLocks noChangeArrowheads="1"/>
              </p:cNvSpPr>
              <p:nvPr/>
            </p:nvSpPr>
            <p:spPr bwMode="auto">
              <a:xfrm>
                <a:off x="1694" y="2533"/>
                <a:ext cx="537" cy="518"/>
              </a:xfrm>
              <a:prstGeom prst="roundRect">
                <a:avLst>
                  <a:gd name="adj" fmla="val 11954"/>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115998" name="Oval 277"/>
              <p:cNvSpPr>
                <a:spLocks noChangeArrowheads="1"/>
              </p:cNvSpPr>
              <p:nvPr/>
            </p:nvSpPr>
            <p:spPr bwMode="auto">
              <a:xfrm>
                <a:off x="1818" y="2282"/>
                <a:ext cx="295" cy="305"/>
              </a:xfrm>
              <a:prstGeom prst="ellipse">
                <a:avLst/>
              </a:prstGeom>
              <a:solidFill>
                <a:srgbClr val="FFFFA3"/>
              </a:solidFill>
              <a:ln w="9525" algn="ctr">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59" name="AutoShape 71"/>
            <p:cNvSpPr>
              <a:spLocks noChangeArrowheads="1"/>
            </p:cNvSpPr>
            <p:nvPr/>
          </p:nvSpPr>
          <p:spPr bwMode="auto">
            <a:xfrm>
              <a:off x="2234316" y="3119940"/>
              <a:ext cx="1163586" cy="1223461"/>
            </a:xfrm>
            <a:prstGeom prst="roundRect">
              <a:avLst>
                <a:gd name="adj" fmla="val 11875"/>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sp>
          <p:nvSpPr>
            <p:cNvPr id="60" name="Oval 72"/>
            <p:cNvSpPr>
              <a:spLocks noChangeArrowheads="1"/>
            </p:cNvSpPr>
            <p:nvPr/>
          </p:nvSpPr>
          <p:spPr bwMode="auto">
            <a:xfrm>
              <a:off x="2467033" y="2518684"/>
              <a:ext cx="630352" cy="716479"/>
            </a:xfrm>
            <a:prstGeom prst="ellipse">
              <a:avLst/>
            </a:prstGeom>
            <a:solidFill>
              <a:srgbClr val="FFFFA3"/>
            </a:solidFill>
            <a:ln w="9525">
              <a:solidFill>
                <a:srgbClr val="000000"/>
              </a:solidFill>
              <a:round/>
              <a:headEnd/>
              <a:tailEnd/>
            </a:ln>
          </p:spPr>
          <p:txBody>
            <a:bodyPr wrap="none" anchor="ctr"/>
            <a:lstStyle/>
            <a:p>
              <a:pPr algn="r" eaLnBrk="0" fontAlgn="base" hangingPunct="0">
                <a:lnSpc>
                  <a:spcPct val="90000"/>
                </a:lnSpc>
                <a:spcBef>
                  <a:spcPct val="0"/>
                </a:spcBef>
                <a:spcAft>
                  <a:spcPct val="0"/>
                </a:spcAft>
              </a:pPr>
              <a:endParaRPr lang="en-US" sz="1600" b="1" i="1">
                <a:solidFill>
                  <a:srgbClr val="FFFFFF"/>
                </a:solidFill>
              </a:endParaRPr>
            </a:p>
          </p:txBody>
        </p:sp>
      </p:grpSp>
      <p:sp>
        <p:nvSpPr>
          <p:cNvPr id="16" name="Text Box 183"/>
          <p:cNvSpPr txBox="1">
            <a:spLocks noChangeArrowheads="1"/>
          </p:cNvSpPr>
          <p:nvPr/>
        </p:nvSpPr>
        <p:spPr bwMode="auto">
          <a:xfrm>
            <a:off x="3352800" y="4572000"/>
            <a:ext cx="2590800" cy="923330"/>
          </a:xfrm>
          <a:prstGeom prst="rect">
            <a:avLst/>
          </a:prstGeom>
          <a:noFill/>
          <a:ln w="9525">
            <a:noFill/>
            <a:miter lim="800000"/>
            <a:headEnd/>
            <a:tailEnd/>
          </a:ln>
        </p:spPr>
        <p:txBody>
          <a:bodyPr>
            <a:spAutoFit/>
          </a:bodyPr>
          <a:lstStyle/>
          <a:p>
            <a:pPr algn="ctr" fontAlgn="base">
              <a:spcBef>
                <a:spcPct val="50000"/>
              </a:spcBef>
              <a:spcAft>
                <a:spcPct val="0"/>
              </a:spcAft>
            </a:pPr>
            <a:r>
              <a:rPr lang="en-US" sz="5400" b="1" dirty="0">
                <a:solidFill>
                  <a:srgbClr val="FFFF00"/>
                </a:solidFill>
              </a:rPr>
              <a:t>1 </a:t>
            </a:r>
            <a:r>
              <a:rPr lang="en-US" sz="5400" b="1" dirty="0" smtClean="0">
                <a:solidFill>
                  <a:srgbClr val="FFFF00"/>
                </a:solidFill>
              </a:rPr>
              <a:t>in 4</a:t>
            </a:r>
            <a:endParaRPr lang="en-US" sz="5400" b="1" dirty="0">
              <a:solidFill>
                <a:srgbClr val="FFFF00"/>
              </a:solidFill>
            </a:endParaRPr>
          </a:p>
        </p:txBody>
      </p:sp>
      <p:sp>
        <p:nvSpPr>
          <p:cNvPr id="18" name="Rectangle 17"/>
          <p:cNvSpPr/>
          <p:nvPr/>
        </p:nvSpPr>
        <p:spPr bwMode="auto">
          <a:xfrm>
            <a:off x="0" y="76200"/>
            <a:ext cx="762000" cy="12954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0" fontAlgn="base" latinLnBrk="0" hangingPunct="0">
              <a:lnSpc>
                <a:spcPct val="90000"/>
              </a:lnSpc>
              <a:spcBef>
                <a:spcPct val="0"/>
              </a:spcBef>
              <a:spcAft>
                <a:spcPct val="0"/>
              </a:spcAft>
              <a:buClrTx/>
              <a:buSzTx/>
              <a:buFontTx/>
              <a:buNone/>
              <a:tabLst/>
            </a:pPr>
            <a:endParaRPr kumimoji="0" lang="en-US" sz="1600" b="1" i="1" u="none" strike="noStrike" cap="none" normalizeH="0" baseline="0" smtClean="0">
              <a:ln>
                <a:noFill/>
              </a:ln>
              <a:solidFill>
                <a:schemeClr val="bg1"/>
              </a:solidFill>
              <a:effectLst/>
              <a:latin typeface="Arial" pitchFamily="34" charset="0"/>
            </a:endParaRPr>
          </a:p>
        </p:txBody>
      </p:sp>
      <p:sp>
        <p:nvSpPr>
          <p:cNvPr id="115715" name="Rectangle 2"/>
          <p:cNvSpPr>
            <a:spLocks noGrp="1" noChangeArrowheads="1"/>
          </p:cNvSpPr>
          <p:nvPr>
            <p:ph type="title"/>
          </p:nvPr>
        </p:nvSpPr>
        <p:spPr>
          <a:xfrm>
            <a:off x="120515" y="715962"/>
            <a:ext cx="8885197" cy="579438"/>
          </a:xfrm>
        </p:spPr>
        <p:txBody>
          <a:bodyPr/>
          <a:lstStyle/>
          <a:p>
            <a:pPr eaLnBrk="1" hangingPunct="1"/>
            <a:r>
              <a:rPr lang="en-US" sz="3400" b="1" dirty="0" smtClean="0">
                <a:solidFill>
                  <a:schemeClr val="bg1"/>
                </a:solidFill>
              </a:rPr>
              <a:t>One of </a:t>
            </a:r>
            <a:r>
              <a:rPr lang="en-US" sz="5400" b="1" dirty="0" smtClean="0">
                <a:solidFill>
                  <a:srgbClr val="FFFF00"/>
                </a:solidFill>
              </a:rPr>
              <a:t>4</a:t>
            </a:r>
            <a:r>
              <a:rPr lang="en-US" sz="3400" b="1" dirty="0" smtClean="0">
                <a:solidFill>
                  <a:schemeClr val="bg1"/>
                </a:solidFill>
              </a:rPr>
              <a:t> deaths </a:t>
            </a:r>
            <a:r>
              <a:rPr lang="en-US" sz="4000" b="1" dirty="0" smtClean="0">
                <a:solidFill>
                  <a:srgbClr val="FFFF00"/>
                </a:solidFill>
              </a:rPr>
              <a:t>due to disease </a:t>
            </a:r>
            <a:r>
              <a:rPr lang="en-US" sz="3600" dirty="0" smtClean="0">
                <a:solidFill>
                  <a:schemeClr val="bg1"/>
                </a:solidFill>
              </a:rPr>
              <a:t>in</a:t>
            </a:r>
            <a:r>
              <a:rPr lang="en-US" sz="3400" b="1" dirty="0" smtClean="0">
                <a:solidFill>
                  <a:schemeClr val="bg1"/>
                </a:solidFill>
              </a:rPr>
              <a:t/>
            </a:r>
            <a:br>
              <a:rPr lang="en-US" sz="3400" b="1" dirty="0" smtClean="0">
                <a:solidFill>
                  <a:schemeClr val="bg1"/>
                </a:solidFill>
              </a:rPr>
            </a:br>
            <a:r>
              <a:rPr lang="en-US" sz="3400" b="1" dirty="0" smtClean="0">
                <a:solidFill>
                  <a:schemeClr val="bg1"/>
                </a:solidFill>
              </a:rPr>
              <a:t>15-39 year-old </a:t>
            </a:r>
            <a:r>
              <a:rPr lang="en-US" sz="3400" b="1" dirty="0" smtClean="0">
                <a:solidFill>
                  <a:srgbClr val="FF99FF"/>
                </a:solidFill>
              </a:rPr>
              <a:t>females</a:t>
            </a:r>
            <a:r>
              <a:rPr lang="en-US" sz="3400" b="1" dirty="0" smtClean="0">
                <a:solidFill>
                  <a:schemeClr val="bg1"/>
                </a:solidFill>
              </a:rPr>
              <a:t> is </a:t>
            </a:r>
            <a:r>
              <a:rPr lang="en-US" sz="3400" b="1" dirty="0">
                <a:solidFill>
                  <a:schemeClr val="bg1"/>
                </a:solidFill>
              </a:rPr>
              <a:t>from a neoplasm</a:t>
            </a:r>
            <a:br>
              <a:rPr lang="en-US" sz="3400" b="1" dirty="0">
                <a:solidFill>
                  <a:schemeClr val="bg1"/>
                </a:solidFill>
              </a:rPr>
            </a:br>
            <a:r>
              <a:rPr lang="en-US" sz="4000" dirty="0" smtClean="0">
                <a:solidFill>
                  <a:schemeClr val="bg1"/>
                </a:solidFill>
              </a:rPr>
              <a:t>2010</a:t>
            </a:r>
            <a:endParaRPr lang="en-US" sz="3400" dirty="0" smtClean="0">
              <a:solidFill>
                <a:schemeClr val="bg1"/>
              </a:solidFill>
            </a:endParaRPr>
          </a:p>
        </p:txBody>
      </p:sp>
    </p:spTree>
    <p:extLst>
      <p:ext uri="{BB962C8B-B14F-4D97-AF65-F5344CB8AC3E}">
        <p14:creationId xmlns:p14="http://schemas.microsoft.com/office/powerpoint/2010/main" val="284503291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743200"/>
            <a:ext cx="6400800" cy="989297"/>
          </a:xfrm>
        </p:spPr>
        <p:txBody>
          <a:bodyPr>
            <a:noAutofit/>
          </a:bodyPr>
          <a:lstStyle/>
          <a:p>
            <a:r>
              <a:rPr lang="en-US" b="1" dirty="0" smtClean="0">
                <a:solidFill>
                  <a:schemeClr val="tx1"/>
                </a:solidFill>
              </a:rPr>
              <a:t>Incidence including Cancers with “Non-Malignant” Behavior</a:t>
            </a:r>
            <a:endParaRPr lang="en-US" sz="2400" dirty="0"/>
          </a:p>
        </p:txBody>
      </p:sp>
    </p:spTree>
    <p:extLst>
      <p:ext uri="{BB962C8B-B14F-4D97-AF65-F5344CB8AC3E}">
        <p14:creationId xmlns:p14="http://schemas.microsoft.com/office/powerpoint/2010/main" val="2167858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2262946" y="1232535"/>
            <a:ext cx="17316" cy="4815807"/>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smtClean="0">
              <a:solidFill>
                <a:prstClr val="black"/>
              </a:solidFill>
              <a:cs typeface="Arial" charset="0"/>
            </a:endParaRPr>
          </a:p>
        </p:txBody>
      </p:sp>
      <p:sp>
        <p:nvSpPr>
          <p:cNvPr id="10" name="Rectangle 10"/>
          <p:cNvSpPr>
            <a:spLocks noChangeArrowheads="1"/>
          </p:cNvSpPr>
          <p:nvPr/>
        </p:nvSpPr>
        <p:spPr bwMode="auto">
          <a:xfrm>
            <a:off x="2269873" y="6039369"/>
            <a:ext cx="6600563" cy="17947"/>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smtClean="0">
              <a:solidFill>
                <a:prstClr val="black"/>
              </a:solidFill>
              <a:cs typeface="Arial" charset="0"/>
            </a:endParaRPr>
          </a:p>
        </p:txBody>
      </p:sp>
      <p:sp>
        <p:nvSpPr>
          <p:cNvPr id="11" name="Freeform 11"/>
          <p:cNvSpPr>
            <a:spLocks noEditPoints="1"/>
          </p:cNvSpPr>
          <p:nvPr/>
        </p:nvSpPr>
        <p:spPr bwMode="auto">
          <a:xfrm>
            <a:off x="2262946" y="6048342"/>
            <a:ext cx="6617880" cy="74780"/>
          </a:xfrm>
          <a:custGeom>
            <a:avLst/>
            <a:gdLst>
              <a:gd name="T0" fmla="*/ 5 w 1911"/>
              <a:gd name="T1" fmla="*/ 25 h 25"/>
              <a:gd name="T2" fmla="*/ 0 w 1911"/>
              <a:gd name="T3" fmla="*/ 0 h 25"/>
              <a:gd name="T4" fmla="*/ 117 w 1911"/>
              <a:gd name="T5" fmla="*/ 0 h 25"/>
              <a:gd name="T6" fmla="*/ 111 w 1911"/>
              <a:gd name="T7" fmla="*/ 25 h 25"/>
              <a:gd name="T8" fmla="*/ 117 w 1911"/>
              <a:gd name="T9" fmla="*/ 0 h 25"/>
              <a:gd name="T10" fmla="*/ 229 w 1911"/>
              <a:gd name="T11" fmla="*/ 25 h 25"/>
              <a:gd name="T12" fmla="*/ 223 w 1911"/>
              <a:gd name="T13" fmla="*/ 0 h 25"/>
              <a:gd name="T14" fmla="*/ 341 w 1911"/>
              <a:gd name="T15" fmla="*/ 0 h 25"/>
              <a:gd name="T16" fmla="*/ 336 w 1911"/>
              <a:gd name="T17" fmla="*/ 25 h 25"/>
              <a:gd name="T18" fmla="*/ 341 w 1911"/>
              <a:gd name="T19" fmla="*/ 0 h 25"/>
              <a:gd name="T20" fmla="*/ 454 w 1911"/>
              <a:gd name="T21" fmla="*/ 25 h 25"/>
              <a:gd name="T22" fmla="*/ 448 w 1911"/>
              <a:gd name="T23" fmla="*/ 0 h 25"/>
              <a:gd name="T24" fmla="*/ 566 w 1911"/>
              <a:gd name="T25" fmla="*/ 0 h 25"/>
              <a:gd name="T26" fmla="*/ 560 w 1911"/>
              <a:gd name="T27" fmla="*/ 25 h 25"/>
              <a:gd name="T28" fmla="*/ 566 w 1911"/>
              <a:gd name="T29" fmla="*/ 0 h 25"/>
              <a:gd name="T30" fmla="*/ 677 w 1911"/>
              <a:gd name="T31" fmla="*/ 25 h 25"/>
              <a:gd name="T32" fmla="*/ 672 w 1911"/>
              <a:gd name="T33" fmla="*/ 0 h 25"/>
              <a:gd name="T34" fmla="*/ 790 w 1911"/>
              <a:gd name="T35" fmla="*/ 0 h 25"/>
              <a:gd name="T36" fmla="*/ 784 w 1911"/>
              <a:gd name="T37" fmla="*/ 25 h 25"/>
              <a:gd name="T38" fmla="*/ 790 w 1911"/>
              <a:gd name="T39" fmla="*/ 0 h 25"/>
              <a:gd name="T40" fmla="*/ 902 w 1911"/>
              <a:gd name="T41" fmla="*/ 25 h 25"/>
              <a:gd name="T42" fmla="*/ 896 w 1911"/>
              <a:gd name="T43" fmla="*/ 0 h 25"/>
              <a:gd name="T44" fmla="*/ 1014 w 1911"/>
              <a:gd name="T45" fmla="*/ 0 h 25"/>
              <a:gd name="T46" fmla="*/ 1009 w 1911"/>
              <a:gd name="T47" fmla="*/ 25 h 25"/>
              <a:gd name="T48" fmla="*/ 1014 w 1911"/>
              <a:gd name="T49" fmla="*/ 0 h 25"/>
              <a:gd name="T50" fmla="*/ 1127 w 1911"/>
              <a:gd name="T51" fmla="*/ 25 h 25"/>
              <a:gd name="T52" fmla="*/ 1121 w 1911"/>
              <a:gd name="T53" fmla="*/ 0 h 25"/>
              <a:gd name="T54" fmla="*/ 1238 w 1911"/>
              <a:gd name="T55" fmla="*/ 0 h 25"/>
              <a:gd name="T56" fmla="*/ 1232 w 1911"/>
              <a:gd name="T57" fmla="*/ 25 h 25"/>
              <a:gd name="T58" fmla="*/ 1238 w 1911"/>
              <a:gd name="T59" fmla="*/ 0 h 25"/>
              <a:gd name="T60" fmla="*/ 1350 w 1911"/>
              <a:gd name="T61" fmla="*/ 25 h 25"/>
              <a:gd name="T62" fmla="*/ 1345 w 1911"/>
              <a:gd name="T63" fmla="*/ 0 h 25"/>
              <a:gd name="T64" fmla="*/ 1463 w 1911"/>
              <a:gd name="T65" fmla="*/ 0 h 25"/>
              <a:gd name="T66" fmla="*/ 1457 w 1911"/>
              <a:gd name="T67" fmla="*/ 25 h 25"/>
              <a:gd name="T68" fmla="*/ 1463 w 1911"/>
              <a:gd name="T69" fmla="*/ 0 h 25"/>
              <a:gd name="T70" fmla="*/ 1575 w 1911"/>
              <a:gd name="T71" fmla="*/ 25 h 25"/>
              <a:gd name="T72" fmla="*/ 1569 w 1911"/>
              <a:gd name="T73" fmla="*/ 0 h 25"/>
              <a:gd name="T74" fmla="*/ 1687 w 1911"/>
              <a:gd name="T75" fmla="*/ 0 h 25"/>
              <a:gd name="T76" fmla="*/ 1682 w 1911"/>
              <a:gd name="T77" fmla="*/ 25 h 25"/>
              <a:gd name="T78" fmla="*/ 1687 w 1911"/>
              <a:gd name="T79" fmla="*/ 0 h 25"/>
              <a:gd name="T80" fmla="*/ 1799 w 1911"/>
              <a:gd name="T81" fmla="*/ 25 h 25"/>
              <a:gd name="T82" fmla="*/ 1793 w 1911"/>
              <a:gd name="T83" fmla="*/ 0 h 25"/>
              <a:gd name="T84" fmla="*/ 1911 w 1911"/>
              <a:gd name="T85" fmla="*/ 0 h 25"/>
              <a:gd name="T86" fmla="*/ 1905 w 1911"/>
              <a:gd name="T87" fmla="*/ 25 h 25"/>
              <a:gd name="T88" fmla="*/ 1911 w 1911"/>
              <a:gd name="T8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1" h="25">
                <a:moveTo>
                  <a:pt x="5" y="0"/>
                </a:moveTo>
                <a:lnTo>
                  <a:pt x="5" y="25"/>
                </a:lnTo>
                <a:lnTo>
                  <a:pt x="0" y="25"/>
                </a:lnTo>
                <a:lnTo>
                  <a:pt x="0" y="0"/>
                </a:lnTo>
                <a:lnTo>
                  <a:pt x="5" y="0"/>
                </a:lnTo>
                <a:close/>
                <a:moveTo>
                  <a:pt x="117" y="0"/>
                </a:moveTo>
                <a:lnTo>
                  <a:pt x="117" y="25"/>
                </a:lnTo>
                <a:lnTo>
                  <a:pt x="111" y="25"/>
                </a:lnTo>
                <a:lnTo>
                  <a:pt x="111" y="0"/>
                </a:lnTo>
                <a:lnTo>
                  <a:pt x="117" y="0"/>
                </a:lnTo>
                <a:close/>
                <a:moveTo>
                  <a:pt x="229" y="0"/>
                </a:moveTo>
                <a:lnTo>
                  <a:pt x="229" y="25"/>
                </a:lnTo>
                <a:lnTo>
                  <a:pt x="223" y="25"/>
                </a:lnTo>
                <a:lnTo>
                  <a:pt x="223" y="0"/>
                </a:lnTo>
                <a:lnTo>
                  <a:pt x="229" y="0"/>
                </a:lnTo>
                <a:close/>
                <a:moveTo>
                  <a:pt x="341" y="0"/>
                </a:moveTo>
                <a:lnTo>
                  <a:pt x="341" y="25"/>
                </a:lnTo>
                <a:lnTo>
                  <a:pt x="336" y="25"/>
                </a:lnTo>
                <a:lnTo>
                  <a:pt x="336" y="0"/>
                </a:lnTo>
                <a:lnTo>
                  <a:pt x="341" y="0"/>
                </a:lnTo>
                <a:close/>
                <a:moveTo>
                  <a:pt x="454" y="0"/>
                </a:moveTo>
                <a:lnTo>
                  <a:pt x="454" y="25"/>
                </a:lnTo>
                <a:lnTo>
                  <a:pt x="448" y="25"/>
                </a:lnTo>
                <a:lnTo>
                  <a:pt x="448" y="0"/>
                </a:lnTo>
                <a:lnTo>
                  <a:pt x="454" y="0"/>
                </a:lnTo>
                <a:close/>
                <a:moveTo>
                  <a:pt x="566" y="0"/>
                </a:moveTo>
                <a:lnTo>
                  <a:pt x="566" y="25"/>
                </a:lnTo>
                <a:lnTo>
                  <a:pt x="560" y="25"/>
                </a:lnTo>
                <a:lnTo>
                  <a:pt x="560" y="0"/>
                </a:lnTo>
                <a:lnTo>
                  <a:pt x="566" y="0"/>
                </a:lnTo>
                <a:close/>
                <a:moveTo>
                  <a:pt x="677" y="0"/>
                </a:moveTo>
                <a:lnTo>
                  <a:pt x="677" y="25"/>
                </a:lnTo>
                <a:lnTo>
                  <a:pt x="672" y="25"/>
                </a:lnTo>
                <a:lnTo>
                  <a:pt x="672" y="0"/>
                </a:lnTo>
                <a:lnTo>
                  <a:pt x="677" y="0"/>
                </a:lnTo>
                <a:close/>
                <a:moveTo>
                  <a:pt x="790" y="0"/>
                </a:moveTo>
                <a:lnTo>
                  <a:pt x="790" y="25"/>
                </a:lnTo>
                <a:lnTo>
                  <a:pt x="784" y="25"/>
                </a:lnTo>
                <a:lnTo>
                  <a:pt x="784" y="0"/>
                </a:lnTo>
                <a:lnTo>
                  <a:pt x="790" y="0"/>
                </a:lnTo>
                <a:close/>
                <a:moveTo>
                  <a:pt x="902" y="0"/>
                </a:moveTo>
                <a:lnTo>
                  <a:pt x="902" y="25"/>
                </a:lnTo>
                <a:lnTo>
                  <a:pt x="896" y="25"/>
                </a:lnTo>
                <a:lnTo>
                  <a:pt x="896" y="0"/>
                </a:lnTo>
                <a:lnTo>
                  <a:pt x="902" y="0"/>
                </a:lnTo>
                <a:close/>
                <a:moveTo>
                  <a:pt x="1014" y="0"/>
                </a:moveTo>
                <a:lnTo>
                  <a:pt x="1014" y="25"/>
                </a:lnTo>
                <a:lnTo>
                  <a:pt x="1009" y="25"/>
                </a:lnTo>
                <a:lnTo>
                  <a:pt x="1009" y="0"/>
                </a:lnTo>
                <a:lnTo>
                  <a:pt x="1014" y="0"/>
                </a:lnTo>
                <a:close/>
                <a:moveTo>
                  <a:pt x="1127" y="0"/>
                </a:moveTo>
                <a:lnTo>
                  <a:pt x="1127" y="25"/>
                </a:lnTo>
                <a:lnTo>
                  <a:pt x="1121" y="25"/>
                </a:lnTo>
                <a:lnTo>
                  <a:pt x="1121" y="0"/>
                </a:lnTo>
                <a:lnTo>
                  <a:pt x="1127" y="0"/>
                </a:lnTo>
                <a:close/>
                <a:moveTo>
                  <a:pt x="1238" y="0"/>
                </a:moveTo>
                <a:lnTo>
                  <a:pt x="1238" y="25"/>
                </a:lnTo>
                <a:lnTo>
                  <a:pt x="1232" y="25"/>
                </a:lnTo>
                <a:lnTo>
                  <a:pt x="1232" y="0"/>
                </a:lnTo>
                <a:lnTo>
                  <a:pt x="1238" y="0"/>
                </a:lnTo>
                <a:close/>
                <a:moveTo>
                  <a:pt x="1350" y="0"/>
                </a:moveTo>
                <a:lnTo>
                  <a:pt x="1350" y="25"/>
                </a:lnTo>
                <a:lnTo>
                  <a:pt x="1345" y="25"/>
                </a:lnTo>
                <a:lnTo>
                  <a:pt x="1345" y="0"/>
                </a:lnTo>
                <a:lnTo>
                  <a:pt x="1350" y="0"/>
                </a:lnTo>
                <a:close/>
                <a:moveTo>
                  <a:pt x="1463" y="0"/>
                </a:moveTo>
                <a:lnTo>
                  <a:pt x="1463" y="25"/>
                </a:lnTo>
                <a:lnTo>
                  <a:pt x="1457" y="25"/>
                </a:lnTo>
                <a:lnTo>
                  <a:pt x="1457" y="0"/>
                </a:lnTo>
                <a:lnTo>
                  <a:pt x="1463" y="0"/>
                </a:lnTo>
                <a:close/>
                <a:moveTo>
                  <a:pt x="1575" y="0"/>
                </a:moveTo>
                <a:lnTo>
                  <a:pt x="1575" y="25"/>
                </a:lnTo>
                <a:lnTo>
                  <a:pt x="1569" y="25"/>
                </a:lnTo>
                <a:lnTo>
                  <a:pt x="1569" y="0"/>
                </a:lnTo>
                <a:lnTo>
                  <a:pt x="1575" y="0"/>
                </a:lnTo>
                <a:close/>
                <a:moveTo>
                  <a:pt x="1687" y="0"/>
                </a:moveTo>
                <a:lnTo>
                  <a:pt x="1687" y="25"/>
                </a:lnTo>
                <a:lnTo>
                  <a:pt x="1682" y="25"/>
                </a:lnTo>
                <a:lnTo>
                  <a:pt x="1682" y="0"/>
                </a:lnTo>
                <a:lnTo>
                  <a:pt x="1687" y="0"/>
                </a:lnTo>
                <a:close/>
                <a:moveTo>
                  <a:pt x="1799" y="0"/>
                </a:moveTo>
                <a:lnTo>
                  <a:pt x="1799" y="25"/>
                </a:lnTo>
                <a:lnTo>
                  <a:pt x="1793" y="25"/>
                </a:lnTo>
                <a:lnTo>
                  <a:pt x="1793" y="0"/>
                </a:lnTo>
                <a:lnTo>
                  <a:pt x="1799" y="0"/>
                </a:lnTo>
                <a:close/>
                <a:moveTo>
                  <a:pt x="1911" y="0"/>
                </a:moveTo>
                <a:lnTo>
                  <a:pt x="1911" y="25"/>
                </a:lnTo>
                <a:lnTo>
                  <a:pt x="1905" y="25"/>
                </a:lnTo>
                <a:lnTo>
                  <a:pt x="1905" y="0"/>
                </a:lnTo>
                <a:lnTo>
                  <a:pt x="1911"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smtClean="0">
              <a:solidFill>
                <a:prstClr val="black"/>
              </a:solidFill>
              <a:cs typeface="Arial" charset="0"/>
            </a:endParaRPr>
          </a:p>
        </p:txBody>
      </p:sp>
      <p:sp>
        <p:nvSpPr>
          <p:cNvPr id="12" name="Freeform 12"/>
          <p:cNvSpPr>
            <a:spLocks/>
          </p:cNvSpPr>
          <p:nvPr/>
        </p:nvSpPr>
        <p:spPr bwMode="auto">
          <a:xfrm>
            <a:off x="2240782" y="1848720"/>
            <a:ext cx="6584217" cy="3669465"/>
          </a:xfrm>
          <a:custGeom>
            <a:avLst/>
            <a:gdLst>
              <a:gd name="T0" fmla="*/ 419 w 15849"/>
              <a:gd name="T1" fmla="*/ 10090 h 10221"/>
              <a:gd name="T2" fmla="*/ 780 w 15849"/>
              <a:gd name="T3" fmla="*/ 8763 h 10221"/>
              <a:gd name="T4" fmla="*/ 1374 w 15849"/>
              <a:gd name="T5" fmla="*/ 6031 h 10221"/>
              <a:gd name="T6" fmla="*/ 1564 w 15849"/>
              <a:gd name="T7" fmla="*/ 6681 h 10221"/>
              <a:gd name="T8" fmla="*/ 2045 w 15849"/>
              <a:gd name="T9" fmla="*/ 5645 h 10221"/>
              <a:gd name="T10" fmla="*/ 2155 w 15849"/>
              <a:gd name="T11" fmla="*/ 6118 h 10221"/>
              <a:gd name="T12" fmla="*/ 2757 w 15849"/>
              <a:gd name="T13" fmla="*/ 4295 h 10221"/>
              <a:gd name="T14" fmla="*/ 2926 w 15849"/>
              <a:gd name="T15" fmla="*/ 3561 h 10221"/>
              <a:gd name="T16" fmla="*/ 3234 w 15849"/>
              <a:gd name="T17" fmla="*/ 2934 h 10221"/>
              <a:gd name="T18" fmla="*/ 3915 w 15849"/>
              <a:gd name="T19" fmla="*/ 1122 h 10221"/>
              <a:gd name="T20" fmla="*/ 4418 w 15849"/>
              <a:gd name="T21" fmla="*/ 2142 h 10221"/>
              <a:gd name="T22" fmla="*/ 4768 w 15849"/>
              <a:gd name="T23" fmla="*/ 2368 h 10221"/>
              <a:gd name="T24" fmla="*/ 5134 w 15849"/>
              <a:gd name="T25" fmla="*/ 2062 h 10221"/>
              <a:gd name="T26" fmla="*/ 5709 w 15849"/>
              <a:gd name="T27" fmla="*/ 2321 h 10221"/>
              <a:gd name="T28" fmla="*/ 6051 w 15849"/>
              <a:gd name="T29" fmla="*/ 2149 h 10221"/>
              <a:gd name="T30" fmla="*/ 6314 w 15849"/>
              <a:gd name="T31" fmla="*/ 1843 h 10221"/>
              <a:gd name="T32" fmla="*/ 6764 w 15849"/>
              <a:gd name="T33" fmla="*/ 1986 h 10221"/>
              <a:gd name="T34" fmla="*/ 7188 w 15849"/>
              <a:gd name="T35" fmla="*/ 1394 h 10221"/>
              <a:gd name="T36" fmla="*/ 7341 w 15849"/>
              <a:gd name="T37" fmla="*/ 1526 h 10221"/>
              <a:gd name="T38" fmla="*/ 7825 w 15849"/>
              <a:gd name="T39" fmla="*/ 78 h 10221"/>
              <a:gd name="T40" fmla="*/ 8163 w 15849"/>
              <a:gd name="T41" fmla="*/ 483 h 10221"/>
              <a:gd name="T42" fmla="*/ 9286 w 15849"/>
              <a:gd name="T43" fmla="*/ 2148 h 10221"/>
              <a:gd name="T44" fmla="*/ 9967 w 15849"/>
              <a:gd name="T45" fmla="*/ 3296 h 10221"/>
              <a:gd name="T46" fmla="*/ 10515 w 15849"/>
              <a:gd name="T47" fmla="*/ 4220 h 10221"/>
              <a:gd name="T48" fmla="*/ 11143 w 15849"/>
              <a:gd name="T49" fmla="*/ 5027 h 10221"/>
              <a:gd name="T50" fmla="*/ 11722 w 15849"/>
              <a:gd name="T51" fmla="*/ 5555 h 10221"/>
              <a:gd name="T52" fmla="*/ 12452 w 15849"/>
              <a:gd name="T53" fmla="*/ 5871 h 10221"/>
              <a:gd name="T54" fmla="*/ 13354 w 15849"/>
              <a:gd name="T55" fmla="*/ 6155 h 10221"/>
              <a:gd name="T56" fmla="*/ 14072 w 15849"/>
              <a:gd name="T57" fmla="*/ 6151 h 10221"/>
              <a:gd name="T58" fmla="*/ 14852 w 15849"/>
              <a:gd name="T59" fmla="*/ 5981 h 10221"/>
              <a:gd name="T60" fmla="*/ 15353 w 15849"/>
              <a:gd name="T61" fmla="*/ 5908 h 10221"/>
              <a:gd name="T62" fmla="*/ 15275 w 15849"/>
              <a:gd name="T63" fmla="*/ 6145 h 10221"/>
              <a:gd name="T64" fmla="*/ 14656 w 15849"/>
              <a:gd name="T65" fmla="*/ 6031 h 10221"/>
              <a:gd name="T66" fmla="*/ 13961 w 15849"/>
              <a:gd name="T67" fmla="*/ 6377 h 10221"/>
              <a:gd name="T68" fmla="*/ 13180 w 15849"/>
              <a:gd name="T69" fmla="*/ 6252 h 10221"/>
              <a:gd name="T70" fmla="*/ 12225 w 15849"/>
              <a:gd name="T71" fmla="*/ 5865 h 10221"/>
              <a:gd name="T72" fmla="*/ 11443 w 15849"/>
              <a:gd name="T73" fmla="*/ 5379 h 10221"/>
              <a:gd name="T74" fmla="*/ 10871 w 15849"/>
              <a:gd name="T75" fmla="*/ 4845 h 10221"/>
              <a:gd name="T76" fmla="*/ 10300 w 15849"/>
              <a:gd name="T77" fmla="*/ 4114 h 10221"/>
              <a:gd name="T78" fmla="*/ 9681 w 15849"/>
              <a:gd name="T79" fmla="*/ 3105 h 10221"/>
              <a:gd name="T80" fmla="*/ 9006 w 15849"/>
              <a:gd name="T81" fmla="*/ 1839 h 10221"/>
              <a:gd name="T82" fmla="*/ 8103 w 15849"/>
              <a:gd name="T83" fmla="*/ 595 h 10221"/>
              <a:gd name="T84" fmla="*/ 7707 w 15849"/>
              <a:gd name="T85" fmla="*/ 145 h 10221"/>
              <a:gd name="T86" fmla="*/ 7442 w 15849"/>
              <a:gd name="T87" fmla="*/ 1831 h 10221"/>
              <a:gd name="T88" fmla="*/ 7075 w 15849"/>
              <a:gd name="T89" fmla="*/ 1518 h 10221"/>
              <a:gd name="T90" fmla="*/ 6636 w 15849"/>
              <a:gd name="T91" fmla="*/ 2064 h 10221"/>
              <a:gd name="T92" fmla="*/ 6374 w 15849"/>
              <a:gd name="T93" fmla="*/ 2341 h 10221"/>
              <a:gd name="T94" fmla="*/ 5853 w 15849"/>
              <a:gd name="T95" fmla="*/ 2110 h 10221"/>
              <a:gd name="T96" fmla="*/ 5484 w 15849"/>
              <a:gd name="T97" fmla="*/ 2215 h 10221"/>
              <a:gd name="T98" fmla="*/ 4995 w 15849"/>
              <a:gd name="T99" fmla="*/ 2142 h 10221"/>
              <a:gd name="T100" fmla="*/ 4534 w 15849"/>
              <a:gd name="T101" fmla="*/ 2156 h 10221"/>
              <a:gd name="T102" fmla="*/ 4237 w 15849"/>
              <a:gd name="T103" fmla="*/ 2063 h 10221"/>
              <a:gd name="T104" fmla="*/ 3864 w 15849"/>
              <a:gd name="T105" fmla="*/ 1216 h 10221"/>
              <a:gd name="T106" fmla="*/ 3244 w 15849"/>
              <a:gd name="T107" fmla="*/ 3128 h 10221"/>
              <a:gd name="T108" fmla="*/ 2993 w 15849"/>
              <a:gd name="T109" fmla="*/ 4364 h 10221"/>
              <a:gd name="T110" fmla="*/ 2737 w 15849"/>
              <a:gd name="T111" fmla="*/ 4410 h 10221"/>
              <a:gd name="T112" fmla="*/ 2223 w 15849"/>
              <a:gd name="T113" fmla="*/ 6536 h 10221"/>
              <a:gd name="T114" fmla="*/ 1914 w 15849"/>
              <a:gd name="T115" fmla="*/ 5647 h 10221"/>
              <a:gd name="T116" fmla="*/ 1581 w 15849"/>
              <a:gd name="T117" fmla="*/ 6852 h 10221"/>
              <a:gd name="T118" fmla="*/ 1409 w 15849"/>
              <a:gd name="T119" fmla="*/ 6231 h 10221"/>
              <a:gd name="T120" fmla="*/ 761 w 15849"/>
              <a:gd name="T121" fmla="*/ 9042 h 10221"/>
              <a:gd name="T122" fmla="*/ 377 w 15849"/>
              <a:gd name="T123" fmla="*/ 10152 h 10221"/>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63 w 15843"/>
              <a:gd name="connsiteY2039" fmla="*/ 5661 h 10219"/>
              <a:gd name="connsiteX2040" fmla="*/ 1952 w 15843"/>
              <a:gd name="connsiteY2040" fmla="*/ 5695 h 10219"/>
              <a:gd name="connsiteX2041" fmla="*/ 1941 w 15843"/>
              <a:gd name="connsiteY2041" fmla="*/ 5739 h 10219"/>
              <a:gd name="connsiteX2042" fmla="*/ 1929 w 15843"/>
              <a:gd name="connsiteY2042" fmla="*/ 5787 h 10219"/>
              <a:gd name="connsiteX2043" fmla="*/ 1918 w 15843"/>
              <a:gd name="connsiteY2043" fmla="*/ 5841 h 10219"/>
              <a:gd name="connsiteX2044" fmla="*/ 1895 w 15843"/>
              <a:gd name="connsiteY2044" fmla="*/ 5956 h 10219"/>
              <a:gd name="connsiteX2045" fmla="*/ 1871 w 15843"/>
              <a:gd name="connsiteY2045" fmla="*/ 6075 h 10219"/>
              <a:gd name="connsiteX2046" fmla="*/ 1859 w 15843"/>
              <a:gd name="connsiteY2046" fmla="*/ 6131 h 10219"/>
              <a:gd name="connsiteX2047" fmla="*/ 1847 w 15843"/>
              <a:gd name="connsiteY2047" fmla="*/ 6186 h 10219"/>
              <a:gd name="connsiteX2048" fmla="*/ 1835 w 15843"/>
              <a:gd name="connsiteY2048" fmla="*/ 6234 h 10219"/>
              <a:gd name="connsiteX2049" fmla="*/ 1823 w 15843"/>
              <a:gd name="connsiteY2049" fmla="*/ 6276 h 10219"/>
              <a:gd name="connsiteX2050" fmla="*/ 1812 w 15843"/>
              <a:gd name="connsiteY2050" fmla="*/ 6315 h 10219"/>
              <a:gd name="connsiteX2051" fmla="*/ 1800 w 15843"/>
              <a:gd name="connsiteY2051" fmla="*/ 6355 h 10219"/>
              <a:gd name="connsiteX2052" fmla="*/ 1777 w 15843"/>
              <a:gd name="connsiteY2052" fmla="*/ 6444 h 10219"/>
              <a:gd name="connsiteX2053" fmla="*/ 1753 w 15843"/>
              <a:gd name="connsiteY2053" fmla="*/ 6535 h 10219"/>
              <a:gd name="connsiteX2054" fmla="*/ 1730 w 15843"/>
              <a:gd name="connsiteY2054" fmla="*/ 6623 h 10219"/>
              <a:gd name="connsiteX2055" fmla="*/ 1718 w 15843"/>
              <a:gd name="connsiteY2055" fmla="*/ 6664 h 10219"/>
              <a:gd name="connsiteX2056" fmla="*/ 1705 w 15843"/>
              <a:gd name="connsiteY2056" fmla="*/ 6703 h 10219"/>
              <a:gd name="connsiteX2057" fmla="*/ 1692 w 15843"/>
              <a:gd name="connsiteY2057" fmla="*/ 6739 h 10219"/>
              <a:gd name="connsiteX2058" fmla="*/ 1677 w 15843"/>
              <a:gd name="connsiteY2058" fmla="*/ 6770 h 10219"/>
              <a:gd name="connsiteX2059" fmla="*/ 1666 w 15843"/>
              <a:gd name="connsiteY2059" fmla="*/ 6792 h 10219"/>
              <a:gd name="connsiteX2060" fmla="*/ 1659 w 15843"/>
              <a:gd name="connsiteY2060" fmla="*/ 6803 h 10219"/>
              <a:gd name="connsiteX2061" fmla="*/ 1647 w 15843"/>
              <a:gd name="connsiteY2061" fmla="*/ 6817 h 10219"/>
              <a:gd name="connsiteX2062" fmla="*/ 1629 w 15843"/>
              <a:gd name="connsiteY2062" fmla="*/ 6834 h 10219"/>
              <a:gd name="connsiteX2063" fmla="*/ 1617 w 15843"/>
              <a:gd name="connsiteY2063" fmla="*/ 6841 h 10219"/>
              <a:gd name="connsiteX2064" fmla="*/ 1576 w 15843"/>
              <a:gd name="connsiteY2064" fmla="*/ 6852 h 10219"/>
              <a:gd name="connsiteX2065" fmla="*/ 1564 w 15843"/>
              <a:gd name="connsiteY2065" fmla="*/ 6851 h 10219"/>
              <a:gd name="connsiteX2066" fmla="*/ 1524 w 15843"/>
              <a:gd name="connsiteY2066" fmla="*/ 6837 h 10219"/>
              <a:gd name="connsiteX2067" fmla="*/ 1518 w 15843"/>
              <a:gd name="connsiteY2067" fmla="*/ 6833 h 10219"/>
              <a:gd name="connsiteX2068" fmla="*/ 1504 w 15843"/>
              <a:gd name="connsiteY2068" fmla="*/ 6818 h 10219"/>
              <a:gd name="connsiteX2069" fmla="*/ 1498 w 15843"/>
              <a:gd name="connsiteY2069" fmla="*/ 6810 h 10219"/>
              <a:gd name="connsiteX2070" fmla="*/ 1491 w 15843"/>
              <a:gd name="connsiteY2070" fmla="*/ 6799 h 10219"/>
              <a:gd name="connsiteX2071" fmla="*/ 1483 w 15843"/>
              <a:gd name="connsiteY2071" fmla="*/ 6783 h 10219"/>
              <a:gd name="connsiteX2072" fmla="*/ 1475 w 15843"/>
              <a:gd name="connsiteY2072" fmla="*/ 6763 h 10219"/>
              <a:gd name="connsiteX2073" fmla="*/ 1463 w 15843"/>
              <a:gd name="connsiteY2073" fmla="*/ 6722 h 10219"/>
              <a:gd name="connsiteX2074" fmla="*/ 1450 w 15843"/>
              <a:gd name="connsiteY2074" fmla="*/ 6672 h 10219"/>
              <a:gd name="connsiteX2075" fmla="*/ 1438 w 15843"/>
              <a:gd name="connsiteY2075" fmla="*/ 6617 h 10219"/>
              <a:gd name="connsiteX2076" fmla="*/ 1426 w 15843"/>
              <a:gd name="connsiteY2076" fmla="*/ 6556 h 10219"/>
              <a:gd name="connsiteX2077" fmla="*/ 1415 w 15843"/>
              <a:gd name="connsiteY2077" fmla="*/ 6493 h 10219"/>
              <a:gd name="connsiteX2078" fmla="*/ 1403 w 15843"/>
              <a:gd name="connsiteY2078" fmla="*/ 6429 h 10219"/>
              <a:gd name="connsiteX2079" fmla="*/ 1391 w 15843"/>
              <a:gd name="connsiteY2079" fmla="*/ 6366 h 10219"/>
              <a:gd name="connsiteX2080" fmla="*/ 1380 w 15843"/>
              <a:gd name="connsiteY2080" fmla="*/ 6307 h 10219"/>
              <a:gd name="connsiteX2081" fmla="*/ 1369 w 15843"/>
              <a:gd name="connsiteY2081" fmla="*/ 6254 h 10219"/>
              <a:gd name="connsiteX2082" fmla="*/ 1358 w 15843"/>
              <a:gd name="connsiteY2082" fmla="*/ 6207 h 10219"/>
              <a:gd name="connsiteX2083" fmla="*/ 1348 w 15843"/>
              <a:gd name="connsiteY2083" fmla="*/ 6173 h 10219"/>
              <a:gd name="connsiteX2084" fmla="*/ 1343 w 15843"/>
              <a:gd name="connsiteY2084" fmla="*/ 6160 h 10219"/>
              <a:gd name="connsiteX2085" fmla="*/ 1338 w 15843"/>
              <a:gd name="connsiteY2085" fmla="*/ 6147 h 10219"/>
              <a:gd name="connsiteX2086" fmla="*/ 1343 w 15843"/>
              <a:gd name="connsiteY2086" fmla="*/ 6157 h 10219"/>
              <a:gd name="connsiteX2087" fmla="*/ 1337 w 15843"/>
              <a:gd name="connsiteY2087" fmla="*/ 6147 h 10219"/>
              <a:gd name="connsiteX2088" fmla="*/ 1345 w 15843"/>
              <a:gd name="connsiteY2088" fmla="*/ 6158 h 10219"/>
              <a:gd name="connsiteX2089" fmla="*/ 1339 w 15843"/>
              <a:gd name="connsiteY2089" fmla="*/ 6151 h 10219"/>
              <a:gd name="connsiteX2090" fmla="*/ 1367 w 15843"/>
              <a:gd name="connsiteY2090" fmla="*/ 6170 h 10219"/>
              <a:gd name="connsiteX2091" fmla="*/ 1404 w 15843"/>
              <a:gd name="connsiteY2091" fmla="*/ 6170 h 10219"/>
              <a:gd name="connsiteX2092" fmla="*/ 1398 w 15843"/>
              <a:gd name="connsiteY2092" fmla="*/ 6172 h 10219"/>
              <a:gd name="connsiteX2093" fmla="*/ 1434 w 15843"/>
              <a:gd name="connsiteY2093" fmla="*/ 6150 h 10219"/>
              <a:gd name="connsiteX2094" fmla="*/ 1423 w 15843"/>
              <a:gd name="connsiteY2094" fmla="*/ 6163 h 10219"/>
              <a:gd name="connsiteX2095" fmla="*/ 1433 w 15843"/>
              <a:gd name="connsiteY2095" fmla="*/ 6147 h 10219"/>
              <a:gd name="connsiteX2096" fmla="*/ 1425 w 15843"/>
              <a:gd name="connsiteY2096" fmla="*/ 6162 h 10219"/>
              <a:gd name="connsiteX2097" fmla="*/ 1415 w 15843"/>
              <a:gd name="connsiteY2097" fmla="*/ 6192 h 10219"/>
              <a:gd name="connsiteX2098" fmla="*/ 1404 w 15843"/>
              <a:gd name="connsiteY2098" fmla="*/ 6231 h 10219"/>
              <a:gd name="connsiteX2099" fmla="*/ 1393 w 15843"/>
              <a:gd name="connsiteY2099" fmla="*/ 6278 h 10219"/>
              <a:gd name="connsiteX2100" fmla="*/ 1381 w 15843"/>
              <a:gd name="connsiteY2100" fmla="*/ 6334 h 10219"/>
              <a:gd name="connsiteX2101" fmla="*/ 1369 w 15843"/>
              <a:gd name="connsiteY2101" fmla="*/ 6394 h 10219"/>
              <a:gd name="connsiteX2102" fmla="*/ 1358 w 15843"/>
              <a:gd name="connsiteY2102" fmla="*/ 6460 h 10219"/>
              <a:gd name="connsiteX2103" fmla="*/ 1347 w 15843"/>
              <a:gd name="connsiteY2103" fmla="*/ 6530 h 10219"/>
              <a:gd name="connsiteX2104" fmla="*/ 1335 w 15843"/>
              <a:gd name="connsiteY2104" fmla="*/ 6602 h 10219"/>
              <a:gd name="connsiteX2105" fmla="*/ 1312 w 15843"/>
              <a:gd name="connsiteY2105" fmla="*/ 6750 h 10219"/>
              <a:gd name="connsiteX2106" fmla="*/ 1288 w 15843"/>
              <a:gd name="connsiteY2106" fmla="*/ 6896 h 10219"/>
              <a:gd name="connsiteX2107" fmla="*/ 1276 w 15843"/>
              <a:gd name="connsiteY2107" fmla="*/ 6966 h 10219"/>
              <a:gd name="connsiteX2108" fmla="*/ 1264 w 15843"/>
              <a:gd name="connsiteY2108" fmla="*/ 7032 h 10219"/>
              <a:gd name="connsiteX2109" fmla="*/ 1253 w 15843"/>
              <a:gd name="connsiteY2109" fmla="*/ 7096 h 10219"/>
              <a:gd name="connsiteX2110" fmla="*/ 1241 w 15843"/>
              <a:gd name="connsiteY2110" fmla="*/ 7164 h 10219"/>
              <a:gd name="connsiteX2111" fmla="*/ 1218 w 15843"/>
              <a:gd name="connsiteY2111" fmla="*/ 7305 h 10219"/>
              <a:gd name="connsiteX2112" fmla="*/ 1195 w 15843"/>
              <a:gd name="connsiteY2112" fmla="*/ 7452 h 10219"/>
              <a:gd name="connsiteX2113" fmla="*/ 1171 w 15843"/>
              <a:gd name="connsiteY2113" fmla="*/ 7602 h 10219"/>
              <a:gd name="connsiteX2114" fmla="*/ 1148 w 15843"/>
              <a:gd name="connsiteY2114" fmla="*/ 7749 h 10219"/>
              <a:gd name="connsiteX2115" fmla="*/ 1124 w 15843"/>
              <a:gd name="connsiteY2115" fmla="*/ 7893 h 10219"/>
              <a:gd name="connsiteX2116" fmla="*/ 1112 w 15843"/>
              <a:gd name="connsiteY2116" fmla="*/ 7961 h 10219"/>
              <a:gd name="connsiteX2117" fmla="*/ 1101 w 15843"/>
              <a:gd name="connsiteY2117" fmla="*/ 8028 h 10219"/>
              <a:gd name="connsiteX2118" fmla="*/ 1089 w 15843"/>
              <a:gd name="connsiteY2118" fmla="*/ 8091 h 10219"/>
              <a:gd name="connsiteX2119" fmla="*/ 1077 w 15843"/>
              <a:gd name="connsiteY2119" fmla="*/ 8151 h 10219"/>
              <a:gd name="connsiteX2120" fmla="*/ 1053 w 15843"/>
              <a:gd name="connsiteY2120" fmla="*/ 8264 h 10219"/>
              <a:gd name="connsiteX2121" fmla="*/ 1030 w 15843"/>
              <a:gd name="connsiteY2121" fmla="*/ 8371 h 10219"/>
              <a:gd name="connsiteX2122" fmla="*/ 1006 w 15843"/>
              <a:gd name="connsiteY2122" fmla="*/ 8472 h 10219"/>
              <a:gd name="connsiteX2123" fmla="*/ 983 w 15843"/>
              <a:gd name="connsiteY2123" fmla="*/ 8566 h 10219"/>
              <a:gd name="connsiteX2124" fmla="*/ 959 w 15843"/>
              <a:gd name="connsiteY2124" fmla="*/ 8655 h 10219"/>
              <a:gd name="connsiteX2125" fmla="*/ 935 w 15843"/>
              <a:gd name="connsiteY2125" fmla="*/ 8737 h 10219"/>
              <a:gd name="connsiteX2126" fmla="*/ 911 w 15843"/>
              <a:gd name="connsiteY2126" fmla="*/ 8812 h 10219"/>
              <a:gd name="connsiteX2127" fmla="*/ 884 w 15843"/>
              <a:gd name="connsiteY2127" fmla="*/ 8885 h 10219"/>
              <a:gd name="connsiteX2128" fmla="*/ 865 w 15843"/>
              <a:gd name="connsiteY2128" fmla="*/ 8924 h 10219"/>
              <a:gd name="connsiteX2129" fmla="*/ 858 w 15843"/>
              <a:gd name="connsiteY2129" fmla="*/ 8935 h 10219"/>
              <a:gd name="connsiteX2130" fmla="*/ 829 w 15843"/>
              <a:gd name="connsiteY2130" fmla="*/ 8973 h 10219"/>
              <a:gd name="connsiteX2131" fmla="*/ 800 w 15843"/>
              <a:gd name="connsiteY2131" fmla="*/ 9002 h 10219"/>
              <a:gd name="connsiteX2132" fmla="*/ 776 w 15843"/>
              <a:gd name="connsiteY2132" fmla="*/ 9023 h 10219"/>
              <a:gd name="connsiteX2133" fmla="*/ 756 w 15843"/>
              <a:gd name="connsiteY2133" fmla="*/ 9042 h 10219"/>
              <a:gd name="connsiteX2134" fmla="*/ 735 w 15843"/>
              <a:gd name="connsiteY2134" fmla="*/ 9066 h 10219"/>
              <a:gd name="connsiteX2135" fmla="*/ 727 w 15843"/>
              <a:gd name="connsiteY2135" fmla="*/ 9079 h 10219"/>
              <a:gd name="connsiteX2136" fmla="*/ 718 w 15843"/>
              <a:gd name="connsiteY2136" fmla="*/ 9095 h 10219"/>
              <a:gd name="connsiteX2137" fmla="*/ 710 w 15843"/>
              <a:gd name="connsiteY2137" fmla="*/ 9112 h 10219"/>
              <a:gd name="connsiteX2138" fmla="*/ 702 w 15843"/>
              <a:gd name="connsiteY2138" fmla="*/ 9136 h 10219"/>
              <a:gd name="connsiteX2139" fmla="*/ 697 w 15843"/>
              <a:gd name="connsiteY2139" fmla="*/ 9156 h 10219"/>
              <a:gd name="connsiteX2140" fmla="*/ 692 w 15843"/>
              <a:gd name="connsiteY2140" fmla="*/ 9179 h 10219"/>
              <a:gd name="connsiteX2141" fmla="*/ 686 w 15843"/>
              <a:gd name="connsiteY2141" fmla="*/ 9208 h 10219"/>
              <a:gd name="connsiteX2142" fmla="*/ 681 w 15843"/>
              <a:gd name="connsiteY2142" fmla="*/ 9238 h 10219"/>
              <a:gd name="connsiteX2143" fmla="*/ 669 w 15843"/>
              <a:gd name="connsiteY2143" fmla="*/ 9310 h 10219"/>
              <a:gd name="connsiteX2144" fmla="*/ 657 w 15843"/>
              <a:gd name="connsiteY2144" fmla="*/ 9391 h 10219"/>
              <a:gd name="connsiteX2145" fmla="*/ 646 w 15843"/>
              <a:gd name="connsiteY2145" fmla="*/ 9479 h 10219"/>
              <a:gd name="connsiteX2146" fmla="*/ 634 w 15843"/>
              <a:gd name="connsiteY2146" fmla="*/ 9570 h 10219"/>
              <a:gd name="connsiteX2147" fmla="*/ 622 w 15843"/>
              <a:gd name="connsiteY2147" fmla="*/ 9663 h 10219"/>
              <a:gd name="connsiteX2148" fmla="*/ 611 w 15843"/>
              <a:gd name="connsiteY2148" fmla="*/ 9755 h 10219"/>
              <a:gd name="connsiteX2149" fmla="*/ 599 w 15843"/>
              <a:gd name="connsiteY2149" fmla="*/ 9844 h 10219"/>
              <a:gd name="connsiteX2150" fmla="*/ 587 w 15843"/>
              <a:gd name="connsiteY2150" fmla="*/ 9927 h 10219"/>
              <a:gd name="connsiteX2151" fmla="*/ 575 w 15843"/>
              <a:gd name="connsiteY2151" fmla="*/ 10002 h 10219"/>
              <a:gd name="connsiteX2152" fmla="*/ 569 w 15843"/>
              <a:gd name="connsiteY2152" fmla="*/ 10036 h 10219"/>
              <a:gd name="connsiteX2153" fmla="*/ 563 w 15843"/>
              <a:gd name="connsiteY2153" fmla="*/ 10066 h 10219"/>
              <a:gd name="connsiteX2154" fmla="*/ 557 w 15843"/>
              <a:gd name="connsiteY2154" fmla="*/ 10097 h 10219"/>
              <a:gd name="connsiteX2155" fmla="*/ 549 w 15843"/>
              <a:gd name="connsiteY2155" fmla="*/ 10123 h 10219"/>
              <a:gd name="connsiteX2156" fmla="*/ 542 w 15843"/>
              <a:gd name="connsiteY2156" fmla="*/ 10145 h 10219"/>
              <a:gd name="connsiteX2157" fmla="*/ 537 w 15843"/>
              <a:gd name="connsiteY2157" fmla="*/ 10159 h 10219"/>
              <a:gd name="connsiteX2158" fmla="*/ 530 w 15843"/>
              <a:gd name="connsiteY2158" fmla="*/ 10172 h 10219"/>
              <a:gd name="connsiteX2159" fmla="*/ 524 w 15843"/>
              <a:gd name="connsiteY2159" fmla="*/ 10181 h 10219"/>
              <a:gd name="connsiteX2160" fmla="*/ 507 w 15843"/>
              <a:gd name="connsiteY2160" fmla="*/ 10201 h 10219"/>
              <a:gd name="connsiteX2161" fmla="*/ 501 w 15843"/>
              <a:gd name="connsiteY2161" fmla="*/ 10205 h 10219"/>
              <a:gd name="connsiteX2162" fmla="*/ 451 w 15843"/>
              <a:gd name="connsiteY2162" fmla="*/ 10219 h 10219"/>
              <a:gd name="connsiteX2163" fmla="*/ 445 w 15843"/>
              <a:gd name="connsiteY2163" fmla="*/ 10219 h 10219"/>
              <a:gd name="connsiteX2164" fmla="*/ 401 w 15843"/>
              <a:gd name="connsiteY2164" fmla="*/ 10198 h 10219"/>
              <a:gd name="connsiteX2165" fmla="*/ 395 w 15843"/>
              <a:gd name="connsiteY2165" fmla="*/ 10192 h 10219"/>
              <a:gd name="connsiteX2166" fmla="*/ 382 w 15843"/>
              <a:gd name="connsiteY2166" fmla="*/ 10174 h 10219"/>
              <a:gd name="connsiteX2167" fmla="*/ 376 w 15843"/>
              <a:gd name="connsiteY2167" fmla="*/ 10163 h 10219"/>
              <a:gd name="connsiteX2168" fmla="*/ 372 w 15843"/>
              <a:gd name="connsiteY2168" fmla="*/ 10152 h 10219"/>
              <a:gd name="connsiteX2169" fmla="*/ 365 w 15843"/>
              <a:gd name="connsiteY2169" fmla="*/ 10132 h 10219"/>
              <a:gd name="connsiteX2170" fmla="*/ 358 w 15843"/>
              <a:gd name="connsiteY2170" fmla="*/ 10108 h 10219"/>
              <a:gd name="connsiteX2171" fmla="*/ 352 w 15843"/>
              <a:gd name="connsiteY2171" fmla="*/ 10079 h 10219"/>
              <a:gd name="connsiteX2172" fmla="*/ 345 w 15843"/>
              <a:gd name="connsiteY2172" fmla="*/ 10046 h 10219"/>
              <a:gd name="connsiteX2173" fmla="*/ 340 w 15843"/>
              <a:gd name="connsiteY2173" fmla="*/ 10012 h 10219"/>
              <a:gd name="connsiteX2174" fmla="*/ 334 w 15843"/>
              <a:gd name="connsiteY2174" fmla="*/ 9973 h 10219"/>
              <a:gd name="connsiteX2175" fmla="*/ 328 w 15843"/>
              <a:gd name="connsiteY2175" fmla="*/ 9930 h 10219"/>
              <a:gd name="connsiteX2176" fmla="*/ 322 w 15843"/>
              <a:gd name="connsiteY2176" fmla="*/ 9885 h 10219"/>
              <a:gd name="connsiteX2177" fmla="*/ 316 w 15843"/>
              <a:gd name="connsiteY2177" fmla="*/ 9836 h 10219"/>
              <a:gd name="connsiteX2178" fmla="*/ 304 w 15843"/>
              <a:gd name="connsiteY2178" fmla="*/ 9733 h 10219"/>
              <a:gd name="connsiteX2179" fmla="*/ 292 w 15843"/>
              <a:gd name="connsiteY2179" fmla="*/ 9620 h 10219"/>
              <a:gd name="connsiteX2180" fmla="*/ 281 w 15843"/>
              <a:gd name="connsiteY2180" fmla="*/ 9500 h 10219"/>
              <a:gd name="connsiteX2181" fmla="*/ 269 w 15843"/>
              <a:gd name="connsiteY2181" fmla="*/ 9377 h 10219"/>
              <a:gd name="connsiteX2182" fmla="*/ 257 w 15843"/>
              <a:gd name="connsiteY2182" fmla="*/ 9250 h 10219"/>
              <a:gd name="connsiteX2183" fmla="*/ 246 w 15843"/>
              <a:gd name="connsiteY2183" fmla="*/ 9123 h 10219"/>
              <a:gd name="connsiteX2184" fmla="*/ 234 w 15843"/>
              <a:gd name="connsiteY2184" fmla="*/ 8998 h 10219"/>
              <a:gd name="connsiteX2185" fmla="*/ 222 w 15843"/>
              <a:gd name="connsiteY2185" fmla="*/ 8876 h 10219"/>
              <a:gd name="connsiteX2186" fmla="*/ 211 w 15843"/>
              <a:gd name="connsiteY2186" fmla="*/ 8760 h 10219"/>
              <a:gd name="connsiteX2187" fmla="*/ 199 w 15843"/>
              <a:gd name="connsiteY2187" fmla="*/ 8652 h 10219"/>
              <a:gd name="connsiteX2188" fmla="*/ 188 w 15843"/>
              <a:gd name="connsiteY2188" fmla="*/ 8554 h 10219"/>
              <a:gd name="connsiteX2189" fmla="*/ 164 w 15843"/>
              <a:gd name="connsiteY2189" fmla="*/ 8371 h 10219"/>
              <a:gd name="connsiteX2190" fmla="*/ 141 w 15843"/>
              <a:gd name="connsiteY2190" fmla="*/ 8193 h 10219"/>
              <a:gd name="connsiteX2191" fmla="*/ 118 w 15843"/>
              <a:gd name="connsiteY2191" fmla="*/ 8019 h 10219"/>
              <a:gd name="connsiteX2192" fmla="*/ 94 w 15843"/>
              <a:gd name="connsiteY2192" fmla="*/ 7848 h 10219"/>
              <a:gd name="connsiteX2193" fmla="*/ 48 w 15843"/>
              <a:gd name="connsiteY2193" fmla="*/ 7509 h 10219"/>
              <a:gd name="connsiteX2194" fmla="*/ 24 w 15843"/>
              <a:gd name="connsiteY2194" fmla="*/ 7339 h 10219"/>
              <a:gd name="connsiteX2195" fmla="*/ 1 w 15843"/>
              <a:gd name="connsiteY2195" fmla="*/ 7167 h 10219"/>
              <a:gd name="connsiteX2196" fmla="*/ 62 w 15843"/>
              <a:gd name="connsiteY2196" fmla="*/ 7086 h 10219"/>
              <a:gd name="connsiteX2197" fmla="*/ 143 w 15843"/>
              <a:gd name="connsiteY2197"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63 w 15843"/>
              <a:gd name="connsiteY2039" fmla="*/ 5661 h 10219"/>
              <a:gd name="connsiteX2040" fmla="*/ 1952 w 15843"/>
              <a:gd name="connsiteY2040" fmla="*/ 5695 h 10219"/>
              <a:gd name="connsiteX2041" fmla="*/ 1941 w 15843"/>
              <a:gd name="connsiteY2041" fmla="*/ 5739 h 10219"/>
              <a:gd name="connsiteX2042" fmla="*/ 1929 w 15843"/>
              <a:gd name="connsiteY2042" fmla="*/ 5787 h 10219"/>
              <a:gd name="connsiteX2043" fmla="*/ 1918 w 15843"/>
              <a:gd name="connsiteY2043" fmla="*/ 5841 h 10219"/>
              <a:gd name="connsiteX2044" fmla="*/ 1895 w 15843"/>
              <a:gd name="connsiteY2044" fmla="*/ 5956 h 10219"/>
              <a:gd name="connsiteX2045" fmla="*/ 1871 w 15843"/>
              <a:gd name="connsiteY2045" fmla="*/ 6075 h 10219"/>
              <a:gd name="connsiteX2046" fmla="*/ 1859 w 15843"/>
              <a:gd name="connsiteY2046" fmla="*/ 6131 h 10219"/>
              <a:gd name="connsiteX2047" fmla="*/ 1847 w 15843"/>
              <a:gd name="connsiteY2047" fmla="*/ 6186 h 10219"/>
              <a:gd name="connsiteX2048" fmla="*/ 1835 w 15843"/>
              <a:gd name="connsiteY2048" fmla="*/ 6234 h 10219"/>
              <a:gd name="connsiteX2049" fmla="*/ 1823 w 15843"/>
              <a:gd name="connsiteY2049" fmla="*/ 6276 h 10219"/>
              <a:gd name="connsiteX2050" fmla="*/ 1812 w 15843"/>
              <a:gd name="connsiteY2050" fmla="*/ 6315 h 10219"/>
              <a:gd name="connsiteX2051" fmla="*/ 1800 w 15843"/>
              <a:gd name="connsiteY2051" fmla="*/ 6355 h 10219"/>
              <a:gd name="connsiteX2052" fmla="*/ 1777 w 15843"/>
              <a:gd name="connsiteY2052" fmla="*/ 6444 h 10219"/>
              <a:gd name="connsiteX2053" fmla="*/ 1753 w 15843"/>
              <a:gd name="connsiteY2053" fmla="*/ 6535 h 10219"/>
              <a:gd name="connsiteX2054" fmla="*/ 1730 w 15843"/>
              <a:gd name="connsiteY2054" fmla="*/ 6623 h 10219"/>
              <a:gd name="connsiteX2055" fmla="*/ 1718 w 15843"/>
              <a:gd name="connsiteY2055" fmla="*/ 6664 h 10219"/>
              <a:gd name="connsiteX2056" fmla="*/ 1705 w 15843"/>
              <a:gd name="connsiteY2056" fmla="*/ 6703 h 10219"/>
              <a:gd name="connsiteX2057" fmla="*/ 1692 w 15843"/>
              <a:gd name="connsiteY2057" fmla="*/ 6739 h 10219"/>
              <a:gd name="connsiteX2058" fmla="*/ 1677 w 15843"/>
              <a:gd name="connsiteY2058" fmla="*/ 6770 h 10219"/>
              <a:gd name="connsiteX2059" fmla="*/ 1666 w 15843"/>
              <a:gd name="connsiteY2059" fmla="*/ 6792 h 10219"/>
              <a:gd name="connsiteX2060" fmla="*/ 1659 w 15843"/>
              <a:gd name="connsiteY2060" fmla="*/ 6803 h 10219"/>
              <a:gd name="connsiteX2061" fmla="*/ 1647 w 15843"/>
              <a:gd name="connsiteY2061" fmla="*/ 6817 h 10219"/>
              <a:gd name="connsiteX2062" fmla="*/ 1629 w 15843"/>
              <a:gd name="connsiteY2062" fmla="*/ 6834 h 10219"/>
              <a:gd name="connsiteX2063" fmla="*/ 1617 w 15843"/>
              <a:gd name="connsiteY2063" fmla="*/ 6841 h 10219"/>
              <a:gd name="connsiteX2064" fmla="*/ 1576 w 15843"/>
              <a:gd name="connsiteY2064" fmla="*/ 6852 h 10219"/>
              <a:gd name="connsiteX2065" fmla="*/ 1564 w 15843"/>
              <a:gd name="connsiteY2065" fmla="*/ 6851 h 10219"/>
              <a:gd name="connsiteX2066" fmla="*/ 1524 w 15843"/>
              <a:gd name="connsiteY2066" fmla="*/ 6837 h 10219"/>
              <a:gd name="connsiteX2067" fmla="*/ 1518 w 15843"/>
              <a:gd name="connsiteY2067" fmla="*/ 6833 h 10219"/>
              <a:gd name="connsiteX2068" fmla="*/ 1504 w 15843"/>
              <a:gd name="connsiteY2068" fmla="*/ 6818 h 10219"/>
              <a:gd name="connsiteX2069" fmla="*/ 1498 w 15843"/>
              <a:gd name="connsiteY2069" fmla="*/ 6810 h 10219"/>
              <a:gd name="connsiteX2070" fmla="*/ 1491 w 15843"/>
              <a:gd name="connsiteY2070" fmla="*/ 6799 h 10219"/>
              <a:gd name="connsiteX2071" fmla="*/ 1483 w 15843"/>
              <a:gd name="connsiteY2071" fmla="*/ 6783 h 10219"/>
              <a:gd name="connsiteX2072" fmla="*/ 1475 w 15843"/>
              <a:gd name="connsiteY2072" fmla="*/ 6763 h 10219"/>
              <a:gd name="connsiteX2073" fmla="*/ 1463 w 15843"/>
              <a:gd name="connsiteY2073" fmla="*/ 6722 h 10219"/>
              <a:gd name="connsiteX2074" fmla="*/ 1450 w 15843"/>
              <a:gd name="connsiteY2074" fmla="*/ 6672 h 10219"/>
              <a:gd name="connsiteX2075" fmla="*/ 1438 w 15843"/>
              <a:gd name="connsiteY2075" fmla="*/ 6617 h 10219"/>
              <a:gd name="connsiteX2076" fmla="*/ 1426 w 15843"/>
              <a:gd name="connsiteY2076" fmla="*/ 6556 h 10219"/>
              <a:gd name="connsiteX2077" fmla="*/ 1415 w 15843"/>
              <a:gd name="connsiteY2077" fmla="*/ 6493 h 10219"/>
              <a:gd name="connsiteX2078" fmla="*/ 1403 w 15843"/>
              <a:gd name="connsiteY2078" fmla="*/ 6429 h 10219"/>
              <a:gd name="connsiteX2079" fmla="*/ 1391 w 15843"/>
              <a:gd name="connsiteY2079" fmla="*/ 6366 h 10219"/>
              <a:gd name="connsiteX2080" fmla="*/ 1380 w 15843"/>
              <a:gd name="connsiteY2080" fmla="*/ 6307 h 10219"/>
              <a:gd name="connsiteX2081" fmla="*/ 1369 w 15843"/>
              <a:gd name="connsiteY2081" fmla="*/ 6254 h 10219"/>
              <a:gd name="connsiteX2082" fmla="*/ 1358 w 15843"/>
              <a:gd name="connsiteY2082" fmla="*/ 6207 h 10219"/>
              <a:gd name="connsiteX2083" fmla="*/ 1348 w 15843"/>
              <a:gd name="connsiteY2083" fmla="*/ 6173 h 10219"/>
              <a:gd name="connsiteX2084" fmla="*/ 1343 w 15843"/>
              <a:gd name="connsiteY2084" fmla="*/ 6160 h 10219"/>
              <a:gd name="connsiteX2085" fmla="*/ 1338 w 15843"/>
              <a:gd name="connsiteY2085" fmla="*/ 6147 h 10219"/>
              <a:gd name="connsiteX2086" fmla="*/ 1343 w 15843"/>
              <a:gd name="connsiteY2086" fmla="*/ 6157 h 10219"/>
              <a:gd name="connsiteX2087" fmla="*/ 1337 w 15843"/>
              <a:gd name="connsiteY2087" fmla="*/ 6147 h 10219"/>
              <a:gd name="connsiteX2088" fmla="*/ 1345 w 15843"/>
              <a:gd name="connsiteY2088" fmla="*/ 6158 h 10219"/>
              <a:gd name="connsiteX2089" fmla="*/ 1339 w 15843"/>
              <a:gd name="connsiteY2089" fmla="*/ 6151 h 10219"/>
              <a:gd name="connsiteX2090" fmla="*/ 1404 w 15843"/>
              <a:gd name="connsiteY2090" fmla="*/ 6170 h 10219"/>
              <a:gd name="connsiteX2091" fmla="*/ 1398 w 15843"/>
              <a:gd name="connsiteY2091" fmla="*/ 6172 h 10219"/>
              <a:gd name="connsiteX2092" fmla="*/ 1434 w 15843"/>
              <a:gd name="connsiteY2092" fmla="*/ 6150 h 10219"/>
              <a:gd name="connsiteX2093" fmla="*/ 1423 w 15843"/>
              <a:gd name="connsiteY2093" fmla="*/ 6163 h 10219"/>
              <a:gd name="connsiteX2094" fmla="*/ 1433 w 15843"/>
              <a:gd name="connsiteY2094" fmla="*/ 6147 h 10219"/>
              <a:gd name="connsiteX2095" fmla="*/ 1425 w 15843"/>
              <a:gd name="connsiteY2095" fmla="*/ 6162 h 10219"/>
              <a:gd name="connsiteX2096" fmla="*/ 1415 w 15843"/>
              <a:gd name="connsiteY2096" fmla="*/ 6192 h 10219"/>
              <a:gd name="connsiteX2097" fmla="*/ 1404 w 15843"/>
              <a:gd name="connsiteY2097" fmla="*/ 6231 h 10219"/>
              <a:gd name="connsiteX2098" fmla="*/ 1393 w 15843"/>
              <a:gd name="connsiteY2098" fmla="*/ 6278 h 10219"/>
              <a:gd name="connsiteX2099" fmla="*/ 1381 w 15843"/>
              <a:gd name="connsiteY2099" fmla="*/ 6334 h 10219"/>
              <a:gd name="connsiteX2100" fmla="*/ 1369 w 15843"/>
              <a:gd name="connsiteY2100" fmla="*/ 6394 h 10219"/>
              <a:gd name="connsiteX2101" fmla="*/ 1358 w 15843"/>
              <a:gd name="connsiteY2101" fmla="*/ 6460 h 10219"/>
              <a:gd name="connsiteX2102" fmla="*/ 1347 w 15843"/>
              <a:gd name="connsiteY2102" fmla="*/ 6530 h 10219"/>
              <a:gd name="connsiteX2103" fmla="*/ 1335 w 15843"/>
              <a:gd name="connsiteY2103" fmla="*/ 6602 h 10219"/>
              <a:gd name="connsiteX2104" fmla="*/ 1312 w 15843"/>
              <a:gd name="connsiteY2104" fmla="*/ 6750 h 10219"/>
              <a:gd name="connsiteX2105" fmla="*/ 1288 w 15843"/>
              <a:gd name="connsiteY2105" fmla="*/ 6896 h 10219"/>
              <a:gd name="connsiteX2106" fmla="*/ 1276 w 15843"/>
              <a:gd name="connsiteY2106" fmla="*/ 6966 h 10219"/>
              <a:gd name="connsiteX2107" fmla="*/ 1264 w 15843"/>
              <a:gd name="connsiteY2107" fmla="*/ 7032 h 10219"/>
              <a:gd name="connsiteX2108" fmla="*/ 1253 w 15843"/>
              <a:gd name="connsiteY2108" fmla="*/ 7096 h 10219"/>
              <a:gd name="connsiteX2109" fmla="*/ 1241 w 15843"/>
              <a:gd name="connsiteY2109" fmla="*/ 7164 h 10219"/>
              <a:gd name="connsiteX2110" fmla="*/ 1218 w 15843"/>
              <a:gd name="connsiteY2110" fmla="*/ 7305 h 10219"/>
              <a:gd name="connsiteX2111" fmla="*/ 1195 w 15843"/>
              <a:gd name="connsiteY2111" fmla="*/ 7452 h 10219"/>
              <a:gd name="connsiteX2112" fmla="*/ 1171 w 15843"/>
              <a:gd name="connsiteY2112" fmla="*/ 7602 h 10219"/>
              <a:gd name="connsiteX2113" fmla="*/ 1148 w 15843"/>
              <a:gd name="connsiteY2113" fmla="*/ 7749 h 10219"/>
              <a:gd name="connsiteX2114" fmla="*/ 1124 w 15843"/>
              <a:gd name="connsiteY2114" fmla="*/ 7893 h 10219"/>
              <a:gd name="connsiteX2115" fmla="*/ 1112 w 15843"/>
              <a:gd name="connsiteY2115" fmla="*/ 7961 h 10219"/>
              <a:gd name="connsiteX2116" fmla="*/ 1101 w 15843"/>
              <a:gd name="connsiteY2116" fmla="*/ 8028 h 10219"/>
              <a:gd name="connsiteX2117" fmla="*/ 1089 w 15843"/>
              <a:gd name="connsiteY2117" fmla="*/ 8091 h 10219"/>
              <a:gd name="connsiteX2118" fmla="*/ 1077 w 15843"/>
              <a:gd name="connsiteY2118" fmla="*/ 8151 h 10219"/>
              <a:gd name="connsiteX2119" fmla="*/ 1053 w 15843"/>
              <a:gd name="connsiteY2119" fmla="*/ 8264 h 10219"/>
              <a:gd name="connsiteX2120" fmla="*/ 1030 w 15843"/>
              <a:gd name="connsiteY2120" fmla="*/ 8371 h 10219"/>
              <a:gd name="connsiteX2121" fmla="*/ 1006 w 15843"/>
              <a:gd name="connsiteY2121" fmla="*/ 8472 h 10219"/>
              <a:gd name="connsiteX2122" fmla="*/ 983 w 15843"/>
              <a:gd name="connsiteY2122" fmla="*/ 8566 h 10219"/>
              <a:gd name="connsiteX2123" fmla="*/ 959 w 15843"/>
              <a:gd name="connsiteY2123" fmla="*/ 8655 h 10219"/>
              <a:gd name="connsiteX2124" fmla="*/ 935 w 15843"/>
              <a:gd name="connsiteY2124" fmla="*/ 8737 h 10219"/>
              <a:gd name="connsiteX2125" fmla="*/ 911 w 15843"/>
              <a:gd name="connsiteY2125" fmla="*/ 8812 h 10219"/>
              <a:gd name="connsiteX2126" fmla="*/ 884 w 15843"/>
              <a:gd name="connsiteY2126" fmla="*/ 8885 h 10219"/>
              <a:gd name="connsiteX2127" fmla="*/ 865 w 15843"/>
              <a:gd name="connsiteY2127" fmla="*/ 8924 h 10219"/>
              <a:gd name="connsiteX2128" fmla="*/ 858 w 15843"/>
              <a:gd name="connsiteY2128" fmla="*/ 8935 h 10219"/>
              <a:gd name="connsiteX2129" fmla="*/ 829 w 15843"/>
              <a:gd name="connsiteY2129" fmla="*/ 8973 h 10219"/>
              <a:gd name="connsiteX2130" fmla="*/ 800 w 15843"/>
              <a:gd name="connsiteY2130" fmla="*/ 9002 h 10219"/>
              <a:gd name="connsiteX2131" fmla="*/ 776 w 15843"/>
              <a:gd name="connsiteY2131" fmla="*/ 9023 h 10219"/>
              <a:gd name="connsiteX2132" fmla="*/ 756 w 15843"/>
              <a:gd name="connsiteY2132" fmla="*/ 9042 h 10219"/>
              <a:gd name="connsiteX2133" fmla="*/ 735 w 15843"/>
              <a:gd name="connsiteY2133" fmla="*/ 9066 h 10219"/>
              <a:gd name="connsiteX2134" fmla="*/ 727 w 15843"/>
              <a:gd name="connsiteY2134" fmla="*/ 9079 h 10219"/>
              <a:gd name="connsiteX2135" fmla="*/ 718 w 15843"/>
              <a:gd name="connsiteY2135" fmla="*/ 9095 h 10219"/>
              <a:gd name="connsiteX2136" fmla="*/ 710 w 15843"/>
              <a:gd name="connsiteY2136" fmla="*/ 9112 h 10219"/>
              <a:gd name="connsiteX2137" fmla="*/ 702 w 15843"/>
              <a:gd name="connsiteY2137" fmla="*/ 9136 h 10219"/>
              <a:gd name="connsiteX2138" fmla="*/ 697 w 15843"/>
              <a:gd name="connsiteY2138" fmla="*/ 9156 h 10219"/>
              <a:gd name="connsiteX2139" fmla="*/ 692 w 15843"/>
              <a:gd name="connsiteY2139" fmla="*/ 9179 h 10219"/>
              <a:gd name="connsiteX2140" fmla="*/ 686 w 15843"/>
              <a:gd name="connsiteY2140" fmla="*/ 9208 h 10219"/>
              <a:gd name="connsiteX2141" fmla="*/ 681 w 15843"/>
              <a:gd name="connsiteY2141" fmla="*/ 9238 h 10219"/>
              <a:gd name="connsiteX2142" fmla="*/ 669 w 15843"/>
              <a:gd name="connsiteY2142" fmla="*/ 9310 h 10219"/>
              <a:gd name="connsiteX2143" fmla="*/ 657 w 15843"/>
              <a:gd name="connsiteY2143" fmla="*/ 9391 h 10219"/>
              <a:gd name="connsiteX2144" fmla="*/ 646 w 15843"/>
              <a:gd name="connsiteY2144" fmla="*/ 9479 h 10219"/>
              <a:gd name="connsiteX2145" fmla="*/ 634 w 15843"/>
              <a:gd name="connsiteY2145" fmla="*/ 9570 h 10219"/>
              <a:gd name="connsiteX2146" fmla="*/ 622 w 15843"/>
              <a:gd name="connsiteY2146" fmla="*/ 9663 h 10219"/>
              <a:gd name="connsiteX2147" fmla="*/ 611 w 15843"/>
              <a:gd name="connsiteY2147" fmla="*/ 9755 h 10219"/>
              <a:gd name="connsiteX2148" fmla="*/ 599 w 15843"/>
              <a:gd name="connsiteY2148" fmla="*/ 9844 h 10219"/>
              <a:gd name="connsiteX2149" fmla="*/ 587 w 15843"/>
              <a:gd name="connsiteY2149" fmla="*/ 9927 h 10219"/>
              <a:gd name="connsiteX2150" fmla="*/ 575 w 15843"/>
              <a:gd name="connsiteY2150" fmla="*/ 10002 h 10219"/>
              <a:gd name="connsiteX2151" fmla="*/ 569 w 15843"/>
              <a:gd name="connsiteY2151" fmla="*/ 10036 h 10219"/>
              <a:gd name="connsiteX2152" fmla="*/ 563 w 15843"/>
              <a:gd name="connsiteY2152" fmla="*/ 10066 h 10219"/>
              <a:gd name="connsiteX2153" fmla="*/ 557 w 15843"/>
              <a:gd name="connsiteY2153" fmla="*/ 10097 h 10219"/>
              <a:gd name="connsiteX2154" fmla="*/ 549 w 15843"/>
              <a:gd name="connsiteY2154" fmla="*/ 10123 h 10219"/>
              <a:gd name="connsiteX2155" fmla="*/ 542 w 15843"/>
              <a:gd name="connsiteY2155" fmla="*/ 10145 h 10219"/>
              <a:gd name="connsiteX2156" fmla="*/ 537 w 15843"/>
              <a:gd name="connsiteY2156" fmla="*/ 10159 h 10219"/>
              <a:gd name="connsiteX2157" fmla="*/ 530 w 15843"/>
              <a:gd name="connsiteY2157" fmla="*/ 10172 h 10219"/>
              <a:gd name="connsiteX2158" fmla="*/ 524 w 15843"/>
              <a:gd name="connsiteY2158" fmla="*/ 10181 h 10219"/>
              <a:gd name="connsiteX2159" fmla="*/ 507 w 15843"/>
              <a:gd name="connsiteY2159" fmla="*/ 10201 h 10219"/>
              <a:gd name="connsiteX2160" fmla="*/ 501 w 15843"/>
              <a:gd name="connsiteY2160" fmla="*/ 10205 h 10219"/>
              <a:gd name="connsiteX2161" fmla="*/ 451 w 15843"/>
              <a:gd name="connsiteY2161" fmla="*/ 10219 h 10219"/>
              <a:gd name="connsiteX2162" fmla="*/ 445 w 15843"/>
              <a:gd name="connsiteY2162" fmla="*/ 10219 h 10219"/>
              <a:gd name="connsiteX2163" fmla="*/ 401 w 15843"/>
              <a:gd name="connsiteY2163" fmla="*/ 10198 h 10219"/>
              <a:gd name="connsiteX2164" fmla="*/ 395 w 15843"/>
              <a:gd name="connsiteY2164" fmla="*/ 10192 h 10219"/>
              <a:gd name="connsiteX2165" fmla="*/ 382 w 15843"/>
              <a:gd name="connsiteY2165" fmla="*/ 10174 h 10219"/>
              <a:gd name="connsiteX2166" fmla="*/ 376 w 15843"/>
              <a:gd name="connsiteY2166" fmla="*/ 10163 h 10219"/>
              <a:gd name="connsiteX2167" fmla="*/ 372 w 15843"/>
              <a:gd name="connsiteY2167" fmla="*/ 10152 h 10219"/>
              <a:gd name="connsiteX2168" fmla="*/ 365 w 15843"/>
              <a:gd name="connsiteY2168" fmla="*/ 10132 h 10219"/>
              <a:gd name="connsiteX2169" fmla="*/ 358 w 15843"/>
              <a:gd name="connsiteY2169" fmla="*/ 10108 h 10219"/>
              <a:gd name="connsiteX2170" fmla="*/ 352 w 15843"/>
              <a:gd name="connsiteY2170" fmla="*/ 10079 h 10219"/>
              <a:gd name="connsiteX2171" fmla="*/ 345 w 15843"/>
              <a:gd name="connsiteY2171" fmla="*/ 10046 h 10219"/>
              <a:gd name="connsiteX2172" fmla="*/ 340 w 15843"/>
              <a:gd name="connsiteY2172" fmla="*/ 10012 h 10219"/>
              <a:gd name="connsiteX2173" fmla="*/ 334 w 15843"/>
              <a:gd name="connsiteY2173" fmla="*/ 9973 h 10219"/>
              <a:gd name="connsiteX2174" fmla="*/ 328 w 15843"/>
              <a:gd name="connsiteY2174" fmla="*/ 9930 h 10219"/>
              <a:gd name="connsiteX2175" fmla="*/ 322 w 15843"/>
              <a:gd name="connsiteY2175" fmla="*/ 9885 h 10219"/>
              <a:gd name="connsiteX2176" fmla="*/ 316 w 15843"/>
              <a:gd name="connsiteY2176" fmla="*/ 9836 h 10219"/>
              <a:gd name="connsiteX2177" fmla="*/ 304 w 15843"/>
              <a:gd name="connsiteY2177" fmla="*/ 9733 h 10219"/>
              <a:gd name="connsiteX2178" fmla="*/ 292 w 15843"/>
              <a:gd name="connsiteY2178" fmla="*/ 9620 h 10219"/>
              <a:gd name="connsiteX2179" fmla="*/ 281 w 15843"/>
              <a:gd name="connsiteY2179" fmla="*/ 9500 h 10219"/>
              <a:gd name="connsiteX2180" fmla="*/ 269 w 15843"/>
              <a:gd name="connsiteY2180" fmla="*/ 9377 h 10219"/>
              <a:gd name="connsiteX2181" fmla="*/ 257 w 15843"/>
              <a:gd name="connsiteY2181" fmla="*/ 9250 h 10219"/>
              <a:gd name="connsiteX2182" fmla="*/ 246 w 15843"/>
              <a:gd name="connsiteY2182" fmla="*/ 9123 h 10219"/>
              <a:gd name="connsiteX2183" fmla="*/ 234 w 15843"/>
              <a:gd name="connsiteY2183" fmla="*/ 8998 h 10219"/>
              <a:gd name="connsiteX2184" fmla="*/ 222 w 15843"/>
              <a:gd name="connsiteY2184" fmla="*/ 8876 h 10219"/>
              <a:gd name="connsiteX2185" fmla="*/ 211 w 15843"/>
              <a:gd name="connsiteY2185" fmla="*/ 8760 h 10219"/>
              <a:gd name="connsiteX2186" fmla="*/ 199 w 15843"/>
              <a:gd name="connsiteY2186" fmla="*/ 8652 h 10219"/>
              <a:gd name="connsiteX2187" fmla="*/ 188 w 15843"/>
              <a:gd name="connsiteY2187" fmla="*/ 8554 h 10219"/>
              <a:gd name="connsiteX2188" fmla="*/ 164 w 15843"/>
              <a:gd name="connsiteY2188" fmla="*/ 8371 h 10219"/>
              <a:gd name="connsiteX2189" fmla="*/ 141 w 15843"/>
              <a:gd name="connsiteY2189" fmla="*/ 8193 h 10219"/>
              <a:gd name="connsiteX2190" fmla="*/ 118 w 15843"/>
              <a:gd name="connsiteY2190" fmla="*/ 8019 h 10219"/>
              <a:gd name="connsiteX2191" fmla="*/ 94 w 15843"/>
              <a:gd name="connsiteY2191" fmla="*/ 7848 h 10219"/>
              <a:gd name="connsiteX2192" fmla="*/ 48 w 15843"/>
              <a:gd name="connsiteY2192" fmla="*/ 7509 h 10219"/>
              <a:gd name="connsiteX2193" fmla="*/ 24 w 15843"/>
              <a:gd name="connsiteY2193" fmla="*/ 7339 h 10219"/>
              <a:gd name="connsiteX2194" fmla="*/ 1 w 15843"/>
              <a:gd name="connsiteY2194" fmla="*/ 7167 h 10219"/>
              <a:gd name="connsiteX2195" fmla="*/ 62 w 15843"/>
              <a:gd name="connsiteY2195" fmla="*/ 7086 h 10219"/>
              <a:gd name="connsiteX2196" fmla="*/ 143 w 15843"/>
              <a:gd name="connsiteY2196"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63 w 15843"/>
              <a:gd name="connsiteY2039" fmla="*/ 5661 h 10219"/>
              <a:gd name="connsiteX2040" fmla="*/ 1952 w 15843"/>
              <a:gd name="connsiteY2040" fmla="*/ 5695 h 10219"/>
              <a:gd name="connsiteX2041" fmla="*/ 1941 w 15843"/>
              <a:gd name="connsiteY2041" fmla="*/ 5739 h 10219"/>
              <a:gd name="connsiteX2042" fmla="*/ 1929 w 15843"/>
              <a:gd name="connsiteY2042" fmla="*/ 5787 h 10219"/>
              <a:gd name="connsiteX2043" fmla="*/ 1918 w 15843"/>
              <a:gd name="connsiteY2043" fmla="*/ 5841 h 10219"/>
              <a:gd name="connsiteX2044" fmla="*/ 1895 w 15843"/>
              <a:gd name="connsiteY2044" fmla="*/ 5956 h 10219"/>
              <a:gd name="connsiteX2045" fmla="*/ 1871 w 15843"/>
              <a:gd name="connsiteY2045" fmla="*/ 6075 h 10219"/>
              <a:gd name="connsiteX2046" fmla="*/ 1859 w 15843"/>
              <a:gd name="connsiteY2046" fmla="*/ 6131 h 10219"/>
              <a:gd name="connsiteX2047" fmla="*/ 1847 w 15843"/>
              <a:gd name="connsiteY2047" fmla="*/ 6186 h 10219"/>
              <a:gd name="connsiteX2048" fmla="*/ 1835 w 15843"/>
              <a:gd name="connsiteY2048" fmla="*/ 6234 h 10219"/>
              <a:gd name="connsiteX2049" fmla="*/ 1823 w 15843"/>
              <a:gd name="connsiteY2049" fmla="*/ 6276 h 10219"/>
              <a:gd name="connsiteX2050" fmla="*/ 1812 w 15843"/>
              <a:gd name="connsiteY2050" fmla="*/ 6315 h 10219"/>
              <a:gd name="connsiteX2051" fmla="*/ 1800 w 15843"/>
              <a:gd name="connsiteY2051" fmla="*/ 6355 h 10219"/>
              <a:gd name="connsiteX2052" fmla="*/ 1777 w 15843"/>
              <a:gd name="connsiteY2052" fmla="*/ 6444 h 10219"/>
              <a:gd name="connsiteX2053" fmla="*/ 1753 w 15843"/>
              <a:gd name="connsiteY2053" fmla="*/ 6535 h 10219"/>
              <a:gd name="connsiteX2054" fmla="*/ 1730 w 15843"/>
              <a:gd name="connsiteY2054" fmla="*/ 6623 h 10219"/>
              <a:gd name="connsiteX2055" fmla="*/ 1718 w 15843"/>
              <a:gd name="connsiteY2055" fmla="*/ 6664 h 10219"/>
              <a:gd name="connsiteX2056" fmla="*/ 1705 w 15843"/>
              <a:gd name="connsiteY2056" fmla="*/ 6703 h 10219"/>
              <a:gd name="connsiteX2057" fmla="*/ 1692 w 15843"/>
              <a:gd name="connsiteY2057" fmla="*/ 6739 h 10219"/>
              <a:gd name="connsiteX2058" fmla="*/ 1677 w 15843"/>
              <a:gd name="connsiteY2058" fmla="*/ 6770 h 10219"/>
              <a:gd name="connsiteX2059" fmla="*/ 1666 w 15843"/>
              <a:gd name="connsiteY2059" fmla="*/ 6792 h 10219"/>
              <a:gd name="connsiteX2060" fmla="*/ 1659 w 15843"/>
              <a:gd name="connsiteY2060" fmla="*/ 6803 h 10219"/>
              <a:gd name="connsiteX2061" fmla="*/ 1647 w 15843"/>
              <a:gd name="connsiteY2061" fmla="*/ 6817 h 10219"/>
              <a:gd name="connsiteX2062" fmla="*/ 1629 w 15843"/>
              <a:gd name="connsiteY2062" fmla="*/ 6834 h 10219"/>
              <a:gd name="connsiteX2063" fmla="*/ 1617 w 15843"/>
              <a:gd name="connsiteY2063" fmla="*/ 6841 h 10219"/>
              <a:gd name="connsiteX2064" fmla="*/ 1576 w 15843"/>
              <a:gd name="connsiteY2064" fmla="*/ 6852 h 10219"/>
              <a:gd name="connsiteX2065" fmla="*/ 1564 w 15843"/>
              <a:gd name="connsiteY2065" fmla="*/ 6851 h 10219"/>
              <a:gd name="connsiteX2066" fmla="*/ 1524 w 15843"/>
              <a:gd name="connsiteY2066" fmla="*/ 6837 h 10219"/>
              <a:gd name="connsiteX2067" fmla="*/ 1518 w 15843"/>
              <a:gd name="connsiteY2067" fmla="*/ 6833 h 10219"/>
              <a:gd name="connsiteX2068" fmla="*/ 1504 w 15843"/>
              <a:gd name="connsiteY2068" fmla="*/ 6818 h 10219"/>
              <a:gd name="connsiteX2069" fmla="*/ 1498 w 15843"/>
              <a:gd name="connsiteY2069" fmla="*/ 6810 h 10219"/>
              <a:gd name="connsiteX2070" fmla="*/ 1491 w 15843"/>
              <a:gd name="connsiteY2070" fmla="*/ 6799 h 10219"/>
              <a:gd name="connsiteX2071" fmla="*/ 1483 w 15843"/>
              <a:gd name="connsiteY2071" fmla="*/ 6783 h 10219"/>
              <a:gd name="connsiteX2072" fmla="*/ 1475 w 15843"/>
              <a:gd name="connsiteY2072" fmla="*/ 6763 h 10219"/>
              <a:gd name="connsiteX2073" fmla="*/ 1463 w 15843"/>
              <a:gd name="connsiteY2073" fmla="*/ 6722 h 10219"/>
              <a:gd name="connsiteX2074" fmla="*/ 1450 w 15843"/>
              <a:gd name="connsiteY2074" fmla="*/ 6672 h 10219"/>
              <a:gd name="connsiteX2075" fmla="*/ 1438 w 15843"/>
              <a:gd name="connsiteY2075" fmla="*/ 6617 h 10219"/>
              <a:gd name="connsiteX2076" fmla="*/ 1426 w 15843"/>
              <a:gd name="connsiteY2076" fmla="*/ 6556 h 10219"/>
              <a:gd name="connsiteX2077" fmla="*/ 1415 w 15843"/>
              <a:gd name="connsiteY2077" fmla="*/ 6493 h 10219"/>
              <a:gd name="connsiteX2078" fmla="*/ 1403 w 15843"/>
              <a:gd name="connsiteY2078" fmla="*/ 6429 h 10219"/>
              <a:gd name="connsiteX2079" fmla="*/ 1391 w 15843"/>
              <a:gd name="connsiteY2079" fmla="*/ 6366 h 10219"/>
              <a:gd name="connsiteX2080" fmla="*/ 1380 w 15843"/>
              <a:gd name="connsiteY2080" fmla="*/ 6307 h 10219"/>
              <a:gd name="connsiteX2081" fmla="*/ 1369 w 15843"/>
              <a:gd name="connsiteY2081" fmla="*/ 6254 h 10219"/>
              <a:gd name="connsiteX2082" fmla="*/ 1358 w 15843"/>
              <a:gd name="connsiteY2082" fmla="*/ 6207 h 10219"/>
              <a:gd name="connsiteX2083" fmla="*/ 1348 w 15843"/>
              <a:gd name="connsiteY2083" fmla="*/ 6173 h 10219"/>
              <a:gd name="connsiteX2084" fmla="*/ 1343 w 15843"/>
              <a:gd name="connsiteY2084" fmla="*/ 6160 h 10219"/>
              <a:gd name="connsiteX2085" fmla="*/ 1338 w 15843"/>
              <a:gd name="connsiteY2085" fmla="*/ 6147 h 10219"/>
              <a:gd name="connsiteX2086" fmla="*/ 1343 w 15843"/>
              <a:gd name="connsiteY2086" fmla="*/ 6157 h 10219"/>
              <a:gd name="connsiteX2087" fmla="*/ 1337 w 15843"/>
              <a:gd name="connsiteY2087" fmla="*/ 6147 h 10219"/>
              <a:gd name="connsiteX2088" fmla="*/ 1345 w 15843"/>
              <a:gd name="connsiteY2088" fmla="*/ 6158 h 10219"/>
              <a:gd name="connsiteX2089" fmla="*/ 1339 w 15843"/>
              <a:gd name="connsiteY2089" fmla="*/ 6151 h 10219"/>
              <a:gd name="connsiteX2090" fmla="*/ 1375 w 15843"/>
              <a:gd name="connsiteY2090" fmla="*/ 6152 h 10219"/>
              <a:gd name="connsiteX2091" fmla="*/ 1404 w 15843"/>
              <a:gd name="connsiteY2091" fmla="*/ 6170 h 10219"/>
              <a:gd name="connsiteX2092" fmla="*/ 1398 w 15843"/>
              <a:gd name="connsiteY2092" fmla="*/ 6172 h 10219"/>
              <a:gd name="connsiteX2093" fmla="*/ 1434 w 15843"/>
              <a:gd name="connsiteY2093" fmla="*/ 6150 h 10219"/>
              <a:gd name="connsiteX2094" fmla="*/ 1423 w 15843"/>
              <a:gd name="connsiteY2094" fmla="*/ 6163 h 10219"/>
              <a:gd name="connsiteX2095" fmla="*/ 1433 w 15843"/>
              <a:gd name="connsiteY2095" fmla="*/ 6147 h 10219"/>
              <a:gd name="connsiteX2096" fmla="*/ 1425 w 15843"/>
              <a:gd name="connsiteY2096" fmla="*/ 6162 h 10219"/>
              <a:gd name="connsiteX2097" fmla="*/ 1415 w 15843"/>
              <a:gd name="connsiteY2097" fmla="*/ 6192 h 10219"/>
              <a:gd name="connsiteX2098" fmla="*/ 1404 w 15843"/>
              <a:gd name="connsiteY2098" fmla="*/ 6231 h 10219"/>
              <a:gd name="connsiteX2099" fmla="*/ 1393 w 15843"/>
              <a:gd name="connsiteY2099" fmla="*/ 6278 h 10219"/>
              <a:gd name="connsiteX2100" fmla="*/ 1381 w 15843"/>
              <a:gd name="connsiteY2100" fmla="*/ 6334 h 10219"/>
              <a:gd name="connsiteX2101" fmla="*/ 1369 w 15843"/>
              <a:gd name="connsiteY2101" fmla="*/ 6394 h 10219"/>
              <a:gd name="connsiteX2102" fmla="*/ 1358 w 15843"/>
              <a:gd name="connsiteY2102" fmla="*/ 6460 h 10219"/>
              <a:gd name="connsiteX2103" fmla="*/ 1347 w 15843"/>
              <a:gd name="connsiteY2103" fmla="*/ 6530 h 10219"/>
              <a:gd name="connsiteX2104" fmla="*/ 1335 w 15843"/>
              <a:gd name="connsiteY2104" fmla="*/ 6602 h 10219"/>
              <a:gd name="connsiteX2105" fmla="*/ 1312 w 15843"/>
              <a:gd name="connsiteY2105" fmla="*/ 6750 h 10219"/>
              <a:gd name="connsiteX2106" fmla="*/ 1288 w 15843"/>
              <a:gd name="connsiteY2106" fmla="*/ 6896 h 10219"/>
              <a:gd name="connsiteX2107" fmla="*/ 1276 w 15843"/>
              <a:gd name="connsiteY2107" fmla="*/ 6966 h 10219"/>
              <a:gd name="connsiteX2108" fmla="*/ 1264 w 15843"/>
              <a:gd name="connsiteY2108" fmla="*/ 7032 h 10219"/>
              <a:gd name="connsiteX2109" fmla="*/ 1253 w 15843"/>
              <a:gd name="connsiteY2109" fmla="*/ 7096 h 10219"/>
              <a:gd name="connsiteX2110" fmla="*/ 1241 w 15843"/>
              <a:gd name="connsiteY2110" fmla="*/ 7164 h 10219"/>
              <a:gd name="connsiteX2111" fmla="*/ 1218 w 15843"/>
              <a:gd name="connsiteY2111" fmla="*/ 7305 h 10219"/>
              <a:gd name="connsiteX2112" fmla="*/ 1195 w 15843"/>
              <a:gd name="connsiteY2112" fmla="*/ 7452 h 10219"/>
              <a:gd name="connsiteX2113" fmla="*/ 1171 w 15843"/>
              <a:gd name="connsiteY2113" fmla="*/ 7602 h 10219"/>
              <a:gd name="connsiteX2114" fmla="*/ 1148 w 15843"/>
              <a:gd name="connsiteY2114" fmla="*/ 7749 h 10219"/>
              <a:gd name="connsiteX2115" fmla="*/ 1124 w 15843"/>
              <a:gd name="connsiteY2115" fmla="*/ 7893 h 10219"/>
              <a:gd name="connsiteX2116" fmla="*/ 1112 w 15843"/>
              <a:gd name="connsiteY2116" fmla="*/ 7961 h 10219"/>
              <a:gd name="connsiteX2117" fmla="*/ 1101 w 15843"/>
              <a:gd name="connsiteY2117" fmla="*/ 8028 h 10219"/>
              <a:gd name="connsiteX2118" fmla="*/ 1089 w 15843"/>
              <a:gd name="connsiteY2118" fmla="*/ 8091 h 10219"/>
              <a:gd name="connsiteX2119" fmla="*/ 1077 w 15843"/>
              <a:gd name="connsiteY2119" fmla="*/ 8151 h 10219"/>
              <a:gd name="connsiteX2120" fmla="*/ 1053 w 15843"/>
              <a:gd name="connsiteY2120" fmla="*/ 8264 h 10219"/>
              <a:gd name="connsiteX2121" fmla="*/ 1030 w 15843"/>
              <a:gd name="connsiteY2121" fmla="*/ 8371 h 10219"/>
              <a:gd name="connsiteX2122" fmla="*/ 1006 w 15843"/>
              <a:gd name="connsiteY2122" fmla="*/ 8472 h 10219"/>
              <a:gd name="connsiteX2123" fmla="*/ 983 w 15843"/>
              <a:gd name="connsiteY2123" fmla="*/ 8566 h 10219"/>
              <a:gd name="connsiteX2124" fmla="*/ 959 w 15843"/>
              <a:gd name="connsiteY2124" fmla="*/ 8655 h 10219"/>
              <a:gd name="connsiteX2125" fmla="*/ 935 w 15843"/>
              <a:gd name="connsiteY2125" fmla="*/ 8737 h 10219"/>
              <a:gd name="connsiteX2126" fmla="*/ 911 w 15843"/>
              <a:gd name="connsiteY2126" fmla="*/ 8812 h 10219"/>
              <a:gd name="connsiteX2127" fmla="*/ 884 w 15843"/>
              <a:gd name="connsiteY2127" fmla="*/ 8885 h 10219"/>
              <a:gd name="connsiteX2128" fmla="*/ 865 w 15843"/>
              <a:gd name="connsiteY2128" fmla="*/ 8924 h 10219"/>
              <a:gd name="connsiteX2129" fmla="*/ 858 w 15843"/>
              <a:gd name="connsiteY2129" fmla="*/ 8935 h 10219"/>
              <a:gd name="connsiteX2130" fmla="*/ 829 w 15843"/>
              <a:gd name="connsiteY2130" fmla="*/ 8973 h 10219"/>
              <a:gd name="connsiteX2131" fmla="*/ 800 w 15843"/>
              <a:gd name="connsiteY2131" fmla="*/ 9002 h 10219"/>
              <a:gd name="connsiteX2132" fmla="*/ 776 w 15843"/>
              <a:gd name="connsiteY2132" fmla="*/ 9023 h 10219"/>
              <a:gd name="connsiteX2133" fmla="*/ 756 w 15843"/>
              <a:gd name="connsiteY2133" fmla="*/ 9042 h 10219"/>
              <a:gd name="connsiteX2134" fmla="*/ 735 w 15843"/>
              <a:gd name="connsiteY2134" fmla="*/ 9066 h 10219"/>
              <a:gd name="connsiteX2135" fmla="*/ 727 w 15843"/>
              <a:gd name="connsiteY2135" fmla="*/ 9079 h 10219"/>
              <a:gd name="connsiteX2136" fmla="*/ 718 w 15843"/>
              <a:gd name="connsiteY2136" fmla="*/ 9095 h 10219"/>
              <a:gd name="connsiteX2137" fmla="*/ 710 w 15843"/>
              <a:gd name="connsiteY2137" fmla="*/ 9112 h 10219"/>
              <a:gd name="connsiteX2138" fmla="*/ 702 w 15843"/>
              <a:gd name="connsiteY2138" fmla="*/ 9136 h 10219"/>
              <a:gd name="connsiteX2139" fmla="*/ 697 w 15843"/>
              <a:gd name="connsiteY2139" fmla="*/ 9156 h 10219"/>
              <a:gd name="connsiteX2140" fmla="*/ 692 w 15843"/>
              <a:gd name="connsiteY2140" fmla="*/ 9179 h 10219"/>
              <a:gd name="connsiteX2141" fmla="*/ 686 w 15843"/>
              <a:gd name="connsiteY2141" fmla="*/ 9208 h 10219"/>
              <a:gd name="connsiteX2142" fmla="*/ 681 w 15843"/>
              <a:gd name="connsiteY2142" fmla="*/ 9238 h 10219"/>
              <a:gd name="connsiteX2143" fmla="*/ 669 w 15843"/>
              <a:gd name="connsiteY2143" fmla="*/ 9310 h 10219"/>
              <a:gd name="connsiteX2144" fmla="*/ 657 w 15843"/>
              <a:gd name="connsiteY2144" fmla="*/ 9391 h 10219"/>
              <a:gd name="connsiteX2145" fmla="*/ 646 w 15843"/>
              <a:gd name="connsiteY2145" fmla="*/ 9479 h 10219"/>
              <a:gd name="connsiteX2146" fmla="*/ 634 w 15843"/>
              <a:gd name="connsiteY2146" fmla="*/ 9570 h 10219"/>
              <a:gd name="connsiteX2147" fmla="*/ 622 w 15843"/>
              <a:gd name="connsiteY2147" fmla="*/ 9663 h 10219"/>
              <a:gd name="connsiteX2148" fmla="*/ 611 w 15843"/>
              <a:gd name="connsiteY2148" fmla="*/ 9755 h 10219"/>
              <a:gd name="connsiteX2149" fmla="*/ 599 w 15843"/>
              <a:gd name="connsiteY2149" fmla="*/ 9844 h 10219"/>
              <a:gd name="connsiteX2150" fmla="*/ 587 w 15843"/>
              <a:gd name="connsiteY2150" fmla="*/ 9927 h 10219"/>
              <a:gd name="connsiteX2151" fmla="*/ 575 w 15843"/>
              <a:gd name="connsiteY2151" fmla="*/ 10002 h 10219"/>
              <a:gd name="connsiteX2152" fmla="*/ 569 w 15843"/>
              <a:gd name="connsiteY2152" fmla="*/ 10036 h 10219"/>
              <a:gd name="connsiteX2153" fmla="*/ 563 w 15843"/>
              <a:gd name="connsiteY2153" fmla="*/ 10066 h 10219"/>
              <a:gd name="connsiteX2154" fmla="*/ 557 w 15843"/>
              <a:gd name="connsiteY2154" fmla="*/ 10097 h 10219"/>
              <a:gd name="connsiteX2155" fmla="*/ 549 w 15843"/>
              <a:gd name="connsiteY2155" fmla="*/ 10123 h 10219"/>
              <a:gd name="connsiteX2156" fmla="*/ 542 w 15843"/>
              <a:gd name="connsiteY2156" fmla="*/ 10145 h 10219"/>
              <a:gd name="connsiteX2157" fmla="*/ 537 w 15843"/>
              <a:gd name="connsiteY2157" fmla="*/ 10159 h 10219"/>
              <a:gd name="connsiteX2158" fmla="*/ 530 w 15843"/>
              <a:gd name="connsiteY2158" fmla="*/ 10172 h 10219"/>
              <a:gd name="connsiteX2159" fmla="*/ 524 w 15843"/>
              <a:gd name="connsiteY2159" fmla="*/ 10181 h 10219"/>
              <a:gd name="connsiteX2160" fmla="*/ 507 w 15843"/>
              <a:gd name="connsiteY2160" fmla="*/ 10201 h 10219"/>
              <a:gd name="connsiteX2161" fmla="*/ 501 w 15843"/>
              <a:gd name="connsiteY2161" fmla="*/ 10205 h 10219"/>
              <a:gd name="connsiteX2162" fmla="*/ 451 w 15843"/>
              <a:gd name="connsiteY2162" fmla="*/ 10219 h 10219"/>
              <a:gd name="connsiteX2163" fmla="*/ 445 w 15843"/>
              <a:gd name="connsiteY2163" fmla="*/ 10219 h 10219"/>
              <a:gd name="connsiteX2164" fmla="*/ 401 w 15843"/>
              <a:gd name="connsiteY2164" fmla="*/ 10198 h 10219"/>
              <a:gd name="connsiteX2165" fmla="*/ 395 w 15843"/>
              <a:gd name="connsiteY2165" fmla="*/ 10192 h 10219"/>
              <a:gd name="connsiteX2166" fmla="*/ 382 w 15843"/>
              <a:gd name="connsiteY2166" fmla="*/ 10174 h 10219"/>
              <a:gd name="connsiteX2167" fmla="*/ 376 w 15843"/>
              <a:gd name="connsiteY2167" fmla="*/ 10163 h 10219"/>
              <a:gd name="connsiteX2168" fmla="*/ 372 w 15843"/>
              <a:gd name="connsiteY2168" fmla="*/ 10152 h 10219"/>
              <a:gd name="connsiteX2169" fmla="*/ 365 w 15843"/>
              <a:gd name="connsiteY2169" fmla="*/ 10132 h 10219"/>
              <a:gd name="connsiteX2170" fmla="*/ 358 w 15843"/>
              <a:gd name="connsiteY2170" fmla="*/ 10108 h 10219"/>
              <a:gd name="connsiteX2171" fmla="*/ 352 w 15843"/>
              <a:gd name="connsiteY2171" fmla="*/ 10079 h 10219"/>
              <a:gd name="connsiteX2172" fmla="*/ 345 w 15843"/>
              <a:gd name="connsiteY2172" fmla="*/ 10046 h 10219"/>
              <a:gd name="connsiteX2173" fmla="*/ 340 w 15843"/>
              <a:gd name="connsiteY2173" fmla="*/ 10012 h 10219"/>
              <a:gd name="connsiteX2174" fmla="*/ 334 w 15843"/>
              <a:gd name="connsiteY2174" fmla="*/ 9973 h 10219"/>
              <a:gd name="connsiteX2175" fmla="*/ 328 w 15843"/>
              <a:gd name="connsiteY2175" fmla="*/ 9930 h 10219"/>
              <a:gd name="connsiteX2176" fmla="*/ 322 w 15843"/>
              <a:gd name="connsiteY2176" fmla="*/ 9885 h 10219"/>
              <a:gd name="connsiteX2177" fmla="*/ 316 w 15843"/>
              <a:gd name="connsiteY2177" fmla="*/ 9836 h 10219"/>
              <a:gd name="connsiteX2178" fmla="*/ 304 w 15843"/>
              <a:gd name="connsiteY2178" fmla="*/ 9733 h 10219"/>
              <a:gd name="connsiteX2179" fmla="*/ 292 w 15843"/>
              <a:gd name="connsiteY2179" fmla="*/ 9620 h 10219"/>
              <a:gd name="connsiteX2180" fmla="*/ 281 w 15843"/>
              <a:gd name="connsiteY2180" fmla="*/ 9500 h 10219"/>
              <a:gd name="connsiteX2181" fmla="*/ 269 w 15843"/>
              <a:gd name="connsiteY2181" fmla="*/ 9377 h 10219"/>
              <a:gd name="connsiteX2182" fmla="*/ 257 w 15843"/>
              <a:gd name="connsiteY2182" fmla="*/ 9250 h 10219"/>
              <a:gd name="connsiteX2183" fmla="*/ 246 w 15843"/>
              <a:gd name="connsiteY2183" fmla="*/ 9123 h 10219"/>
              <a:gd name="connsiteX2184" fmla="*/ 234 w 15843"/>
              <a:gd name="connsiteY2184" fmla="*/ 8998 h 10219"/>
              <a:gd name="connsiteX2185" fmla="*/ 222 w 15843"/>
              <a:gd name="connsiteY2185" fmla="*/ 8876 h 10219"/>
              <a:gd name="connsiteX2186" fmla="*/ 211 w 15843"/>
              <a:gd name="connsiteY2186" fmla="*/ 8760 h 10219"/>
              <a:gd name="connsiteX2187" fmla="*/ 199 w 15843"/>
              <a:gd name="connsiteY2187" fmla="*/ 8652 h 10219"/>
              <a:gd name="connsiteX2188" fmla="*/ 188 w 15843"/>
              <a:gd name="connsiteY2188" fmla="*/ 8554 h 10219"/>
              <a:gd name="connsiteX2189" fmla="*/ 164 w 15843"/>
              <a:gd name="connsiteY2189" fmla="*/ 8371 h 10219"/>
              <a:gd name="connsiteX2190" fmla="*/ 141 w 15843"/>
              <a:gd name="connsiteY2190" fmla="*/ 8193 h 10219"/>
              <a:gd name="connsiteX2191" fmla="*/ 118 w 15843"/>
              <a:gd name="connsiteY2191" fmla="*/ 8019 h 10219"/>
              <a:gd name="connsiteX2192" fmla="*/ 94 w 15843"/>
              <a:gd name="connsiteY2192" fmla="*/ 7848 h 10219"/>
              <a:gd name="connsiteX2193" fmla="*/ 48 w 15843"/>
              <a:gd name="connsiteY2193" fmla="*/ 7509 h 10219"/>
              <a:gd name="connsiteX2194" fmla="*/ 24 w 15843"/>
              <a:gd name="connsiteY2194" fmla="*/ 7339 h 10219"/>
              <a:gd name="connsiteX2195" fmla="*/ 1 w 15843"/>
              <a:gd name="connsiteY2195" fmla="*/ 7167 h 10219"/>
              <a:gd name="connsiteX2196" fmla="*/ 62 w 15843"/>
              <a:gd name="connsiteY2196" fmla="*/ 7086 h 10219"/>
              <a:gd name="connsiteX2197" fmla="*/ 143 w 15843"/>
              <a:gd name="connsiteY2197"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63 w 15843"/>
              <a:gd name="connsiteY2039" fmla="*/ 5661 h 10219"/>
              <a:gd name="connsiteX2040" fmla="*/ 1952 w 15843"/>
              <a:gd name="connsiteY2040" fmla="*/ 5695 h 10219"/>
              <a:gd name="connsiteX2041" fmla="*/ 1941 w 15843"/>
              <a:gd name="connsiteY2041" fmla="*/ 5739 h 10219"/>
              <a:gd name="connsiteX2042" fmla="*/ 1929 w 15843"/>
              <a:gd name="connsiteY2042" fmla="*/ 5787 h 10219"/>
              <a:gd name="connsiteX2043" fmla="*/ 1918 w 15843"/>
              <a:gd name="connsiteY2043" fmla="*/ 5841 h 10219"/>
              <a:gd name="connsiteX2044" fmla="*/ 1895 w 15843"/>
              <a:gd name="connsiteY2044" fmla="*/ 5956 h 10219"/>
              <a:gd name="connsiteX2045" fmla="*/ 1871 w 15843"/>
              <a:gd name="connsiteY2045" fmla="*/ 6075 h 10219"/>
              <a:gd name="connsiteX2046" fmla="*/ 1859 w 15843"/>
              <a:gd name="connsiteY2046" fmla="*/ 6131 h 10219"/>
              <a:gd name="connsiteX2047" fmla="*/ 1847 w 15843"/>
              <a:gd name="connsiteY2047" fmla="*/ 6186 h 10219"/>
              <a:gd name="connsiteX2048" fmla="*/ 1835 w 15843"/>
              <a:gd name="connsiteY2048" fmla="*/ 6234 h 10219"/>
              <a:gd name="connsiteX2049" fmla="*/ 1823 w 15843"/>
              <a:gd name="connsiteY2049" fmla="*/ 6276 h 10219"/>
              <a:gd name="connsiteX2050" fmla="*/ 1812 w 15843"/>
              <a:gd name="connsiteY2050" fmla="*/ 6315 h 10219"/>
              <a:gd name="connsiteX2051" fmla="*/ 1800 w 15843"/>
              <a:gd name="connsiteY2051" fmla="*/ 6355 h 10219"/>
              <a:gd name="connsiteX2052" fmla="*/ 1777 w 15843"/>
              <a:gd name="connsiteY2052" fmla="*/ 6444 h 10219"/>
              <a:gd name="connsiteX2053" fmla="*/ 1753 w 15843"/>
              <a:gd name="connsiteY2053" fmla="*/ 6535 h 10219"/>
              <a:gd name="connsiteX2054" fmla="*/ 1730 w 15843"/>
              <a:gd name="connsiteY2054" fmla="*/ 6623 h 10219"/>
              <a:gd name="connsiteX2055" fmla="*/ 1718 w 15843"/>
              <a:gd name="connsiteY2055" fmla="*/ 6664 h 10219"/>
              <a:gd name="connsiteX2056" fmla="*/ 1705 w 15843"/>
              <a:gd name="connsiteY2056" fmla="*/ 6703 h 10219"/>
              <a:gd name="connsiteX2057" fmla="*/ 1692 w 15843"/>
              <a:gd name="connsiteY2057" fmla="*/ 6739 h 10219"/>
              <a:gd name="connsiteX2058" fmla="*/ 1677 w 15843"/>
              <a:gd name="connsiteY2058" fmla="*/ 6770 h 10219"/>
              <a:gd name="connsiteX2059" fmla="*/ 1666 w 15843"/>
              <a:gd name="connsiteY2059" fmla="*/ 6792 h 10219"/>
              <a:gd name="connsiteX2060" fmla="*/ 1659 w 15843"/>
              <a:gd name="connsiteY2060" fmla="*/ 6803 h 10219"/>
              <a:gd name="connsiteX2061" fmla="*/ 1647 w 15843"/>
              <a:gd name="connsiteY2061" fmla="*/ 6817 h 10219"/>
              <a:gd name="connsiteX2062" fmla="*/ 1629 w 15843"/>
              <a:gd name="connsiteY2062" fmla="*/ 6834 h 10219"/>
              <a:gd name="connsiteX2063" fmla="*/ 1617 w 15843"/>
              <a:gd name="connsiteY2063" fmla="*/ 6841 h 10219"/>
              <a:gd name="connsiteX2064" fmla="*/ 1576 w 15843"/>
              <a:gd name="connsiteY2064" fmla="*/ 6852 h 10219"/>
              <a:gd name="connsiteX2065" fmla="*/ 1564 w 15843"/>
              <a:gd name="connsiteY2065" fmla="*/ 6851 h 10219"/>
              <a:gd name="connsiteX2066" fmla="*/ 1524 w 15843"/>
              <a:gd name="connsiteY2066" fmla="*/ 6837 h 10219"/>
              <a:gd name="connsiteX2067" fmla="*/ 1518 w 15843"/>
              <a:gd name="connsiteY2067" fmla="*/ 6833 h 10219"/>
              <a:gd name="connsiteX2068" fmla="*/ 1504 w 15843"/>
              <a:gd name="connsiteY2068" fmla="*/ 6818 h 10219"/>
              <a:gd name="connsiteX2069" fmla="*/ 1498 w 15843"/>
              <a:gd name="connsiteY2069" fmla="*/ 6810 h 10219"/>
              <a:gd name="connsiteX2070" fmla="*/ 1491 w 15843"/>
              <a:gd name="connsiteY2070" fmla="*/ 6799 h 10219"/>
              <a:gd name="connsiteX2071" fmla="*/ 1483 w 15843"/>
              <a:gd name="connsiteY2071" fmla="*/ 6783 h 10219"/>
              <a:gd name="connsiteX2072" fmla="*/ 1475 w 15843"/>
              <a:gd name="connsiteY2072" fmla="*/ 6763 h 10219"/>
              <a:gd name="connsiteX2073" fmla="*/ 1463 w 15843"/>
              <a:gd name="connsiteY2073" fmla="*/ 6722 h 10219"/>
              <a:gd name="connsiteX2074" fmla="*/ 1450 w 15843"/>
              <a:gd name="connsiteY2074" fmla="*/ 6672 h 10219"/>
              <a:gd name="connsiteX2075" fmla="*/ 1438 w 15843"/>
              <a:gd name="connsiteY2075" fmla="*/ 6617 h 10219"/>
              <a:gd name="connsiteX2076" fmla="*/ 1426 w 15843"/>
              <a:gd name="connsiteY2076" fmla="*/ 6556 h 10219"/>
              <a:gd name="connsiteX2077" fmla="*/ 1415 w 15843"/>
              <a:gd name="connsiteY2077" fmla="*/ 6493 h 10219"/>
              <a:gd name="connsiteX2078" fmla="*/ 1403 w 15843"/>
              <a:gd name="connsiteY2078" fmla="*/ 6429 h 10219"/>
              <a:gd name="connsiteX2079" fmla="*/ 1391 w 15843"/>
              <a:gd name="connsiteY2079" fmla="*/ 6366 h 10219"/>
              <a:gd name="connsiteX2080" fmla="*/ 1380 w 15843"/>
              <a:gd name="connsiteY2080" fmla="*/ 6307 h 10219"/>
              <a:gd name="connsiteX2081" fmla="*/ 1369 w 15843"/>
              <a:gd name="connsiteY2081" fmla="*/ 6254 h 10219"/>
              <a:gd name="connsiteX2082" fmla="*/ 1358 w 15843"/>
              <a:gd name="connsiteY2082" fmla="*/ 6207 h 10219"/>
              <a:gd name="connsiteX2083" fmla="*/ 1348 w 15843"/>
              <a:gd name="connsiteY2083" fmla="*/ 6173 h 10219"/>
              <a:gd name="connsiteX2084" fmla="*/ 1343 w 15843"/>
              <a:gd name="connsiteY2084" fmla="*/ 6160 h 10219"/>
              <a:gd name="connsiteX2085" fmla="*/ 1338 w 15843"/>
              <a:gd name="connsiteY2085" fmla="*/ 6147 h 10219"/>
              <a:gd name="connsiteX2086" fmla="*/ 1343 w 15843"/>
              <a:gd name="connsiteY2086" fmla="*/ 6157 h 10219"/>
              <a:gd name="connsiteX2087" fmla="*/ 1337 w 15843"/>
              <a:gd name="connsiteY2087" fmla="*/ 6147 h 10219"/>
              <a:gd name="connsiteX2088" fmla="*/ 1345 w 15843"/>
              <a:gd name="connsiteY2088" fmla="*/ 6158 h 10219"/>
              <a:gd name="connsiteX2089" fmla="*/ 1339 w 15843"/>
              <a:gd name="connsiteY2089" fmla="*/ 6151 h 10219"/>
              <a:gd name="connsiteX2090" fmla="*/ 1375 w 15843"/>
              <a:gd name="connsiteY2090" fmla="*/ 6152 h 10219"/>
              <a:gd name="connsiteX2091" fmla="*/ 1398 w 15843"/>
              <a:gd name="connsiteY2091" fmla="*/ 6172 h 10219"/>
              <a:gd name="connsiteX2092" fmla="*/ 1434 w 15843"/>
              <a:gd name="connsiteY2092" fmla="*/ 6150 h 10219"/>
              <a:gd name="connsiteX2093" fmla="*/ 1423 w 15843"/>
              <a:gd name="connsiteY2093" fmla="*/ 6163 h 10219"/>
              <a:gd name="connsiteX2094" fmla="*/ 1433 w 15843"/>
              <a:gd name="connsiteY2094" fmla="*/ 6147 h 10219"/>
              <a:gd name="connsiteX2095" fmla="*/ 1425 w 15843"/>
              <a:gd name="connsiteY2095" fmla="*/ 6162 h 10219"/>
              <a:gd name="connsiteX2096" fmla="*/ 1415 w 15843"/>
              <a:gd name="connsiteY2096" fmla="*/ 6192 h 10219"/>
              <a:gd name="connsiteX2097" fmla="*/ 1404 w 15843"/>
              <a:gd name="connsiteY2097" fmla="*/ 6231 h 10219"/>
              <a:gd name="connsiteX2098" fmla="*/ 1393 w 15843"/>
              <a:gd name="connsiteY2098" fmla="*/ 6278 h 10219"/>
              <a:gd name="connsiteX2099" fmla="*/ 1381 w 15843"/>
              <a:gd name="connsiteY2099" fmla="*/ 6334 h 10219"/>
              <a:gd name="connsiteX2100" fmla="*/ 1369 w 15843"/>
              <a:gd name="connsiteY2100" fmla="*/ 6394 h 10219"/>
              <a:gd name="connsiteX2101" fmla="*/ 1358 w 15843"/>
              <a:gd name="connsiteY2101" fmla="*/ 6460 h 10219"/>
              <a:gd name="connsiteX2102" fmla="*/ 1347 w 15843"/>
              <a:gd name="connsiteY2102" fmla="*/ 6530 h 10219"/>
              <a:gd name="connsiteX2103" fmla="*/ 1335 w 15843"/>
              <a:gd name="connsiteY2103" fmla="*/ 6602 h 10219"/>
              <a:gd name="connsiteX2104" fmla="*/ 1312 w 15843"/>
              <a:gd name="connsiteY2104" fmla="*/ 6750 h 10219"/>
              <a:gd name="connsiteX2105" fmla="*/ 1288 w 15843"/>
              <a:gd name="connsiteY2105" fmla="*/ 6896 h 10219"/>
              <a:gd name="connsiteX2106" fmla="*/ 1276 w 15843"/>
              <a:gd name="connsiteY2106" fmla="*/ 6966 h 10219"/>
              <a:gd name="connsiteX2107" fmla="*/ 1264 w 15843"/>
              <a:gd name="connsiteY2107" fmla="*/ 7032 h 10219"/>
              <a:gd name="connsiteX2108" fmla="*/ 1253 w 15843"/>
              <a:gd name="connsiteY2108" fmla="*/ 7096 h 10219"/>
              <a:gd name="connsiteX2109" fmla="*/ 1241 w 15843"/>
              <a:gd name="connsiteY2109" fmla="*/ 7164 h 10219"/>
              <a:gd name="connsiteX2110" fmla="*/ 1218 w 15843"/>
              <a:gd name="connsiteY2110" fmla="*/ 7305 h 10219"/>
              <a:gd name="connsiteX2111" fmla="*/ 1195 w 15843"/>
              <a:gd name="connsiteY2111" fmla="*/ 7452 h 10219"/>
              <a:gd name="connsiteX2112" fmla="*/ 1171 w 15843"/>
              <a:gd name="connsiteY2112" fmla="*/ 7602 h 10219"/>
              <a:gd name="connsiteX2113" fmla="*/ 1148 w 15843"/>
              <a:gd name="connsiteY2113" fmla="*/ 7749 h 10219"/>
              <a:gd name="connsiteX2114" fmla="*/ 1124 w 15843"/>
              <a:gd name="connsiteY2114" fmla="*/ 7893 h 10219"/>
              <a:gd name="connsiteX2115" fmla="*/ 1112 w 15843"/>
              <a:gd name="connsiteY2115" fmla="*/ 7961 h 10219"/>
              <a:gd name="connsiteX2116" fmla="*/ 1101 w 15843"/>
              <a:gd name="connsiteY2116" fmla="*/ 8028 h 10219"/>
              <a:gd name="connsiteX2117" fmla="*/ 1089 w 15843"/>
              <a:gd name="connsiteY2117" fmla="*/ 8091 h 10219"/>
              <a:gd name="connsiteX2118" fmla="*/ 1077 w 15843"/>
              <a:gd name="connsiteY2118" fmla="*/ 8151 h 10219"/>
              <a:gd name="connsiteX2119" fmla="*/ 1053 w 15843"/>
              <a:gd name="connsiteY2119" fmla="*/ 8264 h 10219"/>
              <a:gd name="connsiteX2120" fmla="*/ 1030 w 15843"/>
              <a:gd name="connsiteY2120" fmla="*/ 8371 h 10219"/>
              <a:gd name="connsiteX2121" fmla="*/ 1006 w 15843"/>
              <a:gd name="connsiteY2121" fmla="*/ 8472 h 10219"/>
              <a:gd name="connsiteX2122" fmla="*/ 983 w 15843"/>
              <a:gd name="connsiteY2122" fmla="*/ 8566 h 10219"/>
              <a:gd name="connsiteX2123" fmla="*/ 959 w 15843"/>
              <a:gd name="connsiteY2123" fmla="*/ 8655 h 10219"/>
              <a:gd name="connsiteX2124" fmla="*/ 935 w 15843"/>
              <a:gd name="connsiteY2124" fmla="*/ 8737 h 10219"/>
              <a:gd name="connsiteX2125" fmla="*/ 911 w 15843"/>
              <a:gd name="connsiteY2125" fmla="*/ 8812 h 10219"/>
              <a:gd name="connsiteX2126" fmla="*/ 884 w 15843"/>
              <a:gd name="connsiteY2126" fmla="*/ 8885 h 10219"/>
              <a:gd name="connsiteX2127" fmla="*/ 865 w 15843"/>
              <a:gd name="connsiteY2127" fmla="*/ 8924 h 10219"/>
              <a:gd name="connsiteX2128" fmla="*/ 858 w 15843"/>
              <a:gd name="connsiteY2128" fmla="*/ 8935 h 10219"/>
              <a:gd name="connsiteX2129" fmla="*/ 829 w 15843"/>
              <a:gd name="connsiteY2129" fmla="*/ 8973 h 10219"/>
              <a:gd name="connsiteX2130" fmla="*/ 800 w 15843"/>
              <a:gd name="connsiteY2130" fmla="*/ 9002 h 10219"/>
              <a:gd name="connsiteX2131" fmla="*/ 776 w 15843"/>
              <a:gd name="connsiteY2131" fmla="*/ 9023 h 10219"/>
              <a:gd name="connsiteX2132" fmla="*/ 756 w 15843"/>
              <a:gd name="connsiteY2132" fmla="*/ 9042 h 10219"/>
              <a:gd name="connsiteX2133" fmla="*/ 735 w 15843"/>
              <a:gd name="connsiteY2133" fmla="*/ 9066 h 10219"/>
              <a:gd name="connsiteX2134" fmla="*/ 727 w 15843"/>
              <a:gd name="connsiteY2134" fmla="*/ 9079 h 10219"/>
              <a:gd name="connsiteX2135" fmla="*/ 718 w 15843"/>
              <a:gd name="connsiteY2135" fmla="*/ 9095 h 10219"/>
              <a:gd name="connsiteX2136" fmla="*/ 710 w 15843"/>
              <a:gd name="connsiteY2136" fmla="*/ 9112 h 10219"/>
              <a:gd name="connsiteX2137" fmla="*/ 702 w 15843"/>
              <a:gd name="connsiteY2137" fmla="*/ 9136 h 10219"/>
              <a:gd name="connsiteX2138" fmla="*/ 697 w 15843"/>
              <a:gd name="connsiteY2138" fmla="*/ 9156 h 10219"/>
              <a:gd name="connsiteX2139" fmla="*/ 692 w 15843"/>
              <a:gd name="connsiteY2139" fmla="*/ 9179 h 10219"/>
              <a:gd name="connsiteX2140" fmla="*/ 686 w 15843"/>
              <a:gd name="connsiteY2140" fmla="*/ 9208 h 10219"/>
              <a:gd name="connsiteX2141" fmla="*/ 681 w 15843"/>
              <a:gd name="connsiteY2141" fmla="*/ 9238 h 10219"/>
              <a:gd name="connsiteX2142" fmla="*/ 669 w 15843"/>
              <a:gd name="connsiteY2142" fmla="*/ 9310 h 10219"/>
              <a:gd name="connsiteX2143" fmla="*/ 657 w 15843"/>
              <a:gd name="connsiteY2143" fmla="*/ 9391 h 10219"/>
              <a:gd name="connsiteX2144" fmla="*/ 646 w 15843"/>
              <a:gd name="connsiteY2144" fmla="*/ 9479 h 10219"/>
              <a:gd name="connsiteX2145" fmla="*/ 634 w 15843"/>
              <a:gd name="connsiteY2145" fmla="*/ 9570 h 10219"/>
              <a:gd name="connsiteX2146" fmla="*/ 622 w 15843"/>
              <a:gd name="connsiteY2146" fmla="*/ 9663 h 10219"/>
              <a:gd name="connsiteX2147" fmla="*/ 611 w 15843"/>
              <a:gd name="connsiteY2147" fmla="*/ 9755 h 10219"/>
              <a:gd name="connsiteX2148" fmla="*/ 599 w 15843"/>
              <a:gd name="connsiteY2148" fmla="*/ 9844 h 10219"/>
              <a:gd name="connsiteX2149" fmla="*/ 587 w 15843"/>
              <a:gd name="connsiteY2149" fmla="*/ 9927 h 10219"/>
              <a:gd name="connsiteX2150" fmla="*/ 575 w 15843"/>
              <a:gd name="connsiteY2150" fmla="*/ 10002 h 10219"/>
              <a:gd name="connsiteX2151" fmla="*/ 569 w 15843"/>
              <a:gd name="connsiteY2151" fmla="*/ 10036 h 10219"/>
              <a:gd name="connsiteX2152" fmla="*/ 563 w 15843"/>
              <a:gd name="connsiteY2152" fmla="*/ 10066 h 10219"/>
              <a:gd name="connsiteX2153" fmla="*/ 557 w 15843"/>
              <a:gd name="connsiteY2153" fmla="*/ 10097 h 10219"/>
              <a:gd name="connsiteX2154" fmla="*/ 549 w 15843"/>
              <a:gd name="connsiteY2154" fmla="*/ 10123 h 10219"/>
              <a:gd name="connsiteX2155" fmla="*/ 542 w 15843"/>
              <a:gd name="connsiteY2155" fmla="*/ 10145 h 10219"/>
              <a:gd name="connsiteX2156" fmla="*/ 537 w 15843"/>
              <a:gd name="connsiteY2156" fmla="*/ 10159 h 10219"/>
              <a:gd name="connsiteX2157" fmla="*/ 530 w 15843"/>
              <a:gd name="connsiteY2157" fmla="*/ 10172 h 10219"/>
              <a:gd name="connsiteX2158" fmla="*/ 524 w 15843"/>
              <a:gd name="connsiteY2158" fmla="*/ 10181 h 10219"/>
              <a:gd name="connsiteX2159" fmla="*/ 507 w 15843"/>
              <a:gd name="connsiteY2159" fmla="*/ 10201 h 10219"/>
              <a:gd name="connsiteX2160" fmla="*/ 501 w 15843"/>
              <a:gd name="connsiteY2160" fmla="*/ 10205 h 10219"/>
              <a:gd name="connsiteX2161" fmla="*/ 451 w 15843"/>
              <a:gd name="connsiteY2161" fmla="*/ 10219 h 10219"/>
              <a:gd name="connsiteX2162" fmla="*/ 445 w 15843"/>
              <a:gd name="connsiteY2162" fmla="*/ 10219 h 10219"/>
              <a:gd name="connsiteX2163" fmla="*/ 401 w 15843"/>
              <a:gd name="connsiteY2163" fmla="*/ 10198 h 10219"/>
              <a:gd name="connsiteX2164" fmla="*/ 395 w 15843"/>
              <a:gd name="connsiteY2164" fmla="*/ 10192 h 10219"/>
              <a:gd name="connsiteX2165" fmla="*/ 382 w 15843"/>
              <a:gd name="connsiteY2165" fmla="*/ 10174 h 10219"/>
              <a:gd name="connsiteX2166" fmla="*/ 376 w 15843"/>
              <a:gd name="connsiteY2166" fmla="*/ 10163 h 10219"/>
              <a:gd name="connsiteX2167" fmla="*/ 372 w 15843"/>
              <a:gd name="connsiteY2167" fmla="*/ 10152 h 10219"/>
              <a:gd name="connsiteX2168" fmla="*/ 365 w 15843"/>
              <a:gd name="connsiteY2168" fmla="*/ 10132 h 10219"/>
              <a:gd name="connsiteX2169" fmla="*/ 358 w 15843"/>
              <a:gd name="connsiteY2169" fmla="*/ 10108 h 10219"/>
              <a:gd name="connsiteX2170" fmla="*/ 352 w 15843"/>
              <a:gd name="connsiteY2170" fmla="*/ 10079 h 10219"/>
              <a:gd name="connsiteX2171" fmla="*/ 345 w 15843"/>
              <a:gd name="connsiteY2171" fmla="*/ 10046 h 10219"/>
              <a:gd name="connsiteX2172" fmla="*/ 340 w 15843"/>
              <a:gd name="connsiteY2172" fmla="*/ 10012 h 10219"/>
              <a:gd name="connsiteX2173" fmla="*/ 334 w 15843"/>
              <a:gd name="connsiteY2173" fmla="*/ 9973 h 10219"/>
              <a:gd name="connsiteX2174" fmla="*/ 328 w 15843"/>
              <a:gd name="connsiteY2174" fmla="*/ 9930 h 10219"/>
              <a:gd name="connsiteX2175" fmla="*/ 322 w 15843"/>
              <a:gd name="connsiteY2175" fmla="*/ 9885 h 10219"/>
              <a:gd name="connsiteX2176" fmla="*/ 316 w 15843"/>
              <a:gd name="connsiteY2176" fmla="*/ 9836 h 10219"/>
              <a:gd name="connsiteX2177" fmla="*/ 304 w 15843"/>
              <a:gd name="connsiteY2177" fmla="*/ 9733 h 10219"/>
              <a:gd name="connsiteX2178" fmla="*/ 292 w 15843"/>
              <a:gd name="connsiteY2178" fmla="*/ 9620 h 10219"/>
              <a:gd name="connsiteX2179" fmla="*/ 281 w 15843"/>
              <a:gd name="connsiteY2179" fmla="*/ 9500 h 10219"/>
              <a:gd name="connsiteX2180" fmla="*/ 269 w 15843"/>
              <a:gd name="connsiteY2180" fmla="*/ 9377 h 10219"/>
              <a:gd name="connsiteX2181" fmla="*/ 257 w 15843"/>
              <a:gd name="connsiteY2181" fmla="*/ 9250 h 10219"/>
              <a:gd name="connsiteX2182" fmla="*/ 246 w 15843"/>
              <a:gd name="connsiteY2182" fmla="*/ 9123 h 10219"/>
              <a:gd name="connsiteX2183" fmla="*/ 234 w 15843"/>
              <a:gd name="connsiteY2183" fmla="*/ 8998 h 10219"/>
              <a:gd name="connsiteX2184" fmla="*/ 222 w 15843"/>
              <a:gd name="connsiteY2184" fmla="*/ 8876 h 10219"/>
              <a:gd name="connsiteX2185" fmla="*/ 211 w 15843"/>
              <a:gd name="connsiteY2185" fmla="*/ 8760 h 10219"/>
              <a:gd name="connsiteX2186" fmla="*/ 199 w 15843"/>
              <a:gd name="connsiteY2186" fmla="*/ 8652 h 10219"/>
              <a:gd name="connsiteX2187" fmla="*/ 188 w 15843"/>
              <a:gd name="connsiteY2187" fmla="*/ 8554 h 10219"/>
              <a:gd name="connsiteX2188" fmla="*/ 164 w 15843"/>
              <a:gd name="connsiteY2188" fmla="*/ 8371 h 10219"/>
              <a:gd name="connsiteX2189" fmla="*/ 141 w 15843"/>
              <a:gd name="connsiteY2189" fmla="*/ 8193 h 10219"/>
              <a:gd name="connsiteX2190" fmla="*/ 118 w 15843"/>
              <a:gd name="connsiteY2190" fmla="*/ 8019 h 10219"/>
              <a:gd name="connsiteX2191" fmla="*/ 94 w 15843"/>
              <a:gd name="connsiteY2191" fmla="*/ 7848 h 10219"/>
              <a:gd name="connsiteX2192" fmla="*/ 48 w 15843"/>
              <a:gd name="connsiteY2192" fmla="*/ 7509 h 10219"/>
              <a:gd name="connsiteX2193" fmla="*/ 24 w 15843"/>
              <a:gd name="connsiteY2193" fmla="*/ 7339 h 10219"/>
              <a:gd name="connsiteX2194" fmla="*/ 1 w 15843"/>
              <a:gd name="connsiteY2194" fmla="*/ 7167 h 10219"/>
              <a:gd name="connsiteX2195" fmla="*/ 62 w 15843"/>
              <a:gd name="connsiteY2195" fmla="*/ 7086 h 10219"/>
              <a:gd name="connsiteX2196" fmla="*/ 143 w 15843"/>
              <a:gd name="connsiteY2196"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63 w 15843"/>
              <a:gd name="connsiteY2039" fmla="*/ 5661 h 10219"/>
              <a:gd name="connsiteX2040" fmla="*/ 1952 w 15843"/>
              <a:gd name="connsiteY2040" fmla="*/ 5695 h 10219"/>
              <a:gd name="connsiteX2041" fmla="*/ 1941 w 15843"/>
              <a:gd name="connsiteY2041" fmla="*/ 5739 h 10219"/>
              <a:gd name="connsiteX2042" fmla="*/ 1929 w 15843"/>
              <a:gd name="connsiteY2042" fmla="*/ 5787 h 10219"/>
              <a:gd name="connsiteX2043" fmla="*/ 1918 w 15843"/>
              <a:gd name="connsiteY2043" fmla="*/ 5841 h 10219"/>
              <a:gd name="connsiteX2044" fmla="*/ 1895 w 15843"/>
              <a:gd name="connsiteY2044" fmla="*/ 5956 h 10219"/>
              <a:gd name="connsiteX2045" fmla="*/ 1871 w 15843"/>
              <a:gd name="connsiteY2045" fmla="*/ 6075 h 10219"/>
              <a:gd name="connsiteX2046" fmla="*/ 1859 w 15843"/>
              <a:gd name="connsiteY2046" fmla="*/ 6131 h 10219"/>
              <a:gd name="connsiteX2047" fmla="*/ 1847 w 15843"/>
              <a:gd name="connsiteY2047" fmla="*/ 6186 h 10219"/>
              <a:gd name="connsiteX2048" fmla="*/ 1835 w 15843"/>
              <a:gd name="connsiteY2048" fmla="*/ 6234 h 10219"/>
              <a:gd name="connsiteX2049" fmla="*/ 1823 w 15843"/>
              <a:gd name="connsiteY2049" fmla="*/ 6276 h 10219"/>
              <a:gd name="connsiteX2050" fmla="*/ 1812 w 15843"/>
              <a:gd name="connsiteY2050" fmla="*/ 6315 h 10219"/>
              <a:gd name="connsiteX2051" fmla="*/ 1800 w 15843"/>
              <a:gd name="connsiteY2051" fmla="*/ 6355 h 10219"/>
              <a:gd name="connsiteX2052" fmla="*/ 1777 w 15843"/>
              <a:gd name="connsiteY2052" fmla="*/ 6444 h 10219"/>
              <a:gd name="connsiteX2053" fmla="*/ 1753 w 15843"/>
              <a:gd name="connsiteY2053" fmla="*/ 6535 h 10219"/>
              <a:gd name="connsiteX2054" fmla="*/ 1730 w 15843"/>
              <a:gd name="connsiteY2054" fmla="*/ 6623 h 10219"/>
              <a:gd name="connsiteX2055" fmla="*/ 1718 w 15843"/>
              <a:gd name="connsiteY2055" fmla="*/ 6664 h 10219"/>
              <a:gd name="connsiteX2056" fmla="*/ 1705 w 15843"/>
              <a:gd name="connsiteY2056" fmla="*/ 6703 h 10219"/>
              <a:gd name="connsiteX2057" fmla="*/ 1692 w 15843"/>
              <a:gd name="connsiteY2057" fmla="*/ 6739 h 10219"/>
              <a:gd name="connsiteX2058" fmla="*/ 1677 w 15843"/>
              <a:gd name="connsiteY2058" fmla="*/ 6770 h 10219"/>
              <a:gd name="connsiteX2059" fmla="*/ 1666 w 15843"/>
              <a:gd name="connsiteY2059" fmla="*/ 6792 h 10219"/>
              <a:gd name="connsiteX2060" fmla="*/ 1659 w 15843"/>
              <a:gd name="connsiteY2060" fmla="*/ 6803 h 10219"/>
              <a:gd name="connsiteX2061" fmla="*/ 1647 w 15843"/>
              <a:gd name="connsiteY2061" fmla="*/ 6817 h 10219"/>
              <a:gd name="connsiteX2062" fmla="*/ 1629 w 15843"/>
              <a:gd name="connsiteY2062" fmla="*/ 6834 h 10219"/>
              <a:gd name="connsiteX2063" fmla="*/ 1617 w 15843"/>
              <a:gd name="connsiteY2063" fmla="*/ 6841 h 10219"/>
              <a:gd name="connsiteX2064" fmla="*/ 1576 w 15843"/>
              <a:gd name="connsiteY2064" fmla="*/ 6852 h 10219"/>
              <a:gd name="connsiteX2065" fmla="*/ 1564 w 15843"/>
              <a:gd name="connsiteY2065" fmla="*/ 6851 h 10219"/>
              <a:gd name="connsiteX2066" fmla="*/ 1524 w 15843"/>
              <a:gd name="connsiteY2066" fmla="*/ 6837 h 10219"/>
              <a:gd name="connsiteX2067" fmla="*/ 1518 w 15843"/>
              <a:gd name="connsiteY2067" fmla="*/ 6833 h 10219"/>
              <a:gd name="connsiteX2068" fmla="*/ 1504 w 15843"/>
              <a:gd name="connsiteY2068" fmla="*/ 6818 h 10219"/>
              <a:gd name="connsiteX2069" fmla="*/ 1498 w 15843"/>
              <a:gd name="connsiteY2069" fmla="*/ 6810 h 10219"/>
              <a:gd name="connsiteX2070" fmla="*/ 1491 w 15843"/>
              <a:gd name="connsiteY2070" fmla="*/ 6799 h 10219"/>
              <a:gd name="connsiteX2071" fmla="*/ 1483 w 15843"/>
              <a:gd name="connsiteY2071" fmla="*/ 6783 h 10219"/>
              <a:gd name="connsiteX2072" fmla="*/ 1475 w 15843"/>
              <a:gd name="connsiteY2072" fmla="*/ 6763 h 10219"/>
              <a:gd name="connsiteX2073" fmla="*/ 1463 w 15843"/>
              <a:gd name="connsiteY2073" fmla="*/ 6722 h 10219"/>
              <a:gd name="connsiteX2074" fmla="*/ 1450 w 15843"/>
              <a:gd name="connsiteY2074" fmla="*/ 6672 h 10219"/>
              <a:gd name="connsiteX2075" fmla="*/ 1438 w 15843"/>
              <a:gd name="connsiteY2075" fmla="*/ 6617 h 10219"/>
              <a:gd name="connsiteX2076" fmla="*/ 1426 w 15843"/>
              <a:gd name="connsiteY2076" fmla="*/ 6556 h 10219"/>
              <a:gd name="connsiteX2077" fmla="*/ 1415 w 15843"/>
              <a:gd name="connsiteY2077" fmla="*/ 6493 h 10219"/>
              <a:gd name="connsiteX2078" fmla="*/ 1403 w 15843"/>
              <a:gd name="connsiteY2078" fmla="*/ 6429 h 10219"/>
              <a:gd name="connsiteX2079" fmla="*/ 1391 w 15843"/>
              <a:gd name="connsiteY2079" fmla="*/ 6366 h 10219"/>
              <a:gd name="connsiteX2080" fmla="*/ 1380 w 15843"/>
              <a:gd name="connsiteY2080" fmla="*/ 6307 h 10219"/>
              <a:gd name="connsiteX2081" fmla="*/ 1369 w 15843"/>
              <a:gd name="connsiteY2081" fmla="*/ 6254 h 10219"/>
              <a:gd name="connsiteX2082" fmla="*/ 1358 w 15843"/>
              <a:gd name="connsiteY2082" fmla="*/ 6207 h 10219"/>
              <a:gd name="connsiteX2083" fmla="*/ 1348 w 15843"/>
              <a:gd name="connsiteY2083" fmla="*/ 6173 h 10219"/>
              <a:gd name="connsiteX2084" fmla="*/ 1343 w 15843"/>
              <a:gd name="connsiteY2084" fmla="*/ 6160 h 10219"/>
              <a:gd name="connsiteX2085" fmla="*/ 1338 w 15843"/>
              <a:gd name="connsiteY2085" fmla="*/ 6147 h 10219"/>
              <a:gd name="connsiteX2086" fmla="*/ 1343 w 15843"/>
              <a:gd name="connsiteY2086" fmla="*/ 6157 h 10219"/>
              <a:gd name="connsiteX2087" fmla="*/ 1337 w 15843"/>
              <a:gd name="connsiteY2087" fmla="*/ 6147 h 10219"/>
              <a:gd name="connsiteX2088" fmla="*/ 1345 w 15843"/>
              <a:gd name="connsiteY2088" fmla="*/ 6158 h 10219"/>
              <a:gd name="connsiteX2089" fmla="*/ 1339 w 15843"/>
              <a:gd name="connsiteY2089" fmla="*/ 6151 h 10219"/>
              <a:gd name="connsiteX2090" fmla="*/ 1375 w 15843"/>
              <a:gd name="connsiteY2090" fmla="*/ 6152 h 10219"/>
              <a:gd name="connsiteX2091" fmla="*/ 1434 w 15843"/>
              <a:gd name="connsiteY2091" fmla="*/ 6150 h 10219"/>
              <a:gd name="connsiteX2092" fmla="*/ 1423 w 15843"/>
              <a:gd name="connsiteY2092" fmla="*/ 6163 h 10219"/>
              <a:gd name="connsiteX2093" fmla="*/ 1433 w 15843"/>
              <a:gd name="connsiteY2093" fmla="*/ 6147 h 10219"/>
              <a:gd name="connsiteX2094" fmla="*/ 1425 w 15843"/>
              <a:gd name="connsiteY2094" fmla="*/ 6162 h 10219"/>
              <a:gd name="connsiteX2095" fmla="*/ 1415 w 15843"/>
              <a:gd name="connsiteY2095" fmla="*/ 6192 h 10219"/>
              <a:gd name="connsiteX2096" fmla="*/ 1404 w 15843"/>
              <a:gd name="connsiteY2096" fmla="*/ 6231 h 10219"/>
              <a:gd name="connsiteX2097" fmla="*/ 1393 w 15843"/>
              <a:gd name="connsiteY2097" fmla="*/ 6278 h 10219"/>
              <a:gd name="connsiteX2098" fmla="*/ 1381 w 15843"/>
              <a:gd name="connsiteY2098" fmla="*/ 6334 h 10219"/>
              <a:gd name="connsiteX2099" fmla="*/ 1369 w 15843"/>
              <a:gd name="connsiteY2099" fmla="*/ 6394 h 10219"/>
              <a:gd name="connsiteX2100" fmla="*/ 1358 w 15843"/>
              <a:gd name="connsiteY2100" fmla="*/ 6460 h 10219"/>
              <a:gd name="connsiteX2101" fmla="*/ 1347 w 15843"/>
              <a:gd name="connsiteY2101" fmla="*/ 6530 h 10219"/>
              <a:gd name="connsiteX2102" fmla="*/ 1335 w 15843"/>
              <a:gd name="connsiteY2102" fmla="*/ 6602 h 10219"/>
              <a:gd name="connsiteX2103" fmla="*/ 1312 w 15843"/>
              <a:gd name="connsiteY2103" fmla="*/ 6750 h 10219"/>
              <a:gd name="connsiteX2104" fmla="*/ 1288 w 15843"/>
              <a:gd name="connsiteY2104" fmla="*/ 6896 h 10219"/>
              <a:gd name="connsiteX2105" fmla="*/ 1276 w 15843"/>
              <a:gd name="connsiteY2105" fmla="*/ 6966 h 10219"/>
              <a:gd name="connsiteX2106" fmla="*/ 1264 w 15843"/>
              <a:gd name="connsiteY2106" fmla="*/ 7032 h 10219"/>
              <a:gd name="connsiteX2107" fmla="*/ 1253 w 15843"/>
              <a:gd name="connsiteY2107" fmla="*/ 7096 h 10219"/>
              <a:gd name="connsiteX2108" fmla="*/ 1241 w 15843"/>
              <a:gd name="connsiteY2108" fmla="*/ 7164 h 10219"/>
              <a:gd name="connsiteX2109" fmla="*/ 1218 w 15843"/>
              <a:gd name="connsiteY2109" fmla="*/ 7305 h 10219"/>
              <a:gd name="connsiteX2110" fmla="*/ 1195 w 15843"/>
              <a:gd name="connsiteY2110" fmla="*/ 7452 h 10219"/>
              <a:gd name="connsiteX2111" fmla="*/ 1171 w 15843"/>
              <a:gd name="connsiteY2111" fmla="*/ 7602 h 10219"/>
              <a:gd name="connsiteX2112" fmla="*/ 1148 w 15843"/>
              <a:gd name="connsiteY2112" fmla="*/ 7749 h 10219"/>
              <a:gd name="connsiteX2113" fmla="*/ 1124 w 15843"/>
              <a:gd name="connsiteY2113" fmla="*/ 7893 h 10219"/>
              <a:gd name="connsiteX2114" fmla="*/ 1112 w 15843"/>
              <a:gd name="connsiteY2114" fmla="*/ 7961 h 10219"/>
              <a:gd name="connsiteX2115" fmla="*/ 1101 w 15843"/>
              <a:gd name="connsiteY2115" fmla="*/ 8028 h 10219"/>
              <a:gd name="connsiteX2116" fmla="*/ 1089 w 15843"/>
              <a:gd name="connsiteY2116" fmla="*/ 8091 h 10219"/>
              <a:gd name="connsiteX2117" fmla="*/ 1077 w 15843"/>
              <a:gd name="connsiteY2117" fmla="*/ 8151 h 10219"/>
              <a:gd name="connsiteX2118" fmla="*/ 1053 w 15843"/>
              <a:gd name="connsiteY2118" fmla="*/ 8264 h 10219"/>
              <a:gd name="connsiteX2119" fmla="*/ 1030 w 15843"/>
              <a:gd name="connsiteY2119" fmla="*/ 8371 h 10219"/>
              <a:gd name="connsiteX2120" fmla="*/ 1006 w 15843"/>
              <a:gd name="connsiteY2120" fmla="*/ 8472 h 10219"/>
              <a:gd name="connsiteX2121" fmla="*/ 983 w 15843"/>
              <a:gd name="connsiteY2121" fmla="*/ 8566 h 10219"/>
              <a:gd name="connsiteX2122" fmla="*/ 959 w 15843"/>
              <a:gd name="connsiteY2122" fmla="*/ 8655 h 10219"/>
              <a:gd name="connsiteX2123" fmla="*/ 935 w 15843"/>
              <a:gd name="connsiteY2123" fmla="*/ 8737 h 10219"/>
              <a:gd name="connsiteX2124" fmla="*/ 911 w 15843"/>
              <a:gd name="connsiteY2124" fmla="*/ 8812 h 10219"/>
              <a:gd name="connsiteX2125" fmla="*/ 884 w 15843"/>
              <a:gd name="connsiteY2125" fmla="*/ 8885 h 10219"/>
              <a:gd name="connsiteX2126" fmla="*/ 865 w 15843"/>
              <a:gd name="connsiteY2126" fmla="*/ 8924 h 10219"/>
              <a:gd name="connsiteX2127" fmla="*/ 858 w 15843"/>
              <a:gd name="connsiteY2127" fmla="*/ 8935 h 10219"/>
              <a:gd name="connsiteX2128" fmla="*/ 829 w 15843"/>
              <a:gd name="connsiteY2128" fmla="*/ 8973 h 10219"/>
              <a:gd name="connsiteX2129" fmla="*/ 800 w 15843"/>
              <a:gd name="connsiteY2129" fmla="*/ 9002 h 10219"/>
              <a:gd name="connsiteX2130" fmla="*/ 776 w 15843"/>
              <a:gd name="connsiteY2130" fmla="*/ 9023 h 10219"/>
              <a:gd name="connsiteX2131" fmla="*/ 756 w 15843"/>
              <a:gd name="connsiteY2131" fmla="*/ 9042 h 10219"/>
              <a:gd name="connsiteX2132" fmla="*/ 735 w 15843"/>
              <a:gd name="connsiteY2132" fmla="*/ 9066 h 10219"/>
              <a:gd name="connsiteX2133" fmla="*/ 727 w 15843"/>
              <a:gd name="connsiteY2133" fmla="*/ 9079 h 10219"/>
              <a:gd name="connsiteX2134" fmla="*/ 718 w 15843"/>
              <a:gd name="connsiteY2134" fmla="*/ 9095 h 10219"/>
              <a:gd name="connsiteX2135" fmla="*/ 710 w 15843"/>
              <a:gd name="connsiteY2135" fmla="*/ 9112 h 10219"/>
              <a:gd name="connsiteX2136" fmla="*/ 702 w 15843"/>
              <a:gd name="connsiteY2136" fmla="*/ 9136 h 10219"/>
              <a:gd name="connsiteX2137" fmla="*/ 697 w 15843"/>
              <a:gd name="connsiteY2137" fmla="*/ 9156 h 10219"/>
              <a:gd name="connsiteX2138" fmla="*/ 692 w 15843"/>
              <a:gd name="connsiteY2138" fmla="*/ 9179 h 10219"/>
              <a:gd name="connsiteX2139" fmla="*/ 686 w 15843"/>
              <a:gd name="connsiteY2139" fmla="*/ 9208 h 10219"/>
              <a:gd name="connsiteX2140" fmla="*/ 681 w 15843"/>
              <a:gd name="connsiteY2140" fmla="*/ 9238 h 10219"/>
              <a:gd name="connsiteX2141" fmla="*/ 669 w 15843"/>
              <a:gd name="connsiteY2141" fmla="*/ 9310 h 10219"/>
              <a:gd name="connsiteX2142" fmla="*/ 657 w 15843"/>
              <a:gd name="connsiteY2142" fmla="*/ 9391 h 10219"/>
              <a:gd name="connsiteX2143" fmla="*/ 646 w 15843"/>
              <a:gd name="connsiteY2143" fmla="*/ 9479 h 10219"/>
              <a:gd name="connsiteX2144" fmla="*/ 634 w 15843"/>
              <a:gd name="connsiteY2144" fmla="*/ 9570 h 10219"/>
              <a:gd name="connsiteX2145" fmla="*/ 622 w 15843"/>
              <a:gd name="connsiteY2145" fmla="*/ 9663 h 10219"/>
              <a:gd name="connsiteX2146" fmla="*/ 611 w 15843"/>
              <a:gd name="connsiteY2146" fmla="*/ 9755 h 10219"/>
              <a:gd name="connsiteX2147" fmla="*/ 599 w 15843"/>
              <a:gd name="connsiteY2147" fmla="*/ 9844 h 10219"/>
              <a:gd name="connsiteX2148" fmla="*/ 587 w 15843"/>
              <a:gd name="connsiteY2148" fmla="*/ 9927 h 10219"/>
              <a:gd name="connsiteX2149" fmla="*/ 575 w 15843"/>
              <a:gd name="connsiteY2149" fmla="*/ 10002 h 10219"/>
              <a:gd name="connsiteX2150" fmla="*/ 569 w 15843"/>
              <a:gd name="connsiteY2150" fmla="*/ 10036 h 10219"/>
              <a:gd name="connsiteX2151" fmla="*/ 563 w 15843"/>
              <a:gd name="connsiteY2151" fmla="*/ 10066 h 10219"/>
              <a:gd name="connsiteX2152" fmla="*/ 557 w 15843"/>
              <a:gd name="connsiteY2152" fmla="*/ 10097 h 10219"/>
              <a:gd name="connsiteX2153" fmla="*/ 549 w 15843"/>
              <a:gd name="connsiteY2153" fmla="*/ 10123 h 10219"/>
              <a:gd name="connsiteX2154" fmla="*/ 542 w 15843"/>
              <a:gd name="connsiteY2154" fmla="*/ 10145 h 10219"/>
              <a:gd name="connsiteX2155" fmla="*/ 537 w 15843"/>
              <a:gd name="connsiteY2155" fmla="*/ 10159 h 10219"/>
              <a:gd name="connsiteX2156" fmla="*/ 530 w 15843"/>
              <a:gd name="connsiteY2156" fmla="*/ 10172 h 10219"/>
              <a:gd name="connsiteX2157" fmla="*/ 524 w 15843"/>
              <a:gd name="connsiteY2157" fmla="*/ 10181 h 10219"/>
              <a:gd name="connsiteX2158" fmla="*/ 507 w 15843"/>
              <a:gd name="connsiteY2158" fmla="*/ 10201 h 10219"/>
              <a:gd name="connsiteX2159" fmla="*/ 501 w 15843"/>
              <a:gd name="connsiteY2159" fmla="*/ 10205 h 10219"/>
              <a:gd name="connsiteX2160" fmla="*/ 451 w 15843"/>
              <a:gd name="connsiteY2160" fmla="*/ 10219 h 10219"/>
              <a:gd name="connsiteX2161" fmla="*/ 445 w 15843"/>
              <a:gd name="connsiteY2161" fmla="*/ 10219 h 10219"/>
              <a:gd name="connsiteX2162" fmla="*/ 401 w 15843"/>
              <a:gd name="connsiteY2162" fmla="*/ 10198 h 10219"/>
              <a:gd name="connsiteX2163" fmla="*/ 395 w 15843"/>
              <a:gd name="connsiteY2163" fmla="*/ 10192 h 10219"/>
              <a:gd name="connsiteX2164" fmla="*/ 382 w 15843"/>
              <a:gd name="connsiteY2164" fmla="*/ 10174 h 10219"/>
              <a:gd name="connsiteX2165" fmla="*/ 376 w 15843"/>
              <a:gd name="connsiteY2165" fmla="*/ 10163 h 10219"/>
              <a:gd name="connsiteX2166" fmla="*/ 372 w 15843"/>
              <a:gd name="connsiteY2166" fmla="*/ 10152 h 10219"/>
              <a:gd name="connsiteX2167" fmla="*/ 365 w 15843"/>
              <a:gd name="connsiteY2167" fmla="*/ 10132 h 10219"/>
              <a:gd name="connsiteX2168" fmla="*/ 358 w 15843"/>
              <a:gd name="connsiteY2168" fmla="*/ 10108 h 10219"/>
              <a:gd name="connsiteX2169" fmla="*/ 352 w 15843"/>
              <a:gd name="connsiteY2169" fmla="*/ 10079 h 10219"/>
              <a:gd name="connsiteX2170" fmla="*/ 345 w 15843"/>
              <a:gd name="connsiteY2170" fmla="*/ 10046 h 10219"/>
              <a:gd name="connsiteX2171" fmla="*/ 340 w 15843"/>
              <a:gd name="connsiteY2171" fmla="*/ 10012 h 10219"/>
              <a:gd name="connsiteX2172" fmla="*/ 334 w 15843"/>
              <a:gd name="connsiteY2172" fmla="*/ 9973 h 10219"/>
              <a:gd name="connsiteX2173" fmla="*/ 328 w 15843"/>
              <a:gd name="connsiteY2173" fmla="*/ 9930 h 10219"/>
              <a:gd name="connsiteX2174" fmla="*/ 322 w 15843"/>
              <a:gd name="connsiteY2174" fmla="*/ 9885 h 10219"/>
              <a:gd name="connsiteX2175" fmla="*/ 316 w 15843"/>
              <a:gd name="connsiteY2175" fmla="*/ 9836 h 10219"/>
              <a:gd name="connsiteX2176" fmla="*/ 304 w 15843"/>
              <a:gd name="connsiteY2176" fmla="*/ 9733 h 10219"/>
              <a:gd name="connsiteX2177" fmla="*/ 292 w 15843"/>
              <a:gd name="connsiteY2177" fmla="*/ 9620 h 10219"/>
              <a:gd name="connsiteX2178" fmla="*/ 281 w 15843"/>
              <a:gd name="connsiteY2178" fmla="*/ 9500 h 10219"/>
              <a:gd name="connsiteX2179" fmla="*/ 269 w 15843"/>
              <a:gd name="connsiteY2179" fmla="*/ 9377 h 10219"/>
              <a:gd name="connsiteX2180" fmla="*/ 257 w 15843"/>
              <a:gd name="connsiteY2180" fmla="*/ 9250 h 10219"/>
              <a:gd name="connsiteX2181" fmla="*/ 246 w 15843"/>
              <a:gd name="connsiteY2181" fmla="*/ 9123 h 10219"/>
              <a:gd name="connsiteX2182" fmla="*/ 234 w 15843"/>
              <a:gd name="connsiteY2182" fmla="*/ 8998 h 10219"/>
              <a:gd name="connsiteX2183" fmla="*/ 222 w 15843"/>
              <a:gd name="connsiteY2183" fmla="*/ 8876 h 10219"/>
              <a:gd name="connsiteX2184" fmla="*/ 211 w 15843"/>
              <a:gd name="connsiteY2184" fmla="*/ 8760 h 10219"/>
              <a:gd name="connsiteX2185" fmla="*/ 199 w 15843"/>
              <a:gd name="connsiteY2185" fmla="*/ 8652 h 10219"/>
              <a:gd name="connsiteX2186" fmla="*/ 188 w 15843"/>
              <a:gd name="connsiteY2186" fmla="*/ 8554 h 10219"/>
              <a:gd name="connsiteX2187" fmla="*/ 164 w 15843"/>
              <a:gd name="connsiteY2187" fmla="*/ 8371 h 10219"/>
              <a:gd name="connsiteX2188" fmla="*/ 141 w 15843"/>
              <a:gd name="connsiteY2188" fmla="*/ 8193 h 10219"/>
              <a:gd name="connsiteX2189" fmla="*/ 118 w 15843"/>
              <a:gd name="connsiteY2189" fmla="*/ 8019 h 10219"/>
              <a:gd name="connsiteX2190" fmla="*/ 94 w 15843"/>
              <a:gd name="connsiteY2190" fmla="*/ 7848 h 10219"/>
              <a:gd name="connsiteX2191" fmla="*/ 48 w 15843"/>
              <a:gd name="connsiteY2191" fmla="*/ 7509 h 10219"/>
              <a:gd name="connsiteX2192" fmla="*/ 24 w 15843"/>
              <a:gd name="connsiteY2192" fmla="*/ 7339 h 10219"/>
              <a:gd name="connsiteX2193" fmla="*/ 1 w 15843"/>
              <a:gd name="connsiteY2193" fmla="*/ 7167 h 10219"/>
              <a:gd name="connsiteX2194" fmla="*/ 62 w 15843"/>
              <a:gd name="connsiteY2194" fmla="*/ 7086 h 10219"/>
              <a:gd name="connsiteX2195" fmla="*/ 143 w 15843"/>
              <a:gd name="connsiteY2195"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63 w 15843"/>
              <a:gd name="connsiteY2039" fmla="*/ 5661 h 10219"/>
              <a:gd name="connsiteX2040" fmla="*/ 1952 w 15843"/>
              <a:gd name="connsiteY2040" fmla="*/ 5695 h 10219"/>
              <a:gd name="connsiteX2041" fmla="*/ 1941 w 15843"/>
              <a:gd name="connsiteY2041" fmla="*/ 5739 h 10219"/>
              <a:gd name="connsiteX2042" fmla="*/ 1929 w 15843"/>
              <a:gd name="connsiteY2042" fmla="*/ 5787 h 10219"/>
              <a:gd name="connsiteX2043" fmla="*/ 1918 w 15843"/>
              <a:gd name="connsiteY2043" fmla="*/ 5841 h 10219"/>
              <a:gd name="connsiteX2044" fmla="*/ 1895 w 15843"/>
              <a:gd name="connsiteY2044" fmla="*/ 5956 h 10219"/>
              <a:gd name="connsiteX2045" fmla="*/ 1871 w 15843"/>
              <a:gd name="connsiteY2045" fmla="*/ 6075 h 10219"/>
              <a:gd name="connsiteX2046" fmla="*/ 1859 w 15843"/>
              <a:gd name="connsiteY2046" fmla="*/ 6131 h 10219"/>
              <a:gd name="connsiteX2047" fmla="*/ 1847 w 15843"/>
              <a:gd name="connsiteY2047" fmla="*/ 6186 h 10219"/>
              <a:gd name="connsiteX2048" fmla="*/ 1835 w 15843"/>
              <a:gd name="connsiteY2048" fmla="*/ 6234 h 10219"/>
              <a:gd name="connsiteX2049" fmla="*/ 1823 w 15843"/>
              <a:gd name="connsiteY2049" fmla="*/ 6276 h 10219"/>
              <a:gd name="connsiteX2050" fmla="*/ 1812 w 15843"/>
              <a:gd name="connsiteY2050" fmla="*/ 6315 h 10219"/>
              <a:gd name="connsiteX2051" fmla="*/ 1800 w 15843"/>
              <a:gd name="connsiteY2051" fmla="*/ 6355 h 10219"/>
              <a:gd name="connsiteX2052" fmla="*/ 1777 w 15843"/>
              <a:gd name="connsiteY2052" fmla="*/ 6444 h 10219"/>
              <a:gd name="connsiteX2053" fmla="*/ 1753 w 15843"/>
              <a:gd name="connsiteY2053" fmla="*/ 6535 h 10219"/>
              <a:gd name="connsiteX2054" fmla="*/ 1730 w 15843"/>
              <a:gd name="connsiteY2054" fmla="*/ 6623 h 10219"/>
              <a:gd name="connsiteX2055" fmla="*/ 1718 w 15843"/>
              <a:gd name="connsiteY2055" fmla="*/ 6664 h 10219"/>
              <a:gd name="connsiteX2056" fmla="*/ 1705 w 15843"/>
              <a:gd name="connsiteY2056" fmla="*/ 6703 h 10219"/>
              <a:gd name="connsiteX2057" fmla="*/ 1692 w 15843"/>
              <a:gd name="connsiteY2057" fmla="*/ 6739 h 10219"/>
              <a:gd name="connsiteX2058" fmla="*/ 1677 w 15843"/>
              <a:gd name="connsiteY2058" fmla="*/ 6770 h 10219"/>
              <a:gd name="connsiteX2059" fmla="*/ 1666 w 15843"/>
              <a:gd name="connsiteY2059" fmla="*/ 6792 h 10219"/>
              <a:gd name="connsiteX2060" fmla="*/ 1659 w 15843"/>
              <a:gd name="connsiteY2060" fmla="*/ 6803 h 10219"/>
              <a:gd name="connsiteX2061" fmla="*/ 1647 w 15843"/>
              <a:gd name="connsiteY2061" fmla="*/ 6817 h 10219"/>
              <a:gd name="connsiteX2062" fmla="*/ 1629 w 15843"/>
              <a:gd name="connsiteY2062" fmla="*/ 6834 h 10219"/>
              <a:gd name="connsiteX2063" fmla="*/ 1617 w 15843"/>
              <a:gd name="connsiteY2063" fmla="*/ 6841 h 10219"/>
              <a:gd name="connsiteX2064" fmla="*/ 1576 w 15843"/>
              <a:gd name="connsiteY2064" fmla="*/ 6852 h 10219"/>
              <a:gd name="connsiteX2065" fmla="*/ 1564 w 15843"/>
              <a:gd name="connsiteY2065" fmla="*/ 6851 h 10219"/>
              <a:gd name="connsiteX2066" fmla="*/ 1524 w 15843"/>
              <a:gd name="connsiteY2066" fmla="*/ 6837 h 10219"/>
              <a:gd name="connsiteX2067" fmla="*/ 1518 w 15843"/>
              <a:gd name="connsiteY2067" fmla="*/ 6833 h 10219"/>
              <a:gd name="connsiteX2068" fmla="*/ 1504 w 15843"/>
              <a:gd name="connsiteY2068" fmla="*/ 6818 h 10219"/>
              <a:gd name="connsiteX2069" fmla="*/ 1498 w 15843"/>
              <a:gd name="connsiteY2069" fmla="*/ 6810 h 10219"/>
              <a:gd name="connsiteX2070" fmla="*/ 1491 w 15843"/>
              <a:gd name="connsiteY2070" fmla="*/ 6799 h 10219"/>
              <a:gd name="connsiteX2071" fmla="*/ 1483 w 15843"/>
              <a:gd name="connsiteY2071" fmla="*/ 6783 h 10219"/>
              <a:gd name="connsiteX2072" fmla="*/ 1475 w 15843"/>
              <a:gd name="connsiteY2072" fmla="*/ 6763 h 10219"/>
              <a:gd name="connsiteX2073" fmla="*/ 1463 w 15843"/>
              <a:gd name="connsiteY2073" fmla="*/ 6722 h 10219"/>
              <a:gd name="connsiteX2074" fmla="*/ 1450 w 15843"/>
              <a:gd name="connsiteY2074" fmla="*/ 6672 h 10219"/>
              <a:gd name="connsiteX2075" fmla="*/ 1438 w 15843"/>
              <a:gd name="connsiteY2075" fmla="*/ 6617 h 10219"/>
              <a:gd name="connsiteX2076" fmla="*/ 1426 w 15843"/>
              <a:gd name="connsiteY2076" fmla="*/ 6556 h 10219"/>
              <a:gd name="connsiteX2077" fmla="*/ 1415 w 15843"/>
              <a:gd name="connsiteY2077" fmla="*/ 6493 h 10219"/>
              <a:gd name="connsiteX2078" fmla="*/ 1403 w 15843"/>
              <a:gd name="connsiteY2078" fmla="*/ 6429 h 10219"/>
              <a:gd name="connsiteX2079" fmla="*/ 1391 w 15843"/>
              <a:gd name="connsiteY2079" fmla="*/ 6366 h 10219"/>
              <a:gd name="connsiteX2080" fmla="*/ 1380 w 15843"/>
              <a:gd name="connsiteY2080" fmla="*/ 6307 h 10219"/>
              <a:gd name="connsiteX2081" fmla="*/ 1369 w 15843"/>
              <a:gd name="connsiteY2081" fmla="*/ 6254 h 10219"/>
              <a:gd name="connsiteX2082" fmla="*/ 1358 w 15843"/>
              <a:gd name="connsiteY2082" fmla="*/ 6207 h 10219"/>
              <a:gd name="connsiteX2083" fmla="*/ 1348 w 15843"/>
              <a:gd name="connsiteY2083" fmla="*/ 6173 h 10219"/>
              <a:gd name="connsiteX2084" fmla="*/ 1343 w 15843"/>
              <a:gd name="connsiteY2084" fmla="*/ 6160 h 10219"/>
              <a:gd name="connsiteX2085" fmla="*/ 1338 w 15843"/>
              <a:gd name="connsiteY2085" fmla="*/ 6147 h 10219"/>
              <a:gd name="connsiteX2086" fmla="*/ 1343 w 15843"/>
              <a:gd name="connsiteY2086" fmla="*/ 6157 h 10219"/>
              <a:gd name="connsiteX2087" fmla="*/ 1337 w 15843"/>
              <a:gd name="connsiteY2087" fmla="*/ 6147 h 10219"/>
              <a:gd name="connsiteX2088" fmla="*/ 1345 w 15843"/>
              <a:gd name="connsiteY2088" fmla="*/ 6158 h 10219"/>
              <a:gd name="connsiteX2089" fmla="*/ 1339 w 15843"/>
              <a:gd name="connsiteY2089" fmla="*/ 6151 h 10219"/>
              <a:gd name="connsiteX2090" fmla="*/ 1434 w 15843"/>
              <a:gd name="connsiteY2090" fmla="*/ 6150 h 10219"/>
              <a:gd name="connsiteX2091" fmla="*/ 1423 w 15843"/>
              <a:gd name="connsiteY2091" fmla="*/ 6163 h 10219"/>
              <a:gd name="connsiteX2092" fmla="*/ 1433 w 15843"/>
              <a:gd name="connsiteY2092" fmla="*/ 6147 h 10219"/>
              <a:gd name="connsiteX2093" fmla="*/ 1425 w 15843"/>
              <a:gd name="connsiteY2093" fmla="*/ 6162 h 10219"/>
              <a:gd name="connsiteX2094" fmla="*/ 1415 w 15843"/>
              <a:gd name="connsiteY2094" fmla="*/ 6192 h 10219"/>
              <a:gd name="connsiteX2095" fmla="*/ 1404 w 15843"/>
              <a:gd name="connsiteY2095" fmla="*/ 6231 h 10219"/>
              <a:gd name="connsiteX2096" fmla="*/ 1393 w 15843"/>
              <a:gd name="connsiteY2096" fmla="*/ 6278 h 10219"/>
              <a:gd name="connsiteX2097" fmla="*/ 1381 w 15843"/>
              <a:gd name="connsiteY2097" fmla="*/ 6334 h 10219"/>
              <a:gd name="connsiteX2098" fmla="*/ 1369 w 15843"/>
              <a:gd name="connsiteY2098" fmla="*/ 6394 h 10219"/>
              <a:gd name="connsiteX2099" fmla="*/ 1358 w 15843"/>
              <a:gd name="connsiteY2099" fmla="*/ 6460 h 10219"/>
              <a:gd name="connsiteX2100" fmla="*/ 1347 w 15843"/>
              <a:gd name="connsiteY2100" fmla="*/ 6530 h 10219"/>
              <a:gd name="connsiteX2101" fmla="*/ 1335 w 15843"/>
              <a:gd name="connsiteY2101" fmla="*/ 6602 h 10219"/>
              <a:gd name="connsiteX2102" fmla="*/ 1312 w 15843"/>
              <a:gd name="connsiteY2102" fmla="*/ 6750 h 10219"/>
              <a:gd name="connsiteX2103" fmla="*/ 1288 w 15843"/>
              <a:gd name="connsiteY2103" fmla="*/ 6896 h 10219"/>
              <a:gd name="connsiteX2104" fmla="*/ 1276 w 15843"/>
              <a:gd name="connsiteY2104" fmla="*/ 6966 h 10219"/>
              <a:gd name="connsiteX2105" fmla="*/ 1264 w 15843"/>
              <a:gd name="connsiteY2105" fmla="*/ 7032 h 10219"/>
              <a:gd name="connsiteX2106" fmla="*/ 1253 w 15843"/>
              <a:gd name="connsiteY2106" fmla="*/ 7096 h 10219"/>
              <a:gd name="connsiteX2107" fmla="*/ 1241 w 15843"/>
              <a:gd name="connsiteY2107" fmla="*/ 7164 h 10219"/>
              <a:gd name="connsiteX2108" fmla="*/ 1218 w 15843"/>
              <a:gd name="connsiteY2108" fmla="*/ 7305 h 10219"/>
              <a:gd name="connsiteX2109" fmla="*/ 1195 w 15843"/>
              <a:gd name="connsiteY2109" fmla="*/ 7452 h 10219"/>
              <a:gd name="connsiteX2110" fmla="*/ 1171 w 15843"/>
              <a:gd name="connsiteY2110" fmla="*/ 7602 h 10219"/>
              <a:gd name="connsiteX2111" fmla="*/ 1148 w 15843"/>
              <a:gd name="connsiteY2111" fmla="*/ 7749 h 10219"/>
              <a:gd name="connsiteX2112" fmla="*/ 1124 w 15843"/>
              <a:gd name="connsiteY2112" fmla="*/ 7893 h 10219"/>
              <a:gd name="connsiteX2113" fmla="*/ 1112 w 15843"/>
              <a:gd name="connsiteY2113" fmla="*/ 7961 h 10219"/>
              <a:gd name="connsiteX2114" fmla="*/ 1101 w 15843"/>
              <a:gd name="connsiteY2114" fmla="*/ 8028 h 10219"/>
              <a:gd name="connsiteX2115" fmla="*/ 1089 w 15843"/>
              <a:gd name="connsiteY2115" fmla="*/ 8091 h 10219"/>
              <a:gd name="connsiteX2116" fmla="*/ 1077 w 15843"/>
              <a:gd name="connsiteY2116" fmla="*/ 8151 h 10219"/>
              <a:gd name="connsiteX2117" fmla="*/ 1053 w 15843"/>
              <a:gd name="connsiteY2117" fmla="*/ 8264 h 10219"/>
              <a:gd name="connsiteX2118" fmla="*/ 1030 w 15843"/>
              <a:gd name="connsiteY2118" fmla="*/ 8371 h 10219"/>
              <a:gd name="connsiteX2119" fmla="*/ 1006 w 15843"/>
              <a:gd name="connsiteY2119" fmla="*/ 8472 h 10219"/>
              <a:gd name="connsiteX2120" fmla="*/ 983 w 15843"/>
              <a:gd name="connsiteY2120" fmla="*/ 8566 h 10219"/>
              <a:gd name="connsiteX2121" fmla="*/ 959 w 15843"/>
              <a:gd name="connsiteY2121" fmla="*/ 8655 h 10219"/>
              <a:gd name="connsiteX2122" fmla="*/ 935 w 15843"/>
              <a:gd name="connsiteY2122" fmla="*/ 8737 h 10219"/>
              <a:gd name="connsiteX2123" fmla="*/ 911 w 15843"/>
              <a:gd name="connsiteY2123" fmla="*/ 8812 h 10219"/>
              <a:gd name="connsiteX2124" fmla="*/ 884 w 15843"/>
              <a:gd name="connsiteY2124" fmla="*/ 8885 h 10219"/>
              <a:gd name="connsiteX2125" fmla="*/ 865 w 15843"/>
              <a:gd name="connsiteY2125" fmla="*/ 8924 h 10219"/>
              <a:gd name="connsiteX2126" fmla="*/ 858 w 15843"/>
              <a:gd name="connsiteY2126" fmla="*/ 8935 h 10219"/>
              <a:gd name="connsiteX2127" fmla="*/ 829 w 15843"/>
              <a:gd name="connsiteY2127" fmla="*/ 8973 h 10219"/>
              <a:gd name="connsiteX2128" fmla="*/ 800 w 15843"/>
              <a:gd name="connsiteY2128" fmla="*/ 9002 h 10219"/>
              <a:gd name="connsiteX2129" fmla="*/ 776 w 15843"/>
              <a:gd name="connsiteY2129" fmla="*/ 9023 h 10219"/>
              <a:gd name="connsiteX2130" fmla="*/ 756 w 15843"/>
              <a:gd name="connsiteY2130" fmla="*/ 9042 h 10219"/>
              <a:gd name="connsiteX2131" fmla="*/ 735 w 15843"/>
              <a:gd name="connsiteY2131" fmla="*/ 9066 h 10219"/>
              <a:gd name="connsiteX2132" fmla="*/ 727 w 15843"/>
              <a:gd name="connsiteY2132" fmla="*/ 9079 h 10219"/>
              <a:gd name="connsiteX2133" fmla="*/ 718 w 15843"/>
              <a:gd name="connsiteY2133" fmla="*/ 9095 h 10219"/>
              <a:gd name="connsiteX2134" fmla="*/ 710 w 15843"/>
              <a:gd name="connsiteY2134" fmla="*/ 9112 h 10219"/>
              <a:gd name="connsiteX2135" fmla="*/ 702 w 15843"/>
              <a:gd name="connsiteY2135" fmla="*/ 9136 h 10219"/>
              <a:gd name="connsiteX2136" fmla="*/ 697 w 15843"/>
              <a:gd name="connsiteY2136" fmla="*/ 9156 h 10219"/>
              <a:gd name="connsiteX2137" fmla="*/ 692 w 15843"/>
              <a:gd name="connsiteY2137" fmla="*/ 9179 h 10219"/>
              <a:gd name="connsiteX2138" fmla="*/ 686 w 15843"/>
              <a:gd name="connsiteY2138" fmla="*/ 9208 h 10219"/>
              <a:gd name="connsiteX2139" fmla="*/ 681 w 15843"/>
              <a:gd name="connsiteY2139" fmla="*/ 9238 h 10219"/>
              <a:gd name="connsiteX2140" fmla="*/ 669 w 15843"/>
              <a:gd name="connsiteY2140" fmla="*/ 9310 h 10219"/>
              <a:gd name="connsiteX2141" fmla="*/ 657 w 15843"/>
              <a:gd name="connsiteY2141" fmla="*/ 9391 h 10219"/>
              <a:gd name="connsiteX2142" fmla="*/ 646 w 15843"/>
              <a:gd name="connsiteY2142" fmla="*/ 9479 h 10219"/>
              <a:gd name="connsiteX2143" fmla="*/ 634 w 15843"/>
              <a:gd name="connsiteY2143" fmla="*/ 9570 h 10219"/>
              <a:gd name="connsiteX2144" fmla="*/ 622 w 15843"/>
              <a:gd name="connsiteY2144" fmla="*/ 9663 h 10219"/>
              <a:gd name="connsiteX2145" fmla="*/ 611 w 15843"/>
              <a:gd name="connsiteY2145" fmla="*/ 9755 h 10219"/>
              <a:gd name="connsiteX2146" fmla="*/ 599 w 15843"/>
              <a:gd name="connsiteY2146" fmla="*/ 9844 h 10219"/>
              <a:gd name="connsiteX2147" fmla="*/ 587 w 15843"/>
              <a:gd name="connsiteY2147" fmla="*/ 9927 h 10219"/>
              <a:gd name="connsiteX2148" fmla="*/ 575 w 15843"/>
              <a:gd name="connsiteY2148" fmla="*/ 10002 h 10219"/>
              <a:gd name="connsiteX2149" fmla="*/ 569 w 15843"/>
              <a:gd name="connsiteY2149" fmla="*/ 10036 h 10219"/>
              <a:gd name="connsiteX2150" fmla="*/ 563 w 15843"/>
              <a:gd name="connsiteY2150" fmla="*/ 10066 h 10219"/>
              <a:gd name="connsiteX2151" fmla="*/ 557 w 15843"/>
              <a:gd name="connsiteY2151" fmla="*/ 10097 h 10219"/>
              <a:gd name="connsiteX2152" fmla="*/ 549 w 15843"/>
              <a:gd name="connsiteY2152" fmla="*/ 10123 h 10219"/>
              <a:gd name="connsiteX2153" fmla="*/ 542 w 15843"/>
              <a:gd name="connsiteY2153" fmla="*/ 10145 h 10219"/>
              <a:gd name="connsiteX2154" fmla="*/ 537 w 15843"/>
              <a:gd name="connsiteY2154" fmla="*/ 10159 h 10219"/>
              <a:gd name="connsiteX2155" fmla="*/ 530 w 15843"/>
              <a:gd name="connsiteY2155" fmla="*/ 10172 h 10219"/>
              <a:gd name="connsiteX2156" fmla="*/ 524 w 15843"/>
              <a:gd name="connsiteY2156" fmla="*/ 10181 h 10219"/>
              <a:gd name="connsiteX2157" fmla="*/ 507 w 15843"/>
              <a:gd name="connsiteY2157" fmla="*/ 10201 h 10219"/>
              <a:gd name="connsiteX2158" fmla="*/ 501 w 15843"/>
              <a:gd name="connsiteY2158" fmla="*/ 10205 h 10219"/>
              <a:gd name="connsiteX2159" fmla="*/ 451 w 15843"/>
              <a:gd name="connsiteY2159" fmla="*/ 10219 h 10219"/>
              <a:gd name="connsiteX2160" fmla="*/ 445 w 15843"/>
              <a:gd name="connsiteY2160" fmla="*/ 10219 h 10219"/>
              <a:gd name="connsiteX2161" fmla="*/ 401 w 15843"/>
              <a:gd name="connsiteY2161" fmla="*/ 10198 h 10219"/>
              <a:gd name="connsiteX2162" fmla="*/ 395 w 15843"/>
              <a:gd name="connsiteY2162" fmla="*/ 10192 h 10219"/>
              <a:gd name="connsiteX2163" fmla="*/ 382 w 15843"/>
              <a:gd name="connsiteY2163" fmla="*/ 10174 h 10219"/>
              <a:gd name="connsiteX2164" fmla="*/ 376 w 15843"/>
              <a:gd name="connsiteY2164" fmla="*/ 10163 h 10219"/>
              <a:gd name="connsiteX2165" fmla="*/ 372 w 15843"/>
              <a:gd name="connsiteY2165" fmla="*/ 10152 h 10219"/>
              <a:gd name="connsiteX2166" fmla="*/ 365 w 15843"/>
              <a:gd name="connsiteY2166" fmla="*/ 10132 h 10219"/>
              <a:gd name="connsiteX2167" fmla="*/ 358 w 15843"/>
              <a:gd name="connsiteY2167" fmla="*/ 10108 h 10219"/>
              <a:gd name="connsiteX2168" fmla="*/ 352 w 15843"/>
              <a:gd name="connsiteY2168" fmla="*/ 10079 h 10219"/>
              <a:gd name="connsiteX2169" fmla="*/ 345 w 15843"/>
              <a:gd name="connsiteY2169" fmla="*/ 10046 h 10219"/>
              <a:gd name="connsiteX2170" fmla="*/ 340 w 15843"/>
              <a:gd name="connsiteY2170" fmla="*/ 10012 h 10219"/>
              <a:gd name="connsiteX2171" fmla="*/ 334 w 15843"/>
              <a:gd name="connsiteY2171" fmla="*/ 9973 h 10219"/>
              <a:gd name="connsiteX2172" fmla="*/ 328 w 15843"/>
              <a:gd name="connsiteY2172" fmla="*/ 9930 h 10219"/>
              <a:gd name="connsiteX2173" fmla="*/ 322 w 15843"/>
              <a:gd name="connsiteY2173" fmla="*/ 9885 h 10219"/>
              <a:gd name="connsiteX2174" fmla="*/ 316 w 15843"/>
              <a:gd name="connsiteY2174" fmla="*/ 9836 h 10219"/>
              <a:gd name="connsiteX2175" fmla="*/ 304 w 15843"/>
              <a:gd name="connsiteY2175" fmla="*/ 9733 h 10219"/>
              <a:gd name="connsiteX2176" fmla="*/ 292 w 15843"/>
              <a:gd name="connsiteY2176" fmla="*/ 9620 h 10219"/>
              <a:gd name="connsiteX2177" fmla="*/ 281 w 15843"/>
              <a:gd name="connsiteY2177" fmla="*/ 9500 h 10219"/>
              <a:gd name="connsiteX2178" fmla="*/ 269 w 15843"/>
              <a:gd name="connsiteY2178" fmla="*/ 9377 h 10219"/>
              <a:gd name="connsiteX2179" fmla="*/ 257 w 15843"/>
              <a:gd name="connsiteY2179" fmla="*/ 9250 h 10219"/>
              <a:gd name="connsiteX2180" fmla="*/ 246 w 15843"/>
              <a:gd name="connsiteY2180" fmla="*/ 9123 h 10219"/>
              <a:gd name="connsiteX2181" fmla="*/ 234 w 15843"/>
              <a:gd name="connsiteY2181" fmla="*/ 8998 h 10219"/>
              <a:gd name="connsiteX2182" fmla="*/ 222 w 15843"/>
              <a:gd name="connsiteY2182" fmla="*/ 8876 h 10219"/>
              <a:gd name="connsiteX2183" fmla="*/ 211 w 15843"/>
              <a:gd name="connsiteY2183" fmla="*/ 8760 h 10219"/>
              <a:gd name="connsiteX2184" fmla="*/ 199 w 15843"/>
              <a:gd name="connsiteY2184" fmla="*/ 8652 h 10219"/>
              <a:gd name="connsiteX2185" fmla="*/ 188 w 15843"/>
              <a:gd name="connsiteY2185" fmla="*/ 8554 h 10219"/>
              <a:gd name="connsiteX2186" fmla="*/ 164 w 15843"/>
              <a:gd name="connsiteY2186" fmla="*/ 8371 h 10219"/>
              <a:gd name="connsiteX2187" fmla="*/ 141 w 15843"/>
              <a:gd name="connsiteY2187" fmla="*/ 8193 h 10219"/>
              <a:gd name="connsiteX2188" fmla="*/ 118 w 15843"/>
              <a:gd name="connsiteY2188" fmla="*/ 8019 h 10219"/>
              <a:gd name="connsiteX2189" fmla="*/ 94 w 15843"/>
              <a:gd name="connsiteY2189" fmla="*/ 7848 h 10219"/>
              <a:gd name="connsiteX2190" fmla="*/ 48 w 15843"/>
              <a:gd name="connsiteY2190" fmla="*/ 7509 h 10219"/>
              <a:gd name="connsiteX2191" fmla="*/ 24 w 15843"/>
              <a:gd name="connsiteY2191" fmla="*/ 7339 h 10219"/>
              <a:gd name="connsiteX2192" fmla="*/ 1 w 15843"/>
              <a:gd name="connsiteY2192" fmla="*/ 7167 h 10219"/>
              <a:gd name="connsiteX2193" fmla="*/ 62 w 15843"/>
              <a:gd name="connsiteY2193" fmla="*/ 7086 h 10219"/>
              <a:gd name="connsiteX2194" fmla="*/ 143 w 15843"/>
              <a:gd name="connsiteY2194"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63 w 15843"/>
              <a:gd name="connsiteY2039" fmla="*/ 5661 h 10219"/>
              <a:gd name="connsiteX2040" fmla="*/ 1952 w 15843"/>
              <a:gd name="connsiteY2040" fmla="*/ 5695 h 10219"/>
              <a:gd name="connsiteX2041" fmla="*/ 1941 w 15843"/>
              <a:gd name="connsiteY2041" fmla="*/ 5739 h 10219"/>
              <a:gd name="connsiteX2042" fmla="*/ 1929 w 15843"/>
              <a:gd name="connsiteY2042" fmla="*/ 5787 h 10219"/>
              <a:gd name="connsiteX2043" fmla="*/ 1918 w 15843"/>
              <a:gd name="connsiteY2043" fmla="*/ 5841 h 10219"/>
              <a:gd name="connsiteX2044" fmla="*/ 1895 w 15843"/>
              <a:gd name="connsiteY2044" fmla="*/ 5956 h 10219"/>
              <a:gd name="connsiteX2045" fmla="*/ 1871 w 15843"/>
              <a:gd name="connsiteY2045" fmla="*/ 6075 h 10219"/>
              <a:gd name="connsiteX2046" fmla="*/ 1859 w 15843"/>
              <a:gd name="connsiteY2046" fmla="*/ 6131 h 10219"/>
              <a:gd name="connsiteX2047" fmla="*/ 1847 w 15843"/>
              <a:gd name="connsiteY2047" fmla="*/ 6186 h 10219"/>
              <a:gd name="connsiteX2048" fmla="*/ 1835 w 15843"/>
              <a:gd name="connsiteY2048" fmla="*/ 6234 h 10219"/>
              <a:gd name="connsiteX2049" fmla="*/ 1823 w 15843"/>
              <a:gd name="connsiteY2049" fmla="*/ 6276 h 10219"/>
              <a:gd name="connsiteX2050" fmla="*/ 1812 w 15843"/>
              <a:gd name="connsiteY2050" fmla="*/ 6315 h 10219"/>
              <a:gd name="connsiteX2051" fmla="*/ 1800 w 15843"/>
              <a:gd name="connsiteY2051" fmla="*/ 6355 h 10219"/>
              <a:gd name="connsiteX2052" fmla="*/ 1777 w 15843"/>
              <a:gd name="connsiteY2052" fmla="*/ 6444 h 10219"/>
              <a:gd name="connsiteX2053" fmla="*/ 1753 w 15843"/>
              <a:gd name="connsiteY2053" fmla="*/ 6535 h 10219"/>
              <a:gd name="connsiteX2054" fmla="*/ 1730 w 15843"/>
              <a:gd name="connsiteY2054" fmla="*/ 6623 h 10219"/>
              <a:gd name="connsiteX2055" fmla="*/ 1718 w 15843"/>
              <a:gd name="connsiteY2055" fmla="*/ 6664 h 10219"/>
              <a:gd name="connsiteX2056" fmla="*/ 1705 w 15843"/>
              <a:gd name="connsiteY2056" fmla="*/ 6703 h 10219"/>
              <a:gd name="connsiteX2057" fmla="*/ 1692 w 15843"/>
              <a:gd name="connsiteY2057" fmla="*/ 6739 h 10219"/>
              <a:gd name="connsiteX2058" fmla="*/ 1677 w 15843"/>
              <a:gd name="connsiteY2058" fmla="*/ 6770 h 10219"/>
              <a:gd name="connsiteX2059" fmla="*/ 1666 w 15843"/>
              <a:gd name="connsiteY2059" fmla="*/ 6792 h 10219"/>
              <a:gd name="connsiteX2060" fmla="*/ 1659 w 15843"/>
              <a:gd name="connsiteY2060" fmla="*/ 6803 h 10219"/>
              <a:gd name="connsiteX2061" fmla="*/ 1647 w 15843"/>
              <a:gd name="connsiteY2061" fmla="*/ 6817 h 10219"/>
              <a:gd name="connsiteX2062" fmla="*/ 1629 w 15843"/>
              <a:gd name="connsiteY2062" fmla="*/ 6834 h 10219"/>
              <a:gd name="connsiteX2063" fmla="*/ 1617 w 15843"/>
              <a:gd name="connsiteY2063" fmla="*/ 6841 h 10219"/>
              <a:gd name="connsiteX2064" fmla="*/ 1576 w 15843"/>
              <a:gd name="connsiteY2064" fmla="*/ 6852 h 10219"/>
              <a:gd name="connsiteX2065" fmla="*/ 1564 w 15843"/>
              <a:gd name="connsiteY2065" fmla="*/ 6851 h 10219"/>
              <a:gd name="connsiteX2066" fmla="*/ 1524 w 15843"/>
              <a:gd name="connsiteY2066" fmla="*/ 6837 h 10219"/>
              <a:gd name="connsiteX2067" fmla="*/ 1518 w 15843"/>
              <a:gd name="connsiteY2067" fmla="*/ 6833 h 10219"/>
              <a:gd name="connsiteX2068" fmla="*/ 1504 w 15843"/>
              <a:gd name="connsiteY2068" fmla="*/ 6818 h 10219"/>
              <a:gd name="connsiteX2069" fmla="*/ 1498 w 15843"/>
              <a:gd name="connsiteY2069" fmla="*/ 6810 h 10219"/>
              <a:gd name="connsiteX2070" fmla="*/ 1491 w 15843"/>
              <a:gd name="connsiteY2070" fmla="*/ 6799 h 10219"/>
              <a:gd name="connsiteX2071" fmla="*/ 1483 w 15843"/>
              <a:gd name="connsiteY2071" fmla="*/ 6783 h 10219"/>
              <a:gd name="connsiteX2072" fmla="*/ 1475 w 15843"/>
              <a:gd name="connsiteY2072" fmla="*/ 6763 h 10219"/>
              <a:gd name="connsiteX2073" fmla="*/ 1463 w 15843"/>
              <a:gd name="connsiteY2073" fmla="*/ 6722 h 10219"/>
              <a:gd name="connsiteX2074" fmla="*/ 1450 w 15843"/>
              <a:gd name="connsiteY2074" fmla="*/ 6672 h 10219"/>
              <a:gd name="connsiteX2075" fmla="*/ 1438 w 15843"/>
              <a:gd name="connsiteY2075" fmla="*/ 6617 h 10219"/>
              <a:gd name="connsiteX2076" fmla="*/ 1426 w 15843"/>
              <a:gd name="connsiteY2076" fmla="*/ 6556 h 10219"/>
              <a:gd name="connsiteX2077" fmla="*/ 1415 w 15843"/>
              <a:gd name="connsiteY2077" fmla="*/ 6493 h 10219"/>
              <a:gd name="connsiteX2078" fmla="*/ 1403 w 15843"/>
              <a:gd name="connsiteY2078" fmla="*/ 6429 h 10219"/>
              <a:gd name="connsiteX2079" fmla="*/ 1391 w 15843"/>
              <a:gd name="connsiteY2079" fmla="*/ 6366 h 10219"/>
              <a:gd name="connsiteX2080" fmla="*/ 1380 w 15843"/>
              <a:gd name="connsiteY2080" fmla="*/ 6307 h 10219"/>
              <a:gd name="connsiteX2081" fmla="*/ 1369 w 15843"/>
              <a:gd name="connsiteY2081" fmla="*/ 6254 h 10219"/>
              <a:gd name="connsiteX2082" fmla="*/ 1358 w 15843"/>
              <a:gd name="connsiteY2082" fmla="*/ 6207 h 10219"/>
              <a:gd name="connsiteX2083" fmla="*/ 1348 w 15843"/>
              <a:gd name="connsiteY2083" fmla="*/ 6173 h 10219"/>
              <a:gd name="connsiteX2084" fmla="*/ 1343 w 15843"/>
              <a:gd name="connsiteY2084" fmla="*/ 6160 h 10219"/>
              <a:gd name="connsiteX2085" fmla="*/ 1338 w 15843"/>
              <a:gd name="connsiteY2085" fmla="*/ 6147 h 10219"/>
              <a:gd name="connsiteX2086" fmla="*/ 1343 w 15843"/>
              <a:gd name="connsiteY2086" fmla="*/ 6157 h 10219"/>
              <a:gd name="connsiteX2087" fmla="*/ 1337 w 15843"/>
              <a:gd name="connsiteY2087" fmla="*/ 6147 h 10219"/>
              <a:gd name="connsiteX2088" fmla="*/ 1339 w 15843"/>
              <a:gd name="connsiteY2088" fmla="*/ 6151 h 10219"/>
              <a:gd name="connsiteX2089" fmla="*/ 1434 w 15843"/>
              <a:gd name="connsiteY2089" fmla="*/ 6150 h 10219"/>
              <a:gd name="connsiteX2090" fmla="*/ 1423 w 15843"/>
              <a:gd name="connsiteY2090" fmla="*/ 6163 h 10219"/>
              <a:gd name="connsiteX2091" fmla="*/ 1433 w 15843"/>
              <a:gd name="connsiteY2091" fmla="*/ 6147 h 10219"/>
              <a:gd name="connsiteX2092" fmla="*/ 1425 w 15843"/>
              <a:gd name="connsiteY2092" fmla="*/ 6162 h 10219"/>
              <a:gd name="connsiteX2093" fmla="*/ 1415 w 15843"/>
              <a:gd name="connsiteY2093" fmla="*/ 6192 h 10219"/>
              <a:gd name="connsiteX2094" fmla="*/ 1404 w 15843"/>
              <a:gd name="connsiteY2094" fmla="*/ 6231 h 10219"/>
              <a:gd name="connsiteX2095" fmla="*/ 1393 w 15843"/>
              <a:gd name="connsiteY2095" fmla="*/ 6278 h 10219"/>
              <a:gd name="connsiteX2096" fmla="*/ 1381 w 15843"/>
              <a:gd name="connsiteY2096" fmla="*/ 6334 h 10219"/>
              <a:gd name="connsiteX2097" fmla="*/ 1369 w 15843"/>
              <a:gd name="connsiteY2097" fmla="*/ 6394 h 10219"/>
              <a:gd name="connsiteX2098" fmla="*/ 1358 w 15843"/>
              <a:gd name="connsiteY2098" fmla="*/ 6460 h 10219"/>
              <a:gd name="connsiteX2099" fmla="*/ 1347 w 15843"/>
              <a:gd name="connsiteY2099" fmla="*/ 6530 h 10219"/>
              <a:gd name="connsiteX2100" fmla="*/ 1335 w 15843"/>
              <a:gd name="connsiteY2100" fmla="*/ 6602 h 10219"/>
              <a:gd name="connsiteX2101" fmla="*/ 1312 w 15843"/>
              <a:gd name="connsiteY2101" fmla="*/ 6750 h 10219"/>
              <a:gd name="connsiteX2102" fmla="*/ 1288 w 15843"/>
              <a:gd name="connsiteY2102" fmla="*/ 6896 h 10219"/>
              <a:gd name="connsiteX2103" fmla="*/ 1276 w 15843"/>
              <a:gd name="connsiteY2103" fmla="*/ 6966 h 10219"/>
              <a:gd name="connsiteX2104" fmla="*/ 1264 w 15843"/>
              <a:gd name="connsiteY2104" fmla="*/ 7032 h 10219"/>
              <a:gd name="connsiteX2105" fmla="*/ 1253 w 15843"/>
              <a:gd name="connsiteY2105" fmla="*/ 7096 h 10219"/>
              <a:gd name="connsiteX2106" fmla="*/ 1241 w 15843"/>
              <a:gd name="connsiteY2106" fmla="*/ 7164 h 10219"/>
              <a:gd name="connsiteX2107" fmla="*/ 1218 w 15843"/>
              <a:gd name="connsiteY2107" fmla="*/ 7305 h 10219"/>
              <a:gd name="connsiteX2108" fmla="*/ 1195 w 15843"/>
              <a:gd name="connsiteY2108" fmla="*/ 7452 h 10219"/>
              <a:gd name="connsiteX2109" fmla="*/ 1171 w 15843"/>
              <a:gd name="connsiteY2109" fmla="*/ 7602 h 10219"/>
              <a:gd name="connsiteX2110" fmla="*/ 1148 w 15843"/>
              <a:gd name="connsiteY2110" fmla="*/ 7749 h 10219"/>
              <a:gd name="connsiteX2111" fmla="*/ 1124 w 15843"/>
              <a:gd name="connsiteY2111" fmla="*/ 7893 h 10219"/>
              <a:gd name="connsiteX2112" fmla="*/ 1112 w 15843"/>
              <a:gd name="connsiteY2112" fmla="*/ 7961 h 10219"/>
              <a:gd name="connsiteX2113" fmla="*/ 1101 w 15843"/>
              <a:gd name="connsiteY2113" fmla="*/ 8028 h 10219"/>
              <a:gd name="connsiteX2114" fmla="*/ 1089 w 15843"/>
              <a:gd name="connsiteY2114" fmla="*/ 8091 h 10219"/>
              <a:gd name="connsiteX2115" fmla="*/ 1077 w 15843"/>
              <a:gd name="connsiteY2115" fmla="*/ 8151 h 10219"/>
              <a:gd name="connsiteX2116" fmla="*/ 1053 w 15843"/>
              <a:gd name="connsiteY2116" fmla="*/ 8264 h 10219"/>
              <a:gd name="connsiteX2117" fmla="*/ 1030 w 15843"/>
              <a:gd name="connsiteY2117" fmla="*/ 8371 h 10219"/>
              <a:gd name="connsiteX2118" fmla="*/ 1006 w 15843"/>
              <a:gd name="connsiteY2118" fmla="*/ 8472 h 10219"/>
              <a:gd name="connsiteX2119" fmla="*/ 983 w 15843"/>
              <a:gd name="connsiteY2119" fmla="*/ 8566 h 10219"/>
              <a:gd name="connsiteX2120" fmla="*/ 959 w 15843"/>
              <a:gd name="connsiteY2120" fmla="*/ 8655 h 10219"/>
              <a:gd name="connsiteX2121" fmla="*/ 935 w 15843"/>
              <a:gd name="connsiteY2121" fmla="*/ 8737 h 10219"/>
              <a:gd name="connsiteX2122" fmla="*/ 911 w 15843"/>
              <a:gd name="connsiteY2122" fmla="*/ 8812 h 10219"/>
              <a:gd name="connsiteX2123" fmla="*/ 884 w 15843"/>
              <a:gd name="connsiteY2123" fmla="*/ 8885 h 10219"/>
              <a:gd name="connsiteX2124" fmla="*/ 865 w 15843"/>
              <a:gd name="connsiteY2124" fmla="*/ 8924 h 10219"/>
              <a:gd name="connsiteX2125" fmla="*/ 858 w 15843"/>
              <a:gd name="connsiteY2125" fmla="*/ 8935 h 10219"/>
              <a:gd name="connsiteX2126" fmla="*/ 829 w 15843"/>
              <a:gd name="connsiteY2126" fmla="*/ 8973 h 10219"/>
              <a:gd name="connsiteX2127" fmla="*/ 800 w 15843"/>
              <a:gd name="connsiteY2127" fmla="*/ 9002 h 10219"/>
              <a:gd name="connsiteX2128" fmla="*/ 776 w 15843"/>
              <a:gd name="connsiteY2128" fmla="*/ 9023 h 10219"/>
              <a:gd name="connsiteX2129" fmla="*/ 756 w 15843"/>
              <a:gd name="connsiteY2129" fmla="*/ 9042 h 10219"/>
              <a:gd name="connsiteX2130" fmla="*/ 735 w 15843"/>
              <a:gd name="connsiteY2130" fmla="*/ 9066 h 10219"/>
              <a:gd name="connsiteX2131" fmla="*/ 727 w 15843"/>
              <a:gd name="connsiteY2131" fmla="*/ 9079 h 10219"/>
              <a:gd name="connsiteX2132" fmla="*/ 718 w 15843"/>
              <a:gd name="connsiteY2132" fmla="*/ 9095 h 10219"/>
              <a:gd name="connsiteX2133" fmla="*/ 710 w 15843"/>
              <a:gd name="connsiteY2133" fmla="*/ 9112 h 10219"/>
              <a:gd name="connsiteX2134" fmla="*/ 702 w 15843"/>
              <a:gd name="connsiteY2134" fmla="*/ 9136 h 10219"/>
              <a:gd name="connsiteX2135" fmla="*/ 697 w 15843"/>
              <a:gd name="connsiteY2135" fmla="*/ 9156 h 10219"/>
              <a:gd name="connsiteX2136" fmla="*/ 692 w 15843"/>
              <a:gd name="connsiteY2136" fmla="*/ 9179 h 10219"/>
              <a:gd name="connsiteX2137" fmla="*/ 686 w 15843"/>
              <a:gd name="connsiteY2137" fmla="*/ 9208 h 10219"/>
              <a:gd name="connsiteX2138" fmla="*/ 681 w 15843"/>
              <a:gd name="connsiteY2138" fmla="*/ 9238 h 10219"/>
              <a:gd name="connsiteX2139" fmla="*/ 669 w 15843"/>
              <a:gd name="connsiteY2139" fmla="*/ 9310 h 10219"/>
              <a:gd name="connsiteX2140" fmla="*/ 657 w 15843"/>
              <a:gd name="connsiteY2140" fmla="*/ 9391 h 10219"/>
              <a:gd name="connsiteX2141" fmla="*/ 646 w 15843"/>
              <a:gd name="connsiteY2141" fmla="*/ 9479 h 10219"/>
              <a:gd name="connsiteX2142" fmla="*/ 634 w 15843"/>
              <a:gd name="connsiteY2142" fmla="*/ 9570 h 10219"/>
              <a:gd name="connsiteX2143" fmla="*/ 622 w 15843"/>
              <a:gd name="connsiteY2143" fmla="*/ 9663 h 10219"/>
              <a:gd name="connsiteX2144" fmla="*/ 611 w 15843"/>
              <a:gd name="connsiteY2144" fmla="*/ 9755 h 10219"/>
              <a:gd name="connsiteX2145" fmla="*/ 599 w 15843"/>
              <a:gd name="connsiteY2145" fmla="*/ 9844 h 10219"/>
              <a:gd name="connsiteX2146" fmla="*/ 587 w 15843"/>
              <a:gd name="connsiteY2146" fmla="*/ 9927 h 10219"/>
              <a:gd name="connsiteX2147" fmla="*/ 575 w 15843"/>
              <a:gd name="connsiteY2147" fmla="*/ 10002 h 10219"/>
              <a:gd name="connsiteX2148" fmla="*/ 569 w 15843"/>
              <a:gd name="connsiteY2148" fmla="*/ 10036 h 10219"/>
              <a:gd name="connsiteX2149" fmla="*/ 563 w 15843"/>
              <a:gd name="connsiteY2149" fmla="*/ 10066 h 10219"/>
              <a:gd name="connsiteX2150" fmla="*/ 557 w 15843"/>
              <a:gd name="connsiteY2150" fmla="*/ 10097 h 10219"/>
              <a:gd name="connsiteX2151" fmla="*/ 549 w 15843"/>
              <a:gd name="connsiteY2151" fmla="*/ 10123 h 10219"/>
              <a:gd name="connsiteX2152" fmla="*/ 542 w 15843"/>
              <a:gd name="connsiteY2152" fmla="*/ 10145 h 10219"/>
              <a:gd name="connsiteX2153" fmla="*/ 537 w 15843"/>
              <a:gd name="connsiteY2153" fmla="*/ 10159 h 10219"/>
              <a:gd name="connsiteX2154" fmla="*/ 530 w 15843"/>
              <a:gd name="connsiteY2154" fmla="*/ 10172 h 10219"/>
              <a:gd name="connsiteX2155" fmla="*/ 524 w 15843"/>
              <a:gd name="connsiteY2155" fmla="*/ 10181 h 10219"/>
              <a:gd name="connsiteX2156" fmla="*/ 507 w 15843"/>
              <a:gd name="connsiteY2156" fmla="*/ 10201 h 10219"/>
              <a:gd name="connsiteX2157" fmla="*/ 501 w 15843"/>
              <a:gd name="connsiteY2157" fmla="*/ 10205 h 10219"/>
              <a:gd name="connsiteX2158" fmla="*/ 451 w 15843"/>
              <a:gd name="connsiteY2158" fmla="*/ 10219 h 10219"/>
              <a:gd name="connsiteX2159" fmla="*/ 445 w 15843"/>
              <a:gd name="connsiteY2159" fmla="*/ 10219 h 10219"/>
              <a:gd name="connsiteX2160" fmla="*/ 401 w 15843"/>
              <a:gd name="connsiteY2160" fmla="*/ 10198 h 10219"/>
              <a:gd name="connsiteX2161" fmla="*/ 395 w 15843"/>
              <a:gd name="connsiteY2161" fmla="*/ 10192 h 10219"/>
              <a:gd name="connsiteX2162" fmla="*/ 382 w 15843"/>
              <a:gd name="connsiteY2162" fmla="*/ 10174 h 10219"/>
              <a:gd name="connsiteX2163" fmla="*/ 376 w 15843"/>
              <a:gd name="connsiteY2163" fmla="*/ 10163 h 10219"/>
              <a:gd name="connsiteX2164" fmla="*/ 372 w 15843"/>
              <a:gd name="connsiteY2164" fmla="*/ 10152 h 10219"/>
              <a:gd name="connsiteX2165" fmla="*/ 365 w 15843"/>
              <a:gd name="connsiteY2165" fmla="*/ 10132 h 10219"/>
              <a:gd name="connsiteX2166" fmla="*/ 358 w 15843"/>
              <a:gd name="connsiteY2166" fmla="*/ 10108 h 10219"/>
              <a:gd name="connsiteX2167" fmla="*/ 352 w 15843"/>
              <a:gd name="connsiteY2167" fmla="*/ 10079 h 10219"/>
              <a:gd name="connsiteX2168" fmla="*/ 345 w 15843"/>
              <a:gd name="connsiteY2168" fmla="*/ 10046 h 10219"/>
              <a:gd name="connsiteX2169" fmla="*/ 340 w 15843"/>
              <a:gd name="connsiteY2169" fmla="*/ 10012 h 10219"/>
              <a:gd name="connsiteX2170" fmla="*/ 334 w 15843"/>
              <a:gd name="connsiteY2170" fmla="*/ 9973 h 10219"/>
              <a:gd name="connsiteX2171" fmla="*/ 328 w 15843"/>
              <a:gd name="connsiteY2171" fmla="*/ 9930 h 10219"/>
              <a:gd name="connsiteX2172" fmla="*/ 322 w 15843"/>
              <a:gd name="connsiteY2172" fmla="*/ 9885 h 10219"/>
              <a:gd name="connsiteX2173" fmla="*/ 316 w 15843"/>
              <a:gd name="connsiteY2173" fmla="*/ 9836 h 10219"/>
              <a:gd name="connsiteX2174" fmla="*/ 304 w 15843"/>
              <a:gd name="connsiteY2174" fmla="*/ 9733 h 10219"/>
              <a:gd name="connsiteX2175" fmla="*/ 292 w 15843"/>
              <a:gd name="connsiteY2175" fmla="*/ 9620 h 10219"/>
              <a:gd name="connsiteX2176" fmla="*/ 281 w 15843"/>
              <a:gd name="connsiteY2176" fmla="*/ 9500 h 10219"/>
              <a:gd name="connsiteX2177" fmla="*/ 269 w 15843"/>
              <a:gd name="connsiteY2177" fmla="*/ 9377 h 10219"/>
              <a:gd name="connsiteX2178" fmla="*/ 257 w 15843"/>
              <a:gd name="connsiteY2178" fmla="*/ 9250 h 10219"/>
              <a:gd name="connsiteX2179" fmla="*/ 246 w 15843"/>
              <a:gd name="connsiteY2179" fmla="*/ 9123 h 10219"/>
              <a:gd name="connsiteX2180" fmla="*/ 234 w 15843"/>
              <a:gd name="connsiteY2180" fmla="*/ 8998 h 10219"/>
              <a:gd name="connsiteX2181" fmla="*/ 222 w 15843"/>
              <a:gd name="connsiteY2181" fmla="*/ 8876 h 10219"/>
              <a:gd name="connsiteX2182" fmla="*/ 211 w 15843"/>
              <a:gd name="connsiteY2182" fmla="*/ 8760 h 10219"/>
              <a:gd name="connsiteX2183" fmla="*/ 199 w 15843"/>
              <a:gd name="connsiteY2183" fmla="*/ 8652 h 10219"/>
              <a:gd name="connsiteX2184" fmla="*/ 188 w 15843"/>
              <a:gd name="connsiteY2184" fmla="*/ 8554 h 10219"/>
              <a:gd name="connsiteX2185" fmla="*/ 164 w 15843"/>
              <a:gd name="connsiteY2185" fmla="*/ 8371 h 10219"/>
              <a:gd name="connsiteX2186" fmla="*/ 141 w 15843"/>
              <a:gd name="connsiteY2186" fmla="*/ 8193 h 10219"/>
              <a:gd name="connsiteX2187" fmla="*/ 118 w 15843"/>
              <a:gd name="connsiteY2187" fmla="*/ 8019 h 10219"/>
              <a:gd name="connsiteX2188" fmla="*/ 94 w 15843"/>
              <a:gd name="connsiteY2188" fmla="*/ 7848 h 10219"/>
              <a:gd name="connsiteX2189" fmla="*/ 48 w 15843"/>
              <a:gd name="connsiteY2189" fmla="*/ 7509 h 10219"/>
              <a:gd name="connsiteX2190" fmla="*/ 24 w 15843"/>
              <a:gd name="connsiteY2190" fmla="*/ 7339 h 10219"/>
              <a:gd name="connsiteX2191" fmla="*/ 1 w 15843"/>
              <a:gd name="connsiteY2191" fmla="*/ 7167 h 10219"/>
              <a:gd name="connsiteX2192" fmla="*/ 62 w 15843"/>
              <a:gd name="connsiteY2192" fmla="*/ 7086 h 10219"/>
              <a:gd name="connsiteX2193" fmla="*/ 143 w 15843"/>
              <a:gd name="connsiteY2193"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63 w 15843"/>
              <a:gd name="connsiteY2039" fmla="*/ 5661 h 10219"/>
              <a:gd name="connsiteX2040" fmla="*/ 1952 w 15843"/>
              <a:gd name="connsiteY2040" fmla="*/ 5695 h 10219"/>
              <a:gd name="connsiteX2041" fmla="*/ 1941 w 15843"/>
              <a:gd name="connsiteY2041" fmla="*/ 5739 h 10219"/>
              <a:gd name="connsiteX2042" fmla="*/ 1929 w 15843"/>
              <a:gd name="connsiteY2042" fmla="*/ 5787 h 10219"/>
              <a:gd name="connsiteX2043" fmla="*/ 1918 w 15843"/>
              <a:gd name="connsiteY2043" fmla="*/ 5841 h 10219"/>
              <a:gd name="connsiteX2044" fmla="*/ 1895 w 15843"/>
              <a:gd name="connsiteY2044" fmla="*/ 5956 h 10219"/>
              <a:gd name="connsiteX2045" fmla="*/ 1871 w 15843"/>
              <a:gd name="connsiteY2045" fmla="*/ 6075 h 10219"/>
              <a:gd name="connsiteX2046" fmla="*/ 1859 w 15843"/>
              <a:gd name="connsiteY2046" fmla="*/ 6131 h 10219"/>
              <a:gd name="connsiteX2047" fmla="*/ 1847 w 15843"/>
              <a:gd name="connsiteY2047" fmla="*/ 6186 h 10219"/>
              <a:gd name="connsiteX2048" fmla="*/ 1835 w 15843"/>
              <a:gd name="connsiteY2048" fmla="*/ 6234 h 10219"/>
              <a:gd name="connsiteX2049" fmla="*/ 1823 w 15843"/>
              <a:gd name="connsiteY2049" fmla="*/ 6276 h 10219"/>
              <a:gd name="connsiteX2050" fmla="*/ 1812 w 15843"/>
              <a:gd name="connsiteY2050" fmla="*/ 6315 h 10219"/>
              <a:gd name="connsiteX2051" fmla="*/ 1800 w 15843"/>
              <a:gd name="connsiteY2051" fmla="*/ 6355 h 10219"/>
              <a:gd name="connsiteX2052" fmla="*/ 1777 w 15843"/>
              <a:gd name="connsiteY2052" fmla="*/ 6444 h 10219"/>
              <a:gd name="connsiteX2053" fmla="*/ 1753 w 15843"/>
              <a:gd name="connsiteY2053" fmla="*/ 6535 h 10219"/>
              <a:gd name="connsiteX2054" fmla="*/ 1730 w 15843"/>
              <a:gd name="connsiteY2054" fmla="*/ 6623 h 10219"/>
              <a:gd name="connsiteX2055" fmla="*/ 1718 w 15843"/>
              <a:gd name="connsiteY2055" fmla="*/ 6664 h 10219"/>
              <a:gd name="connsiteX2056" fmla="*/ 1705 w 15843"/>
              <a:gd name="connsiteY2056" fmla="*/ 6703 h 10219"/>
              <a:gd name="connsiteX2057" fmla="*/ 1692 w 15843"/>
              <a:gd name="connsiteY2057" fmla="*/ 6739 h 10219"/>
              <a:gd name="connsiteX2058" fmla="*/ 1677 w 15843"/>
              <a:gd name="connsiteY2058" fmla="*/ 6770 h 10219"/>
              <a:gd name="connsiteX2059" fmla="*/ 1666 w 15843"/>
              <a:gd name="connsiteY2059" fmla="*/ 6792 h 10219"/>
              <a:gd name="connsiteX2060" fmla="*/ 1659 w 15843"/>
              <a:gd name="connsiteY2060" fmla="*/ 6803 h 10219"/>
              <a:gd name="connsiteX2061" fmla="*/ 1647 w 15843"/>
              <a:gd name="connsiteY2061" fmla="*/ 6817 h 10219"/>
              <a:gd name="connsiteX2062" fmla="*/ 1629 w 15843"/>
              <a:gd name="connsiteY2062" fmla="*/ 6834 h 10219"/>
              <a:gd name="connsiteX2063" fmla="*/ 1617 w 15843"/>
              <a:gd name="connsiteY2063" fmla="*/ 6841 h 10219"/>
              <a:gd name="connsiteX2064" fmla="*/ 1576 w 15843"/>
              <a:gd name="connsiteY2064" fmla="*/ 6852 h 10219"/>
              <a:gd name="connsiteX2065" fmla="*/ 1564 w 15843"/>
              <a:gd name="connsiteY2065" fmla="*/ 6851 h 10219"/>
              <a:gd name="connsiteX2066" fmla="*/ 1524 w 15843"/>
              <a:gd name="connsiteY2066" fmla="*/ 6837 h 10219"/>
              <a:gd name="connsiteX2067" fmla="*/ 1518 w 15843"/>
              <a:gd name="connsiteY2067" fmla="*/ 6833 h 10219"/>
              <a:gd name="connsiteX2068" fmla="*/ 1504 w 15843"/>
              <a:gd name="connsiteY2068" fmla="*/ 6818 h 10219"/>
              <a:gd name="connsiteX2069" fmla="*/ 1498 w 15843"/>
              <a:gd name="connsiteY2069" fmla="*/ 6810 h 10219"/>
              <a:gd name="connsiteX2070" fmla="*/ 1491 w 15843"/>
              <a:gd name="connsiteY2070" fmla="*/ 6799 h 10219"/>
              <a:gd name="connsiteX2071" fmla="*/ 1483 w 15843"/>
              <a:gd name="connsiteY2071" fmla="*/ 6783 h 10219"/>
              <a:gd name="connsiteX2072" fmla="*/ 1475 w 15843"/>
              <a:gd name="connsiteY2072" fmla="*/ 6763 h 10219"/>
              <a:gd name="connsiteX2073" fmla="*/ 1463 w 15843"/>
              <a:gd name="connsiteY2073" fmla="*/ 6722 h 10219"/>
              <a:gd name="connsiteX2074" fmla="*/ 1450 w 15843"/>
              <a:gd name="connsiteY2074" fmla="*/ 6672 h 10219"/>
              <a:gd name="connsiteX2075" fmla="*/ 1438 w 15843"/>
              <a:gd name="connsiteY2075" fmla="*/ 6617 h 10219"/>
              <a:gd name="connsiteX2076" fmla="*/ 1426 w 15843"/>
              <a:gd name="connsiteY2076" fmla="*/ 6556 h 10219"/>
              <a:gd name="connsiteX2077" fmla="*/ 1415 w 15843"/>
              <a:gd name="connsiteY2077" fmla="*/ 6493 h 10219"/>
              <a:gd name="connsiteX2078" fmla="*/ 1403 w 15843"/>
              <a:gd name="connsiteY2078" fmla="*/ 6429 h 10219"/>
              <a:gd name="connsiteX2079" fmla="*/ 1391 w 15843"/>
              <a:gd name="connsiteY2079" fmla="*/ 6366 h 10219"/>
              <a:gd name="connsiteX2080" fmla="*/ 1380 w 15843"/>
              <a:gd name="connsiteY2080" fmla="*/ 6307 h 10219"/>
              <a:gd name="connsiteX2081" fmla="*/ 1369 w 15843"/>
              <a:gd name="connsiteY2081" fmla="*/ 6254 h 10219"/>
              <a:gd name="connsiteX2082" fmla="*/ 1358 w 15843"/>
              <a:gd name="connsiteY2082" fmla="*/ 6207 h 10219"/>
              <a:gd name="connsiteX2083" fmla="*/ 1348 w 15843"/>
              <a:gd name="connsiteY2083" fmla="*/ 6173 h 10219"/>
              <a:gd name="connsiteX2084" fmla="*/ 1343 w 15843"/>
              <a:gd name="connsiteY2084" fmla="*/ 6160 h 10219"/>
              <a:gd name="connsiteX2085" fmla="*/ 1338 w 15843"/>
              <a:gd name="connsiteY2085" fmla="*/ 6147 h 10219"/>
              <a:gd name="connsiteX2086" fmla="*/ 1343 w 15843"/>
              <a:gd name="connsiteY2086" fmla="*/ 6157 h 10219"/>
              <a:gd name="connsiteX2087" fmla="*/ 1337 w 15843"/>
              <a:gd name="connsiteY2087" fmla="*/ 6147 h 10219"/>
              <a:gd name="connsiteX2088" fmla="*/ 1434 w 15843"/>
              <a:gd name="connsiteY2088" fmla="*/ 6150 h 10219"/>
              <a:gd name="connsiteX2089" fmla="*/ 1423 w 15843"/>
              <a:gd name="connsiteY2089" fmla="*/ 6163 h 10219"/>
              <a:gd name="connsiteX2090" fmla="*/ 1433 w 15843"/>
              <a:gd name="connsiteY2090" fmla="*/ 6147 h 10219"/>
              <a:gd name="connsiteX2091" fmla="*/ 1425 w 15843"/>
              <a:gd name="connsiteY2091" fmla="*/ 6162 h 10219"/>
              <a:gd name="connsiteX2092" fmla="*/ 1415 w 15843"/>
              <a:gd name="connsiteY2092" fmla="*/ 6192 h 10219"/>
              <a:gd name="connsiteX2093" fmla="*/ 1404 w 15843"/>
              <a:gd name="connsiteY2093" fmla="*/ 6231 h 10219"/>
              <a:gd name="connsiteX2094" fmla="*/ 1393 w 15843"/>
              <a:gd name="connsiteY2094" fmla="*/ 6278 h 10219"/>
              <a:gd name="connsiteX2095" fmla="*/ 1381 w 15843"/>
              <a:gd name="connsiteY2095" fmla="*/ 6334 h 10219"/>
              <a:gd name="connsiteX2096" fmla="*/ 1369 w 15843"/>
              <a:gd name="connsiteY2096" fmla="*/ 6394 h 10219"/>
              <a:gd name="connsiteX2097" fmla="*/ 1358 w 15843"/>
              <a:gd name="connsiteY2097" fmla="*/ 6460 h 10219"/>
              <a:gd name="connsiteX2098" fmla="*/ 1347 w 15843"/>
              <a:gd name="connsiteY2098" fmla="*/ 6530 h 10219"/>
              <a:gd name="connsiteX2099" fmla="*/ 1335 w 15843"/>
              <a:gd name="connsiteY2099" fmla="*/ 6602 h 10219"/>
              <a:gd name="connsiteX2100" fmla="*/ 1312 w 15843"/>
              <a:gd name="connsiteY2100" fmla="*/ 6750 h 10219"/>
              <a:gd name="connsiteX2101" fmla="*/ 1288 w 15843"/>
              <a:gd name="connsiteY2101" fmla="*/ 6896 h 10219"/>
              <a:gd name="connsiteX2102" fmla="*/ 1276 w 15843"/>
              <a:gd name="connsiteY2102" fmla="*/ 6966 h 10219"/>
              <a:gd name="connsiteX2103" fmla="*/ 1264 w 15843"/>
              <a:gd name="connsiteY2103" fmla="*/ 7032 h 10219"/>
              <a:gd name="connsiteX2104" fmla="*/ 1253 w 15843"/>
              <a:gd name="connsiteY2104" fmla="*/ 7096 h 10219"/>
              <a:gd name="connsiteX2105" fmla="*/ 1241 w 15843"/>
              <a:gd name="connsiteY2105" fmla="*/ 7164 h 10219"/>
              <a:gd name="connsiteX2106" fmla="*/ 1218 w 15843"/>
              <a:gd name="connsiteY2106" fmla="*/ 7305 h 10219"/>
              <a:gd name="connsiteX2107" fmla="*/ 1195 w 15843"/>
              <a:gd name="connsiteY2107" fmla="*/ 7452 h 10219"/>
              <a:gd name="connsiteX2108" fmla="*/ 1171 w 15843"/>
              <a:gd name="connsiteY2108" fmla="*/ 7602 h 10219"/>
              <a:gd name="connsiteX2109" fmla="*/ 1148 w 15843"/>
              <a:gd name="connsiteY2109" fmla="*/ 7749 h 10219"/>
              <a:gd name="connsiteX2110" fmla="*/ 1124 w 15843"/>
              <a:gd name="connsiteY2110" fmla="*/ 7893 h 10219"/>
              <a:gd name="connsiteX2111" fmla="*/ 1112 w 15843"/>
              <a:gd name="connsiteY2111" fmla="*/ 7961 h 10219"/>
              <a:gd name="connsiteX2112" fmla="*/ 1101 w 15843"/>
              <a:gd name="connsiteY2112" fmla="*/ 8028 h 10219"/>
              <a:gd name="connsiteX2113" fmla="*/ 1089 w 15843"/>
              <a:gd name="connsiteY2113" fmla="*/ 8091 h 10219"/>
              <a:gd name="connsiteX2114" fmla="*/ 1077 w 15843"/>
              <a:gd name="connsiteY2114" fmla="*/ 8151 h 10219"/>
              <a:gd name="connsiteX2115" fmla="*/ 1053 w 15843"/>
              <a:gd name="connsiteY2115" fmla="*/ 8264 h 10219"/>
              <a:gd name="connsiteX2116" fmla="*/ 1030 w 15843"/>
              <a:gd name="connsiteY2116" fmla="*/ 8371 h 10219"/>
              <a:gd name="connsiteX2117" fmla="*/ 1006 w 15843"/>
              <a:gd name="connsiteY2117" fmla="*/ 8472 h 10219"/>
              <a:gd name="connsiteX2118" fmla="*/ 983 w 15843"/>
              <a:gd name="connsiteY2118" fmla="*/ 8566 h 10219"/>
              <a:gd name="connsiteX2119" fmla="*/ 959 w 15843"/>
              <a:gd name="connsiteY2119" fmla="*/ 8655 h 10219"/>
              <a:gd name="connsiteX2120" fmla="*/ 935 w 15843"/>
              <a:gd name="connsiteY2120" fmla="*/ 8737 h 10219"/>
              <a:gd name="connsiteX2121" fmla="*/ 911 w 15843"/>
              <a:gd name="connsiteY2121" fmla="*/ 8812 h 10219"/>
              <a:gd name="connsiteX2122" fmla="*/ 884 w 15843"/>
              <a:gd name="connsiteY2122" fmla="*/ 8885 h 10219"/>
              <a:gd name="connsiteX2123" fmla="*/ 865 w 15843"/>
              <a:gd name="connsiteY2123" fmla="*/ 8924 h 10219"/>
              <a:gd name="connsiteX2124" fmla="*/ 858 w 15843"/>
              <a:gd name="connsiteY2124" fmla="*/ 8935 h 10219"/>
              <a:gd name="connsiteX2125" fmla="*/ 829 w 15843"/>
              <a:gd name="connsiteY2125" fmla="*/ 8973 h 10219"/>
              <a:gd name="connsiteX2126" fmla="*/ 800 w 15843"/>
              <a:gd name="connsiteY2126" fmla="*/ 9002 h 10219"/>
              <a:gd name="connsiteX2127" fmla="*/ 776 w 15843"/>
              <a:gd name="connsiteY2127" fmla="*/ 9023 h 10219"/>
              <a:gd name="connsiteX2128" fmla="*/ 756 w 15843"/>
              <a:gd name="connsiteY2128" fmla="*/ 9042 h 10219"/>
              <a:gd name="connsiteX2129" fmla="*/ 735 w 15843"/>
              <a:gd name="connsiteY2129" fmla="*/ 9066 h 10219"/>
              <a:gd name="connsiteX2130" fmla="*/ 727 w 15843"/>
              <a:gd name="connsiteY2130" fmla="*/ 9079 h 10219"/>
              <a:gd name="connsiteX2131" fmla="*/ 718 w 15843"/>
              <a:gd name="connsiteY2131" fmla="*/ 9095 h 10219"/>
              <a:gd name="connsiteX2132" fmla="*/ 710 w 15843"/>
              <a:gd name="connsiteY2132" fmla="*/ 9112 h 10219"/>
              <a:gd name="connsiteX2133" fmla="*/ 702 w 15843"/>
              <a:gd name="connsiteY2133" fmla="*/ 9136 h 10219"/>
              <a:gd name="connsiteX2134" fmla="*/ 697 w 15843"/>
              <a:gd name="connsiteY2134" fmla="*/ 9156 h 10219"/>
              <a:gd name="connsiteX2135" fmla="*/ 692 w 15843"/>
              <a:gd name="connsiteY2135" fmla="*/ 9179 h 10219"/>
              <a:gd name="connsiteX2136" fmla="*/ 686 w 15843"/>
              <a:gd name="connsiteY2136" fmla="*/ 9208 h 10219"/>
              <a:gd name="connsiteX2137" fmla="*/ 681 w 15843"/>
              <a:gd name="connsiteY2137" fmla="*/ 9238 h 10219"/>
              <a:gd name="connsiteX2138" fmla="*/ 669 w 15843"/>
              <a:gd name="connsiteY2138" fmla="*/ 9310 h 10219"/>
              <a:gd name="connsiteX2139" fmla="*/ 657 w 15843"/>
              <a:gd name="connsiteY2139" fmla="*/ 9391 h 10219"/>
              <a:gd name="connsiteX2140" fmla="*/ 646 w 15843"/>
              <a:gd name="connsiteY2140" fmla="*/ 9479 h 10219"/>
              <a:gd name="connsiteX2141" fmla="*/ 634 w 15843"/>
              <a:gd name="connsiteY2141" fmla="*/ 9570 h 10219"/>
              <a:gd name="connsiteX2142" fmla="*/ 622 w 15843"/>
              <a:gd name="connsiteY2142" fmla="*/ 9663 h 10219"/>
              <a:gd name="connsiteX2143" fmla="*/ 611 w 15843"/>
              <a:gd name="connsiteY2143" fmla="*/ 9755 h 10219"/>
              <a:gd name="connsiteX2144" fmla="*/ 599 w 15843"/>
              <a:gd name="connsiteY2144" fmla="*/ 9844 h 10219"/>
              <a:gd name="connsiteX2145" fmla="*/ 587 w 15843"/>
              <a:gd name="connsiteY2145" fmla="*/ 9927 h 10219"/>
              <a:gd name="connsiteX2146" fmla="*/ 575 w 15843"/>
              <a:gd name="connsiteY2146" fmla="*/ 10002 h 10219"/>
              <a:gd name="connsiteX2147" fmla="*/ 569 w 15843"/>
              <a:gd name="connsiteY2147" fmla="*/ 10036 h 10219"/>
              <a:gd name="connsiteX2148" fmla="*/ 563 w 15843"/>
              <a:gd name="connsiteY2148" fmla="*/ 10066 h 10219"/>
              <a:gd name="connsiteX2149" fmla="*/ 557 w 15843"/>
              <a:gd name="connsiteY2149" fmla="*/ 10097 h 10219"/>
              <a:gd name="connsiteX2150" fmla="*/ 549 w 15843"/>
              <a:gd name="connsiteY2150" fmla="*/ 10123 h 10219"/>
              <a:gd name="connsiteX2151" fmla="*/ 542 w 15843"/>
              <a:gd name="connsiteY2151" fmla="*/ 10145 h 10219"/>
              <a:gd name="connsiteX2152" fmla="*/ 537 w 15843"/>
              <a:gd name="connsiteY2152" fmla="*/ 10159 h 10219"/>
              <a:gd name="connsiteX2153" fmla="*/ 530 w 15843"/>
              <a:gd name="connsiteY2153" fmla="*/ 10172 h 10219"/>
              <a:gd name="connsiteX2154" fmla="*/ 524 w 15843"/>
              <a:gd name="connsiteY2154" fmla="*/ 10181 h 10219"/>
              <a:gd name="connsiteX2155" fmla="*/ 507 w 15843"/>
              <a:gd name="connsiteY2155" fmla="*/ 10201 h 10219"/>
              <a:gd name="connsiteX2156" fmla="*/ 501 w 15843"/>
              <a:gd name="connsiteY2156" fmla="*/ 10205 h 10219"/>
              <a:gd name="connsiteX2157" fmla="*/ 451 w 15843"/>
              <a:gd name="connsiteY2157" fmla="*/ 10219 h 10219"/>
              <a:gd name="connsiteX2158" fmla="*/ 445 w 15843"/>
              <a:gd name="connsiteY2158" fmla="*/ 10219 h 10219"/>
              <a:gd name="connsiteX2159" fmla="*/ 401 w 15843"/>
              <a:gd name="connsiteY2159" fmla="*/ 10198 h 10219"/>
              <a:gd name="connsiteX2160" fmla="*/ 395 w 15843"/>
              <a:gd name="connsiteY2160" fmla="*/ 10192 h 10219"/>
              <a:gd name="connsiteX2161" fmla="*/ 382 w 15843"/>
              <a:gd name="connsiteY2161" fmla="*/ 10174 h 10219"/>
              <a:gd name="connsiteX2162" fmla="*/ 376 w 15843"/>
              <a:gd name="connsiteY2162" fmla="*/ 10163 h 10219"/>
              <a:gd name="connsiteX2163" fmla="*/ 372 w 15843"/>
              <a:gd name="connsiteY2163" fmla="*/ 10152 h 10219"/>
              <a:gd name="connsiteX2164" fmla="*/ 365 w 15843"/>
              <a:gd name="connsiteY2164" fmla="*/ 10132 h 10219"/>
              <a:gd name="connsiteX2165" fmla="*/ 358 w 15843"/>
              <a:gd name="connsiteY2165" fmla="*/ 10108 h 10219"/>
              <a:gd name="connsiteX2166" fmla="*/ 352 w 15843"/>
              <a:gd name="connsiteY2166" fmla="*/ 10079 h 10219"/>
              <a:gd name="connsiteX2167" fmla="*/ 345 w 15843"/>
              <a:gd name="connsiteY2167" fmla="*/ 10046 h 10219"/>
              <a:gd name="connsiteX2168" fmla="*/ 340 w 15843"/>
              <a:gd name="connsiteY2168" fmla="*/ 10012 h 10219"/>
              <a:gd name="connsiteX2169" fmla="*/ 334 w 15843"/>
              <a:gd name="connsiteY2169" fmla="*/ 9973 h 10219"/>
              <a:gd name="connsiteX2170" fmla="*/ 328 w 15843"/>
              <a:gd name="connsiteY2170" fmla="*/ 9930 h 10219"/>
              <a:gd name="connsiteX2171" fmla="*/ 322 w 15843"/>
              <a:gd name="connsiteY2171" fmla="*/ 9885 h 10219"/>
              <a:gd name="connsiteX2172" fmla="*/ 316 w 15843"/>
              <a:gd name="connsiteY2172" fmla="*/ 9836 h 10219"/>
              <a:gd name="connsiteX2173" fmla="*/ 304 w 15843"/>
              <a:gd name="connsiteY2173" fmla="*/ 9733 h 10219"/>
              <a:gd name="connsiteX2174" fmla="*/ 292 w 15843"/>
              <a:gd name="connsiteY2174" fmla="*/ 9620 h 10219"/>
              <a:gd name="connsiteX2175" fmla="*/ 281 w 15843"/>
              <a:gd name="connsiteY2175" fmla="*/ 9500 h 10219"/>
              <a:gd name="connsiteX2176" fmla="*/ 269 w 15843"/>
              <a:gd name="connsiteY2176" fmla="*/ 9377 h 10219"/>
              <a:gd name="connsiteX2177" fmla="*/ 257 w 15843"/>
              <a:gd name="connsiteY2177" fmla="*/ 9250 h 10219"/>
              <a:gd name="connsiteX2178" fmla="*/ 246 w 15843"/>
              <a:gd name="connsiteY2178" fmla="*/ 9123 h 10219"/>
              <a:gd name="connsiteX2179" fmla="*/ 234 w 15843"/>
              <a:gd name="connsiteY2179" fmla="*/ 8998 h 10219"/>
              <a:gd name="connsiteX2180" fmla="*/ 222 w 15843"/>
              <a:gd name="connsiteY2180" fmla="*/ 8876 h 10219"/>
              <a:gd name="connsiteX2181" fmla="*/ 211 w 15843"/>
              <a:gd name="connsiteY2181" fmla="*/ 8760 h 10219"/>
              <a:gd name="connsiteX2182" fmla="*/ 199 w 15843"/>
              <a:gd name="connsiteY2182" fmla="*/ 8652 h 10219"/>
              <a:gd name="connsiteX2183" fmla="*/ 188 w 15843"/>
              <a:gd name="connsiteY2183" fmla="*/ 8554 h 10219"/>
              <a:gd name="connsiteX2184" fmla="*/ 164 w 15843"/>
              <a:gd name="connsiteY2184" fmla="*/ 8371 h 10219"/>
              <a:gd name="connsiteX2185" fmla="*/ 141 w 15843"/>
              <a:gd name="connsiteY2185" fmla="*/ 8193 h 10219"/>
              <a:gd name="connsiteX2186" fmla="*/ 118 w 15843"/>
              <a:gd name="connsiteY2186" fmla="*/ 8019 h 10219"/>
              <a:gd name="connsiteX2187" fmla="*/ 94 w 15843"/>
              <a:gd name="connsiteY2187" fmla="*/ 7848 h 10219"/>
              <a:gd name="connsiteX2188" fmla="*/ 48 w 15843"/>
              <a:gd name="connsiteY2188" fmla="*/ 7509 h 10219"/>
              <a:gd name="connsiteX2189" fmla="*/ 24 w 15843"/>
              <a:gd name="connsiteY2189" fmla="*/ 7339 h 10219"/>
              <a:gd name="connsiteX2190" fmla="*/ 1 w 15843"/>
              <a:gd name="connsiteY2190" fmla="*/ 7167 h 10219"/>
              <a:gd name="connsiteX2191" fmla="*/ 62 w 15843"/>
              <a:gd name="connsiteY2191" fmla="*/ 7086 h 10219"/>
              <a:gd name="connsiteX2192" fmla="*/ 143 w 15843"/>
              <a:gd name="connsiteY2192"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63 w 15843"/>
              <a:gd name="connsiteY2039" fmla="*/ 5661 h 10219"/>
              <a:gd name="connsiteX2040" fmla="*/ 1952 w 15843"/>
              <a:gd name="connsiteY2040" fmla="*/ 5695 h 10219"/>
              <a:gd name="connsiteX2041" fmla="*/ 1941 w 15843"/>
              <a:gd name="connsiteY2041" fmla="*/ 5739 h 10219"/>
              <a:gd name="connsiteX2042" fmla="*/ 1929 w 15843"/>
              <a:gd name="connsiteY2042" fmla="*/ 5787 h 10219"/>
              <a:gd name="connsiteX2043" fmla="*/ 1918 w 15843"/>
              <a:gd name="connsiteY2043" fmla="*/ 5841 h 10219"/>
              <a:gd name="connsiteX2044" fmla="*/ 1895 w 15843"/>
              <a:gd name="connsiteY2044" fmla="*/ 5956 h 10219"/>
              <a:gd name="connsiteX2045" fmla="*/ 1871 w 15843"/>
              <a:gd name="connsiteY2045" fmla="*/ 6075 h 10219"/>
              <a:gd name="connsiteX2046" fmla="*/ 1859 w 15843"/>
              <a:gd name="connsiteY2046" fmla="*/ 6131 h 10219"/>
              <a:gd name="connsiteX2047" fmla="*/ 1847 w 15843"/>
              <a:gd name="connsiteY2047" fmla="*/ 6186 h 10219"/>
              <a:gd name="connsiteX2048" fmla="*/ 1835 w 15843"/>
              <a:gd name="connsiteY2048" fmla="*/ 6234 h 10219"/>
              <a:gd name="connsiteX2049" fmla="*/ 1823 w 15843"/>
              <a:gd name="connsiteY2049" fmla="*/ 6276 h 10219"/>
              <a:gd name="connsiteX2050" fmla="*/ 1812 w 15843"/>
              <a:gd name="connsiteY2050" fmla="*/ 6315 h 10219"/>
              <a:gd name="connsiteX2051" fmla="*/ 1800 w 15843"/>
              <a:gd name="connsiteY2051" fmla="*/ 6355 h 10219"/>
              <a:gd name="connsiteX2052" fmla="*/ 1777 w 15843"/>
              <a:gd name="connsiteY2052" fmla="*/ 6444 h 10219"/>
              <a:gd name="connsiteX2053" fmla="*/ 1753 w 15843"/>
              <a:gd name="connsiteY2053" fmla="*/ 6535 h 10219"/>
              <a:gd name="connsiteX2054" fmla="*/ 1730 w 15843"/>
              <a:gd name="connsiteY2054" fmla="*/ 6623 h 10219"/>
              <a:gd name="connsiteX2055" fmla="*/ 1718 w 15843"/>
              <a:gd name="connsiteY2055" fmla="*/ 6664 h 10219"/>
              <a:gd name="connsiteX2056" fmla="*/ 1705 w 15843"/>
              <a:gd name="connsiteY2056" fmla="*/ 6703 h 10219"/>
              <a:gd name="connsiteX2057" fmla="*/ 1692 w 15843"/>
              <a:gd name="connsiteY2057" fmla="*/ 6739 h 10219"/>
              <a:gd name="connsiteX2058" fmla="*/ 1677 w 15843"/>
              <a:gd name="connsiteY2058" fmla="*/ 6770 h 10219"/>
              <a:gd name="connsiteX2059" fmla="*/ 1666 w 15843"/>
              <a:gd name="connsiteY2059" fmla="*/ 6792 h 10219"/>
              <a:gd name="connsiteX2060" fmla="*/ 1659 w 15843"/>
              <a:gd name="connsiteY2060" fmla="*/ 6803 h 10219"/>
              <a:gd name="connsiteX2061" fmla="*/ 1647 w 15843"/>
              <a:gd name="connsiteY2061" fmla="*/ 6817 h 10219"/>
              <a:gd name="connsiteX2062" fmla="*/ 1629 w 15843"/>
              <a:gd name="connsiteY2062" fmla="*/ 6834 h 10219"/>
              <a:gd name="connsiteX2063" fmla="*/ 1617 w 15843"/>
              <a:gd name="connsiteY2063" fmla="*/ 6841 h 10219"/>
              <a:gd name="connsiteX2064" fmla="*/ 1576 w 15843"/>
              <a:gd name="connsiteY2064" fmla="*/ 6852 h 10219"/>
              <a:gd name="connsiteX2065" fmla="*/ 1564 w 15843"/>
              <a:gd name="connsiteY2065" fmla="*/ 6851 h 10219"/>
              <a:gd name="connsiteX2066" fmla="*/ 1524 w 15843"/>
              <a:gd name="connsiteY2066" fmla="*/ 6837 h 10219"/>
              <a:gd name="connsiteX2067" fmla="*/ 1518 w 15843"/>
              <a:gd name="connsiteY2067" fmla="*/ 6833 h 10219"/>
              <a:gd name="connsiteX2068" fmla="*/ 1504 w 15843"/>
              <a:gd name="connsiteY2068" fmla="*/ 6818 h 10219"/>
              <a:gd name="connsiteX2069" fmla="*/ 1498 w 15843"/>
              <a:gd name="connsiteY2069" fmla="*/ 6810 h 10219"/>
              <a:gd name="connsiteX2070" fmla="*/ 1491 w 15843"/>
              <a:gd name="connsiteY2070" fmla="*/ 6799 h 10219"/>
              <a:gd name="connsiteX2071" fmla="*/ 1483 w 15843"/>
              <a:gd name="connsiteY2071" fmla="*/ 6783 h 10219"/>
              <a:gd name="connsiteX2072" fmla="*/ 1475 w 15843"/>
              <a:gd name="connsiteY2072" fmla="*/ 6763 h 10219"/>
              <a:gd name="connsiteX2073" fmla="*/ 1463 w 15843"/>
              <a:gd name="connsiteY2073" fmla="*/ 6722 h 10219"/>
              <a:gd name="connsiteX2074" fmla="*/ 1450 w 15843"/>
              <a:gd name="connsiteY2074" fmla="*/ 6672 h 10219"/>
              <a:gd name="connsiteX2075" fmla="*/ 1438 w 15843"/>
              <a:gd name="connsiteY2075" fmla="*/ 6617 h 10219"/>
              <a:gd name="connsiteX2076" fmla="*/ 1426 w 15843"/>
              <a:gd name="connsiteY2076" fmla="*/ 6556 h 10219"/>
              <a:gd name="connsiteX2077" fmla="*/ 1415 w 15843"/>
              <a:gd name="connsiteY2077" fmla="*/ 6493 h 10219"/>
              <a:gd name="connsiteX2078" fmla="*/ 1403 w 15843"/>
              <a:gd name="connsiteY2078" fmla="*/ 6429 h 10219"/>
              <a:gd name="connsiteX2079" fmla="*/ 1391 w 15843"/>
              <a:gd name="connsiteY2079" fmla="*/ 6366 h 10219"/>
              <a:gd name="connsiteX2080" fmla="*/ 1380 w 15843"/>
              <a:gd name="connsiteY2080" fmla="*/ 6307 h 10219"/>
              <a:gd name="connsiteX2081" fmla="*/ 1369 w 15843"/>
              <a:gd name="connsiteY2081" fmla="*/ 6254 h 10219"/>
              <a:gd name="connsiteX2082" fmla="*/ 1358 w 15843"/>
              <a:gd name="connsiteY2082" fmla="*/ 6207 h 10219"/>
              <a:gd name="connsiteX2083" fmla="*/ 1348 w 15843"/>
              <a:gd name="connsiteY2083" fmla="*/ 6173 h 10219"/>
              <a:gd name="connsiteX2084" fmla="*/ 1343 w 15843"/>
              <a:gd name="connsiteY2084" fmla="*/ 6160 h 10219"/>
              <a:gd name="connsiteX2085" fmla="*/ 1338 w 15843"/>
              <a:gd name="connsiteY2085" fmla="*/ 6147 h 10219"/>
              <a:gd name="connsiteX2086" fmla="*/ 1337 w 15843"/>
              <a:gd name="connsiteY2086" fmla="*/ 6147 h 10219"/>
              <a:gd name="connsiteX2087" fmla="*/ 1434 w 15843"/>
              <a:gd name="connsiteY2087" fmla="*/ 6150 h 10219"/>
              <a:gd name="connsiteX2088" fmla="*/ 1423 w 15843"/>
              <a:gd name="connsiteY2088" fmla="*/ 6163 h 10219"/>
              <a:gd name="connsiteX2089" fmla="*/ 1433 w 15843"/>
              <a:gd name="connsiteY2089" fmla="*/ 6147 h 10219"/>
              <a:gd name="connsiteX2090" fmla="*/ 1425 w 15843"/>
              <a:gd name="connsiteY2090" fmla="*/ 6162 h 10219"/>
              <a:gd name="connsiteX2091" fmla="*/ 1415 w 15843"/>
              <a:gd name="connsiteY2091" fmla="*/ 6192 h 10219"/>
              <a:gd name="connsiteX2092" fmla="*/ 1404 w 15843"/>
              <a:gd name="connsiteY2092" fmla="*/ 6231 h 10219"/>
              <a:gd name="connsiteX2093" fmla="*/ 1393 w 15843"/>
              <a:gd name="connsiteY2093" fmla="*/ 6278 h 10219"/>
              <a:gd name="connsiteX2094" fmla="*/ 1381 w 15843"/>
              <a:gd name="connsiteY2094" fmla="*/ 6334 h 10219"/>
              <a:gd name="connsiteX2095" fmla="*/ 1369 w 15843"/>
              <a:gd name="connsiteY2095" fmla="*/ 6394 h 10219"/>
              <a:gd name="connsiteX2096" fmla="*/ 1358 w 15843"/>
              <a:gd name="connsiteY2096" fmla="*/ 6460 h 10219"/>
              <a:gd name="connsiteX2097" fmla="*/ 1347 w 15843"/>
              <a:gd name="connsiteY2097" fmla="*/ 6530 h 10219"/>
              <a:gd name="connsiteX2098" fmla="*/ 1335 w 15843"/>
              <a:gd name="connsiteY2098" fmla="*/ 6602 h 10219"/>
              <a:gd name="connsiteX2099" fmla="*/ 1312 w 15843"/>
              <a:gd name="connsiteY2099" fmla="*/ 6750 h 10219"/>
              <a:gd name="connsiteX2100" fmla="*/ 1288 w 15843"/>
              <a:gd name="connsiteY2100" fmla="*/ 6896 h 10219"/>
              <a:gd name="connsiteX2101" fmla="*/ 1276 w 15843"/>
              <a:gd name="connsiteY2101" fmla="*/ 6966 h 10219"/>
              <a:gd name="connsiteX2102" fmla="*/ 1264 w 15843"/>
              <a:gd name="connsiteY2102" fmla="*/ 7032 h 10219"/>
              <a:gd name="connsiteX2103" fmla="*/ 1253 w 15843"/>
              <a:gd name="connsiteY2103" fmla="*/ 7096 h 10219"/>
              <a:gd name="connsiteX2104" fmla="*/ 1241 w 15843"/>
              <a:gd name="connsiteY2104" fmla="*/ 7164 h 10219"/>
              <a:gd name="connsiteX2105" fmla="*/ 1218 w 15843"/>
              <a:gd name="connsiteY2105" fmla="*/ 7305 h 10219"/>
              <a:gd name="connsiteX2106" fmla="*/ 1195 w 15843"/>
              <a:gd name="connsiteY2106" fmla="*/ 7452 h 10219"/>
              <a:gd name="connsiteX2107" fmla="*/ 1171 w 15843"/>
              <a:gd name="connsiteY2107" fmla="*/ 7602 h 10219"/>
              <a:gd name="connsiteX2108" fmla="*/ 1148 w 15843"/>
              <a:gd name="connsiteY2108" fmla="*/ 7749 h 10219"/>
              <a:gd name="connsiteX2109" fmla="*/ 1124 w 15843"/>
              <a:gd name="connsiteY2109" fmla="*/ 7893 h 10219"/>
              <a:gd name="connsiteX2110" fmla="*/ 1112 w 15843"/>
              <a:gd name="connsiteY2110" fmla="*/ 7961 h 10219"/>
              <a:gd name="connsiteX2111" fmla="*/ 1101 w 15843"/>
              <a:gd name="connsiteY2111" fmla="*/ 8028 h 10219"/>
              <a:gd name="connsiteX2112" fmla="*/ 1089 w 15843"/>
              <a:gd name="connsiteY2112" fmla="*/ 8091 h 10219"/>
              <a:gd name="connsiteX2113" fmla="*/ 1077 w 15843"/>
              <a:gd name="connsiteY2113" fmla="*/ 8151 h 10219"/>
              <a:gd name="connsiteX2114" fmla="*/ 1053 w 15843"/>
              <a:gd name="connsiteY2114" fmla="*/ 8264 h 10219"/>
              <a:gd name="connsiteX2115" fmla="*/ 1030 w 15843"/>
              <a:gd name="connsiteY2115" fmla="*/ 8371 h 10219"/>
              <a:gd name="connsiteX2116" fmla="*/ 1006 w 15843"/>
              <a:gd name="connsiteY2116" fmla="*/ 8472 h 10219"/>
              <a:gd name="connsiteX2117" fmla="*/ 983 w 15843"/>
              <a:gd name="connsiteY2117" fmla="*/ 8566 h 10219"/>
              <a:gd name="connsiteX2118" fmla="*/ 959 w 15843"/>
              <a:gd name="connsiteY2118" fmla="*/ 8655 h 10219"/>
              <a:gd name="connsiteX2119" fmla="*/ 935 w 15843"/>
              <a:gd name="connsiteY2119" fmla="*/ 8737 h 10219"/>
              <a:gd name="connsiteX2120" fmla="*/ 911 w 15843"/>
              <a:gd name="connsiteY2120" fmla="*/ 8812 h 10219"/>
              <a:gd name="connsiteX2121" fmla="*/ 884 w 15843"/>
              <a:gd name="connsiteY2121" fmla="*/ 8885 h 10219"/>
              <a:gd name="connsiteX2122" fmla="*/ 865 w 15843"/>
              <a:gd name="connsiteY2122" fmla="*/ 8924 h 10219"/>
              <a:gd name="connsiteX2123" fmla="*/ 858 w 15843"/>
              <a:gd name="connsiteY2123" fmla="*/ 8935 h 10219"/>
              <a:gd name="connsiteX2124" fmla="*/ 829 w 15843"/>
              <a:gd name="connsiteY2124" fmla="*/ 8973 h 10219"/>
              <a:gd name="connsiteX2125" fmla="*/ 800 w 15843"/>
              <a:gd name="connsiteY2125" fmla="*/ 9002 h 10219"/>
              <a:gd name="connsiteX2126" fmla="*/ 776 w 15843"/>
              <a:gd name="connsiteY2126" fmla="*/ 9023 h 10219"/>
              <a:gd name="connsiteX2127" fmla="*/ 756 w 15843"/>
              <a:gd name="connsiteY2127" fmla="*/ 9042 h 10219"/>
              <a:gd name="connsiteX2128" fmla="*/ 735 w 15843"/>
              <a:gd name="connsiteY2128" fmla="*/ 9066 h 10219"/>
              <a:gd name="connsiteX2129" fmla="*/ 727 w 15843"/>
              <a:gd name="connsiteY2129" fmla="*/ 9079 h 10219"/>
              <a:gd name="connsiteX2130" fmla="*/ 718 w 15843"/>
              <a:gd name="connsiteY2130" fmla="*/ 9095 h 10219"/>
              <a:gd name="connsiteX2131" fmla="*/ 710 w 15843"/>
              <a:gd name="connsiteY2131" fmla="*/ 9112 h 10219"/>
              <a:gd name="connsiteX2132" fmla="*/ 702 w 15843"/>
              <a:gd name="connsiteY2132" fmla="*/ 9136 h 10219"/>
              <a:gd name="connsiteX2133" fmla="*/ 697 w 15843"/>
              <a:gd name="connsiteY2133" fmla="*/ 9156 h 10219"/>
              <a:gd name="connsiteX2134" fmla="*/ 692 w 15843"/>
              <a:gd name="connsiteY2134" fmla="*/ 9179 h 10219"/>
              <a:gd name="connsiteX2135" fmla="*/ 686 w 15843"/>
              <a:gd name="connsiteY2135" fmla="*/ 9208 h 10219"/>
              <a:gd name="connsiteX2136" fmla="*/ 681 w 15843"/>
              <a:gd name="connsiteY2136" fmla="*/ 9238 h 10219"/>
              <a:gd name="connsiteX2137" fmla="*/ 669 w 15843"/>
              <a:gd name="connsiteY2137" fmla="*/ 9310 h 10219"/>
              <a:gd name="connsiteX2138" fmla="*/ 657 w 15843"/>
              <a:gd name="connsiteY2138" fmla="*/ 9391 h 10219"/>
              <a:gd name="connsiteX2139" fmla="*/ 646 w 15843"/>
              <a:gd name="connsiteY2139" fmla="*/ 9479 h 10219"/>
              <a:gd name="connsiteX2140" fmla="*/ 634 w 15843"/>
              <a:gd name="connsiteY2140" fmla="*/ 9570 h 10219"/>
              <a:gd name="connsiteX2141" fmla="*/ 622 w 15843"/>
              <a:gd name="connsiteY2141" fmla="*/ 9663 h 10219"/>
              <a:gd name="connsiteX2142" fmla="*/ 611 w 15843"/>
              <a:gd name="connsiteY2142" fmla="*/ 9755 h 10219"/>
              <a:gd name="connsiteX2143" fmla="*/ 599 w 15843"/>
              <a:gd name="connsiteY2143" fmla="*/ 9844 h 10219"/>
              <a:gd name="connsiteX2144" fmla="*/ 587 w 15843"/>
              <a:gd name="connsiteY2144" fmla="*/ 9927 h 10219"/>
              <a:gd name="connsiteX2145" fmla="*/ 575 w 15843"/>
              <a:gd name="connsiteY2145" fmla="*/ 10002 h 10219"/>
              <a:gd name="connsiteX2146" fmla="*/ 569 w 15843"/>
              <a:gd name="connsiteY2146" fmla="*/ 10036 h 10219"/>
              <a:gd name="connsiteX2147" fmla="*/ 563 w 15843"/>
              <a:gd name="connsiteY2147" fmla="*/ 10066 h 10219"/>
              <a:gd name="connsiteX2148" fmla="*/ 557 w 15843"/>
              <a:gd name="connsiteY2148" fmla="*/ 10097 h 10219"/>
              <a:gd name="connsiteX2149" fmla="*/ 549 w 15843"/>
              <a:gd name="connsiteY2149" fmla="*/ 10123 h 10219"/>
              <a:gd name="connsiteX2150" fmla="*/ 542 w 15843"/>
              <a:gd name="connsiteY2150" fmla="*/ 10145 h 10219"/>
              <a:gd name="connsiteX2151" fmla="*/ 537 w 15843"/>
              <a:gd name="connsiteY2151" fmla="*/ 10159 h 10219"/>
              <a:gd name="connsiteX2152" fmla="*/ 530 w 15843"/>
              <a:gd name="connsiteY2152" fmla="*/ 10172 h 10219"/>
              <a:gd name="connsiteX2153" fmla="*/ 524 w 15843"/>
              <a:gd name="connsiteY2153" fmla="*/ 10181 h 10219"/>
              <a:gd name="connsiteX2154" fmla="*/ 507 w 15843"/>
              <a:gd name="connsiteY2154" fmla="*/ 10201 h 10219"/>
              <a:gd name="connsiteX2155" fmla="*/ 501 w 15843"/>
              <a:gd name="connsiteY2155" fmla="*/ 10205 h 10219"/>
              <a:gd name="connsiteX2156" fmla="*/ 451 w 15843"/>
              <a:gd name="connsiteY2156" fmla="*/ 10219 h 10219"/>
              <a:gd name="connsiteX2157" fmla="*/ 445 w 15843"/>
              <a:gd name="connsiteY2157" fmla="*/ 10219 h 10219"/>
              <a:gd name="connsiteX2158" fmla="*/ 401 w 15843"/>
              <a:gd name="connsiteY2158" fmla="*/ 10198 h 10219"/>
              <a:gd name="connsiteX2159" fmla="*/ 395 w 15843"/>
              <a:gd name="connsiteY2159" fmla="*/ 10192 h 10219"/>
              <a:gd name="connsiteX2160" fmla="*/ 382 w 15843"/>
              <a:gd name="connsiteY2160" fmla="*/ 10174 h 10219"/>
              <a:gd name="connsiteX2161" fmla="*/ 376 w 15843"/>
              <a:gd name="connsiteY2161" fmla="*/ 10163 h 10219"/>
              <a:gd name="connsiteX2162" fmla="*/ 372 w 15843"/>
              <a:gd name="connsiteY2162" fmla="*/ 10152 h 10219"/>
              <a:gd name="connsiteX2163" fmla="*/ 365 w 15843"/>
              <a:gd name="connsiteY2163" fmla="*/ 10132 h 10219"/>
              <a:gd name="connsiteX2164" fmla="*/ 358 w 15843"/>
              <a:gd name="connsiteY2164" fmla="*/ 10108 h 10219"/>
              <a:gd name="connsiteX2165" fmla="*/ 352 w 15843"/>
              <a:gd name="connsiteY2165" fmla="*/ 10079 h 10219"/>
              <a:gd name="connsiteX2166" fmla="*/ 345 w 15843"/>
              <a:gd name="connsiteY2166" fmla="*/ 10046 h 10219"/>
              <a:gd name="connsiteX2167" fmla="*/ 340 w 15843"/>
              <a:gd name="connsiteY2167" fmla="*/ 10012 h 10219"/>
              <a:gd name="connsiteX2168" fmla="*/ 334 w 15843"/>
              <a:gd name="connsiteY2168" fmla="*/ 9973 h 10219"/>
              <a:gd name="connsiteX2169" fmla="*/ 328 w 15843"/>
              <a:gd name="connsiteY2169" fmla="*/ 9930 h 10219"/>
              <a:gd name="connsiteX2170" fmla="*/ 322 w 15843"/>
              <a:gd name="connsiteY2170" fmla="*/ 9885 h 10219"/>
              <a:gd name="connsiteX2171" fmla="*/ 316 w 15843"/>
              <a:gd name="connsiteY2171" fmla="*/ 9836 h 10219"/>
              <a:gd name="connsiteX2172" fmla="*/ 304 w 15843"/>
              <a:gd name="connsiteY2172" fmla="*/ 9733 h 10219"/>
              <a:gd name="connsiteX2173" fmla="*/ 292 w 15843"/>
              <a:gd name="connsiteY2173" fmla="*/ 9620 h 10219"/>
              <a:gd name="connsiteX2174" fmla="*/ 281 w 15843"/>
              <a:gd name="connsiteY2174" fmla="*/ 9500 h 10219"/>
              <a:gd name="connsiteX2175" fmla="*/ 269 w 15843"/>
              <a:gd name="connsiteY2175" fmla="*/ 9377 h 10219"/>
              <a:gd name="connsiteX2176" fmla="*/ 257 w 15843"/>
              <a:gd name="connsiteY2176" fmla="*/ 9250 h 10219"/>
              <a:gd name="connsiteX2177" fmla="*/ 246 w 15843"/>
              <a:gd name="connsiteY2177" fmla="*/ 9123 h 10219"/>
              <a:gd name="connsiteX2178" fmla="*/ 234 w 15843"/>
              <a:gd name="connsiteY2178" fmla="*/ 8998 h 10219"/>
              <a:gd name="connsiteX2179" fmla="*/ 222 w 15843"/>
              <a:gd name="connsiteY2179" fmla="*/ 8876 h 10219"/>
              <a:gd name="connsiteX2180" fmla="*/ 211 w 15843"/>
              <a:gd name="connsiteY2180" fmla="*/ 8760 h 10219"/>
              <a:gd name="connsiteX2181" fmla="*/ 199 w 15843"/>
              <a:gd name="connsiteY2181" fmla="*/ 8652 h 10219"/>
              <a:gd name="connsiteX2182" fmla="*/ 188 w 15843"/>
              <a:gd name="connsiteY2182" fmla="*/ 8554 h 10219"/>
              <a:gd name="connsiteX2183" fmla="*/ 164 w 15843"/>
              <a:gd name="connsiteY2183" fmla="*/ 8371 h 10219"/>
              <a:gd name="connsiteX2184" fmla="*/ 141 w 15843"/>
              <a:gd name="connsiteY2184" fmla="*/ 8193 h 10219"/>
              <a:gd name="connsiteX2185" fmla="*/ 118 w 15843"/>
              <a:gd name="connsiteY2185" fmla="*/ 8019 h 10219"/>
              <a:gd name="connsiteX2186" fmla="*/ 94 w 15843"/>
              <a:gd name="connsiteY2186" fmla="*/ 7848 h 10219"/>
              <a:gd name="connsiteX2187" fmla="*/ 48 w 15843"/>
              <a:gd name="connsiteY2187" fmla="*/ 7509 h 10219"/>
              <a:gd name="connsiteX2188" fmla="*/ 24 w 15843"/>
              <a:gd name="connsiteY2188" fmla="*/ 7339 h 10219"/>
              <a:gd name="connsiteX2189" fmla="*/ 1 w 15843"/>
              <a:gd name="connsiteY2189" fmla="*/ 7167 h 10219"/>
              <a:gd name="connsiteX2190" fmla="*/ 62 w 15843"/>
              <a:gd name="connsiteY2190" fmla="*/ 7086 h 10219"/>
              <a:gd name="connsiteX2191" fmla="*/ 143 w 15843"/>
              <a:gd name="connsiteY2191"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36 w 15843"/>
              <a:gd name="connsiteY2032" fmla="*/ 5652 h 10219"/>
              <a:gd name="connsiteX2033" fmla="*/ 1966 w 15843"/>
              <a:gd name="connsiteY2033" fmla="*/ 5643 h 10219"/>
              <a:gd name="connsiteX2034" fmla="*/ 1960 w 15843"/>
              <a:gd name="connsiteY2034" fmla="*/ 5646 h 10219"/>
              <a:gd name="connsiteX2035" fmla="*/ 1974 w 15843"/>
              <a:gd name="connsiteY2035" fmla="*/ 5635 h 10219"/>
              <a:gd name="connsiteX2036" fmla="*/ 1968 w 15843"/>
              <a:gd name="connsiteY2036" fmla="*/ 5641 h 10219"/>
              <a:gd name="connsiteX2037" fmla="*/ 1980 w 15843"/>
              <a:gd name="connsiteY2037" fmla="*/ 5626 h 10219"/>
              <a:gd name="connsiteX2038" fmla="*/ 1973 w 15843"/>
              <a:gd name="connsiteY2038" fmla="*/ 5637 h 10219"/>
              <a:gd name="connsiteX2039" fmla="*/ 1952 w 15843"/>
              <a:gd name="connsiteY2039" fmla="*/ 5695 h 10219"/>
              <a:gd name="connsiteX2040" fmla="*/ 1941 w 15843"/>
              <a:gd name="connsiteY2040" fmla="*/ 5739 h 10219"/>
              <a:gd name="connsiteX2041" fmla="*/ 1929 w 15843"/>
              <a:gd name="connsiteY2041" fmla="*/ 5787 h 10219"/>
              <a:gd name="connsiteX2042" fmla="*/ 1918 w 15843"/>
              <a:gd name="connsiteY2042" fmla="*/ 5841 h 10219"/>
              <a:gd name="connsiteX2043" fmla="*/ 1895 w 15843"/>
              <a:gd name="connsiteY2043" fmla="*/ 5956 h 10219"/>
              <a:gd name="connsiteX2044" fmla="*/ 1871 w 15843"/>
              <a:gd name="connsiteY2044" fmla="*/ 6075 h 10219"/>
              <a:gd name="connsiteX2045" fmla="*/ 1859 w 15843"/>
              <a:gd name="connsiteY2045" fmla="*/ 6131 h 10219"/>
              <a:gd name="connsiteX2046" fmla="*/ 1847 w 15843"/>
              <a:gd name="connsiteY2046" fmla="*/ 6186 h 10219"/>
              <a:gd name="connsiteX2047" fmla="*/ 1835 w 15843"/>
              <a:gd name="connsiteY2047" fmla="*/ 6234 h 10219"/>
              <a:gd name="connsiteX2048" fmla="*/ 1823 w 15843"/>
              <a:gd name="connsiteY2048" fmla="*/ 6276 h 10219"/>
              <a:gd name="connsiteX2049" fmla="*/ 1812 w 15843"/>
              <a:gd name="connsiteY2049" fmla="*/ 6315 h 10219"/>
              <a:gd name="connsiteX2050" fmla="*/ 1800 w 15843"/>
              <a:gd name="connsiteY2050" fmla="*/ 6355 h 10219"/>
              <a:gd name="connsiteX2051" fmla="*/ 1777 w 15843"/>
              <a:gd name="connsiteY2051" fmla="*/ 6444 h 10219"/>
              <a:gd name="connsiteX2052" fmla="*/ 1753 w 15843"/>
              <a:gd name="connsiteY2052" fmla="*/ 6535 h 10219"/>
              <a:gd name="connsiteX2053" fmla="*/ 1730 w 15843"/>
              <a:gd name="connsiteY2053" fmla="*/ 6623 h 10219"/>
              <a:gd name="connsiteX2054" fmla="*/ 1718 w 15843"/>
              <a:gd name="connsiteY2054" fmla="*/ 6664 h 10219"/>
              <a:gd name="connsiteX2055" fmla="*/ 1705 w 15843"/>
              <a:gd name="connsiteY2055" fmla="*/ 6703 h 10219"/>
              <a:gd name="connsiteX2056" fmla="*/ 1692 w 15843"/>
              <a:gd name="connsiteY2056" fmla="*/ 6739 h 10219"/>
              <a:gd name="connsiteX2057" fmla="*/ 1677 w 15843"/>
              <a:gd name="connsiteY2057" fmla="*/ 6770 h 10219"/>
              <a:gd name="connsiteX2058" fmla="*/ 1666 w 15843"/>
              <a:gd name="connsiteY2058" fmla="*/ 6792 h 10219"/>
              <a:gd name="connsiteX2059" fmla="*/ 1659 w 15843"/>
              <a:gd name="connsiteY2059" fmla="*/ 6803 h 10219"/>
              <a:gd name="connsiteX2060" fmla="*/ 1647 w 15843"/>
              <a:gd name="connsiteY2060" fmla="*/ 6817 h 10219"/>
              <a:gd name="connsiteX2061" fmla="*/ 1629 w 15843"/>
              <a:gd name="connsiteY2061" fmla="*/ 6834 h 10219"/>
              <a:gd name="connsiteX2062" fmla="*/ 1617 w 15843"/>
              <a:gd name="connsiteY2062" fmla="*/ 6841 h 10219"/>
              <a:gd name="connsiteX2063" fmla="*/ 1576 w 15843"/>
              <a:gd name="connsiteY2063" fmla="*/ 6852 h 10219"/>
              <a:gd name="connsiteX2064" fmla="*/ 1564 w 15843"/>
              <a:gd name="connsiteY2064" fmla="*/ 6851 h 10219"/>
              <a:gd name="connsiteX2065" fmla="*/ 1524 w 15843"/>
              <a:gd name="connsiteY2065" fmla="*/ 6837 h 10219"/>
              <a:gd name="connsiteX2066" fmla="*/ 1518 w 15843"/>
              <a:gd name="connsiteY2066" fmla="*/ 6833 h 10219"/>
              <a:gd name="connsiteX2067" fmla="*/ 1504 w 15843"/>
              <a:gd name="connsiteY2067" fmla="*/ 6818 h 10219"/>
              <a:gd name="connsiteX2068" fmla="*/ 1498 w 15843"/>
              <a:gd name="connsiteY2068" fmla="*/ 6810 h 10219"/>
              <a:gd name="connsiteX2069" fmla="*/ 1491 w 15843"/>
              <a:gd name="connsiteY2069" fmla="*/ 6799 h 10219"/>
              <a:gd name="connsiteX2070" fmla="*/ 1483 w 15843"/>
              <a:gd name="connsiteY2070" fmla="*/ 6783 h 10219"/>
              <a:gd name="connsiteX2071" fmla="*/ 1475 w 15843"/>
              <a:gd name="connsiteY2071" fmla="*/ 6763 h 10219"/>
              <a:gd name="connsiteX2072" fmla="*/ 1463 w 15843"/>
              <a:gd name="connsiteY2072" fmla="*/ 6722 h 10219"/>
              <a:gd name="connsiteX2073" fmla="*/ 1450 w 15843"/>
              <a:gd name="connsiteY2073" fmla="*/ 6672 h 10219"/>
              <a:gd name="connsiteX2074" fmla="*/ 1438 w 15843"/>
              <a:gd name="connsiteY2074" fmla="*/ 6617 h 10219"/>
              <a:gd name="connsiteX2075" fmla="*/ 1426 w 15843"/>
              <a:gd name="connsiteY2075" fmla="*/ 6556 h 10219"/>
              <a:gd name="connsiteX2076" fmla="*/ 1415 w 15843"/>
              <a:gd name="connsiteY2076" fmla="*/ 6493 h 10219"/>
              <a:gd name="connsiteX2077" fmla="*/ 1403 w 15843"/>
              <a:gd name="connsiteY2077" fmla="*/ 6429 h 10219"/>
              <a:gd name="connsiteX2078" fmla="*/ 1391 w 15843"/>
              <a:gd name="connsiteY2078" fmla="*/ 6366 h 10219"/>
              <a:gd name="connsiteX2079" fmla="*/ 1380 w 15843"/>
              <a:gd name="connsiteY2079" fmla="*/ 6307 h 10219"/>
              <a:gd name="connsiteX2080" fmla="*/ 1369 w 15843"/>
              <a:gd name="connsiteY2080" fmla="*/ 6254 h 10219"/>
              <a:gd name="connsiteX2081" fmla="*/ 1358 w 15843"/>
              <a:gd name="connsiteY2081" fmla="*/ 6207 h 10219"/>
              <a:gd name="connsiteX2082" fmla="*/ 1348 w 15843"/>
              <a:gd name="connsiteY2082" fmla="*/ 6173 h 10219"/>
              <a:gd name="connsiteX2083" fmla="*/ 1343 w 15843"/>
              <a:gd name="connsiteY2083" fmla="*/ 6160 h 10219"/>
              <a:gd name="connsiteX2084" fmla="*/ 1338 w 15843"/>
              <a:gd name="connsiteY2084" fmla="*/ 6147 h 10219"/>
              <a:gd name="connsiteX2085" fmla="*/ 1337 w 15843"/>
              <a:gd name="connsiteY2085" fmla="*/ 6147 h 10219"/>
              <a:gd name="connsiteX2086" fmla="*/ 1434 w 15843"/>
              <a:gd name="connsiteY2086" fmla="*/ 6150 h 10219"/>
              <a:gd name="connsiteX2087" fmla="*/ 1423 w 15843"/>
              <a:gd name="connsiteY2087" fmla="*/ 6163 h 10219"/>
              <a:gd name="connsiteX2088" fmla="*/ 1433 w 15843"/>
              <a:gd name="connsiteY2088" fmla="*/ 6147 h 10219"/>
              <a:gd name="connsiteX2089" fmla="*/ 1425 w 15843"/>
              <a:gd name="connsiteY2089" fmla="*/ 6162 h 10219"/>
              <a:gd name="connsiteX2090" fmla="*/ 1415 w 15843"/>
              <a:gd name="connsiteY2090" fmla="*/ 6192 h 10219"/>
              <a:gd name="connsiteX2091" fmla="*/ 1404 w 15843"/>
              <a:gd name="connsiteY2091" fmla="*/ 6231 h 10219"/>
              <a:gd name="connsiteX2092" fmla="*/ 1393 w 15843"/>
              <a:gd name="connsiteY2092" fmla="*/ 6278 h 10219"/>
              <a:gd name="connsiteX2093" fmla="*/ 1381 w 15843"/>
              <a:gd name="connsiteY2093" fmla="*/ 6334 h 10219"/>
              <a:gd name="connsiteX2094" fmla="*/ 1369 w 15843"/>
              <a:gd name="connsiteY2094" fmla="*/ 6394 h 10219"/>
              <a:gd name="connsiteX2095" fmla="*/ 1358 w 15843"/>
              <a:gd name="connsiteY2095" fmla="*/ 6460 h 10219"/>
              <a:gd name="connsiteX2096" fmla="*/ 1347 w 15843"/>
              <a:gd name="connsiteY2096" fmla="*/ 6530 h 10219"/>
              <a:gd name="connsiteX2097" fmla="*/ 1335 w 15843"/>
              <a:gd name="connsiteY2097" fmla="*/ 6602 h 10219"/>
              <a:gd name="connsiteX2098" fmla="*/ 1312 w 15843"/>
              <a:gd name="connsiteY2098" fmla="*/ 6750 h 10219"/>
              <a:gd name="connsiteX2099" fmla="*/ 1288 w 15843"/>
              <a:gd name="connsiteY2099" fmla="*/ 6896 h 10219"/>
              <a:gd name="connsiteX2100" fmla="*/ 1276 w 15843"/>
              <a:gd name="connsiteY2100" fmla="*/ 6966 h 10219"/>
              <a:gd name="connsiteX2101" fmla="*/ 1264 w 15843"/>
              <a:gd name="connsiteY2101" fmla="*/ 7032 h 10219"/>
              <a:gd name="connsiteX2102" fmla="*/ 1253 w 15843"/>
              <a:gd name="connsiteY2102" fmla="*/ 7096 h 10219"/>
              <a:gd name="connsiteX2103" fmla="*/ 1241 w 15843"/>
              <a:gd name="connsiteY2103" fmla="*/ 7164 h 10219"/>
              <a:gd name="connsiteX2104" fmla="*/ 1218 w 15843"/>
              <a:gd name="connsiteY2104" fmla="*/ 7305 h 10219"/>
              <a:gd name="connsiteX2105" fmla="*/ 1195 w 15843"/>
              <a:gd name="connsiteY2105" fmla="*/ 7452 h 10219"/>
              <a:gd name="connsiteX2106" fmla="*/ 1171 w 15843"/>
              <a:gd name="connsiteY2106" fmla="*/ 7602 h 10219"/>
              <a:gd name="connsiteX2107" fmla="*/ 1148 w 15843"/>
              <a:gd name="connsiteY2107" fmla="*/ 7749 h 10219"/>
              <a:gd name="connsiteX2108" fmla="*/ 1124 w 15843"/>
              <a:gd name="connsiteY2108" fmla="*/ 7893 h 10219"/>
              <a:gd name="connsiteX2109" fmla="*/ 1112 w 15843"/>
              <a:gd name="connsiteY2109" fmla="*/ 7961 h 10219"/>
              <a:gd name="connsiteX2110" fmla="*/ 1101 w 15843"/>
              <a:gd name="connsiteY2110" fmla="*/ 8028 h 10219"/>
              <a:gd name="connsiteX2111" fmla="*/ 1089 w 15843"/>
              <a:gd name="connsiteY2111" fmla="*/ 8091 h 10219"/>
              <a:gd name="connsiteX2112" fmla="*/ 1077 w 15843"/>
              <a:gd name="connsiteY2112" fmla="*/ 8151 h 10219"/>
              <a:gd name="connsiteX2113" fmla="*/ 1053 w 15843"/>
              <a:gd name="connsiteY2113" fmla="*/ 8264 h 10219"/>
              <a:gd name="connsiteX2114" fmla="*/ 1030 w 15843"/>
              <a:gd name="connsiteY2114" fmla="*/ 8371 h 10219"/>
              <a:gd name="connsiteX2115" fmla="*/ 1006 w 15843"/>
              <a:gd name="connsiteY2115" fmla="*/ 8472 h 10219"/>
              <a:gd name="connsiteX2116" fmla="*/ 983 w 15843"/>
              <a:gd name="connsiteY2116" fmla="*/ 8566 h 10219"/>
              <a:gd name="connsiteX2117" fmla="*/ 959 w 15843"/>
              <a:gd name="connsiteY2117" fmla="*/ 8655 h 10219"/>
              <a:gd name="connsiteX2118" fmla="*/ 935 w 15843"/>
              <a:gd name="connsiteY2118" fmla="*/ 8737 h 10219"/>
              <a:gd name="connsiteX2119" fmla="*/ 911 w 15843"/>
              <a:gd name="connsiteY2119" fmla="*/ 8812 h 10219"/>
              <a:gd name="connsiteX2120" fmla="*/ 884 w 15843"/>
              <a:gd name="connsiteY2120" fmla="*/ 8885 h 10219"/>
              <a:gd name="connsiteX2121" fmla="*/ 865 w 15843"/>
              <a:gd name="connsiteY2121" fmla="*/ 8924 h 10219"/>
              <a:gd name="connsiteX2122" fmla="*/ 858 w 15843"/>
              <a:gd name="connsiteY2122" fmla="*/ 8935 h 10219"/>
              <a:gd name="connsiteX2123" fmla="*/ 829 w 15843"/>
              <a:gd name="connsiteY2123" fmla="*/ 8973 h 10219"/>
              <a:gd name="connsiteX2124" fmla="*/ 800 w 15843"/>
              <a:gd name="connsiteY2124" fmla="*/ 9002 h 10219"/>
              <a:gd name="connsiteX2125" fmla="*/ 776 w 15843"/>
              <a:gd name="connsiteY2125" fmla="*/ 9023 h 10219"/>
              <a:gd name="connsiteX2126" fmla="*/ 756 w 15843"/>
              <a:gd name="connsiteY2126" fmla="*/ 9042 h 10219"/>
              <a:gd name="connsiteX2127" fmla="*/ 735 w 15843"/>
              <a:gd name="connsiteY2127" fmla="*/ 9066 h 10219"/>
              <a:gd name="connsiteX2128" fmla="*/ 727 w 15843"/>
              <a:gd name="connsiteY2128" fmla="*/ 9079 h 10219"/>
              <a:gd name="connsiteX2129" fmla="*/ 718 w 15843"/>
              <a:gd name="connsiteY2129" fmla="*/ 9095 h 10219"/>
              <a:gd name="connsiteX2130" fmla="*/ 710 w 15843"/>
              <a:gd name="connsiteY2130" fmla="*/ 9112 h 10219"/>
              <a:gd name="connsiteX2131" fmla="*/ 702 w 15843"/>
              <a:gd name="connsiteY2131" fmla="*/ 9136 h 10219"/>
              <a:gd name="connsiteX2132" fmla="*/ 697 w 15843"/>
              <a:gd name="connsiteY2132" fmla="*/ 9156 h 10219"/>
              <a:gd name="connsiteX2133" fmla="*/ 692 w 15843"/>
              <a:gd name="connsiteY2133" fmla="*/ 9179 h 10219"/>
              <a:gd name="connsiteX2134" fmla="*/ 686 w 15843"/>
              <a:gd name="connsiteY2134" fmla="*/ 9208 h 10219"/>
              <a:gd name="connsiteX2135" fmla="*/ 681 w 15843"/>
              <a:gd name="connsiteY2135" fmla="*/ 9238 h 10219"/>
              <a:gd name="connsiteX2136" fmla="*/ 669 w 15843"/>
              <a:gd name="connsiteY2136" fmla="*/ 9310 h 10219"/>
              <a:gd name="connsiteX2137" fmla="*/ 657 w 15843"/>
              <a:gd name="connsiteY2137" fmla="*/ 9391 h 10219"/>
              <a:gd name="connsiteX2138" fmla="*/ 646 w 15843"/>
              <a:gd name="connsiteY2138" fmla="*/ 9479 h 10219"/>
              <a:gd name="connsiteX2139" fmla="*/ 634 w 15843"/>
              <a:gd name="connsiteY2139" fmla="*/ 9570 h 10219"/>
              <a:gd name="connsiteX2140" fmla="*/ 622 w 15843"/>
              <a:gd name="connsiteY2140" fmla="*/ 9663 h 10219"/>
              <a:gd name="connsiteX2141" fmla="*/ 611 w 15843"/>
              <a:gd name="connsiteY2141" fmla="*/ 9755 h 10219"/>
              <a:gd name="connsiteX2142" fmla="*/ 599 w 15843"/>
              <a:gd name="connsiteY2142" fmla="*/ 9844 h 10219"/>
              <a:gd name="connsiteX2143" fmla="*/ 587 w 15843"/>
              <a:gd name="connsiteY2143" fmla="*/ 9927 h 10219"/>
              <a:gd name="connsiteX2144" fmla="*/ 575 w 15843"/>
              <a:gd name="connsiteY2144" fmla="*/ 10002 h 10219"/>
              <a:gd name="connsiteX2145" fmla="*/ 569 w 15843"/>
              <a:gd name="connsiteY2145" fmla="*/ 10036 h 10219"/>
              <a:gd name="connsiteX2146" fmla="*/ 563 w 15843"/>
              <a:gd name="connsiteY2146" fmla="*/ 10066 h 10219"/>
              <a:gd name="connsiteX2147" fmla="*/ 557 w 15843"/>
              <a:gd name="connsiteY2147" fmla="*/ 10097 h 10219"/>
              <a:gd name="connsiteX2148" fmla="*/ 549 w 15843"/>
              <a:gd name="connsiteY2148" fmla="*/ 10123 h 10219"/>
              <a:gd name="connsiteX2149" fmla="*/ 542 w 15843"/>
              <a:gd name="connsiteY2149" fmla="*/ 10145 h 10219"/>
              <a:gd name="connsiteX2150" fmla="*/ 537 w 15843"/>
              <a:gd name="connsiteY2150" fmla="*/ 10159 h 10219"/>
              <a:gd name="connsiteX2151" fmla="*/ 530 w 15843"/>
              <a:gd name="connsiteY2151" fmla="*/ 10172 h 10219"/>
              <a:gd name="connsiteX2152" fmla="*/ 524 w 15843"/>
              <a:gd name="connsiteY2152" fmla="*/ 10181 h 10219"/>
              <a:gd name="connsiteX2153" fmla="*/ 507 w 15843"/>
              <a:gd name="connsiteY2153" fmla="*/ 10201 h 10219"/>
              <a:gd name="connsiteX2154" fmla="*/ 501 w 15843"/>
              <a:gd name="connsiteY2154" fmla="*/ 10205 h 10219"/>
              <a:gd name="connsiteX2155" fmla="*/ 451 w 15843"/>
              <a:gd name="connsiteY2155" fmla="*/ 10219 h 10219"/>
              <a:gd name="connsiteX2156" fmla="*/ 445 w 15843"/>
              <a:gd name="connsiteY2156" fmla="*/ 10219 h 10219"/>
              <a:gd name="connsiteX2157" fmla="*/ 401 w 15843"/>
              <a:gd name="connsiteY2157" fmla="*/ 10198 h 10219"/>
              <a:gd name="connsiteX2158" fmla="*/ 395 w 15843"/>
              <a:gd name="connsiteY2158" fmla="*/ 10192 h 10219"/>
              <a:gd name="connsiteX2159" fmla="*/ 382 w 15843"/>
              <a:gd name="connsiteY2159" fmla="*/ 10174 h 10219"/>
              <a:gd name="connsiteX2160" fmla="*/ 376 w 15843"/>
              <a:gd name="connsiteY2160" fmla="*/ 10163 h 10219"/>
              <a:gd name="connsiteX2161" fmla="*/ 372 w 15843"/>
              <a:gd name="connsiteY2161" fmla="*/ 10152 h 10219"/>
              <a:gd name="connsiteX2162" fmla="*/ 365 w 15843"/>
              <a:gd name="connsiteY2162" fmla="*/ 10132 h 10219"/>
              <a:gd name="connsiteX2163" fmla="*/ 358 w 15843"/>
              <a:gd name="connsiteY2163" fmla="*/ 10108 h 10219"/>
              <a:gd name="connsiteX2164" fmla="*/ 352 w 15843"/>
              <a:gd name="connsiteY2164" fmla="*/ 10079 h 10219"/>
              <a:gd name="connsiteX2165" fmla="*/ 345 w 15843"/>
              <a:gd name="connsiteY2165" fmla="*/ 10046 h 10219"/>
              <a:gd name="connsiteX2166" fmla="*/ 340 w 15843"/>
              <a:gd name="connsiteY2166" fmla="*/ 10012 h 10219"/>
              <a:gd name="connsiteX2167" fmla="*/ 334 w 15843"/>
              <a:gd name="connsiteY2167" fmla="*/ 9973 h 10219"/>
              <a:gd name="connsiteX2168" fmla="*/ 328 w 15843"/>
              <a:gd name="connsiteY2168" fmla="*/ 9930 h 10219"/>
              <a:gd name="connsiteX2169" fmla="*/ 322 w 15843"/>
              <a:gd name="connsiteY2169" fmla="*/ 9885 h 10219"/>
              <a:gd name="connsiteX2170" fmla="*/ 316 w 15843"/>
              <a:gd name="connsiteY2170" fmla="*/ 9836 h 10219"/>
              <a:gd name="connsiteX2171" fmla="*/ 304 w 15843"/>
              <a:gd name="connsiteY2171" fmla="*/ 9733 h 10219"/>
              <a:gd name="connsiteX2172" fmla="*/ 292 w 15843"/>
              <a:gd name="connsiteY2172" fmla="*/ 9620 h 10219"/>
              <a:gd name="connsiteX2173" fmla="*/ 281 w 15843"/>
              <a:gd name="connsiteY2173" fmla="*/ 9500 h 10219"/>
              <a:gd name="connsiteX2174" fmla="*/ 269 w 15843"/>
              <a:gd name="connsiteY2174" fmla="*/ 9377 h 10219"/>
              <a:gd name="connsiteX2175" fmla="*/ 257 w 15843"/>
              <a:gd name="connsiteY2175" fmla="*/ 9250 h 10219"/>
              <a:gd name="connsiteX2176" fmla="*/ 246 w 15843"/>
              <a:gd name="connsiteY2176" fmla="*/ 9123 h 10219"/>
              <a:gd name="connsiteX2177" fmla="*/ 234 w 15843"/>
              <a:gd name="connsiteY2177" fmla="*/ 8998 h 10219"/>
              <a:gd name="connsiteX2178" fmla="*/ 222 w 15843"/>
              <a:gd name="connsiteY2178" fmla="*/ 8876 h 10219"/>
              <a:gd name="connsiteX2179" fmla="*/ 211 w 15843"/>
              <a:gd name="connsiteY2179" fmla="*/ 8760 h 10219"/>
              <a:gd name="connsiteX2180" fmla="*/ 199 w 15843"/>
              <a:gd name="connsiteY2180" fmla="*/ 8652 h 10219"/>
              <a:gd name="connsiteX2181" fmla="*/ 188 w 15843"/>
              <a:gd name="connsiteY2181" fmla="*/ 8554 h 10219"/>
              <a:gd name="connsiteX2182" fmla="*/ 164 w 15843"/>
              <a:gd name="connsiteY2182" fmla="*/ 8371 h 10219"/>
              <a:gd name="connsiteX2183" fmla="*/ 141 w 15843"/>
              <a:gd name="connsiteY2183" fmla="*/ 8193 h 10219"/>
              <a:gd name="connsiteX2184" fmla="*/ 118 w 15843"/>
              <a:gd name="connsiteY2184" fmla="*/ 8019 h 10219"/>
              <a:gd name="connsiteX2185" fmla="*/ 94 w 15843"/>
              <a:gd name="connsiteY2185" fmla="*/ 7848 h 10219"/>
              <a:gd name="connsiteX2186" fmla="*/ 48 w 15843"/>
              <a:gd name="connsiteY2186" fmla="*/ 7509 h 10219"/>
              <a:gd name="connsiteX2187" fmla="*/ 24 w 15843"/>
              <a:gd name="connsiteY2187" fmla="*/ 7339 h 10219"/>
              <a:gd name="connsiteX2188" fmla="*/ 1 w 15843"/>
              <a:gd name="connsiteY2188" fmla="*/ 7167 h 10219"/>
              <a:gd name="connsiteX2189" fmla="*/ 62 w 15843"/>
              <a:gd name="connsiteY2189" fmla="*/ 7086 h 10219"/>
              <a:gd name="connsiteX2190" fmla="*/ 143 w 15843"/>
              <a:gd name="connsiteY2190"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41 w 15843"/>
              <a:gd name="connsiteY2031" fmla="*/ 5652 h 10219"/>
              <a:gd name="connsiteX2032" fmla="*/ 1966 w 15843"/>
              <a:gd name="connsiteY2032" fmla="*/ 5643 h 10219"/>
              <a:gd name="connsiteX2033" fmla="*/ 1960 w 15843"/>
              <a:gd name="connsiteY2033" fmla="*/ 5646 h 10219"/>
              <a:gd name="connsiteX2034" fmla="*/ 1974 w 15843"/>
              <a:gd name="connsiteY2034" fmla="*/ 5635 h 10219"/>
              <a:gd name="connsiteX2035" fmla="*/ 1968 w 15843"/>
              <a:gd name="connsiteY2035" fmla="*/ 5641 h 10219"/>
              <a:gd name="connsiteX2036" fmla="*/ 1980 w 15843"/>
              <a:gd name="connsiteY2036" fmla="*/ 5626 h 10219"/>
              <a:gd name="connsiteX2037" fmla="*/ 1973 w 15843"/>
              <a:gd name="connsiteY2037" fmla="*/ 5637 h 10219"/>
              <a:gd name="connsiteX2038" fmla="*/ 1952 w 15843"/>
              <a:gd name="connsiteY2038" fmla="*/ 5695 h 10219"/>
              <a:gd name="connsiteX2039" fmla="*/ 1941 w 15843"/>
              <a:gd name="connsiteY2039" fmla="*/ 5739 h 10219"/>
              <a:gd name="connsiteX2040" fmla="*/ 1929 w 15843"/>
              <a:gd name="connsiteY2040" fmla="*/ 5787 h 10219"/>
              <a:gd name="connsiteX2041" fmla="*/ 1918 w 15843"/>
              <a:gd name="connsiteY2041" fmla="*/ 5841 h 10219"/>
              <a:gd name="connsiteX2042" fmla="*/ 1895 w 15843"/>
              <a:gd name="connsiteY2042" fmla="*/ 5956 h 10219"/>
              <a:gd name="connsiteX2043" fmla="*/ 1871 w 15843"/>
              <a:gd name="connsiteY2043" fmla="*/ 6075 h 10219"/>
              <a:gd name="connsiteX2044" fmla="*/ 1859 w 15843"/>
              <a:gd name="connsiteY2044" fmla="*/ 6131 h 10219"/>
              <a:gd name="connsiteX2045" fmla="*/ 1847 w 15843"/>
              <a:gd name="connsiteY2045" fmla="*/ 6186 h 10219"/>
              <a:gd name="connsiteX2046" fmla="*/ 1835 w 15843"/>
              <a:gd name="connsiteY2046" fmla="*/ 6234 h 10219"/>
              <a:gd name="connsiteX2047" fmla="*/ 1823 w 15843"/>
              <a:gd name="connsiteY2047" fmla="*/ 6276 h 10219"/>
              <a:gd name="connsiteX2048" fmla="*/ 1812 w 15843"/>
              <a:gd name="connsiteY2048" fmla="*/ 6315 h 10219"/>
              <a:gd name="connsiteX2049" fmla="*/ 1800 w 15843"/>
              <a:gd name="connsiteY2049" fmla="*/ 6355 h 10219"/>
              <a:gd name="connsiteX2050" fmla="*/ 1777 w 15843"/>
              <a:gd name="connsiteY2050" fmla="*/ 6444 h 10219"/>
              <a:gd name="connsiteX2051" fmla="*/ 1753 w 15843"/>
              <a:gd name="connsiteY2051" fmla="*/ 6535 h 10219"/>
              <a:gd name="connsiteX2052" fmla="*/ 1730 w 15843"/>
              <a:gd name="connsiteY2052" fmla="*/ 6623 h 10219"/>
              <a:gd name="connsiteX2053" fmla="*/ 1718 w 15843"/>
              <a:gd name="connsiteY2053" fmla="*/ 6664 h 10219"/>
              <a:gd name="connsiteX2054" fmla="*/ 1705 w 15843"/>
              <a:gd name="connsiteY2054" fmla="*/ 6703 h 10219"/>
              <a:gd name="connsiteX2055" fmla="*/ 1692 w 15843"/>
              <a:gd name="connsiteY2055" fmla="*/ 6739 h 10219"/>
              <a:gd name="connsiteX2056" fmla="*/ 1677 w 15843"/>
              <a:gd name="connsiteY2056" fmla="*/ 6770 h 10219"/>
              <a:gd name="connsiteX2057" fmla="*/ 1666 w 15843"/>
              <a:gd name="connsiteY2057" fmla="*/ 6792 h 10219"/>
              <a:gd name="connsiteX2058" fmla="*/ 1659 w 15843"/>
              <a:gd name="connsiteY2058" fmla="*/ 6803 h 10219"/>
              <a:gd name="connsiteX2059" fmla="*/ 1647 w 15843"/>
              <a:gd name="connsiteY2059" fmla="*/ 6817 h 10219"/>
              <a:gd name="connsiteX2060" fmla="*/ 1629 w 15843"/>
              <a:gd name="connsiteY2060" fmla="*/ 6834 h 10219"/>
              <a:gd name="connsiteX2061" fmla="*/ 1617 w 15843"/>
              <a:gd name="connsiteY2061" fmla="*/ 6841 h 10219"/>
              <a:gd name="connsiteX2062" fmla="*/ 1576 w 15843"/>
              <a:gd name="connsiteY2062" fmla="*/ 6852 h 10219"/>
              <a:gd name="connsiteX2063" fmla="*/ 1564 w 15843"/>
              <a:gd name="connsiteY2063" fmla="*/ 6851 h 10219"/>
              <a:gd name="connsiteX2064" fmla="*/ 1524 w 15843"/>
              <a:gd name="connsiteY2064" fmla="*/ 6837 h 10219"/>
              <a:gd name="connsiteX2065" fmla="*/ 1518 w 15843"/>
              <a:gd name="connsiteY2065" fmla="*/ 6833 h 10219"/>
              <a:gd name="connsiteX2066" fmla="*/ 1504 w 15843"/>
              <a:gd name="connsiteY2066" fmla="*/ 6818 h 10219"/>
              <a:gd name="connsiteX2067" fmla="*/ 1498 w 15843"/>
              <a:gd name="connsiteY2067" fmla="*/ 6810 h 10219"/>
              <a:gd name="connsiteX2068" fmla="*/ 1491 w 15843"/>
              <a:gd name="connsiteY2068" fmla="*/ 6799 h 10219"/>
              <a:gd name="connsiteX2069" fmla="*/ 1483 w 15843"/>
              <a:gd name="connsiteY2069" fmla="*/ 6783 h 10219"/>
              <a:gd name="connsiteX2070" fmla="*/ 1475 w 15843"/>
              <a:gd name="connsiteY2070" fmla="*/ 6763 h 10219"/>
              <a:gd name="connsiteX2071" fmla="*/ 1463 w 15843"/>
              <a:gd name="connsiteY2071" fmla="*/ 6722 h 10219"/>
              <a:gd name="connsiteX2072" fmla="*/ 1450 w 15843"/>
              <a:gd name="connsiteY2072" fmla="*/ 6672 h 10219"/>
              <a:gd name="connsiteX2073" fmla="*/ 1438 w 15843"/>
              <a:gd name="connsiteY2073" fmla="*/ 6617 h 10219"/>
              <a:gd name="connsiteX2074" fmla="*/ 1426 w 15843"/>
              <a:gd name="connsiteY2074" fmla="*/ 6556 h 10219"/>
              <a:gd name="connsiteX2075" fmla="*/ 1415 w 15843"/>
              <a:gd name="connsiteY2075" fmla="*/ 6493 h 10219"/>
              <a:gd name="connsiteX2076" fmla="*/ 1403 w 15843"/>
              <a:gd name="connsiteY2076" fmla="*/ 6429 h 10219"/>
              <a:gd name="connsiteX2077" fmla="*/ 1391 w 15843"/>
              <a:gd name="connsiteY2077" fmla="*/ 6366 h 10219"/>
              <a:gd name="connsiteX2078" fmla="*/ 1380 w 15843"/>
              <a:gd name="connsiteY2078" fmla="*/ 6307 h 10219"/>
              <a:gd name="connsiteX2079" fmla="*/ 1369 w 15843"/>
              <a:gd name="connsiteY2079" fmla="*/ 6254 h 10219"/>
              <a:gd name="connsiteX2080" fmla="*/ 1358 w 15843"/>
              <a:gd name="connsiteY2080" fmla="*/ 6207 h 10219"/>
              <a:gd name="connsiteX2081" fmla="*/ 1348 w 15843"/>
              <a:gd name="connsiteY2081" fmla="*/ 6173 h 10219"/>
              <a:gd name="connsiteX2082" fmla="*/ 1343 w 15843"/>
              <a:gd name="connsiteY2082" fmla="*/ 6160 h 10219"/>
              <a:gd name="connsiteX2083" fmla="*/ 1338 w 15843"/>
              <a:gd name="connsiteY2083" fmla="*/ 6147 h 10219"/>
              <a:gd name="connsiteX2084" fmla="*/ 1337 w 15843"/>
              <a:gd name="connsiteY2084" fmla="*/ 6147 h 10219"/>
              <a:gd name="connsiteX2085" fmla="*/ 1434 w 15843"/>
              <a:gd name="connsiteY2085" fmla="*/ 6150 h 10219"/>
              <a:gd name="connsiteX2086" fmla="*/ 1423 w 15843"/>
              <a:gd name="connsiteY2086" fmla="*/ 6163 h 10219"/>
              <a:gd name="connsiteX2087" fmla="*/ 1433 w 15843"/>
              <a:gd name="connsiteY2087" fmla="*/ 6147 h 10219"/>
              <a:gd name="connsiteX2088" fmla="*/ 1425 w 15843"/>
              <a:gd name="connsiteY2088" fmla="*/ 6162 h 10219"/>
              <a:gd name="connsiteX2089" fmla="*/ 1415 w 15843"/>
              <a:gd name="connsiteY2089" fmla="*/ 6192 h 10219"/>
              <a:gd name="connsiteX2090" fmla="*/ 1404 w 15843"/>
              <a:gd name="connsiteY2090" fmla="*/ 6231 h 10219"/>
              <a:gd name="connsiteX2091" fmla="*/ 1393 w 15843"/>
              <a:gd name="connsiteY2091" fmla="*/ 6278 h 10219"/>
              <a:gd name="connsiteX2092" fmla="*/ 1381 w 15843"/>
              <a:gd name="connsiteY2092" fmla="*/ 6334 h 10219"/>
              <a:gd name="connsiteX2093" fmla="*/ 1369 w 15843"/>
              <a:gd name="connsiteY2093" fmla="*/ 6394 h 10219"/>
              <a:gd name="connsiteX2094" fmla="*/ 1358 w 15843"/>
              <a:gd name="connsiteY2094" fmla="*/ 6460 h 10219"/>
              <a:gd name="connsiteX2095" fmla="*/ 1347 w 15843"/>
              <a:gd name="connsiteY2095" fmla="*/ 6530 h 10219"/>
              <a:gd name="connsiteX2096" fmla="*/ 1335 w 15843"/>
              <a:gd name="connsiteY2096" fmla="*/ 6602 h 10219"/>
              <a:gd name="connsiteX2097" fmla="*/ 1312 w 15843"/>
              <a:gd name="connsiteY2097" fmla="*/ 6750 h 10219"/>
              <a:gd name="connsiteX2098" fmla="*/ 1288 w 15843"/>
              <a:gd name="connsiteY2098" fmla="*/ 6896 h 10219"/>
              <a:gd name="connsiteX2099" fmla="*/ 1276 w 15843"/>
              <a:gd name="connsiteY2099" fmla="*/ 6966 h 10219"/>
              <a:gd name="connsiteX2100" fmla="*/ 1264 w 15843"/>
              <a:gd name="connsiteY2100" fmla="*/ 7032 h 10219"/>
              <a:gd name="connsiteX2101" fmla="*/ 1253 w 15843"/>
              <a:gd name="connsiteY2101" fmla="*/ 7096 h 10219"/>
              <a:gd name="connsiteX2102" fmla="*/ 1241 w 15843"/>
              <a:gd name="connsiteY2102" fmla="*/ 7164 h 10219"/>
              <a:gd name="connsiteX2103" fmla="*/ 1218 w 15843"/>
              <a:gd name="connsiteY2103" fmla="*/ 7305 h 10219"/>
              <a:gd name="connsiteX2104" fmla="*/ 1195 w 15843"/>
              <a:gd name="connsiteY2104" fmla="*/ 7452 h 10219"/>
              <a:gd name="connsiteX2105" fmla="*/ 1171 w 15843"/>
              <a:gd name="connsiteY2105" fmla="*/ 7602 h 10219"/>
              <a:gd name="connsiteX2106" fmla="*/ 1148 w 15843"/>
              <a:gd name="connsiteY2106" fmla="*/ 7749 h 10219"/>
              <a:gd name="connsiteX2107" fmla="*/ 1124 w 15843"/>
              <a:gd name="connsiteY2107" fmla="*/ 7893 h 10219"/>
              <a:gd name="connsiteX2108" fmla="*/ 1112 w 15843"/>
              <a:gd name="connsiteY2108" fmla="*/ 7961 h 10219"/>
              <a:gd name="connsiteX2109" fmla="*/ 1101 w 15843"/>
              <a:gd name="connsiteY2109" fmla="*/ 8028 h 10219"/>
              <a:gd name="connsiteX2110" fmla="*/ 1089 w 15843"/>
              <a:gd name="connsiteY2110" fmla="*/ 8091 h 10219"/>
              <a:gd name="connsiteX2111" fmla="*/ 1077 w 15843"/>
              <a:gd name="connsiteY2111" fmla="*/ 8151 h 10219"/>
              <a:gd name="connsiteX2112" fmla="*/ 1053 w 15843"/>
              <a:gd name="connsiteY2112" fmla="*/ 8264 h 10219"/>
              <a:gd name="connsiteX2113" fmla="*/ 1030 w 15843"/>
              <a:gd name="connsiteY2113" fmla="*/ 8371 h 10219"/>
              <a:gd name="connsiteX2114" fmla="*/ 1006 w 15843"/>
              <a:gd name="connsiteY2114" fmla="*/ 8472 h 10219"/>
              <a:gd name="connsiteX2115" fmla="*/ 983 w 15843"/>
              <a:gd name="connsiteY2115" fmla="*/ 8566 h 10219"/>
              <a:gd name="connsiteX2116" fmla="*/ 959 w 15843"/>
              <a:gd name="connsiteY2116" fmla="*/ 8655 h 10219"/>
              <a:gd name="connsiteX2117" fmla="*/ 935 w 15843"/>
              <a:gd name="connsiteY2117" fmla="*/ 8737 h 10219"/>
              <a:gd name="connsiteX2118" fmla="*/ 911 w 15843"/>
              <a:gd name="connsiteY2118" fmla="*/ 8812 h 10219"/>
              <a:gd name="connsiteX2119" fmla="*/ 884 w 15843"/>
              <a:gd name="connsiteY2119" fmla="*/ 8885 h 10219"/>
              <a:gd name="connsiteX2120" fmla="*/ 865 w 15843"/>
              <a:gd name="connsiteY2120" fmla="*/ 8924 h 10219"/>
              <a:gd name="connsiteX2121" fmla="*/ 858 w 15843"/>
              <a:gd name="connsiteY2121" fmla="*/ 8935 h 10219"/>
              <a:gd name="connsiteX2122" fmla="*/ 829 w 15843"/>
              <a:gd name="connsiteY2122" fmla="*/ 8973 h 10219"/>
              <a:gd name="connsiteX2123" fmla="*/ 800 w 15843"/>
              <a:gd name="connsiteY2123" fmla="*/ 9002 h 10219"/>
              <a:gd name="connsiteX2124" fmla="*/ 776 w 15843"/>
              <a:gd name="connsiteY2124" fmla="*/ 9023 h 10219"/>
              <a:gd name="connsiteX2125" fmla="*/ 756 w 15843"/>
              <a:gd name="connsiteY2125" fmla="*/ 9042 h 10219"/>
              <a:gd name="connsiteX2126" fmla="*/ 735 w 15843"/>
              <a:gd name="connsiteY2126" fmla="*/ 9066 h 10219"/>
              <a:gd name="connsiteX2127" fmla="*/ 727 w 15843"/>
              <a:gd name="connsiteY2127" fmla="*/ 9079 h 10219"/>
              <a:gd name="connsiteX2128" fmla="*/ 718 w 15843"/>
              <a:gd name="connsiteY2128" fmla="*/ 9095 h 10219"/>
              <a:gd name="connsiteX2129" fmla="*/ 710 w 15843"/>
              <a:gd name="connsiteY2129" fmla="*/ 9112 h 10219"/>
              <a:gd name="connsiteX2130" fmla="*/ 702 w 15843"/>
              <a:gd name="connsiteY2130" fmla="*/ 9136 h 10219"/>
              <a:gd name="connsiteX2131" fmla="*/ 697 w 15843"/>
              <a:gd name="connsiteY2131" fmla="*/ 9156 h 10219"/>
              <a:gd name="connsiteX2132" fmla="*/ 692 w 15843"/>
              <a:gd name="connsiteY2132" fmla="*/ 9179 h 10219"/>
              <a:gd name="connsiteX2133" fmla="*/ 686 w 15843"/>
              <a:gd name="connsiteY2133" fmla="*/ 9208 h 10219"/>
              <a:gd name="connsiteX2134" fmla="*/ 681 w 15843"/>
              <a:gd name="connsiteY2134" fmla="*/ 9238 h 10219"/>
              <a:gd name="connsiteX2135" fmla="*/ 669 w 15843"/>
              <a:gd name="connsiteY2135" fmla="*/ 9310 h 10219"/>
              <a:gd name="connsiteX2136" fmla="*/ 657 w 15843"/>
              <a:gd name="connsiteY2136" fmla="*/ 9391 h 10219"/>
              <a:gd name="connsiteX2137" fmla="*/ 646 w 15843"/>
              <a:gd name="connsiteY2137" fmla="*/ 9479 h 10219"/>
              <a:gd name="connsiteX2138" fmla="*/ 634 w 15843"/>
              <a:gd name="connsiteY2138" fmla="*/ 9570 h 10219"/>
              <a:gd name="connsiteX2139" fmla="*/ 622 w 15843"/>
              <a:gd name="connsiteY2139" fmla="*/ 9663 h 10219"/>
              <a:gd name="connsiteX2140" fmla="*/ 611 w 15843"/>
              <a:gd name="connsiteY2140" fmla="*/ 9755 h 10219"/>
              <a:gd name="connsiteX2141" fmla="*/ 599 w 15843"/>
              <a:gd name="connsiteY2141" fmla="*/ 9844 h 10219"/>
              <a:gd name="connsiteX2142" fmla="*/ 587 w 15843"/>
              <a:gd name="connsiteY2142" fmla="*/ 9927 h 10219"/>
              <a:gd name="connsiteX2143" fmla="*/ 575 w 15843"/>
              <a:gd name="connsiteY2143" fmla="*/ 10002 h 10219"/>
              <a:gd name="connsiteX2144" fmla="*/ 569 w 15843"/>
              <a:gd name="connsiteY2144" fmla="*/ 10036 h 10219"/>
              <a:gd name="connsiteX2145" fmla="*/ 563 w 15843"/>
              <a:gd name="connsiteY2145" fmla="*/ 10066 h 10219"/>
              <a:gd name="connsiteX2146" fmla="*/ 557 w 15843"/>
              <a:gd name="connsiteY2146" fmla="*/ 10097 h 10219"/>
              <a:gd name="connsiteX2147" fmla="*/ 549 w 15843"/>
              <a:gd name="connsiteY2147" fmla="*/ 10123 h 10219"/>
              <a:gd name="connsiteX2148" fmla="*/ 542 w 15843"/>
              <a:gd name="connsiteY2148" fmla="*/ 10145 h 10219"/>
              <a:gd name="connsiteX2149" fmla="*/ 537 w 15843"/>
              <a:gd name="connsiteY2149" fmla="*/ 10159 h 10219"/>
              <a:gd name="connsiteX2150" fmla="*/ 530 w 15843"/>
              <a:gd name="connsiteY2150" fmla="*/ 10172 h 10219"/>
              <a:gd name="connsiteX2151" fmla="*/ 524 w 15843"/>
              <a:gd name="connsiteY2151" fmla="*/ 10181 h 10219"/>
              <a:gd name="connsiteX2152" fmla="*/ 507 w 15843"/>
              <a:gd name="connsiteY2152" fmla="*/ 10201 h 10219"/>
              <a:gd name="connsiteX2153" fmla="*/ 501 w 15843"/>
              <a:gd name="connsiteY2153" fmla="*/ 10205 h 10219"/>
              <a:gd name="connsiteX2154" fmla="*/ 451 w 15843"/>
              <a:gd name="connsiteY2154" fmla="*/ 10219 h 10219"/>
              <a:gd name="connsiteX2155" fmla="*/ 445 w 15843"/>
              <a:gd name="connsiteY2155" fmla="*/ 10219 h 10219"/>
              <a:gd name="connsiteX2156" fmla="*/ 401 w 15843"/>
              <a:gd name="connsiteY2156" fmla="*/ 10198 h 10219"/>
              <a:gd name="connsiteX2157" fmla="*/ 395 w 15843"/>
              <a:gd name="connsiteY2157" fmla="*/ 10192 h 10219"/>
              <a:gd name="connsiteX2158" fmla="*/ 382 w 15843"/>
              <a:gd name="connsiteY2158" fmla="*/ 10174 h 10219"/>
              <a:gd name="connsiteX2159" fmla="*/ 376 w 15843"/>
              <a:gd name="connsiteY2159" fmla="*/ 10163 h 10219"/>
              <a:gd name="connsiteX2160" fmla="*/ 372 w 15843"/>
              <a:gd name="connsiteY2160" fmla="*/ 10152 h 10219"/>
              <a:gd name="connsiteX2161" fmla="*/ 365 w 15843"/>
              <a:gd name="connsiteY2161" fmla="*/ 10132 h 10219"/>
              <a:gd name="connsiteX2162" fmla="*/ 358 w 15843"/>
              <a:gd name="connsiteY2162" fmla="*/ 10108 h 10219"/>
              <a:gd name="connsiteX2163" fmla="*/ 352 w 15843"/>
              <a:gd name="connsiteY2163" fmla="*/ 10079 h 10219"/>
              <a:gd name="connsiteX2164" fmla="*/ 345 w 15843"/>
              <a:gd name="connsiteY2164" fmla="*/ 10046 h 10219"/>
              <a:gd name="connsiteX2165" fmla="*/ 340 w 15843"/>
              <a:gd name="connsiteY2165" fmla="*/ 10012 h 10219"/>
              <a:gd name="connsiteX2166" fmla="*/ 334 w 15843"/>
              <a:gd name="connsiteY2166" fmla="*/ 9973 h 10219"/>
              <a:gd name="connsiteX2167" fmla="*/ 328 w 15843"/>
              <a:gd name="connsiteY2167" fmla="*/ 9930 h 10219"/>
              <a:gd name="connsiteX2168" fmla="*/ 322 w 15843"/>
              <a:gd name="connsiteY2168" fmla="*/ 9885 h 10219"/>
              <a:gd name="connsiteX2169" fmla="*/ 316 w 15843"/>
              <a:gd name="connsiteY2169" fmla="*/ 9836 h 10219"/>
              <a:gd name="connsiteX2170" fmla="*/ 304 w 15843"/>
              <a:gd name="connsiteY2170" fmla="*/ 9733 h 10219"/>
              <a:gd name="connsiteX2171" fmla="*/ 292 w 15843"/>
              <a:gd name="connsiteY2171" fmla="*/ 9620 h 10219"/>
              <a:gd name="connsiteX2172" fmla="*/ 281 w 15843"/>
              <a:gd name="connsiteY2172" fmla="*/ 9500 h 10219"/>
              <a:gd name="connsiteX2173" fmla="*/ 269 w 15843"/>
              <a:gd name="connsiteY2173" fmla="*/ 9377 h 10219"/>
              <a:gd name="connsiteX2174" fmla="*/ 257 w 15843"/>
              <a:gd name="connsiteY2174" fmla="*/ 9250 h 10219"/>
              <a:gd name="connsiteX2175" fmla="*/ 246 w 15843"/>
              <a:gd name="connsiteY2175" fmla="*/ 9123 h 10219"/>
              <a:gd name="connsiteX2176" fmla="*/ 234 w 15843"/>
              <a:gd name="connsiteY2176" fmla="*/ 8998 h 10219"/>
              <a:gd name="connsiteX2177" fmla="*/ 222 w 15843"/>
              <a:gd name="connsiteY2177" fmla="*/ 8876 h 10219"/>
              <a:gd name="connsiteX2178" fmla="*/ 211 w 15843"/>
              <a:gd name="connsiteY2178" fmla="*/ 8760 h 10219"/>
              <a:gd name="connsiteX2179" fmla="*/ 199 w 15843"/>
              <a:gd name="connsiteY2179" fmla="*/ 8652 h 10219"/>
              <a:gd name="connsiteX2180" fmla="*/ 188 w 15843"/>
              <a:gd name="connsiteY2180" fmla="*/ 8554 h 10219"/>
              <a:gd name="connsiteX2181" fmla="*/ 164 w 15843"/>
              <a:gd name="connsiteY2181" fmla="*/ 8371 h 10219"/>
              <a:gd name="connsiteX2182" fmla="*/ 141 w 15843"/>
              <a:gd name="connsiteY2182" fmla="*/ 8193 h 10219"/>
              <a:gd name="connsiteX2183" fmla="*/ 118 w 15843"/>
              <a:gd name="connsiteY2183" fmla="*/ 8019 h 10219"/>
              <a:gd name="connsiteX2184" fmla="*/ 94 w 15843"/>
              <a:gd name="connsiteY2184" fmla="*/ 7848 h 10219"/>
              <a:gd name="connsiteX2185" fmla="*/ 48 w 15843"/>
              <a:gd name="connsiteY2185" fmla="*/ 7509 h 10219"/>
              <a:gd name="connsiteX2186" fmla="*/ 24 w 15843"/>
              <a:gd name="connsiteY2186" fmla="*/ 7339 h 10219"/>
              <a:gd name="connsiteX2187" fmla="*/ 1 w 15843"/>
              <a:gd name="connsiteY2187" fmla="*/ 7167 h 10219"/>
              <a:gd name="connsiteX2188" fmla="*/ 62 w 15843"/>
              <a:gd name="connsiteY2188" fmla="*/ 7086 h 10219"/>
              <a:gd name="connsiteX2189" fmla="*/ 143 w 15843"/>
              <a:gd name="connsiteY2189"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03 w 15843"/>
              <a:gd name="connsiteY2030" fmla="*/ 5644 h 10219"/>
              <a:gd name="connsiteX2031" fmla="*/ 1966 w 15843"/>
              <a:gd name="connsiteY2031" fmla="*/ 5643 h 10219"/>
              <a:gd name="connsiteX2032" fmla="*/ 1960 w 15843"/>
              <a:gd name="connsiteY2032" fmla="*/ 5646 h 10219"/>
              <a:gd name="connsiteX2033" fmla="*/ 1974 w 15843"/>
              <a:gd name="connsiteY2033" fmla="*/ 5635 h 10219"/>
              <a:gd name="connsiteX2034" fmla="*/ 1968 w 15843"/>
              <a:gd name="connsiteY2034" fmla="*/ 5641 h 10219"/>
              <a:gd name="connsiteX2035" fmla="*/ 1980 w 15843"/>
              <a:gd name="connsiteY2035" fmla="*/ 5626 h 10219"/>
              <a:gd name="connsiteX2036" fmla="*/ 1973 w 15843"/>
              <a:gd name="connsiteY2036" fmla="*/ 5637 h 10219"/>
              <a:gd name="connsiteX2037" fmla="*/ 1952 w 15843"/>
              <a:gd name="connsiteY2037" fmla="*/ 5695 h 10219"/>
              <a:gd name="connsiteX2038" fmla="*/ 1941 w 15843"/>
              <a:gd name="connsiteY2038" fmla="*/ 5739 h 10219"/>
              <a:gd name="connsiteX2039" fmla="*/ 1929 w 15843"/>
              <a:gd name="connsiteY2039" fmla="*/ 5787 h 10219"/>
              <a:gd name="connsiteX2040" fmla="*/ 1918 w 15843"/>
              <a:gd name="connsiteY2040" fmla="*/ 5841 h 10219"/>
              <a:gd name="connsiteX2041" fmla="*/ 1895 w 15843"/>
              <a:gd name="connsiteY2041" fmla="*/ 5956 h 10219"/>
              <a:gd name="connsiteX2042" fmla="*/ 1871 w 15843"/>
              <a:gd name="connsiteY2042" fmla="*/ 6075 h 10219"/>
              <a:gd name="connsiteX2043" fmla="*/ 1859 w 15843"/>
              <a:gd name="connsiteY2043" fmla="*/ 6131 h 10219"/>
              <a:gd name="connsiteX2044" fmla="*/ 1847 w 15843"/>
              <a:gd name="connsiteY2044" fmla="*/ 6186 h 10219"/>
              <a:gd name="connsiteX2045" fmla="*/ 1835 w 15843"/>
              <a:gd name="connsiteY2045" fmla="*/ 6234 h 10219"/>
              <a:gd name="connsiteX2046" fmla="*/ 1823 w 15843"/>
              <a:gd name="connsiteY2046" fmla="*/ 6276 h 10219"/>
              <a:gd name="connsiteX2047" fmla="*/ 1812 w 15843"/>
              <a:gd name="connsiteY2047" fmla="*/ 6315 h 10219"/>
              <a:gd name="connsiteX2048" fmla="*/ 1800 w 15843"/>
              <a:gd name="connsiteY2048" fmla="*/ 6355 h 10219"/>
              <a:gd name="connsiteX2049" fmla="*/ 1777 w 15843"/>
              <a:gd name="connsiteY2049" fmla="*/ 6444 h 10219"/>
              <a:gd name="connsiteX2050" fmla="*/ 1753 w 15843"/>
              <a:gd name="connsiteY2050" fmla="*/ 6535 h 10219"/>
              <a:gd name="connsiteX2051" fmla="*/ 1730 w 15843"/>
              <a:gd name="connsiteY2051" fmla="*/ 6623 h 10219"/>
              <a:gd name="connsiteX2052" fmla="*/ 1718 w 15843"/>
              <a:gd name="connsiteY2052" fmla="*/ 6664 h 10219"/>
              <a:gd name="connsiteX2053" fmla="*/ 1705 w 15843"/>
              <a:gd name="connsiteY2053" fmla="*/ 6703 h 10219"/>
              <a:gd name="connsiteX2054" fmla="*/ 1692 w 15843"/>
              <a:gd name="connsiteY2054" fmla="*/ 6739 h 10219"/>
              <a:gd name="connsiteX2055" fmla="*/ 1677 w 15843"/>
              <a:gd name="connsiteY2055" fmla="*/ 6770 h 10219"/>
              <a:gd name="connsiteX2056" fmla="*/ 1666 w 15843"/>
              <a:gd name="connsiteY2056" fmla="*/ 6792 h 10219"/>
              <a:gd name="connsiteX2057" fmla="*/ 1659 w 15843"/>
              <a:gd name="connsiteY2057" fmla="*/ 6803 h 10219"/>
              <a:gd name="connsiteX2058" fmla="*/ 1647 w 15843"/>
              <a:gd name="connsiteY2058" fmla="*/ 6817 h 10219"/>
              <a:gd name="connsiteX2059" fmla="*/ 1629 w 15843"/>
              <a:gd name="connsiteY2059" fmla="*/ 6834 h 10219"/>
              <a:gd name="connsiteX2060" fmla="*/ 1617 w 15843"/>
              <a:gd name="connsiteY2060" fmla="*/ 6841 h 10219"/>
              <a:gd name="connsiteX2061" fmla="*/ 1576 w 15843"/>
              <a:gd name="connsiteY2061" fmla="*/ 6852 h 10219"/>
              <a:gd name="connsiteX2062" fmla="*/ 1564 w 15843"/>
              <a:gd name="connsiteY2062" fmla="*/ 6851 h 10219"/>
              <a:gd name="connsiteX2063" fmla="*/ 1524 w 15843"/>
              <a:gd name="connsiteY2063" fmla="*/ 6837 h 10219"/>
              <a:gd name="connsiteX2064" fmla="*/ 1518 w 15843"/>
              <a:gd name="connsiteY2064" fmla="*/ 6833 h 10219"/>
              <a:gd name="connsiteX2065" fmla="*/ 1504 w 15843"/>
              <a:gd name="connsiteY2065" fmla="*/ 6818 h 10219"/>
              <a:gd name="connsiteX2066" fmla="*/ 1498 w 15843"/>
              <a:gd name="connsiteY2066" fmla="*/ 6810 h 10219"/>
              <a:gd name="connsiteX2067" fmla="*/ 1491 w 15843"/>
              <a:gd name="connsiteY2067" fmla="*/ 6799 h 10219"/>
              <a:gd name="connsiteX2068" fmla="*/ 1483 w 15843"/>
              <a:gd name="connsiteY2068" fmla="*/ 6783 h 10219"/>
              <a:gd name="connsiteX2069" fmla="*/ 1475 w 15843"/>
              <a:gd name="connsiteY2069" fmla="*/ 6763 h 10219"/>
              <a:gd name="connsiteX2070" fmla="*/ 1463 w 15843"/>
              <a:gd name="connsiteY2070" fmla="*/ 6722 h 10219"/>
              <a:gd name="connsiteX2071" fmla="*/ 1450 w 15843"/>
              <a:gd name="connsiteY2071" fmla="*/ 6672 h 10219"/>
              <a:gd name="connsiteX2072" fmla="*/ 1438 w 15843"/>
              <a:gd name="connsiteY2072" fmla="*/ 6617 h 10219"/>
              <a:gd name="connsiteX2073" fmla="*/ 1426 w 15843"/>
              <a:gd name="connsiteY2073" fmla="*/ 6556 h 10219"/>
              <a:gd name="connsiteX2074" fmla="*/ 1415 w 15843"/>
              <a:gd name="connsiteY2074" fmla="*/ 6493 h 10219"/>
              <a:gd name="connsiteX2075" fmla="*/ 1403 w 15843"/>
              <a:gd name="connsiteY2075" fmla="*/ 6429 h 10219"/>
              <a:gd name="connsiteX2076" fmla="*/ 1391 w 15843"/>
              <a:gd name="connsiteY2076" fmla="*/ 6366 h 10219"/>
              <a:gd name="connsiteX2077" fmla="*/ 1380 w 15843"/>
              <a:gd name="connsiteY2077" fmla="*/ 6307 h 10219"/>
              <a:gd name="connsiteX2078" fmla="*/ 1369 w 15843"/>
              <a:gd name="connsiteY2078" fmla="*/ 6254 h 10219"/>
              <a:gd name="connsiteX2079" fmla="*/ 1358 w 15843"/>
              <a:gd name="connsiteY2079" fmla="*/ 6207 h 10219"/>
              <a:gd name="connsiteX2080" fmla="*/ 1348 w 15843"/>
              <a:gd name="connsiteY2080" fmla="*/ 6173 h 10219"/>
              <a:gd name="connsiteX2081" fmla="*/ 1343 w 15843"/>
              <a:gd name="connsiteY2081" fmla="*/ 6160 h 10219"/>
              <a:gd name="connsiteX2082" fmla="*/ 1338 w 15843"/>
              <a:gd name="connsiteY2082" fmla="*/ 6147 h 10219"/>
              <a:gd name="connsiteX2083" fmla="*/ 1337 w 15843"/>
              <a:gd name="connsiteY2083" fmla="*/ 6147 h 10219"/>
              <a:gd name="connsiteX2084" fmla="*/ 1434 w 15843"/>
              <a:gd name="connsiteY2084" fmla="*/ 6150 h 10219"/>
              <a:gd name="connsiteX2085" fmla="*/ 1423 w 15843"/>
              <a:gd name="connsiteY2085" fmla="*/ 6163 h 10219"/>
              <a:gd name="connsiteX2086" fmla="*/ 1433 w 15843"/>
              <a:gd name="connsiteY2086" fmla="*/ 6147 h 10219"/>
              <a:gd name="connsiteX2087" fmla="*/ 1425 w 15843"/>
              <a:gd name="connsiteY2087" fmla="*/ 6162 h 10219"/>
              <a:gd name="connsiteX2088" fmla="*/ 1415 w 15843"/>
              <a:gd name="connsiteY2088" fmla="*/ 6192 h 10219"/>
              <a:gd name="connsiteX2089" fmla="*/ 1404 w 15843"/>
              <a:gd name="connsiteY2089" fmla="*/ 6231 h 10219"/>
              <a:gd name="connsiteX2090" fmla="*/ 1393 w 15843"/>
              <a:gd name="connsiteY2090" fmla="*/ 6278 h 10219"/>
              <a:gd name="connsiteX2091" fmla="*/ 1381 w 15843"/>
              <a:gd name="connsiteY2091" fmla="*/ 6334 h 10219"/>
              <a:gd name="connsiteX2092" fmla="*/ 1369 w 15843"/>
              <a:gd name="connsiteY2092" fmla="*/ 6394 h 10219"/>
              <a:gd name="connsiteX2093" fmla="*/ 1358 w 15843"/>
              <a:gd name="connsiteY2093" fmla="*/ 6460 h 10219"/>
              <a:gd name="connsiteX2094" fmla="*/ 1347 w 15843"/>
              <a:gd name="connsiteY2094" fmla="*/ 6530 h 10219"/>
              <a:gd name="connsiteX2095" fmla="*/ 1335 w 15843"/>
              <a:gd name="connsiteY2095" fmla="*/ 6602 h 10219"/>
              <a:gd name="connsiteX2096" fmla="*/ 1312 w 15843"/>
              <a:gd name="connsiteY2096" fmla="*/ 6750 h 10219"/>
              <a:gd name="connsiteX2097" fmla="*/ 1288 w 15843"/>
              <a:gd name="connsiteY2097" fmla="*/ 6896 h 10219"/>
              <a:gd name="connsiteX2098" fmla="*/ 1276 w 15843"/>
              <a:gd name="connsiteY2098" fmla="*/ 6966 h 10219"/>
              <a:gd name="connsiteX2099" fmla="*/ 1264 w 15843"/>
              <a:gd name="connsiteY2099" fmla="*/ 7032 h 10219"/>
              <a:gd name="connsiteX2100" fmla="*/ 1253 w 15843"/>
              <a:gd name="connsiteY2100" fmla="*/ 7096 h 10219"/>
              <a:gd name="connsiteX2101" fmla="*/ 1241 w 15843"/>
              <a:gd name="connsiteY2101" fmla="*/ 7164 h 10219"/>
              <a:gd name="connsiteX2102" fmla="*/ 1218 w 15843"/>
              <a:gd name="connsiteY2102" fmla="*/ 7305 h 10219"/>
              <a:gd name="connsiteX2103" fmla="*/ 1195 w 15843"/>
              <a:gd name="connsiteY2103" fmla="*/ 7452 h 10219"/>
              <a:gd name="connsiteX2104" fmla="*/ 1171 w 15843"/>
              <a:gd name="connsiteY2104" fmla="*/ 7602 h 10219"/>
              <a:gd name="connsiteX2105" fmla="*/ 1148 w 15843"/>
              <a:gd name="connsiteY2105" fmla="*/ 7749 h 10219"/>
              <a:gd name="connsiteX2106" fmla="*/ 1124 w 15843"/>
              <a:gd name="connsiteY2106" fmla="*/ 7893 h 10219"/>
              <a:gd name="connsiteX2107" fmla="*/ 1112 w 15843"/>
              <a:gd name="connsiteY2107" fmla="*/ 7961 h 10219"/>
              <a:gd name="connsiteX2108" fmla="*/ 1101 w 15843"/>
              <a:gd name="connsiteY2108" fmla="*/ 8028 h 10219"/>
              <a:gd name="connsiteX2109" fmla="*/ 1089 w 15843"/>
              <a:gd name="connsiteY2109" fmla="*/ 8091 h 10219"/>
              <a:gd name="connsiteX2110" fmla="*/ 1077 w 15843"/>
              <a:gd name="connsiteY2110" fmla="*/ 8151 h 10219"/>
              <a:gd name="connsiteX2111" fmla="*/ 1053 w 15843"/>
              <a:gd name="connsiteY2111" fmla="*/ 8264 h 10219"/>
              <a:gd name="connsiteX2112" fmla="*/ 1030 w 15843"/>
              <a:gd name="connsiteY2112" fmla="*/ 8371 h 10219"/>
              <a:gd name="connsiteX2113" fmla="*/ 1006 w 15843"/>
              <a:gd name="connsiteY2113" fmla="*/ 8472 h 10219"/>
              <a:gd name="connsiteX2114" fmla="*/ 983 w 15843"/>
              <a:gd name="connsiteY2114" fmla="*/ 8566 h 10219"/>
              <a:gd name="connsiteX2115" fmla="*/ 959 w 15843"/>
              <a:gd name="connsiteY2115" fmla="*/ 8655 h 10219"/>
              <a:gd name="connsiteX2116" fmla="*/ 935 w 15843"/>
              <a:gd name="connsiteY2116" fmla="*/ 8737 h 10219"/>
              <a:gd name="connsiteX2117" fmla="*/ 911 w 15843"/>
              <a:gd name="connsiteY2117" fmla="*/ 8812 h 10219"/>
              <a:gd name="connsiteX2118" fmla="*/ 884 w 15843"/>
              <a:gd name="connsiteY2118" fmla="*/ 8885 h 10219"/>
              <a:gd name="connsiteX2119" fmla="*/ 865 w 15843"/>
              <a:gd name="connsiteY2119" fmla="*/ 8924 h 10219"/>
              <a:gd name="connsiteX2120" fmla="*/ 858 w 15843"/>
              <a:gd name="connsiteY2120" fmla="*/ 8935 h 10219"/>
              <a:gd name="connsiteX2121" fmla="*/ 829 w 15843"/>
              <a:gd name="connsiteY2121" fmla="*/ 8973 h 10219"/>
              <a:gd name="connsiteX2122" fmla="*/ 800 w 15843"/>
              <a:gd name="connsiteY2122" fmla="*/ 9002 h 10219"/>
              <a:gd name="connsiteX2123" fmla="*/ 776 w 15843"/>
              <a:gd name="connsiteY2123" fmla="*/ 9023 h 10219"/>
              <a:gd name="connsiteX2124" fmla="*/ 756 w 15843"/>
              <a:gd name="connsiteY2124" fmla="*/ 9042 h 10219"/>
              <a:gd name="connsiteX2125" fmla="*/ 735 w 15843"/>
              <a:gd name="connsiteY2125" fmla="*/ 9066 h 10219"/>
              <a:gd name="connsiteX2126" fmla="*/ 727 w 15843"/>
              <a:gd name="connsiteY2126" fmla="*/ 9079 h 10219"/>
              <a:gd name="connsiteX2127" fmla="*/ 718 w 15843"/>
              <a:gd name="connsiteY2127" fmla="*/ 9095 h 10219"/>
              <a:gd name="connsiteX2128" fmla="*/ 710 w 15843"/>
              <a:gd name="connsiteY2128" fmla="*/ 9112 h 10219"/>
              <a:gd name="connsiteX2129" fmla="*/ 702 w 15843"/>
              <a:gd name="connsiteY2129" fmla="*/ 9136 h 10219"/>
              <a:gd name="connsiteX2130" fmla="*/ 697 w 15843"/>
              <a:gd name="connsiteY2130" fmla="*/ 9156 h 10219"/>
              <a:gd name="connsiteX2131" fmla="*/ 692 w 15843"/>
              <a:gd name="connsiteY2131" fmla="*/ 9179 h 10219"/>
              <a:gd name="connsiteX2132" fmla="*/ 686 w 15843"/>
              <a:gd name="connsiteY2132" fmla="*/ 9208 h 10219"/>
              <a:gd name="connsiteX2133" fmla="*/ 681 w 15843"/>
              <a:gd name="connsiteY2133" fmla="*/ 9238 h 10219"/>
              <a:gd name="connsiteX2134" fmla="*/ 669 w 15843"/>
              <a:gd name="connsiteY2134" fmla="*/ 9310 h 10219"/>
              <a:gd name="connsiteX2135" fmla="*/ 657 w 15843"/>
              <a:gd name="connsiteY2135" fmla="*/ 9391 h 10219"/>
              <a:gd name="connsiteX2136" fmla="*/ 646 w 15843"/>
              <a:gd name="connsiteY2136" fmla="*/ 9479 h 10219"/>
              <a:gd name="connsiteX2137" fmla="*/ 634 w 15843"/>
              <a:gd name="connsiteY2137" fmla="*/ 9570 h 10219"/>
              <a:gd name="connsiteX2138" fmla="*/ 622 w 15843"/>
              <a:gd name="connsiteY2138" fmla="*/ 9663 h 10219"/>
              <a:gd name="connsiteX2139" fmla="*/ 611 w 15843"/>
              <a:gd name="connsiteY2139" fmla="*/ 9755 h 10219"/>
              <a:gd name="connsiteX2140" fmla="*/ 599 w 15843"/>
              <a:gd name="connsiteY2140" fmla="*/ 9844 h 10219"/>
              <a:gd name="connsiteX2141" fmla="*/ 587 w 15843"/>
              <a:gd name="connsiteY2141" fmla="*/ 9927 h 10219"/>
              <a:gd name="connsiteX2142" fmla="*/ 575 w 15843"/>
              <a:gd name="connsiteY2142" fmla="*/ 10002 h 10219"/>
              <a:gd name="connsiteX2143" fmla="*/ 569 w 15843"/>
              <a:gd name="connsiteY2143" fmla="*/ 10036 h 10219"/>
              <a:gd name="connsiteX2144" fmla="*/ 563 w 15843"/>
              <a:gd name="connsiteY2144" fmla="*/ 10066 h 10219"/>
              <a:gd name="connsiteX2145" fmla="*/ 557 w 15843"/>
              <a:gd name="connsiteY2145" fmla="*/ 10097 h 10219"/>
              <a:gd name="connsiteX2146" fmla="*/ 549 w 15843"/>
              <a:gd name="connsiteY2146" fmla="*/ 10123 h 10219"/>
              <a:gd name="connsiteX2147" fmla="*/ 542 w 15843"/>
              <a:gd name="connsiteY2147" fmla="*/ 10145 h 10219"/>
              <a:gd name="connsiteX2148" fmla="*/ 537 w 15843"/>
              <a:gd name="connsiteY2148" fmla="*/ 10159 h 10219"/>
              <a:gd name="connsiteX2149" fmla="*/ 530 w 15843"/>
              <a:gd name="connsiteY2149" fmla="*/ 10172 h 10219"/>
              <a:gd name="connsiteX2150" fmla="*/ 524 w 15843"/>
              <a:gd name="connsiteY2150" fmla="*/ 10181 h 10219"/>
              <a:gd name="connsiteX2151" fmla="*/ 507 w 15843"/>
              <a:gd name="connsiteY2151" fmla="*/ 10201 h 10219"/>
              <a:gd name="connsiteX2152" fmla="*/ 501 w 15843"/>
              <a:gd name="connsiteY2152" fmla="*/ 10205 h 10219"/>
              <a:gd name="connsiteX2153" fmla="*/ 451 w 15843"/>
              <a:gd name="connsiteY2153" fmla="*/ 10219 h 10219"/>
              <a:gd name="connsiteX2154" fmla="*/ 445 w 15843"/>
              <a:gd name="connsiteY2154" fmla="*/ 10219 h 10219"/>
              <a:gd name="connsiteX2155" fmla="*/ 401 w 15843"/>
              <a:gd name="connsiteY2155" fmla="*/ 10198 h 10219"/>
              <a:gd name="connsiteX2156" fmla="*/ 395 w 15843"/>
              <a:gd name="connsiteY2156" fmla="*/ 10192 h 10219"/>
              <a:gd name="connsiteX2157" fmla="*/ 382 w 15843"/>
              <a:gd name="connsiteY2157" fmla="*/ 10174 h 10219"/>
              <a:gd name="connsiteX2158" fmla="*/ 376 w 15843"/>
              <a:gd name="connsiteY2158" fmla="*/ 10163 h 10219"/>
              <a:gd name="connsiteX2159" fmla="*/ 372 w 15843"/>
              <a:gd name="connsiteY2159" fmla="*/ 10152 h 10219"/>
              <a:gd name="connsiteX2160" fmla="*/ 365 w 15843"/>
              <a:gd name="connsiteY2160" fmla="*/ 10132 h 10219"/>
              <a:gd name="connsiteX2161" fmla="*/ 358 w 15843"/>
              <a:gd name="connsiteY2161" fmla="*/ 10108 h 10219"/>
              <a:gd name="connsiteX2162" fmla="*/ 352 w 15843"/>
              <a:gd name="connsiteY2162" fmla="*/ 10079 h 10219"/>
              <a:gd name="connsiteX2163" fmla="*/ 345 w 15843"/>
              <a:gd name="connsiteY2163" fmla="*/ 10046 h 10219"/>
              <a:gd name="connsiteX2164" fmla="*/ 340 w 15843"/>
              <a:gd name="connsiteY2164" fmla="*/ 10012 h 10219"/>
              <a:gd name="connsiteX2165" fmla="*/ 334 w 15843"/>
              <a:gd name="connsiteY2165" fmla="*/ 9973 h 10219"/>
              <a:gd name="connsiteX2166" fmla="*/ 328 w 15843"/>
              <a:gd name="connsiteY2166" fmla="*/ 9930 h 10219"/>
              <a:gd name="connsiteX2167" fmla="*/ 322 w 15843"/>
              <a:gd name="connsiteY2167" fmla="*/ 9885 h 10219"/>
              <a:gd name="connsiteX2168" fmla="*/ 316 w 15843"/>
              <a:gd name="connsiteY2168" fmla="*/ 9836 h 10219"/>
              <a:gd name="connsiteX2169" fmla="*/ 304 w 15843"/>
              <a:gd name="connsiteY2169" fmla="*/ 9733 h 10219"/>
              <a:gd name="connsiteX2170" fmla="*/ 292 w 15843"/>
              <a:gd name="connsiteY2170" fmla="*/ 9620 h 10219"/>
              <a:gd name="connsiteX2171" fmla="*/ 281 w 15843"/>
              <a:gd name="connsiteY2171" fmla="*/ 9500 h 10219"/>
              <a:gd name="connsiteX2172" fmla="*/ 269 w 15843"/>
              <a:gd name="connsiteY2172" fmla="*/ 9377 h 10219"/>
              <a:gd name="connsiteX2173" fmla="*/ 257 w 15843"/>
              <a:gd name="connsiteY2173" fmla="*/ 9250 h 10219"/>
              <a:gd name="connsiteX2174" fmla="*/ 246 w 15843"/>
              <a:gd name="connsiteY2174" fmla="*/ 9123 h 10219"/>
              <a:gd name="connsiteX2175" fmla="*/ 234 w 15843"/>
              <a:gd name="connsiteY2175" fmla="*/ 8998 h 10219"/>
              <a:gd name="connsiteX2176" fmla="*/ 222 w 15843"/>
              <a:gd name="connsiteY2176" fmla="*/ 8876 h 10219"/>
              <a:gd name="connsiteX2177" fmla="*/ 211 w 15843"/>
              <a:gd name="connsiteY2177" fmla="*/ 8760 h 10219"/>
              <a:gd name="connsiteX2178" fmla="*/ 199 w 15843"/>
              <a:gd name="connsiteY2178" fmla="*/ 8652 h 10219"/>
              <a:gd name="connsiteX2179" fmla="*/ 188 w 15843"/>
              <a:gd name="connsiteY2179" fmla="*/ 8554 h 10219"/>
              <a:gd name="connsiteX2180" fmla="*/ 164 w 15843"/>
              <a:gd name="connsiteY2180" fmla="*/ 8371 h 10219"/>
              <a:gd name="connsiteX2181" fmla="*/ 141 w 15843"/>
              <a:gd name="connsiteY2181" fmla="*/ 8193 h 10219"/>
              <a:gd name="connsiteX2182" fmla="*/ 118 w 15843"/>
              <a:gd name="connsiteY2182" fmla="*/ 8019 h 10219"/>
              <a:gd name="connsiteX2183" fmla="*/ 94 w 15843"/>
              <a:gd name="connsiteY2183" fmla="*/ 7848 h 10219"/>
              <a:gd name="connsiteX2184" fmla="*/ 48 w 15843"/>
              <a:gd name="connsiteY2184" fmla="*/ 7509 h 10219"/>
              <a:gd name="connsiteX2185" fmla="*/ 24 w 15843"/>
              <a:gd name="connsiteY2185" fmla="*/ 7339 h 10219"/>
              <a:gd name="connsiteX2186" fmla="*/ 1 w 15843"/>
              <a:gd name="connsiteY2186" fmla="*/ 7167 h 10219"/>
              <a:gd name="connsiteX2187" fmla="*/ 62 w 15843"/>
              <a:gd name="connsiteY2187" fmla="*/ 7086 h 10219"/>
              <a:gd name="connsiteX2188" fmla="*/ 143 w 15843"/>
              <a:gd name="connsiteY2188"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09 w 15843"/>
              <a:gd name="connsiteY2029" fmla="*/ 5647 h 10219"/>
              <a:gd name="connsiteX2030" fmla="*/ 1966 w 15843"/>
              <a:gd name="connsiteY2030" fmla="*/ 5643 h 10219"/>
              <a:gd name="connsiteX2031" fmla="*/ 1960 w 15843"/>
              <a:gd name="connsiteY2031" fmla="*/ 5646 h 10219"/>
              <a:gd name="connsiteX2032" fmla="*/ 1974 w 15843"/>
              <a:gd name="connsiteY2032" fmla="*/ 5635 h 10219"/>
              <a:gd name="connsiteX2033" fmla="*/ 1968 w 15843"/>
              <a:gd name="connsiteY2033" fmla="*/ 5641 h 10219"/>
              <a:gd name="connsiteX2034" fmla="*/ 1980 w 15843"/>
              <a:gd name="connsiteY2034" fmla="*/ 5626 h 10219"/>
              <a:gd name="connsiteX2035" fmla="*/ 1973 w 15843"/>
              <a:gd name="connsiteY2035" fmla="*/ 5637 h 10219"/>
              <a:gd name="connsiteX2036" fmla="*/ 1952 w 15843"/>
              <a:gd name="connsiteY2036" fmla="*/ 5695 h 10219"/>
              <a:gd name="connsiteX2037" fmla="*/ 1941 w 15843"/>
              <a:gd name="connsiteY2037" fmla="*/ 5739 h 10219"/>
              <a:gd name="connsiteX2038" fmla="*/ 1929 w 15843"/>
              <a:gd name="connsiteY2038" fmla="*/ 5787 h 10219"/>
              <a:gd name="connsiteX2039" fmla="*/ 1918 w 15843"/>
              <a:gd name="connsiteY2039" fmla="*/ 5841 h 10219"/>
              <a:gd name="connsiteX2040" fmla="*/ 1895 w 15843"/>
              <a:gd name="connsiteY2040" fmla="*/ 5956 h 10219"/>
              <a:gd name="connsiteX2041" fmla="*/ 1871 w 15843"/>
              <a:gd name="connsiteY2041" fmla="*/ 6075 h 10219"/>
              <a:gd name="connsiteX2042" fmla="*/ 1859 w 15843"/>
              <a:gd name="connsiteY2042" fmla="*/ 6131 h 10219"/>
              <a:gd name="connsiteX2043" fmla="*/ 1847 w 15843"/>
              <a:gd name="connsiteY2043" fmla="*/ 6186 h 10219"/>
              <a:gd name="connsiteX2044" fmla="*/ 1835 w 15843"/>
              <a:gd name="connsiteY2044" fmla="*/ 6234 h 10219"/>
              <a:gd name="connsiteX2045" fmla="*/ 1823 w 15843"/>
              <a:gd name="connsiteY2045" fmla="*/ 6276 h 10219"/>
              <a:gd name="connsiteX2046" fmla="*/ 1812 w 15843"/>
              <a:gd name="connsiteY2046" fmla="*/ 6315 h 10219"/>
              <a:gd name="connsiteX2047" fmla="*/ 1800 w 15843"/>
              <a:gd name="connsiteY2047" fmla="*/ 6355 h 10219"/>
              <a:gd name="connsiteX2048" fmla="*/ 1777 w 15843"/>
              <a:gd name="connsiteY2048" fmla="*/ 6444 h 10219"/>
              <a:gd name="connsiteX2049" fmla="*/ 1753 w 15843"/>
              <a:gd name="connsiteY2049" fmla="*/ 6535 h 10219"/>
              <a:gd name="connsiteX2050" fmla="*/ 1730 w 15843"/>
              <a:gd name="connsiteY2050" fmla="*/ 6623 h 10219"/>
              <a:gd name="connsiteX2051" fmla="*/ 1718 w 15843"/>
              <a:gd name="connsiteY2051" fmla="*/ 6664 h 10219"/>
              <a:gd name="connsiteX2052" fmla="*/ 1705 w 15843"/>
              <a:gd name="connsiteY2052" fmla="*/ 6703 h 10219"/>
              <a:gd name="connsiteX2053" fmla="*/ 1692 w 15843"/>
              <a:gd name="connsiteY2053" fmla="*/ 6739 h 10219"/>
              <a:gd name="connsiteX2054" fmla="*/ 1677 w 15843"/>
              <a:gd name="connsiteY2054" fmla="*/ 6770 h 10219"/>
              <a:gd name="connsiteX2055" fmla="*/ 1666 w 15843"/>
              <a:gd name="connsiteY2055" fmla="*/ 6792 h 10219"/>
              <a:gd name="connsiteX2056" fmla="*/ 1659 w 15843"/>
              <a:gd name="connsiteY2056" fmla="*/ 6803 h 10219"/>
              <a:gd name="connsiteX2057" fmla="*/ 1647 w 15843"/>
              <a:gd name="connsiteY2057" fmla="*/ 6817 h 10219"/>
              <a:gd name="connsiteX2058" fmla="*/ 1629 w 15843"/>
              <a:gd name="connsiteY2058" fmla="*/ 6834 h 10219"/>
              <a:gd name="connsiteX2059" fmla="*/ 1617 w 15843"/>
              <a:gd name="connsiteY2059" fmla="*/ 6841 h 10219"/>
              <a:gd name="connsiteX2060" fmla="*/ 1576 w 15843"/>
              <a:gd name="connsiteY2060" fmla="*/ 6852 h 10219"/>
              <a:gd name="connsiteX2061" fmla="*/ 1564 w 15843"/>
              <a:gd name="connsiteY2061" fmla="*/ 6851 h 10219"/>
              <a:gd name="connsiteX2062" fmla="*/ 1524 w 15843"/>
              <a:gd name="connsiteY2062" fmla="*/ 6837 h 10219"/>
              <a:gd name="connsiteX2063" fmla="*/ 1518 w 15843"/>
              <a:gd name="connsiteY2063" fmla="*/ 6833 h 10219"/>
              <a:gd name="connsiteX2064" fmla="*/ 1504 w 15843"/>
              <a:gd name="connsiteY2064" fmla="*/ 6818 h 10219"/>
              <a:gd name="connsiteX2065" fmla="*/ 1498 w 15843"/>
              <a:gd name="connsiteY2065" fmla="*/ 6810 h 10219"/>
              <a:gd name="connsiteX2066" fmla="*/ 1491 w 15843"/>
              <a:gd name="connsiteY2066" fmla="*/ 6799 h 10219"/>
              <a:gd name="connsiteX2067" fmla="*/ 1483 w 15843"/>
              <a:gd name="connsiteY2067" fmla="*/ 6783 h 10219"/>
              <a:gd name="connsiteX2068" fmla="*/ 1475 w 15843"/>
              <a:gd name="connsiteY2068" fmla="*/ 6763 h 10219"/>
              <a:gd name="connsiteX2069" fmla="*/ 1463 w 15843"/>
              <a:gd name="connsiteY2069" fmla="*/ 6722 h 10219"/>
              <a:gd name="connsiteX2070" fmla="*/ 1450 w 15843"/>
              <a:gd name="connsiteY2070" fmla="*/ 6672 h 10219"/>
              <a:gd name="connsiteX2071" fmla="*/ 1438 w 15843"/>
              <a:gd name="connsiteY2071" fmla="*/ 6617 h 10219"/>
              <a:gd name="connsiteX2072" fmla="*/ 1426 w 15843"/>
              <a:gd name="connsiteY2072" fmla="*/ 6556 h 10219"/>
              <a:gd name="connsiteX2073" fmla="*/ 1415 w 15843"/>
              <a:gd name="connsiteY2073" fmla="*/ 6493 h 10219"/>
              <a:gd name="connsiteX2074" fmla="*/ 1403 w 15843"/>
              <a:gd name="connsiteY2074" fmla="*/ 6429 h 10219"/>
              <a:gd name="connsiteX2075" fmla="*/ 1391 w 15843"/>
              <a:gd name="connsiteY2075" fmla="*/ 6366 h 10219"/>
              <a:gd name="connsiteX2076" fmla="*/ 1380 w 15843"/>
              <a:gd name="connsiteY2076" fmla="*/ 6307 h 10219"/>
              <a:gd name="connsiteX2077" fmla="*/ 1369 w 15843"/>
              <a:gd name="connsiteY2077" fmla="*/ 6254 h 10219"/>
              <a:gd name="connsiteX2078" fmla="*/ 1358 w 15843"/>
              <a:gd name="connsiteY2078" fmla="*/ 6207 h 10219"/>
              <a:gd name="connsiteX2079" fmla="*/ 1348 w 15843"/>
              <a:gd name="connsiteY2079" fmla="*/ 6173 h 10219"/>
              <a:gd name="connsiteX2080" fmla="*/ 1343 w 15843"/>
              <a:gd name="connsiteY2080" fmla="*/ 6160 h 10219"/>
              <a:gd name="connsiteX2081" fmla="*/ 1338 w 15843"/>
              <a:gd name="connsiteY2081" fmla="*/ 6147 h 10219"/>
              <a:gd name="connsiteX2082" fmla="*/ 1337 w 15843"/>
              <a:gd name="connsiteY2082" fmla="*/ 6147 h 10219"/>
              <a:gd name="connsiteX2083" fmla="*/ 1434 w 15843"/>
              <a:gd name="connsiteY2083" fmla="*/ 6150 h 10219"/>
              <a:gd name="connsiteX2084" fmla="*/ 1423 w 15843"/>
              <a:gd name="connsiteY2084" fmla="*/ 6163 h 10219"/>
              <a:gd name="connsiteX2085" fmla="*/ 1433 w 15843"/>
              <a:gd name="connsiteY2085" fmla="*/ 6147 h 10219"/>
              <a:gd name="connsiteX2086" fmla="*/ 1425 w 15843"/>
              <a:gd name="connsiteY2086" fmla="*/ 6162 h 10219"/>
              <a:gd name="connsiteX2087" fmla="*/ 1415 w 15843"/>
              <a:gd name="connsiteY2087" fmla="*/ 6192 h 10219"/>
              <a:gd name="connsiteX2088" fmla="*/ 1404 w 15843"/>
              <a:gd name="connsiteY2088" fmla="*/ 6231 h 10219"/>
              <a:gd name="connsiteX2089" fmla="*/ 1393 w 15843"/>
              <a:gd name="connsiteY2089" fmla="*/ 6278 h 10219"/>
              <a:gd name="connsiteX2090" fmla="*/ 1381 w 15843"/>
              <a:gd name="connsiteY2090" fmla="*/ 6334 h 10219"/>
              <a:gd name="connsiteX2091" fmla="*/ 1369 w 15843"/>
              <a:gd name="connsiteY2091" fmla="*/ 6394 h 10219"/>
              <a:gd name="connsiteX2092" fmla="*/ 1358 w 15843"/>
              <a:gd name="connsiteY2092" fmla="*/ 6460 h 10219"/>
              <a:gd name="connsiteX2093" fmla="*/ 1347 w 15843"/>
              <a:gd name="connsiteY2093" fmla="*/ 6530 h 10219"/>
              <a:gd name="connsiteX2094" fmla="*/ 1335 w 15843"/>
              <a:gd name="connsiteY2094" fmla="*/ 6602 h 10219"/>
              <a:gd name="connsiteX2095" fmla="*/ 1312 w 15843"/>
              <a:gd name="connsiteY2095" fmla="*/ 6750 h 10219"/>
              <a:gd name="connsiteX2096" fmla="*/ 1288 w 15843"/>
              <a:gd name="connsiteY2096" fmla="*/ 6896 h 10219"/>
              <a:gd name="connsiteX2097" fmla="*/ 1276 w 15843"/>
              <a:gd name="connsiteY2097" fmla="*/ 6966 h 10219"/>
              <a:gd name="connsiteX2098" fmla="*/ 1264 w 15843"/>
              <a:gd name="connsiteY2098" fmla="*/ 7032 h 10219"/>
              <a:gd name="connsiteX2099" fmla="*/ 1253 w 15843"/>
              <a:gd name="connsiteY2099" fmla="*/ 7096 h 10219"/>
              <a:gd name="connsiteX2100" fmla="*/ 1241 w 15843"/>
              <a:gd name="connsiteY2100" fmla="*/ 7164 h 10219"/>
              <a:gd name="connsiteX2101" fmla="*/ 1218 w 15843"/>
              <a:gd name="connsiteY2101" fmla="*/ 7305 h 10219"/>
              <a:gd name="connsiteX2102" fmla="*/ 1195 w 15843"/>
              <a:gd name="connsiteY2102" fmla="*/ 7452 h 10219"/>
              <a:gd name="connsiteX2103" fmla="*/ 1171 w 15843"/>
              <a:gd name="connsiteY2103" fmla="*/ 7602 h 10219"/>
              <a:gd name="connsiteX2104" fmla="*/ 1148 w 15843"/>
              <a:gd name="connsiteY2104" fmla="*/ 7749 h 10219"/>
              <a:gd name="connsiteX2105" fmla="*/ 1124 w 15843"/>
              <a:gd name="connsiteY2105" fmla="*/ 7893 h 10219"/>
              <a:gd name="connsiteX2106" fmla="*/ 1112 w 15843"/>
              <a:gd name="connsiteY2106" fmla="*/ 7961 h 10219"/>
              <a:gd name="connsiteX2107" fmla="*/ 1101 w 15843"/>
              <a:gd name="connsiteY2107" fmla="*/ 8028 h 10219"/>
              <a:gd name="connsiteX2108" fmla="*/ 1089 w 15843"/>
              <a:gd name="connsiteY2108" fmla="*/ 8091 h 10219"/>
              <a:gd name="connsiteX2109" fmla="*/ 1077 w 15843"/>
              <a:gd name="connsiteY2109" fmla="*/ 8151 h 10219"/>
              <a:gd name="connsiteX2110" fmla="*/ 1053 w 15843"/>
              <a:gd name="connsiteY2110" fmla="*/ 8264 h 10219"/>
              <a:gd name="connsiteX2111" fmla="*/ 1030 w 15843"/>
              <a:gd name="connsiteY2111" fmla="*/ 8371 h 10219"/>
              <a:gd name="connsiteX2112" fmla="*/ 1006 w 15843"/>
              <a:gd name="connsiteY2112" fmla="*/ 8472 h 10219"/>
              <a:gd name="connsiteX2113" fmla="*/ 983 w 15843"/>
              <a:gd name="connsiteY2113" fmla="*/ 8566 h 10219"/>
              <a:gd name="connsiteX2114" fmla="*/ 959 w 15843"/>
              <a:gd name="connsiteY2114" fmla="*/ 8655 h 10219"/>
              <a:gd name="connsiteX2115" fmla="*/ 935 w 15843"/>
              <a:gd name="connsiteY2115" fmla="*/ 8737 h 10219"/>
              <a:gd name="connsiteX2116" fmla="*/ 911 w 15843"/>
              <a:gd name="connsiteY2116" fmla="*/ 8812 h 10219"/>
              <a:gd name="connsiteX2117" fmla="*/ 884 w 15843"/>
              <a:gd name="connsiteY2117" fmla="*/ 8885 h 10219"/>
              <a:gd name="connsiteX2118" fmla="*/ 865 w 15843"/>
              <a:gd name="connsiteY2118" fmla="*/ 8924 h 10219"/>
              <a:gd name="connsiteX2119" fmla="*/ 858 w 15843"/>
              <a:gd name="connsiteY2119" fmla="*/ 8935 h 10219"/>
              <a:gd name="connsiteX2120" fmla="*/ 829 w 15843"/>
              <a:gd name="connsiteY2120" fmla="*/ 8973 h 10219"/>
              <a:gd name="connsiteX2121" fmla="*/ 800 w 15843"/>
              <a:gd name="connsiteY2121" fmla="*/ 9002 h 10219"/>
              <a:gd name="connsiteX2122" fmla="*/ 776 w 15843"/>
              <a:gd name="connsiteY2122" fmla="*/ 9023 h 10219"/>
              <a:gd name="connsiteX2123" fmla="*/ 756 w 15843"/>
              <a:gd name="connsiteY2123" fmla="*/ 9042 h 10219"/>
              <a:gd name="connsiteX2124" fmla="*/ 735 w 15843"/>
              <a:gd name="connsiteY2124" fmla="*/ 9066 h 10219"/>
              <a:gd name="connsiteX2125" fmla="*/ 727 w 15843"/>
              <a:gd name="connsiteY2125" fmla="*/ 9079 h 10219"/>
              <a:gd name="connsiteX2126" fmla="*/ 718 w 15843"/>
              <a:gd name="connsiteY2126" fmla="*/ 9095 h 10219"/>
              <a:gd name="connsiteX2127" fmla="*/ 710 w 15843"/>
              <a:gd name="connsiteY2127" fmla="*/ 9112 h 10219"/>
              <a:gd name="connsiteX2128" fmla="*/ 702 w 15843"/>
              <a:gd name="connsiteY2128" fmla="*/ 9136 h 10219"/>
              <a:gd name="connsiteX2129" fmla="*/ 697 w 15843"/>
              <a:gd name="connsiteY2129" fmla="*/ 9156 h 10219"/>
              <a:gd name="connsiteX2130" fmla="*/ 692 w 15843"/>
              <a:gd name="connsiteY2130" fmla="*/ 9179 h 10219"/>
              <a:gd name="connsiteX2131" fmla="*/ 686 w 15843"/>
              <a:gd name="connsiteY2131" fmla="*/ 9208 h 10219"/>
              <a:gd name="connsiteX2132" fmla="*/ 681 w 15843"/>
              <a:gd name="connsiteY2132" fmla="*/ 9238 h 10219"/>
              <a:gd name="connsiteX2133" fmla="*/ 669 w 15843"/>
              <a:gd name="connsiteY2133" fmla="*/ 9310 h 10219"/>
              <a:gd name="connsiteX2134" fmla="*/ 657 w 15843"/>
              <a:gd name="connsiteY2134" fmla="*/ 9391 h 10219"/>
              <a:gd name="connsiteX2135" fmla="*/ 646 w 15843"/>
              <a:gd name="connsiteY2135" fmla="*/ 9479 h 10219"/>
              <a:gd name="connsiteX2136" fmla="*/ 634 w 15843"/>
              <a:gd name="connsiteY2136" fmla="*/ 9570 h 10219"/>
              <a:gd name="connsiteX2137" fmla="*/ 622 w 15843"/>
              <a:gd name="connsiteY2137" fmla="*/ 9663 h 10219"/>
              <a:gd name="connsiteX2138" fmla="*/ 611 w 15843"/>
              <a:gd name="connsiteY2138" fmla="*/ 9755 h 10219"/>
              <a:gd name="connsiteX2139" fmla="*/ 599 w 15843"/>
              <a:gd name="connsiteY2139" fmla="*/ 9844 h 10219"/>
              <a:gd name="connsiteX2140" fmla="*/ 587 w 15843"/>
              <a:gd name="connsiteY2140" fmla="*/ 9927 h 10219"/>
              <a:gd name="connsiteX2141" fmla="*/ 575 w 15843"/>
              <a:gd name="connsiteY2141" fmla="*/ 10002 h 10219"/>
              <a:gd name="connsiteX2142" fmla="*/ 569 w 15843"/>
              <a:gd name="connsiteY2142" fmla="*/ 10036 h 10219"/>
              <a:gd name="connsiteX2143" fmla="*/ 563 w 15843"/>
              <a:gd name="connsiteY2143" fmla="*/ 10066 h 10219"/>
              <a:gd name="connsiteX2144" fmla="*/ 557 w 15843"/>
              <a:gd name="connsiteY2144" fmla="*/ 10097 h 10219"/>
              <a:gd name="connsiteX2145" fmla="*/ 549 w 15843"/>
              <a:gd name="connsiteY2145" fmla="*/ 10123 h 10219"/>
              <a:gd name="connsiteX2146" fmla="*/ 542 w 15843"/>
              <a:gd name="connsiteY2146" fmla="*/ 10145 h 10219"/>
              <a:gd name="connsiteX2147" fmla="*/ 537 w 15843"/>
              <a:gd name="connsiteY2147" fmla="*/ 10159 h 10219"/>
              <a:gd name="connsiteX2148" fmla="*/ 530 w 15843"/>
              <a:gd name="connsiteY2148" fmla="*/ 10172 h 10219"/>
              <a:gd name="connsiteX2149" fmla="*/ 524 w 15843"/>
              <a:gd name="connsiteY2149" fmla="*/ 10181 h 10219"/>
              <a:gd name="connsiteX2150" fmla="*/ 507 w 15843"/>
              <a:gd name="connsiteY2150" fmla="*/ 10201 h 10219"/>
              <a:gd name="connsiteX2151" fmla="*/ 501 w 15843"/>
              <a:gd name="connsiteY2151" fmla="*/ 10205 h 10219"/>
              <a:gd name="connsiteX2152" fmla="*/ 451 w 15843"/>
              <a:gd name="connsiteY2152" fmla="*/ 10219 h 10219"/>
              <a:gd name="connsiteX2153" fmla="*/ 445 w 15843"/>
              <a:gd name="connsiteY2153" fmla="*/ 10219 h 10219"/>
              <a:gd name="connsiteX2154" fmla="*/ 401 w 15843"/>
              <a:gd name="connsiteY2154" fmla="*/ 10198 h 10219"/>
              <a:gd name="connsiteX2155" fmla="*/ 395 w 15843"/>
              <a:gd name="connsiteY2155" fmla="*/ 10192 h 10219"/>
              <a:gd name="connsiteX2156" fmla="*/ 382 w 15843"/>
              <a:gd name="connsiteY2156" fmla="*/ 10174 h 10219"/>
              <a:gd name="connsiteX2157" fmla="*/ 376 w 15843"/>
              <a:gd name="connsiteY2157" fmla="*/ 10163 h 10219"/>
              <a:gd name="connsiteX2158" fmla="*/ 372 w 15843"/>
              <a:gd name="connsiteY2158" fmla="*/ 10152 h 10219"/>
              <a:gd name="connsiteX2159" fmla="*/ 365 w 15843"/>
              <a:gd name="connsiteY2159" fmla="*/ 10132 h 10219"/>
              <a:gd name="connsiteX2160" fmla="*/ 358 w 15843"/>
              <a:gd name="connsiteY2160" fmla="*/ 10108 h 10219"/>
              <a:gd name="connsiteX2161" fmla="*/ 352 w 15843"/>
              <a:gd name="connsiteY2161" fmla="*/ 10079 h 10219"/>
              <a:gd name="connsiteX2162" fmla="*/ 345 w 15843"/>
              <a:gd name="connsiteY2162" fmla="*/ 10046 h 10219"/>
              <a:gd name="connsiteX2163" fmla="*/ 340 w 15843"/>
              <a:gd name="connsiteY2163" fmla="*/ 10012 h 10219"/>
              <a:gd name="connsiteX2164" fmla="*/ 334 w 15843"/>
              <a:gd name="connsiteY2164" fmla="*/ 9973 h 10219"/>
              <a:gd name="connsiteX2165" fmla="*/ 328 w 15843"/>
              <a:gd name="connsiteY2165" fmla="*/ 9930 h 10219"/>
              <a:gd name="connsiteX2166" fmla="*/ 322 w 15843"/>
              <a:gd name="connsiteY2166" fmla="*/ 9885 h 10219"/>
              <a:gd name="connsiteX2167" fmla="*/ 316 w 15843"/>
              <a:gd name="connsiteY2167" fmla="*/ 9836 h 10219"/>
              <a:gd name="connsiteX2168" fmla="*/ 304 w 15843"/>
              <a:gd name="connsiteY2168" fmla="*/ 9733 h 10219"/>
              <a:gd name="connsiteX2169" fmla="*/ 292 w 15843"/>
              <a:gd name="connsiteY2169" fmla="*/ 9620 h 10219"/>
              <a:gd name="connsiteX2170" fmla="*/ 281 w 15843"/>
              <a:gd name="connsiteY2170" fmla="*/ 9500 h 10219"/>
              <a:gd name="connsiteX2171" fmla="*/ 269 w 15843"/>
              <a:gd name="connsiteY2171" fmla="*/ 9377 h 10219"/>
              <a:gd name="connsiteX2172" fmla="*/ 257 w 15843"/>
              <a:gd name="connsiteY2172" fmla="*/ 9250 h 10219"/>
              <a:gd name="connsiteX2173" fmla="*/ 246 w 15843"/>
              <a:gd name="connsiteY2173" fmla="*/ 9123 h 10219"/>
              <a:gd name="connsiteX2174" fmla="*/ 234 w 15843"/>
              <a:gd name="connsiteY2174" fmla="*/ 8998 h 10219"/>
              <a:gd name="connsiteX2175" fmla="*/ 222 w 15843"/>
              <a:gd name="connsiteY2175" fmla="*/ 8876 h 10219"/>
              <a:gd name="connsiteX2176" fmla="*/ 211 w 15843"/>
              <a:gd name="connsiteY2176" fmla="*/ 8760 h 10219"/>
              <a:gd name="connsiteX2177" fmla="*/ 199 w 15843"/>
              <a:gd name="connsiteY2177" fmla="*/ 8652 h 10219"/>
              <a:gd name="connsiteX2178" fmla="*/ 188 w 15843"/>
              <a:gd name="connsiteY2178" fmla="*/ 8554 h 10219"/>
              <a:gd name="connsiteX2179" fmla="*/ 164 w 15843"/>
              <a:gd name="connsiteY2179" fmla="*/ 8371 h 10219"/>
              <a:gd name="connsiteX2180" fmla="*/ 141 w 15843"/>
              <a:gd name="connsiteY2180" fmla="*/ 8193 h 10219"/>
              <a:gd name="connsiteX2181" fmla="*/ 118 w 15843"/>
              <a:gd name="connsiteY2181" fmla="*/ 8019 h 10219"/>
              <a:gd name="connsiteX2182" fmla="*/ 94 w 15843"/>
              <a:gd name="connsiteY2182" fmla="*/ 7848 h 10219"/>
              <a:gd name="connsiteX2183" fmla="*/ 48 w 15843"/>
              <a:gd name="connsiteY2183" fmla="*/ 7509 h 10219"/>
              <a:gd name="connsiteX2184" fmla="*/ 24 w 15843"/>
              <a:gd name="connsiteY2184" fmla="*/ 7339 h 10219"/>
              <a:gd name="connsiteX2185" fmla="*/ 1 w 15843"/>
              <a:gd name="connsiteY2185" fmla="*/ 7167 h 10219"/>
              <a:gd name="connsiteX2186" fmla="*/ 62 w 15843"/>
              <a:gd name="connsiteY2186" fmla="*/ 7086 h 10219"/>
              <a:gd name="connsiteX2187" fmla="*/ 143 w 15843"/>
              <a:gd name="connsiteY2187"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66 w 15843"/>
              <a:gd name="connsiteY2029" fmla="*/ 5643 h 10219"/>
              <a:gd name="connsiteX2030" fmla="*/ 1960 w 15843"/>
              <a:gd name="connsiteY2030" fmla="*/ 5646 h 10219"/>
              <a:gd name="connsiteX2031" fmla="*/ 1974 w 15843"/>
              <a:gd name="connsiteY2031" fmla="*/ 5635 h 10219"/>
              <a:gd name="connsiteX2032" fmla="*/ 1968 w 15843"/>
              <a:gd name="connsiteY2032" fmla="*/ 5641 h 10219"/>
              <a:gd name="connsiteX2033" fmla="*/ 1980 w 15843"/>
              <a:gd name="connsiteY2033" fmla="*/ 5626 h 10219"/>
              <a:gd name="connsiteX2034" fmla="*/ 1973 w 15843"/>
              <a:gd name="connsiteY2034" fmla="*/ 5637 h 10219"/>
              <a:gd name="connsiteX2035" fmla="*/ 1952 w 15843"/>
              <a:gd name="connsiteY2035" fmla="*/ 5695 h 10219"/>
              <a:gd name="connsiteX2036" fmla="*/ 1941 w 15843"/>
              <a:gd name="connsiteY2036" fmla="*/ 5739 h 10219"/>
              <a:gd name="connsiteX2037" fmla="*/ 1929 w 15843"/>
              <a:gd name="connsiteY2037" fmla="*/ 5787 h 10219"/>
              <a:gd name="connsiteX2038" fmla="*/ 1918 w 15843"/>
              <a:gd name="connsiteY2038" fmla="*/ 5841 h 10219"/>
              <a:gd name="connsiteX2039" fmla="*/ 1895 w 15843"/>
              <a:gd name="connsiteY2039" fmla="*/ 5956 h 10219"/>
              <a:gd name="connsiteX2040" fmla="*/ 1871 w 15843"/>
              <a:gd name="connsiteY2040" fmla="*/ 6075 h 10219"/>
              <a:gd name="connsiteX2041" fmla="*/ 1859 w 15843"/>
              <a:gd name="connsiteY2041" fmla="*/ 6131 h 10219"/>
              <a:gd name="connsiteX2042" fmla="*/ 1847 w 15843"/>
              <a:gd name="connsiteY2042" fmla="*/ 6186 h 10219"/>
              <a:gd name="connsiteX2043" fmla="*/ 1835 w 15843"/>
              <a:gd name="connsiteY2043" fmla="*/ 6234 h 10219"/>
              <a:gd name="connsiteX2044" fmla="*/ 1823 w 15843"/>
              <a:gd name="connsiteY2044" fmla="*/ 6276 h 10219"/>
              <a:gd name="connsiteX2045" fmla="*/ 1812 w 15843"/>
              <a:gd name="connsiteY2045" fmla="*/ 6315 h 10219"/>
              <a:gd name="connsiteX2046" fmla="*/ 1800 w 15843"/>
              <a:gd name="connsiteY2046" fmla="*/ 6355 h 10219"/>
              <a:gd name="connsiteX2047" fmla="*/ 1777 w 15843"/>
              <a:gd name="connsiteY2047" fmla="*/ 6444 h 10219"/>
              <a:gd name="connsiteX2048" fmla="*/ 1753 w 15843"/>
              <a:gd name="connsiteY2048" fmla="*/ 6535 h 10219"/>
              <a:gd name="connsiteX2049" fmla="*/ 1730 w 15843"/>
              <a:gd name="connsiteY2049" fmla="*/ 6623 h 10219"/>
              <a:gd name="connsiteX2050" fmla="*/ 1718 w 15843"/>
              <a:gd name="connsiteY2050" fmla="*/ 6664 h 10219"/>
              <a:gd name="connsiteX2051" fmla="*/ 1705 w 15843"/>
              <a:gd name="connsiteY2051" fmla="*/ 6703 h 10219"/>
              <a:gd name="connsiteX2052" fmla="*/ 1692 w 15843"/>
              <a:gd name="connsiteY2052" fmla="*/ 6739 h 10219"/>
              <a:gd name="connsiteX2053" fmla="*/ 1677 w 15843"/>
              <a:gd name="connsiteY2053" fmla="*/ 6770 h 10219"/>
              <a:gd name="connsiteX2054" fmla="*/ 1666 w 15843"/>
              <a:gd name="connsiteY2054" fmla="*/ 6792 h 10219"/>
              <a:gd name="connsiteX2055" fmla="*/ 1659 w 15843"/>
              <a:gd name="connsiteY2055" fmla="*/ 6803 h 10219"/>
              <a:gd name="connsiteX2056" fmla="*/ 1647 w 15843"/>
              <a:gd name="connsiteY2056" fmla="*/ 6817 h 10219"/>
              <a:gd name="connsiteX2057" fmla="*/ 1629 w 15843"/>
              <a:gd name="connsiteY2057" fmla="*/ 6834 h 10219"/>
              <a:gd name="connsiteX2058" fmla="*/ 1617 w 15843"/>
              <a:gd name="connsiteY2058" fmla="*/ 6841 h 10219"/>
              <a:gd name="connsiteX2059" fmla="*/ 1576 w 15843"/>
              <a:gd name="connsiteY2059" fmla="*/ 6852 h 10219"/>
              <a:gd name="connsiteX2060" fmla="*/ 1564 w 15843"/>
              <a:gd name="connsiteY2060" fmla="*/ 6851 h 10219"/>
              <a:gd name="connsiteX2061" fmla="*/ 1524 w 15843"/>
              <a:gd name="connsiteY2061" fmla="*/ 6837 h 10219"/>
              <a:gd name="connsiteX2062" fmla="*/ 1518 w 15843"/>
              <a:gd name="connsiteY2062" fmla="*/ 6833 h 10219"/>
              <a:gd name="connsiteX2063" fmla="*/ 1504 w 15843"/>
              <a:gd name="connsiteY2063" fmla="*/ 6818 h 10219"/>
              <a:gd name="connsiteX2064" fmla="*/ 1498 w 15843"/>
              <a:gd name="connsiteY2064" fmla="*/ 6810 h 10219"/>
              <a:gd name="connsiteX2065" fmla="*/ 1491 w 15843"/>
              <a:gd name="connsiteY2065" fmla="*/ 6799 h 10219"/>
              <a:gd name="connsiteX2066" fmla="*/ 1483 w 15843"/>
              <a:gd name="connsiteY2066" fmla="*/ 6783 h 10219"/>
              <a:gd name="connsiteX2067" fmla="*/ 1475 w 15843"/>
              <a:gd name="connsiteY2067" fmla="*/ 6763 h 10219"/>
              <a:gd name="connsiteX2068" fmla="*/ 1463 w 15843"/>
              <a:gd name="connsiteY2068" fmla="*/ 6722 h 10219"/>
              <a:gd name="connsiteX2069" fmla="*/ 1450 w 15843"/>
              <a:gd name="connsiteY2069" fmla="*/ 6672 h 10219"/>
              <a:gd name="connsiteX2070" fmla="*/ 1438 w 15843"/>
              <a:gd name="connsiteY2070" fmla="*/ 6617 h 10219"/>
              <a:gd name="connsiteX2071" fmla="*/ 1426 w 15843"/>
              <a:gd name="connsiteY2071" fmla="*/ 6556 h 10219"/>
              <a:gd name="connsiteX2072" fmla="*/ 1415 w 15843"/>
              <a:gd name="connsiteY2072" fmla="*/ 6493 h 10219"/>
              <a:gd name="connsiteX2073" fmla="*/ 1403 w 15843"/>
              <a:gd name="connsiteY2073" fmla="*/ 6429 h 10219"/>
              <a:gd name="connsiteX2074" fmla="*/ 1391 w 15843"/>
              <a:gd name="connsiteY2074" fmla="*/ 6366 h 10219"/>
              <a:gd name="connsiteX2075" fmla="*/ 1380 w 15843"/>
              <a:gd name="connsiteY2075" fmla="*/ 6307 h 10219"/>
              <a:gd name="connsiteX2076" fmla="*/ 1369 w 15843"/>
              <a:gd name="connsiteY2076" fmla="*/ 6254 h 10219"/>
              <a:gd name="connsiteX2077" fmla="*/ 1358 w 15843"/>
              <a:gd name="connsiteY2077" fmla="*/ 6207 h 10219"/>
              <a:gd name="connsiteX2078" fmla="*/ 1348 w 15843"/>
              <a:gd name="connsiteY2078" fmla="*/ 6173 h 10219"/>
              <a:gd name="connsiteX2079" fmla="*/ 1343 w 15843"/>
              <a:gd name="connsiteY2079" fmla="*/ 6160 h 10219"/>
              <a:gd name="connsiteX2080" fmla="*/ 1338 w 15843"/>
              <a:gd name="connsiteY2080" fmla="*/ 6147 h 10219"/>
              <a:gd name="connsiteX2081" fmla="*/ 1337 w 15843"/>
              <a:gd name="connsiteY2081" fmla="*/ 6147 h 10219"/>
              <a:gd name="connsiteX2082" fmla="*/ 1434 w 15843"/>
              <a:gd name="connsiteY2082" fmla="*/ 6150 h 10219"/>
              <a:gd name="connsiteX2083" fmla="*/ 1423 w 15843"/>
              <a:gd name="connsiteY2083" fmla="*/ 6163 h 10219"/>
              <a:gd name="connsiteX2084" fmla="*/ 1433 w 15843"/>
              <a:gd name="connsiteY2084" fmla="*/ 6147 h 10219"/>
              <a:gd name="connsiteX2085" fmla="*/ 1425 w 15843"/>
              <a:gd name="connsiteY2085" fmla="*/ 6162 h 10219"/>
              <a:gd name="connsiteX2086" fmla="*/ 1415 w 15843"/>
              <a:gd name="connsiteY2086" fmla="*/ 6192 h 10219"/>
              <a:gd name="connsiteX2087" fmla="*/ 1404 w 15843"/>
              <a:gd name="connsiteY2087" fmla="*/ 6231 h 10219"/>
              <a:gd name="connsiteX2088" fmla="*/ 1393 w 15843"/>
              <a:gd name="connsiteY2088" fmla="*/ 6278 h 10219"/>
              <a:gd name="connsiteX2089" fmla="*/ 1381 w 15843"/>
              <a:gd name="connsiteY2089" fmla="*/ 6334 h 10219"/>
              <a:gd name="connsiteX2090" fmla="*/ 1369 w 15843"/>
              <a:gd name="connsiteY2090" fmla="*/ 6394 h 10219"/>
              <a:gd name="connsiteX2091" fmla="*/ 1358 w 15843"/>
              <a:gd name="connsiteY2091" fmla="*/ 6460 h 10219"/>
              <a:gd name="connsiteX2092" fmla="*/ 1347 w 15843"/>
              <a:gd name="connsiteY2092" fmla="*/ 6530 h 10219"/>
              <a:gd name="connsiteX2093" fmla="*/ 1335 w 15843"/>
              <a:gd name="connsiteY2093" fmla="*/ 6602 h 10219"/>
              <a:gd name="connsiteX2094" fmla="*/ 1312 w 15843"/>
              <a:gd name="connsiteY2094" fmla="*/ 6750 h 10219"/>
              <a:gd name="connsiteX2095" fmla="*/ 1288 w 15843"/>
              <a:gd name="connsiteY2095" fmla="*/ 6896 h 10219"/>
              <a:gd name="connsiteX2096" fmla="*/ 1276 w 15843"/>
              <a:gd name="connsiteY2096" fmla="*/ 6966 h 10219"/>
              <a:gd name="connsiteX2097" fmla="*/ 1264 w 15843"/>
              <a:gd name="connsiteY2097" fmla="*/ 7032 h 10219"/>
              <a:gd name="connsiteX2098" fmla="*/ 1253 w 15843"/>
              <a:gd name="connsiteY2098" fmla="*/ 7096 h 10219"/>
              <a:gd name="connsiteX2099" fmla="*/ 1241 w 15843"/>
              <a:gd name="connsiteY2099" fmla="*/ 7164 h 10219"/>
              <a:gd name="connsiteX2100" fmla="*/ 1218 w 15843"/>
              <a:gd name="connsiteY2100" fmla="*/ 7305 h 10219"/>
              <a:gd name="connsiteX2101" fmla="*/ 1195 w 15843"/>
              <a:gd name="connsiteY2101" fmla="*/ 7452 h 10219"/>
              <a:gd name="connsiteX2102" fmla="*/ 1171 w 15843"/>
              <a:gd name="connsiteY2102" fmla="*/ 7602 h 10219"/>
              <a:gd name="connsiteX2103" fmla="*/ 1148 w 15843"/>
              <a:gd name="connsiteY2103" fmla="*/ 7749 h 10219"/>
              <a:gd name="connsiteX2104" fmla="*/ 1124 w 15843"/>
              <a:gd name="connsiteY2104" fmla="*/ 7893 h 10219"/>
              <a:gd name="connsiteX2105" fmla="*/ 1112 w 15843"/>
              <a:gd name="connsiteY2105" fmla="*/ 7961 h 10219"/>
              <a:gd name="connsiteX2106" fmla="*/ 1101 w 15843"/>
              <a:gd name="connsiteY2106" fmla="*/ 8028 h 10219"/>
              <a:gd name="connsiteX2107" fmla="*/ 1089 w 15843"/>
              <a:gd name="connsiteY2107" fmla="*/ 8091 h 10219"/>
              <a:gd name="connsiteX2108" fmla="*/ 1077 w 15843"/>
              <a:gd name="connsiteY2108" fmla="*/ 8151 h 10219"/>
              <a:gd name="connsiteX2109" fmla="*/ 1053 w 15843"/>
              <a:gd name="connsiteY2109" fmla="*/ 8264 h 10219"/>
              <a:gd name="connsiteX2110" fmla="*/ 1030 w 15843"/>
              <a:gd name="connsiteY2110" fmla="*/ 8371 h 10219"/>
              <a:gd name="connsiteX2111" fmla="*/ 1006 w 15843"/>
              <a:gd name="connsiteY2111" fmla="*/ 8472 h 10219"/>
              <a:gd name="connsiteX2112" fmla="*/ 983 w 15843"/>
              <a:gd name="connsiteY2112" fmla="*/ 8566 h 10219"/>
              <a:gd name="connsiteX2113" fmla="*/ 959 w 15843"/>
              <a:gd name="connsiteY2113" fmla="*/ 8655 h 10219"/>
              <a:gd name="connsiteX2114" fmla="*/ 935 w 15843"/>
              <a:gd name="connsiteY2114" fmla="*/ 8737 h 10219"/>
              <a:gd name="connsiteX2115" fmla="*/ 911 w 15843"/>
              <a:gd name="connsiteY2115" fmla="*/ 8812 h 10219"/>
              <a:gd name="connsiteX2116" fmla="*/ 884 w 15843"/>
              <a:gd name="connsiteY2116" fmla="*/ 8885 h 10219"/>
              <a:gd name="connsiteX2117" fmla="*/ 865 w 15843"/>
              <a:gd name="connsiteY2117" fmla="*/ 8924 h 10219"/>
              <a:gd name="connsiteX2118" fmla="*/ 858 w 15843"/>
              <a:gd name="connsiteY2118" fmla="*/ 8935 h 10219"/>
              <a:gd name="connsiteX2119" fmla="*/ 829 w 15843"/>
              <a:gd name="connsiteY2119" fmla="*/ 8973 h 10219"/>
              <a:gd name="connsiteX2120" fmla="*/ 800 w 15843"/>
              <a:gd name="connsiteY2120" fmla="*/ 9002 h 10219"/>
              <a:gd name="connsiteX2121" fmla="*/ 776 w 15843"/>
              <a:gd name="connsiteY2121" fmla="*/ 9023 h 10219"/>
              <a:gd name="connsiteX2122" fmla="*/ 756 w 15843"/>
              <a:gd name="connsiteY2122" fmla="*/ 9042 h 10219"/>
              <a:gd name="connsiteX2123" fmla="*/ 735 w 15843"/>
              <a:gd name="connsiteY2123" fmla="*/ 9066 h 10219"/>
              <a:gd name="connsiteX2124" fmla="*/ 727 w 15843"/>
              <a:gd name="connsiteY2124" fmla="*/ 9079 h 10219"/>
              <a:gd name="connsiteX2125" fmla="*/ 718 w 15843"/>
              <a:gd name="connsiteY2125" fmla="*/ 9095 h 10219"/>
              <a:gd name="connsiteX2126" fmla="*/ 710 w 15843"/>
              <a:gd name="connsiteY2126" fmla="*/ 9112 h 10219"/>
              <a:gd name="connsiteX2127" fmla="*/ 702 w 15843"/>
              <a:gd name="connsiteY2127" fmla="*/ 9136 h 10219"/>
              <a:gd name="connsiteX2128" fmla="*/ 697 w 15843"/>
              <a:gd name="connsiteY2128" fmla="*/ 9156 h 10219"/>
              <a:gd name="connsiteX2129" fmla="*/ 692 w 15843"/>
              <a:gd name="connsiteY2129" fmla="*/ 9179 h 10219"/>
              <a:gd name="connsiteX2130" fmla="*/ 686 w 15843"/>
              <a:gd name="connsiteY2130" fmla="*/ 9208 h 10219"/>
              <a:gd name="connsiteX2131" fmla="*/ 681 w 15843"/>
              <a:gd name="connsiteY2131" fmla="*/ 9238 h 10219"/>
              <a:gd name="connsiteX2132" fmla="*/ 669 w 15843"/>
              <a:gd name="connsiteY2132" fmla="*/ 9310 h 10219"/>
              <a:gd name="connsiteX2133" fmla="*/ 657 w 15843"/>
              <a:gd name="connsiteY2133" fmla="*/ 9391 h 10219"/>
              <a:gd name="connsiteX2134" fmla="*/ 646 w 15843"/>
              <a:gd name="connsiteY2134" fmla="*/ 9479 h 10219"/>
              <a:gd name="connsiteX2135" fmla="*/ 634 w 15843"/>
              <a:gd name="connsiteY2135" fmla="*/ 9570 h 10219"/>
              <a:gd name="connsiteX2136" fmla="*/ 622 w 15843"/>
              <a:gd name="connsiteY2136" fmla="*/ 9663 h 10219"/>
              <a:gd name="connsiteX2137" fmla="*/ 611 w 15843"/>
              <a:gd name="connsiteY2137" fmla="*/ 9755 h 10219"/>
              <a:gd name="connsiteX2138" fmla="*/ 599 w 15843"/>
              <a:gd name="connsiteY2138" fmla="*/ 9844 h 10219"/>
              <a:gd name="connsiteX2139" fmla="*/ 587 w 15843"/>
              <a:gd name="connsiteY2139" fmla="*/ 9927 h 10219"/>
              <a:gd name="connsiteX2140" fmla="*/ 575 w 15843"/>
              <a:gd name="connsiteY2140" fmla="*/ 10002 h 10219"/>
              <a:gd name="connsiteX2141" fmla="*/ 569 w 15843"/>
              <a:gd name="connsiteY2141" fmla="*/ 10036 h 10219"/>
              <a:gd name="connsiteX2142" fmla="*/ 563 w 15843"/>
              <a:gd name="connsiteY2142" fmla="*/ 10066 h 10219"/>
              <a:gd name="connsiteX2143" fmla="*/ 557 w 15843"/>
              <a:gd name="connsiteY2143" fmla="*/ 10097 h 10219"/>
              <a:gd name="connsiteX2144" fmla="*/ 549 w 15843"/>
              <a:gd name="connsiteY2144" fmla="*/ 10123 h 10219"/>
              <a:gd name="connsiteX2145" fmla="*/ 542 w 15843"/>
              <a:gd name="connsiteY2145" fmla="*/ 10145 h 10219"/>
              <a:gd name="connsiteX2146" fmla="*/ 537 w 15843"/>
              <a:gd name="connsiteY2146" fmla="*/ 10159 h 10219"/>
              <a:gd name="connsiteX2147" fmla="*/ 530 w 15843"/>
              <a:gd name="connsiteY2147" fmla="*/ 10172 h 10219"/>
              <a:gd name="connsiteX2148" fmla="*/ 524 w 15843"/>
              <a:gd name="connsiteY2148" fmla="*/ 10181 h 10219"/>
              <a:gd name="connsiteX2149" fmla="*/ 507 w 15843"/>
              <a:gd name="connsiteY2149" fmla="*/ 10201 h 10219"/>
              <a:gd name="connsiteX2150" fmla="*/ 501 w 15843"/>
              <a:gd name="connsiteY2150" fmla="*/ 10205 h 10219"/>
              <a:gd name="connsiteX2151" fmla="*/ 451 w 15843"/>
              <a:gd name="connsiteY2151" fmla="*/ 10219 h 10219"/>
              <a:gd name="connsiteX2152" fmla="*/ 445 w 15843"/>
              <a:gd name="connsiteY2152" fmla="*/ 10219 h 10219"/>
              <a:gd name="connsiteX2153" fmla="*/ 401 w 15843"/>
              <a:gd name="connsiteY2153" fmla="*/ 10198 h 10219"/>
              <a:gd name="connsiteX2154" fmla="*/ 395 w 15843"/>
              <a:gd name="connsiteY2154" fmla="*/ 10192 h 10219"/>
              <a:gd name="connsiteX2155" fmla="*/ 382 w 15843"/>
              <a:gd name="connsiteY2155" fmla="*/ 10174 h 10219"/>
              <a:gd name="connsiteX2156" fmla="*/ 376 w 15843"/>
              <a:gd name="connsiteY2156" fmla="*/ 10163 h 10219"/>
              <a:gd name="connsiteX2157" fmla="*/ 372 w 15843"/>
              <a:gd name="connsiteY2157" fmla="*/ 10152 h 10219"/>
              <a:gd name="connsiteX2158" fmla="*/ 365 w 15843"/>
              <a:gd name="connsiteY2158" fmla="*/ 10132 h 10219"/>
              <a:gd name="connsiteX2159" fmla="*/ 358 w 15843"/>
              <a:gd name="connsiteY2159" fmla="*/ 10108 h 10219"/>
              <a:gd name="connsiteX2160" fmla="*/ 352 w 15843"/>
              <a:gd name="connsiteY2160" fmla="*/ 10079 h 10219"/>
              <a:gd name="connsiteX2161" fmla="*/ 345 w 15843"/>
              <a:gd name="connsiteY2161" fmla="*/ 10046 h 10219"/>
              <a:gd name="connsiteX2162" fmla="*/ 340 w 15843"/>
              <a:gd name="connsiteY2162" fmla="*/ 10012 h 10219"/>
              <a:gd name="connsiteX2163" fmla="*/ 334 w 15843"/>
              <a:gd name="connsiteY2163" fmla="*/ 9973 h 10219"/>
              <a:gd name="connsiteX2164" fmla="*/ 328 w 15843"/>
              <a:gd name="connsiteY2164" fmla="*/ 9930 h 10219"/>
              <a:gd name="connsiteX2165" fmla="*/ 322 w 15843"/>
              <a:gd name="connsiteY2165" fmla="*/ 9885 h 10219"/>
              <a:gd name="connsiteX2166" fmla="*/ 316 w 15843"/>
              <a:gd name="connsiteY2166" fmla="*/ 9836 h 10219"/>
              <a:gd name="connsiteX2167" fmla="*/ 304 w 15843"/>
              <a:gd name="connsiteY2167" fmla="*/ 9733 h 10219"/>
              <a:gd name="connsiteX2168" fmla="*/ 292 w 15843"/>
              <a:gd name="connsiteY2168" fmla="*/ 9620 h 10219"/>
              <a:gd name="connsiteX2169" fmla="*/ 281 w 15843"/>
              <a:gd name="connsiteY2169" fmla="*/ 9500 h 10219"/>
              <a:gd name="connsiteX2170" fmla="*/ 269 w 15843"/>
              <a:gd name="connsiteY2170" fmla="*/ 9377 h 10219"/>
              <a:gd name="connsiteX2171" fmla="*/ 257 w 15843"/>
              <a:gd name="connsiteY2171" fmla="*/ 9250 h 10219"/>
              <a:gd name="connsiteX2172" fmla="*/ 246 w 15843"/>
              <a:gd name="connsiteY2172" fmla="*/ 9123 h 10219"/>
              <a:gd name="connsiteX2173" fmla="*/ 234 w 15843"/>
              <a:gd name="connsiteY2173" fmla="*/ 8998 h 10219"/>
              <a:gd name="connsiteX2174" fmla="*/ 222 w 15843"/>
              <a:gd name="connsiteY2174" fmla="*/ 8876 h 10219"/>
              <a:gd name="connsiteX2175" fmla="*/ 211 w 15843"/>
              <a:gd name="connsiteY2175" fmla="*/ 8760 h 10219"/>
              <a:gd name="connsiteX2176" fmla="*/ 199 w 15843"/>
              <a:gd name="connsiteY2176" fmla="*/ 8652 h 10219"/>
              <a:gd name="connsiteX2177" fmla="*/ 188 w 15843"/>
              <a:gd name="connsiteY2177" fmla="*/ 8554 h 10219"/>
              <a:gd name="connsiteX2178" fmla="*/ 164 w 15843"/>
              <a:gd name="connsiteY2178" fmla="*/ 8371 h 10219"/>
              <a:gd name="connsiteX2179" fmla="*/ 141 w 15843"/>
              <a:gd name="connsiteY2179" fmla="*/ 8193 h 10219"/>
              <a:gd name="connsiteX2180" fmla="*/ 118 w 15843"/>
              <a:gd name="connsiteY2180" fmla="*/ 8019 h 10219"/>
              <a:gd name="connsiteX2181" fmla="*/ 94 w 15843"/>
              <a:gd name="connsiteY2181" fmla="*/ 7848 h 10219"/>
              <a:gd name="connsiteX2182" fmla="*/ 48 w 15843"/>
              <a:gd name="connsiteY2182" fmla="*/ 7509 h 10219"/>
              <a:gd name="connsiteX2183" fmla="*/ 24 w 15843"/>
              <a:gd name="connsiteY2183" fmla="*/ 7339 h 10219"/>
              <a:gd name="connsiteX2184" fmla="*/ 1 w 15843"/>
              <a:gd name="connsiteY2184" fmla="*/ 7167 h 10219"/>
              <a:gd name="connsiteX2185" fmla="*/ 62 w 15843"/>
              <a:gd name="connsiteY2185" fmla="*/ 7086 h 10219"/>
              <a:gd name="connsiteX2186" fmla="*/ 143 w 15843"/>
              <a:gd name="connsiteY2186"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13 w 15843"/>
              <a:gd name="connsiteY2029" fmla="*/ 5635 h 10219"/>
              <a:gd name="connsiteX2030" fmla="*/ 1966 w 15843"/>
              <a:gd name="connsiteY2030" fmla="*/ 5643 h 10219"/>
              <a:gd name="connsiteX2031" fmla="*/ 1960 w 15843"/>
              <a:gd name="connsiteY2031" fmla="*/ 5646 h 10219"/>
              <a:gd name="connsiteX2032" fmla="*/ 1974 w 15843"/>
              <a:gd name="connsiteY2032" fmla="*/ 5635 h 10219"/>
              <a:gd name="connsiteX2033" fmla="*/ 1968 w 15843"/>
              <a:gd name="connsiteY2033" fmla="*/ 5641 h 10219"/>
              <a:gd name="connsiteX2034" fmla="*/ 1980 w 15843"/>
              <a:gd name="connsiteY2034" fmla="*/ 5626 h 10219"/>
              <a:gd name="connsiteX2035" fmla="*/ 1973 w 15843"/>
              <a:gd name="connsiteY2035" fmla="*/ 5637 h 10219"/>
              <a:gd name="connsiteX2036" fmla="*/ 1952 w 15843"/>
              <a:gd name="connsiteY2036" fmla="*/ 5695 h 10219"/>
              <a:gd name="connsiteX2037" fmla="*/ 1941 w 15843"/>
              <a:gd name="connsiteY2037" fmla="*/ 5739 h 10219"/>
              <a:gd name="connsiteX2038" fmla="*/ 1929 w 15843"/>
              <a:gd name="connsiteY2038" fmla="*/ 5787 h 10219"/>
              <a:gd name="connsiteX2039" fmla="*/ 1918 w 15843"/>
              <a:gd name="connsiteY2039" fmla="*/ 5841 h 10219"/>
              <a:gd name="connsiteX2040" fmla="*/ 1895 w 15843"/>
              <a:gd name="connsiteY2040" fmla="*/ 5956 h 10219"/>
              <a:gd name="connsiteX2041" fmla="*/ 1871 w 15843"/>
              <a:gd name="connsiteY2041" fmla="*/ 6075 h 10219"/>
              <a:gd name="connsiteX2042" fmla="*/ 1859 w 15843"/>
              <a:gd name="connsiteY2042" fmla="*/ 6131 h 10219"/>
              <a:gd name="connsiteX2043" fmla="*/ 1847 w 15843"/>
              <a:gd name="connsiteY2043" fmla="*/ 6186 h 10219"/>
              <a:gd name="connsiteX2044" fmla="*/ 1835 w 15843"/>
              <a:gd name="connsiteY2044" fmla="*/ 6234 h 10219"/>
              <a:gd name="connsiteX2045" fmla="*/ 1823 w 15843"/>
              <a:gd name="connsiteY2045" fmla="*/ 6276 h 10219"/>
              <a:gd name="connsiteX2046" fmla="*/ 1812 w 15843"/>
              <a:gd name="connsiteY2046" fmla="*/ 6315 h 10219"/>
              <a:gd name="connsiteX2047" fmla="*/ 1800 w 15843"/>
              <a:gd name="connsiteY2047" fmla="*/ 6355 h 10219"/>
              <a:gd name="connsiteX2048" fmla="*/ 1777 w 15843"/>
              <a:gd name="connsiteY2048" fmla="*/ 6444 h 10219"/>
              <a:gd name="connsiteX2049" fmla="*/ 1753 w 15843"/>
              <a:gd name="connsiteY2049" fmla="*/ 6535 h 10219"/>
              <a:gd name="connsiteX2050" fmla="*/ 1730 w 15843"/>
              <a:gd name="connsiteY2050" fmla="*/ 6623 h 10219"/>
              <a:gd name="connsiteX2051" fmla="*/ 1718 w 15843"/>
              <a:gd name="connsiteY2051" fmla="*/ 6664 h 10219"/>
              <a:gd name="connsiteX2052" fmla="*/ 1705 w 15843"/>
              <a:gd name="connsiteY2052" fmla="*/ 6703 h 10219"/>
              <a:gd name="connsiteX2053" fmla="*/ 1692 w 15843"/>
              <a:gd name="connsiteY2053" fmla="*/ 6739 h 10219"/>
              <a:gd name="connsiteX2054" fmla="*/ 1677 w 15843"/>
              <a:gd name="connsiteY2054" fmla="*/ 6770 h 10219"/>
              <a:gd name="connsiteX2055" fmla="*/ 1666 w 15843"/>
              <a:gd name="connsiteY2055" fmla="*/ 6792 h 10219"/>
              <a:gd name="connsiteX2056" fmla="*/ 1659 w 15843"/>
              <a:gd name="connsiteY2056" fmla="*/ 6803 h 10219"/>
              <a:gd name="connsiteX2057" fmla="*/ 1647 w 15843"/>
              <a:gd name="connsiteY2057" fmla="*/ 6817 h 10219"/>
              <a:gd name="connsiteX2058" fmla="*/ 1629 w 15843"/>
              <a:gd name="connsiteY2058" fmla="*/ 6834 h 10219"/>
              <a:gd name="connsiteX2059" fmla="*/ 1617 w 15843"/>
              <a:gd name="connsiteY2059" fmla="*/ 6841 h 10219"/>
              <a:gd name="connsiteX2060" fmla="*/ 1576 w 15843"/>
              <a:gd name="connsiteY2060" fmla="*/ 6852 h 10219"/>
              <a:gd name="connsiteX2061" fmla="*/ 1564 w 15843"/>
              <a:gd name="connsiteY2061" fmla="*/ 6851 h 10219"/>
              <a:gd name="connsiteX2062" fmla="*/ 1524 w 15843"/>
              <a:gd name="connsiteY2062" fmla="*/ 6837 h 10219"/>
              <a:gd name="connsiteX2063" fmla="*/ 1518 w 15843"/>
              <a:gd name="connsiteY2063" fmla="*/ 6833 h 10219"/>
              <a:gd name="connsiteX2064" fmla="*/ 1504 w 15843"/>
              <a:gd name="connsiteY2064" fmla="*/ 6818 h 10219"/>
              <a:gd name="connsiteX2065" fmla="*/ 1498 w 15843"/>
              <a:gd name="connsiteY2065" fmla="*/ 6810 h 10219"/>
              <a:gd name="connsiteX2066" fmla="*/ 1491 w 15843"/>
              <a:gd name="connsiteY2066" fmla="*/ 6799 h 10219"/>
              <a:gd name="connsiteX2067" fmla="*/ 1483 w 15843"/>
              <a:gd name="connsiteY2067" fmla="*/ 6783 h 10219"/>
              <a:gd name="connsiteX2068" fmla="*/ 1475 w 15843"/>
              <a:gd name="connsiteY2068" fmla="*/ 6763 h 10219"/>
              <a:gd name="connsiteX2069" fmla="*/ 1463 w 15843"/>
              <a:gd name="connsiteY2069" fmla="*/ 6722 h 10219"/>
              <a:gd name="connsiteX2070" fmla="*/ 1450 w 15843"/>
              <a:gd name="connsiteY2070" fmla="*/ 6672 h 10219"/>
              <a:gd name="connsiteX2071" fmla="*/ 1438 w 15843"/>
              <a:gd name="connsiteY2071" fmla="*/ 6617 h 10219"/>
              <a:gd name="connsiteX2072" fmla="*/ 1426 w 15843"/>
              <a:gd name="connsiteY2072" fmla="*/ 6556 h 10219"/>
              <a:gd name="connsiteX2073" fmla="*/ 1415 w 15843"/>
              <a:gd name="connsiteY2073" fmla="*/ 6493 h 10219"/>
              <a:gd name="connsiteX2074" fmla="*/ 1403 w 15843"/>
              <a:gd name="connsiteY2074" fmla="*/ 6429 h 10219"/>
              <a:gd name="connsiteX2075" fmla="*/ 1391 w 15843"/>
              <a:gd name="connsiteY2075" fmla="*/ 6366 h 10219"/>
              <a:gd name="connsiteX2076" fmla="*/ 1380 w 15843"/>
              <a:gd name="connsiteY2076" fmla="*/ 6307 h 10219"/>
              <a:gd name="connsiteX2077" fmla="*/ 1369 w 15843"/>
              <a:gd name="connsiteY2077" fmla="*/ 6254 h 10219"/>
              <a:gd name="connsiteX2078" fmla="*/ 1358 w 15843"/>
              <a:gd name="connsiteY2078" fmla="*/ 6207 h 10219"/>
              <a:gd name="connsiteX2079" fmla="*/ 1348 w 15843"/>
              <a:gd name="connsiteY2079" fmla="*/ 6173 h 10219"/>
              <a:gd name="connsiteX2080" fmla="*/ 1343 w 15843"/>
              <a:gd name="connsiteY2080" fmla="*/ 6160 h 10219"/>
              <a:gd name="connsiteX2081" fmla="*/ 1338 w 15843"/>
              <a:gd name="connsiteY2081" fmla="*/ 6147 h 10219"/>
              <a:gd name="connsiteX2082" fmla="*/ 1337 w 15843"/>
              <a:gd name="connsiteY2082" fmla="*/ 6147 h 10219"/>
              <a:gd name="connsiteX2083" fmla="*/ 1434 w 15843"/>
              <a:gd name="connsiteY2083" fmla="*/ 6150 h 10219"/>
              <a:gd name="connsiteX2084" fmla="*/ 1423 w 15843"/>
              <a:gd name="connsiteY2084" fmla="*/ 6163 h 10219"/>
              <a:gd name="connsiteX2085" fmla="*/ 1433 w 15843"/>
              <a:gd name="connsiteY2085" fmla="*/ 6147 h 10219"/>
              <a:gd name="connsiteX2086" fmla="*/ 1425 w 15843"/>
              <a:gd name="connsiteY2086" fmla="*/ 6162 h 10219"/>
              <a:gd name="connsiteX2087" fmla="*/ 1415 w 15843"/>
              <a:gd name="connsiteY2087" fmla="*/ 6192 h 10219"/>
              <a:gd name="connsiteX2088" fmla="*/ 1404 w 15843"/>
              <a:gd name="connsiteY2088" fmla="*/ 6231 h 10219"/>
              <a:gd name="connsiteX2089" fmla="*/ 1393 w 15843"/>
              <a:gd name="connsiteY2089" fmla="*/ 6278 h 10219"/>
              <a:gd name="connsiteX2090" fmla="*/ 1381 w 15843"/>
              <a:gd name="connsiteY2090" fmla="*/ 6334 h 10219"/>
              <a:gd name="connsiteX2091" fmla="*/ 1369 w 15843"/>
              <a:gd name="connsiteY2091" fmla="*/ 6394 h 10219"/>
              <a:gd name="connsiteX2092" fmla="*/ 1358 w 15843"/>
              <a:gd name="connsiteY2092" fmla="*/ 6460 h 10219"/>
              <a:gd name="connsiteX2093" fmla="*/ 1347 w 15843"/>
              <a:gd name="connsiteY2093" fmla="*/ 6530 h 10219"/>
              <a:gd name="connsiteX2094" fmla="*/ 1335 w 15843"/>
              <a:gd name="connsiteY2094" fmla="*/ 6602 h 10219"/>
              <a:gd name="connsiteX2095" fmla="*/ 1312 w 15843"/>
              <a:gd name="connsiteY2095" fmla="*/ 6750 h 10219"/>
              <a:gd name="connsiteX2096" fmla="*/ 1288 w 15843"/>
              <a:gd name="connsiteY2096" fmla="*/ 6896 h 10219"/>
              <a:gd name="connsiteX2097" fmla="*/ 1276 w 15843"/>
              <a:gd name="connsiteY2097" fmla="*/ 6966 h 10219"/>
              <a:gd name="connsiteX2098" fmla="*/ 1264 w 15843"/>
              <a:gd name="connsiteY2098" fmla="*/ 7032 h 10219"/>
              <a:gd name="connsiteX2099" fmla="*/ 1253 w 15843"/>
              <a:gd name="connsiteY2099" fmla="*/ 7096 h 10219"/>
              <a:gd name="connsiteX2100" fmla="*/ 1241 w 15843"/>
              <a:gd name="connsiteY2100" fmla="*/ 7164 h 10219"/>
              <a:gd name="connsiteX2101" fmla="*/ 1218 w 15843"/>
              <a:gd name="connsiteY2101" fmla="*/ 7305 h 10219"/>
              <a:gd name="connsiteX2102" fmla="*/ 1195 w 15843"/>
              <a:gd name="connsiteY2102" fmla="*/ 7452 h 10219"/>
              <a:gd name="connsiteX2103" fmla="*/ 1171 w 15843"/>
              <a:gd name="connsiteY2103" fmla="*/ 7602 h 10219"/>
              <a:gd name="connsiteX2104" fmla="*/ 1148 w 15843"/>
              <a:gd name="connsiteY2104" fmla="*/ 7749 h 10219"/>
              <a:gd name="connsiteX2105" fmla="*/ 1124 w 15843"/>
              <a:gd name="connsiteY2105" fmla="*/ 7893 h 10219"/>
              <a:gd name="connsiteX2106" fmla="*/ 1112 w 15843"/>
              <a:gd name="connsiteY2106" fmla="*/ 7961 h 10219"/>
              <a:gd name="connsiteX2107" fmla="*/ 1101 w 15843"/>
              <a:gd name="connsiteY2107" fmla="*/ 8028 h 10219"/>
              <a:gd name="connsiteX2108" fmla="*/ 1089 w 15843"/>
              <a:gd name="connsiteY2108" fmla="*/ 8091 h 10219"/>
              <a:gd name="connsiteX2109" fmla="*/ 1077 w 15843"/>
              <a:gd name="connsiteY2109" fmla="*/ 8151 h 10219"/>
              <a:gd name="connsiteX2110" fmla="*/ 1053 w 15843"/>
              <a:gd name="connsiteY2110" fmla="*/ 8264 h 10219"/>
              <a:gd name="connsiteX2111" fmla="*/ 1030 w 15843"/>
              <a:gd name="connsiteY2111" fmla="*/ 8371 h 10219"/>
              <a:gd name="connsiteX2112" fmla="*/ 1006 w 15843"/>
              <a:gd name="connsiteY2112" fmla="*/ 8472 h 10219"/>
              <a:gd name="connsiteX2113" fmla="*/ 983 w 15843"/>
              <a:gd name="connsiteY2113" fmla="*/ 8566 h 10219"/>
              <a:gd name="connsiteX2114" fmla="*/ 959 w 15843"/>
              <a:gd name="connsiteY2114" fmla="*/ 8655 h 10219"/>
              <a:gd name="connsiteX2115" fmla="*/ 935 w 15843"/>
              <a:gd name="connsiteY2115" fmla="*/ 8737 h 10219"/>
              <a:gd name="connsiteX2116" fmla="*/ 911 w 15843"/>
              <a:gd name="connsiteY2116" fmla="*/ 8812 h 10219"/>
              <a:gd name="connsiteX2117" fmla="*/ 884 w 15843"/>
              <a:gd name="connsiteY2117" fmla="*/ 8885 h 10219"/>
              <a:gd name="connsiteX2118" fmla="*/ 865 w 15843"/>
              <a:gd name="connsiteY2118" fmla="*/ 8924 h 10219"/>
              <a:gd name="connsiteX2119" fmla="*/ 858 w 15843"/>
              <a:gd name="connsiteY2119" fmla="*/ 8935 h 10219"/>
              <a:gd name="connsiteX2120" fmla="*/ 829 w 15843"/>
              <a:gd name="connsiteY2120" fmla="*/ 8973 h 10219"/>
              <a:gd name="connsiteX2121" fmla="*/ 800 w 15843"/>
              <a:gd name="connsiteY2121" fmla="*/ 9002 h 10219"/>
              <a:gd name="connsiteX2122" fmla="*/ 776 w 15843"/>
              <a:gd name="connsiteY2122" fmla="*/ 9023 h 10219"/>
              <a:gd name="connsiteX2123" fmla="*/ 756 w 15843"/>
              <a:gd name="connsiteY2123" fmla="*/ 9042 h 10219"/>
              <a:gd name="connsiteX2124" fmla="*/ 735 w 15843"/>
              <a:gd name="connsiteY2124" fmla="*/ 9066 h 10219"/>
              <a:gd name="connsiteX2125" fmla="*/ 727 w 15843"/>
              <a:gd name="connsiteY2125" fmla="*/ 9079 h 10219"/>
              <a:gd name="connsiteX2126" fmla="*/ 718 w 15843"/>
              <a:gd name="connsiteY2126" fmla="*/ 9095 h 10219"/>
              <a:gd name="connsiteX2127" fmla="*/ 710 w 15843"/>
              <a:gd name="connsiteY2127" fmla="*/ 9112 h 10219"/>
              <a:gd name="connsiteX2128" fmla="*/ 702 w 15843"/>
              <a:gd name="connsiteY2128" fmla="*/ 9136 h 10219"/>
              <a:gd name="connsiteX2129" fmla="*/ 697 w 15843"/>
              <a:gd name="connsiteY2129" fmla="*/ 9156 h 10219"/>
              <a:gd name="connsiteX2130" fmla="*/ 692 w 15843"/>
              <a:gd name="connsiteY2130" fmla="*/ 9179 h 10219"/>
              <a:gd name="connsiteX2131" fmla="*/ 686 w 15843"/>
              <a:gd name="connsiteY2131" fmla="*/ 9208 h 10219"/>
              <a:gd name="connsiteX2132" fmla="*/ 681 w 15843"/>
              <a:gd name="connsiteY2132" fmla="*/ 9238 h 10219"/>
              <a:gd name="connsiteX2133" fmla="*/ 669 w 15843"/>
              <a:gd name="connsiteY2133" fmla="*/ 9310 h 10219"/>
              <a:gd name="connsiteX2134" fmla="*/ 657 w 15843"/>
              <a:gd name="connsiteY2134" fmla="*/ 9391 h 10219"/>
              <a:gd name="connsiteX2135" fmla="*/ 646 w 15843"/>
              <a:gd name="connsiteY2135" fmla="*/ 9479 h 10219"/>
              <a:gd name="connsiteX2136" fmla="*/ 634 w 15843"/>
              <a:gd name="connsiteY2136" fmla="*/ 9570 h 10219"/>
              <a:gd name="connsiteX2137" fmla="*/ 622 w 15843"/>
              <a:gd name="connsiteY2137" fmla="*/ 9663 h 10219"/>
              <a:gd name="connsiteX2138" fmla="*/ 611 w 15843"/>
              <a:gd name="connsiteY2138" fmla="*/ 9755 h 10219"/>
              <a:gd name="connsiteX2139" fmla="*/ 599 w 15843"/>
              <a:gd name="connsiteY2139" fmla="*/ 9844 h 10219"/>
              <a:gd name="connsiteX2140" fmla="*/ 587 w 15843"/>
              <a:gd name="connsiteY2140" fmla="*/ 9927 h 10219"/>
              <a:gd name="connsiteX2141" fmla="*/ 575 w 15843"/>
              <a:gd name="connsiteY2141" fmla="*/ 10002 h 10219"/>
              <a:gd name="connsiteX2142" fmla="*/ 569 w 15843"/>
              <a:gd name="connsiteY2142" fmla="*/ 10036 h 10219"/>
              <a:gd name="connsiteX2143" fmla="*/ 563 w 15843"/>
              <a:gd name="connsiteY2143" fmla="*/ 10066 h 10219"/>
              <a:gd name="connsiteX2144" fmla="*/ 557 w 15843"/>
              <a:gd name="connsiteY2144" fmla="*/ 10097 h 10219"/>
              <a:gd name="connsiteX2145" fmla="*/ 549 w 15843"/>
              <a:gd name="connsiteY2145" fmla="*/ 10123 h 10219"/>
              <a:gd name="connsiteX2146" fmla="*/ 542 w 15843"/>
              <a:gd name="connsiteY2146" fmla="*/ 10145 h 10219"/>
              <a:gd name="connsiteX2147" fmla="*/ 537 w 15843"/>
              <a:gd name="connsiteY2147" fmla="*/ 10159 h 10219"/>
              <a:gd name="connsiteX2148" fmla="*/ 530 w 15843"/>
              <a:gd name="connsiteY2148" fmla="*/ 10172 h 10219"/>
              <a:gd name="connsiteX2149" fmla="*/ 524 w 15843"/>
              <a:gd name="connsiteY2149" fmla="*/ 10181 h 10219"/>
              <a:gd name="connsiteX2150" fmla="*/ 507 w 15843"/>
              <a:gd name="connsiteY2150" fmla="*/ 10201 h 10219"/>
              <a:gd name="connsiteX2151" fmla="*/ 501 w 15843"/>
              <a:gd name="connsiteY2151" fmla="*/ 10205 h 10219"/>
              <a:gd name="connsiteX2152" fmla="*/ 451 w 15843"/>
              <a:gd name="connsiteY2152" fmla="*/ 10219 h 10219"/>
              <a:gd name="connsiteX2153" fmla="*/ 445 w 15843"/>
              <a:gd name="connsiteY2153" fmla="*/ 10219 h 10219"/>
              <a:gd name="connsiteX2154" fmla="*/ 401 w 15843"/>
              <a:gd name="connsiteY2154" fmla="*/ 10198 h 10219"/>
              <a:gd name="connsiteX2155" fmla="*/ 395 w 15843"/>
              <a:gd name="connsiteY2155" fmla="*/ 10192 h 10219"/>
              <a:gd name="connsiteX2156" fmla="*/ 382 w 15843"/>
              <a:gd name="connsiteY2156" fmla="*/ 10174 h 10219"/>
              <a:gd name="connsiteX2157" fmla="*/ 376 w 15843"/>
              <a:gd name="connsiteY2157" fmla="*/ 10163 h 10219"/>
              <a:gd name="connsiteX2158" fmla="*/ 372 w 15843"/>
              <a:gd name="connsiteY2158" fmla="*/ 10152 h 10219"/>
              <a:gd name="connsiteX2159" fmla="*/ 365 w 15843"/>
              <a:gd name="connsiteY2159" fmla="*/ 10132 h 10219"/>
              <a:gd name="connsiteX2160" fmla="*/ 358 w 15843"/>
              <a:gd name="connsiteY2160" fmla="*/ 10108 h 10219"/>
              <a:gd name="connsiteX2161" fmla="*/ 352 w 15843"/>
              <a:gd name="connsiteY2161" fmla="*/ 10079 h 10219"/>
              <a:gd name="connsiteX2162" fmla="*/ 345 w 15843"/>
              <a:gd name="connsiteY2162" fmla="*/ 10046 h 10219"/>
              <a:gd name="connsiteX2163" fmla="*/ 340 w 15843"/>
              <a:gd name="connsiteY2163" fmla="*/ 10012 h 10219"/>
              <a:gd name="connsiteX2164" fmla="*/ 334 w 15843"/>
              <a:gd name="connsiteY2164" fmla="*/ 9973 h 10219"/>
              <a:gd name="connsiteX2165" fmla="*/ 328 w 15843"/>
              <a:gd name="connsiteY2165" fmla="*/ 9930 h 10219"/>
              <a:gd name="connsiteX2166" fmla="*/ 322 w 15843"/>
              <a:gd name="connsiteY2166" fmla="*/ 9885 h 10219"/>
              <a:gd name="connsiteX2167" fmla="*/ 316 w 15843"/>
              <a:gd name="connsiteY2167" fmla="*/ 9836 h 10219"/>
              <a:gd name="connsiteX2168" fmla="*/ 304 w 15843"/>
              <a:gd name="connsiteY2168" fmla="*/ 9733 h 10219"/>
              <a:gd name="connsiteX2169" fmla="*/ 292 w 15843"/>
              <a:gd name="connsiteY2169" fmla="*/ 9620 h 10219"/>
              <a:gd name="connsiteX2170" fmla="*/ 281 w 15843"/>
              <a:gd name="connsiteY2170" fmla="*/ 9500 h 10219"/>
              <a:gd name="connsiteX2171" fmla="*/ 269 w 15843"/>
              <a:gd name="connsiteY2171" fmla="*/ 9377 h 10219"/>
              <a:gd name="connsiteX2172" fmla="*/ 257 w 15843"/>
              <a:gd name="connsiteY2172" fmla="*/ 9250 h 10219"/>
              <a:gd name="connsiteX2173" fmla="*/ 246 w 15843"/>
              <a:gd name="connsiteY2173" fmla="*/ 9123 h 10219"/>
              <a:gd name="connsiteX2174" fmla="*/ 234 w 15843"/>
              <a:gd name="connsiteY2174" fmla="*/ 8998 h 10219"/>
              <a:gd name="connsiteX2175" fmla="*/ 222 w 15843"/>
              <a:gd name="connsiteY2175" fmla="*/ 8876 h 10219"/>
              <a:gd name="connsiteX2176" fmla="*/ 211 w 15843"/>
              <a:gd name="connsiteY2176" fmla="*/ 8760 h 10219"/>
              <a:gd name="connsiteX2177" fmla="*/ 199 w 15843"/>
              <a:gd name="connsiteY2177" fmla="*/ 8652 h 10219"/>
              <a:gd name="connsiteX2178" fmla="*/ 188 w 15843"/>
              <a:gd name="connsiteY2178" fmla="*/ 8554 h 10219"/>
              <a:gd name="connsiteX2179" fmla="*/ 164 w 15843"/>
              <a:gd name="connsiteY2179" fmla="*/ 8371 h 10219"/>
              <a:gd name="connsiteX2180" fmla="*/ 141 w 15843"/>
              <a:gd name="connsiteY2180" fmla="*/ 8193 h 10219"/>
              <a:gd name="connsiteX2181" fmla="*/ 118 w 15843"/>
              <a:gd name="connsiteY2181" fmla="*/ 8019 h 10219"/>
              <a:gd name="connsiteX2182" fmla="*/ 94 w 15843"/>
              <a:gd name="connsiteY2182" fmla="*/ 7848 h 10219"/>
              <a:gd name="connsiteX2183" fmla="*/ 48 w 15843"/>
              <a:gd name="connsiteY2183" fmla="*/ 7509 h 10219"/>
              <a:gd name="connsiteX2184" fmla="*/ 24 w 15843"/>
              <a:gd name="connsiteY2184" fmla="*/ 7339 h 10219"/>
              <a:gd name="connsiteX2185" fmla="*/ 1 w 15843"/>
              <a:gd name="connsiteY2185" fmla="*/ 7167 h 10219"/>
              <a:gd name="connsiteX2186" fmla="*/ 62 w 15843"/>
              <a:gd name="connsiteY2186" fmla="*/ 7086 h 10219"/>
              <a:gd name="connsiteX2187" fmla="*/ 143 w 15843"/>
              <a:gd name="connsiteY2187"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92 w 15843"/>
              <a:gd name="connsiteY2027" fmla="*/ 5637 h 10219"/>
              <a:gd name="connsiteX2028" fmla="*/ 1886 w 15843"/>
              <a:gd name="connsiteY2028" fmla="*/ 5630 h 10219"/>
              <a:gd name="connsiteX2029" fmla="*/ 1966 w 15843"/>
              <a:gd name="connsiteY2029" fmla="*/ 5643 h 10219"/>
              <a:gd name="connsiteX2030" fmla="*/ 1960 w 15843"/>
              <a:gd name="connsiteY2030" fmla="*/ 5646 h 10219"/>
              <a:gd name="connsiteX2031" fmla="*/ 1974 w 15843"/>
              <a:gd name="connsiteY2031" fmla="*/ 5635 h 10219"/>
              <a:gd name="connsiteX2032" fmla="*/ 1968 w 15843"/>
              <a:gd name="connsiteY2032" fmla="*/ 5641 h 10219"/>
              <a:gd name="connsiteX2033" fmla="*/ 1980 w 15843"/>
              <a:gd name="connsiteY2033" fmla="*/ 5626 h 10219"/>
              <a:gd name="connsiteX2034" fmla="*/ 1973 w 15843"/>
              <a:gd name="connsiteY2034" fmla="*/ 5637 h 10219"/>
              <a:gd name="connsiteX2035" fmla="*/ 1952 w 15843"/>
              <a:gd name="connsiteY2035" fmla="*/ 5695 h 10219"/>
              <a:gd name="connsiteX2036" fmla="*/ 1941 w 15843"/>
              <a:gd name="connsiteY2036" fmla="*/ 5739 h 10219"/>
              <a:gd name="connsiteX2037" fmla="*/ 1929 w 15843"/>
              <a:gd name="connsiteY2037" fmla="*/ 5787 h 10219"/>
              <a:gd name="connsiteX2038" fmla="*/ 1918 w 15843"/>
              <a:gd name="connsiteY2038" fmla="*/ 5841 h 10219"/>
              <a:gd name="connsiteX2039" fmla="*/ 1895 w 15843"/>
              <a:gd name="connsiteY2039" fmla="*/ 5956 h 10219"/>
              <a:gd name="connsiteX2040" fmla="*/ 1871 w 15843"/>
              <a:gd name="connsiteY2040" fmla="*/ 6075 h 10219"/>
              <a:gd name="connsiteX2041" fmla="*/ 1859 w 15843"/>
              <a:gd name="connsiteY2041" fmla="*/ 6131 h 10219"/>
              <a:gd name="connsiteX2042" fmla="*/ 1847 w 15843"/>
              <a:gd name="connsiteY2042" fmla="*/ 6186 h 10219"/>
              <a:gd name="connsiteX2043" fmla="*/ 1835 w 15843"/>
              <a:gd name="connsiteY2043" fmla="*/ 6234 h 10219"/>
              <a:gd name="connsiteX2044" fmla="*/ 1823 w 15843"/>
              <a:gd name="connsiteY2044" fmla="*/ 6276 h 10219"/>
              <a:gd name="connsiteX2045" fmla="*/ 1812 w 15843"/>
              <a:gd name="connsiteY2045" fmla="*/ 6315 h 10219"/>
              <a:gd name="connsiteX2046" fmla="*/ 1800 w 15843"/>
              <a:gd name="connsiteY2046" fmla="*/ 6355 h 10219"/>
              <a:gd name="connsiteX2047" fmla="*/ 1777 w 15843"/>
              <a:gd name="connsiteY2047" fmla="*/ 6444 h 10219"/>
              <a:gd name="connsiteX2048" fmla="*/ 1753 w 15843"/>
              <a:gd name="connsiteY2048" fmla="*/ 6535 h 10219"/>
              <a:gd name="connsiteX2049" fmla="*/ 1730 w 15843"/>
              <a:gd name="connsiteY2049" fmla="*/ 6623 h 10219"/>
              <a:gd name="connsiteX2050" fmla="*/ 1718 w 15843"/>
              <a:gd name="connsiteY2050" fmla="*/ 6664 h 10219"/>
              <a:gd name="connsiteX2051" fmla="*/ 1705 w 15843"/>
              <a:gd name="connsiteY2051" fmla="*/ 6703 h 10219"/>
              <a:gd name="connsiteX2052" fmla="*/ 1692 w 15843"/>
              <a:gd name="connsiteY2052" fmla="*/ 6739 h 10219"/>
              <a:gd name="connsiteX2053" fmla="*/ 1677 w 15843"/>
              <a:gd name="connsiteY2053" fmla="*/ 6770 h 10219"/>
              <a:gd name="connsiteX2054" fmla="*/ 1666 w 15843"/>
              <a:gd name="connsiteY2054" fmla="*/ 6792 h 10219"/>
              <a:gd name="connsiteX2055" fmla="*/ 1659 w 15843"/>
              <a:gd name="connsiteY2055" fmla="*/ 6803 h 10219"/>
              <a:gd name="connsiteX2056" fmla="*/ 1647 w 15843"/>
              <a:gd name="connsiteY2056" fmla="*/ 6817 h 10219"/>
              <a:gd name="connsiteX2057" fmla="*/ 1629 w 15843"/>
              <a:gd name="connsiteY2057" fmla="*/ 6834 h 10219"/>
              <a:gd name="connsiteX2058" fmla="*/ 1617 w 15843"/>
              <a:gd name="connsiteY2058" fmla="*/ 6841 h 10219"/>
              <a:gd name="connsiteX2059" fmla="*/ 1576 w 15843"/>
              <a:gd name="connsiteY2059" fmla="*/ 6852 h 10219"/>
              <a:gd name="connsiteX2060" fmla="*/ 1564 w 15843"/>
              <a:gd name="connsiteY2060" fmla="*/ 6851 h 10219"/>
              <a:gd name="connsiteX2061" fmla="*/ 1524 w 15843"/>
              <a:gd name="connsiteY2061" fmla="*/ 6837 h 10219"/>
              <a:gd name="connsiteX2062" fmla="*/ 1518 w 15843"/>
              <a:gd name="connsiteY2062" fmla="*/ 6833 h 10219"/>
              <a:gd name="connsiteX2063" fmla="*/ 1504 w 15843"/>
              <a:gd name="connsiteY2063" fmla="*/ 6818 h 10219"/>
              <a:gd name="connsiteX2064" fmla="*/ 1498 w 15843"/>
              <a:gd name="connsiteY2064" fmla="*/ 6810 h 10219"/>
              <a:gd name="connsiteX2065" fmla="*/ 1491 w 15843"/>
              <a:gd name="connsiteY2065" fmla="*/ 6799 h 10219"/>
              <a:gd name="connsiteX2066" fmla="*/ 1483 w 15843"/>
              <a:gd name="connsiteY2066" fmla="*/ 6783 h 10219"/>
              <a:gd name="connsiteX2067" fmla="*/ 1475 w 15843"/>
              <a:gd name="connsiteY2067" fmla="*/ 6763 h 10219"/>
              <a:gd name="connsiteX2068" fmla="*/ 1463 w 15843"/>
              <a:gd name="connsiteY2068" fmla="*/ 6722 h 10219"/>
              <a:gd name="connsiteX2069" fmla="*/ 1450 w 15843"/>
              <a:gd name="connsiteY2069" fmla="*/ 6672 h 10219"/>
              <a:gd name="connsiteX2070" fmla="*/ 1438 w 15843"/>
              <a:gd name="connsiteY2070" fmla="*/ 6617 h 10219"/>
              <a:gd name="connsiteX2071" fmla="*/ 1426 w 15843"/>
              <a:gd name="connsiteY2071" fmla="*/ 6556 h 10219"/>
              <a:gd name="connsiteX2072" fmla="*/ 1415 w 15843"/>
              <a:gd name="connsiteY2072" fmla="*/ 6493 h 10219"/>
              <a:gd name="connsiteX2073" fmla="*/ 1403 w 15843"/>
              <a:gd name="connsiteY2073" fmla="*/ 6429 h 10219"/>
              <a:gd name="connsiteX2074" fmla="*/ 1391 w 15843"/>
              <a:gd name="connsiteY2074" fmla="*/ 6366 h 10219"/>
              <a:gd name="connsiteX2075" fmla="*/ 1380 w 15843"/>
              <a:gd name="connsiteY2075" fmla="*/ 6307 h 10219"/>
              <a:gd name="connsiteX2076" fmla="*/ 1369 w 15843"/>
              <a:gd name="connsiteY2076" fmla="*/ 6254 h 10219"/>
              <a:gd name="connsiteX2077" fmla="*/ 1358 w 15843"/>
              <a:gd name="connsiteY2077" fmla="*/ 6207 h 10219"/>
              <a:gd name="connsiteX2078" fmla="*/ 1348 w 15843"/>
              <a:gd name="connsiteY2078" fmla="*/ 6173 h 10219"/>
              <a:gd name="connsiteX2079" fmla="*/ 1343 w 15843"/>
              <a:gd name="connsiteY2079" fmla="*/ 6160 h 10219"/>
              <a:gd name="connsiteX2080" fmla="*/ 1338 w 15843"/>
              <a:gd name="connsiteY2080" fmla="*/ 6147 h 10219"/>
              <a:gd name="connsiteX2081" fmla="*/ 1337 w 15843"/>
              <a:gd name="connsiteY2081" fmla="*/ 6147 h 10219"/>
              <a:gd name="connsiteX2082" fmla="*/ 1434 w 15843"/>
              <a:gd name="connsiteY2082" fmla="*/ 6150 h 10219"/>
              <a:gd name="connsiteX2083" fmla="*/ 1423 w 15843"/>
              <a:gd name="connsiteY2083" fmla="*/ 6163 h 10219"/>
              <a:gd name="connsiteX2084" fmla="*/ 1433 w 15843"/>
              <a:gd name="connsiteY2084" fmla="*/ 6147 h 10219"/>
              <a:gd name="connsiteX2085" fmla="*/ 1425 w 15843"/>
              <a:gd name="connsiteY2085" fmla="*/ 6162 h 10219"/>
              <a:gd name="connsiteX2086" fmla="*/ 1415 w 15843"/>
              <a:gd name="connsiteY2086" fmla="*/ 6192 h 10219"/>
              <a:gd name="connsiteX2087" fmla="*/ 1404 w 15843"/>
              <a:gd name="connsiteY2087" fmla="*/ 6231 h 10219"/>
              <a:gd name="connsiteX2088" fmla="*/ 1393 w 15843"/>
              <a:gd name="connsiteY2088" fmla="*/ 6278 h 10219"/>
              <a:gd name="connsiteX2089" fmla="*/ 1381 w 15843"/>
              <a:gd name="connsiteY2089" fmla="*/ 6334 h 10219"/>
              <a:gd name="connsiteX2090" fmla="*/ 1369 w 15843"/>
              <a:gd name="connsiteY2090" fmla="*/ 6394 h 10219"/>
              <a:gd name="connsiteX2091" fmla="*/ 1358 w 15843"/>
              <a:gd name="connsiteY2091" fmla="*/ 6460 h 10219"/>
              <a:gd name="connsiteX2092" fmla="*/ 1347 w 15843"/>
              <a:gd name="connsiteY2092" fmla="*/ 6530 h 10219"/>
              <a:gd name="connsiteX2093" fmla="*/ 1335 w 15843"/>
              <a:gd name="connsiteY2093" fmla="*/ 6602 h 10219"/>
              <a:gd name="connsiteX2094" fmla="*/ 1312 w 15843"/>
              <a:gd name="connsiteY2094" fmla="*/ 6750 h 10219"/>
              <a:gd name="connsiteX2095" fmla="*/ 1288 w 15843"/>
              <a:gd name="connsiteY2095" fmla="*/ 6896 h 10219"/>
              <a:gd name="connsiteX2096" fmla="*/ 1276 w 15843"/>
              <a:gd name="connsiteY2096" fmla="*/ 6966 h 10219"/>
              <a:gd name="connsiteX2097" fmla="*/ 1264 w 15843"/>
              <a:gd name="connsiteY2097" fmla="*/ 7032 h 10219"/>
              <a:gd name="connsiteX2098" fmla="*/ 1253 w 15843"/>
              <a:gd name="connsiteY2098" fmla="*/ 7096 h 10219"/>
              <a:gd name="connsiteX2099" fmla="*/ 1241 w 15843"/>
              <a:gd name="connsiteY2099" fmla="*/ 7164 h 10219"/>
              <a:gd name="connsiteX2100" fmla="*/ 1218 w 15843"/>
              <a:gd name="connsiteY2100" fmla="*/ 7305 h 10219"/>
              <a:gd name="connsiteX2101" fmla="*/ 1195 w 15843"/>
              <a:gd name="connsiteY2101" fmla="*/ 7452 h 10219"/>
              <a:gd name="connsiteX2102" fmla="*/ 1171 w 15843"/>
              <a:gd name="connsiteY2102" fmla="*/ 7602 h 10219"/>
              <a:gd name="connsiteX2103" fmla="*/ 1148 w 15843"/>
              <a:gd name="connsiteY2103" fmla="*/ 7749 h 10219"/>
              <a:gd name="connsiteX2104" fmla="*/ 1124 w 15843"/>
              <a:gd name="connsiteY2104" fmla="*/ 7893 h 10219"/>
              <a:gd name="connsiteX2105" fmla="*/ 1112 w 15843"/>
              <a:gd name="connsiteY2105" fmla="*/ 7961 h 10219"/>
              <a:gd name="connsiteX2106" fmla="*/ 1101 w 15843"/>
              <a:gd name="connsiteY2106" fmla="*/ 8028 h 10219"/>
              <a:gd name="connsiteX2107" fmla="*/ 1089 w 15843"/>
              <a:gd name="connsiteY2107" fmla="*/ 8091 h 10219"/>
              <a:gd name="connsiteX2108" fmla="*/ 1077 w 15843"/>
              <a:gd name="connsiteY2108" fmla="*/ 8151 h 10219"/>
              <a:gd name="connsiteX2109" fmla="*/ 1053 w 15843"/>
              <a:gd name="connsiteY2109" fmla="*/ 8264 h 10219"/>
              <a:gd name="connsiteX2110" fmla="*/ 1030 w 15843"/>
              <a:gd name="connsiteY2110" fmla="*/ 8371 h 10219"/>
              <a:gd name="connsiteX2111" fmla="*/ 1006 w 15843"/>
              <a:gd name="connsiteY2111" fmla="*/ 8472 h 10219"/>
              <a:gd name="connsiteX2112" fmla="*/ 983 w 15843"/>
              <a:gd name="connsiteY2112" fmla="*/ 8566 h 10219"/>
              <a:gd name="connsiteX2113" fmla="*/ 959 w 15843"/>
              <a:gd name="connsiteY2113" fmla="*/ 8655 h 10219"/>
              <a:gd name="connsiteX2114" fmla="*/ 935 w 15843"/>
              <a:gd name="connsiteY2114" fmla="*/ 8737 h 10219"/>
              <a:gd name="connsiteX2115" fmla="*/ 911 w 15843"/>
              <a:gd name="connsiteY2115" fmla="*/ 8812 h 10219"/>
              <a:gd name="connsiteX2116" fmla="*/ 884 w 15843"/>
              <a:gd name="connsiteY2116" fmla="*/ 8885 h 10219"/>
              <a:gd name="connsiteX2117" fmla="*/ 865 w 15843"/>
              <a:gd name="connsiteY2117" fmla="*/ 8924 h 10219"/>
              <a:gd name="connsiteX2118" fmla="*/ 858 w 15843"/>
              <a:gd name="connsiteY2118" fmla="*/ 8935 h 10219"/>
              <a:gd name="connsiteX2119" fmla="*/ 829 w 15843"/>
              <a:gd name="connsiteY2119" fmla="*/ 8973 h 10219"/>
              <a:gd name="connsiteX2120" fmla="*/ 800 w 15843"/>
              <a:gd name="connsiteY2120" fmla="*/ 9002 h 10219"/>
              <a:gd name="connsiteX2121" fmla="*/ 776 w 15843"/>
              <a:gd name="connsiteY2121" fmla="*/ 9023 h 10219"/>
              <a:gd name="connsiteX2122" fmla="*/ 756 w 15843"/>
              <a:gd name="connsiteY2122" fmla="*/ 9042 h 10219"/>
              <a:gd name="connsiteX2123" fmla="*/ 735 w 15843"/>
              <a:gd name="connsiteY2123" fmla="*/ 9066 h 10219"/>
              <a:gd name="connsiteX2124" fmla="*/ 727 w 15843"/>
              <a:gd name="connsiteY2124" fmla="*/ 9079 h 10219"/>
              <a:gd name="connsiteX2125" fmla="*/ 718 w 15843"/>
              <a:gd name="connsiteY2125" fmla="*/ 9095 h 10219"/>
              <a:gd name="connsiteX2126" fmla="*/ 710 w 15843"/>
              <a:gd name="connsiteY2126" fmla="*/ 9112 h 10219"/>
              <a:gd name="connsiteX2127" fmla="*/ 702 w 15843"/>
              <a:gd name="connsiteY2127" fmla="*/ 9136 h 10219"/>
              <a:gd name="connsiteX2128" fmla="*/ 697 w 15843"/>
              <a:gd name="connsiteY2128" fmla="*/ 9156 h 10219"/>
              <a:gd name="connsiteX2129" fmla="*/ 692 w 15843"/>
              <a:gd name="connsiteY2129" fmla="*/ 9179 h 10219"/>
              <a:gd name="connsiteX2130" fmla="*/ 686 w 15843"/>
              <a:gd name="connsiteY2130" fmla="*/ 9208 h 10219"/>
              <a:gd name="connsiteX2131" fmla="*/ 681 w 15843"/>
              <a:gd name="connsiteY2131" fmla="*/ 9238 h 10219"/>
              <a:gd name="connsiteX2132" fmla="*/ 669 w 15843"/>
              <a:gd name="connsiteY2132" fmla="*/ 9310 h 10219"/>
              <a:gd name="connsiteX2133" fmla="*/ 657 w 15843"/>
              <a:gd name="connsiteY2133" fmla="*/ 9391 h 10219"/>
              <a:gd name="connsiteX2134" fmla="*/ 646 w 15843"/>
              <a:gd name="connsiteY2134" fmla="*/ 9479 h 10219"/>
              <a:gd name="connsiteX2135" fmla="*/ 634 w 15843"/>
              <a:gd name="connsiteY2135" fmla="*/ 9570 h 10219"/>
              <a:gd name="connsiteX2136" fmla="*/ 622 w 15843"/>
              <a:gd name="connsiteY2136" fmla="*/ 9663 h 10219"/>
              <a:gd name="connsiteX2137" fmla="*/ 611 w 15843"/>
              <a:gd name="connsiteY2137" fmla="*/ 9755 h 10219"/>
              <a:gd name="connsiteX2138" fmla="*/ 599 w 15843"/>
              <a:gd name="connsiteY2138" fmla="*/ 9844 h 10219"/>
              <a:gd name="connsiteX2139" fmla="*/ 587 w 15843"/>
              <a:gd name="connsiteY2139" fmla="*/ 9927 h 10219"/>
              <a:gd name="connsiteX2140" fmla="*/ 575 w 15843"/>
              <a:gd name="connsiteY2140" fmla="*/ 10002 h 10219"/>
              <a:gd name="connsiteX2141" fmla="*/ 569 w 15843"/>
              <a:gd name="connsiteY2141" fmla="*/ 10036 h 10219"/>
              <a:gd name="connsiteX2142" fmla="*/ 563 w 15843"/>
              <a:gd name="connsiteY2142" fmla="*/ 10066 h 10219"/>
              <a:gd name="connsiteX2143" fmla="*/ 557 w 15843"/>
              <a:gd name="connsiteY2143" fmla="*/ 10097 h 10219"/>
              <a:gd name="connsiteX2144" fmla="*/ 549 w 15843"/>
              <a:gd name="connsiteY2144" fmla="*/ 10123 h 10219"/>
              <a:gd name="connsiteX2145" fmla="*/ 542 w 15843"/>
              <a:gd name="connsiteY2145" fmla="*/ 10145 h 10219"/>
              <a:gd name="connsiteX2146" fmla="*/ 537 w 15843"/>
              <a:gd name="connsiteY2146" fmla="*/ 10159 h 10219"/>
              <a:gd name="connsiteX2147" fmla="*/ 530 w 15843"/>
              <a:gd name="connsiteY2147" fmla="*/ 10172 h 10219"/>
              <a:gd name="connsiteX2148" fmla="*/ 524 w 15843"/>
              <a:gd name="connsiteY2148" fmla="*/ 10181 h 10219"/>
              <a:gd name="connsiteX2149" fmla="*/ 507 w 15843"/>
              <a:gd name="connsiteY2149" fmla="*/ 10201 h 10219"/>
              <a:gd name="connsiteX2150" fmla="*/ 501 w 15843"/>
              <a:gd name="connsiteY2150" fmla="*/ 10205 h 10219"/>
              <a:gd name="connsiteX2151" fmla="*/ 451 w 15843"/>
              <a:gd name="connsiteY2151" fmla="*/ 10219 h 10219"/>
              <a:gd name="connsiteX2152" fmla="*/ 445 w 15843"/>
              <a:gd name="connsiteY2152" fmla="*/ 10219 h 10219"/>
              <a:gd name="connsiteX2153" fmla="*/ 401 w 15843"/>
              <a:gd name="connsiteY2153" fmla="*/ 10198 h 10219"/>
              <a:gd name="connsiteX2154" fmla="*/ 395 w 15843"/>
              <a:gd name="connsiteY2154" fmla="*/ 10192 h 10219"/>
              <a:gd name="connsiteX2155" fmla="*/ 382 w 15843"/>
              <a:gd name="connsiteY2155" fmla="*/ 10174 h 10219"/>
              <a:gd name="connsiteX2156" fmla="*/ 376 w 15843"/>
              <a:gd name="connsiteY2156" fmla="*/ 10163 h 10219"/>
              <a:gd name="connsiteX2157" fmla="*/ 372 w 15843"/>
              <a:gd name="connsiteY2157" fmla="*/ 10152 h 10219"/>
              <a:gd name="connsiteX2158" fmla="*/ 365 w 15843"/>
              <a:gd name="connsiteY2158" fmla="*/ 10132 h 10219"/>
              <a:gd name="connsiteX2159" fmla="*/ 358 w 15843"/>
              <a:gd name="connsiteY2159" fmla="*/ 10108 h 10219"/>
              <a:gd name="connsiteX2160" fmla="*/ 352 w 15843"/>
              <a:gd name="connsiteY2160" fmla="*/ 10079 h 10219"/>
              <a:gd name="connsiteX2161" fmla="*/ 345 w 15843"/>
              <a:gd name="connsiteY2161" fmla="*/ 10046 h 10219"/>
              <a:gd name="connsiteX2162" fmla="*/ 340 w 15843"/>
              <a:gd name="connsiteY2162" fmla="*/ 10012 h 10219"/>
              <a:gd name="connsiteX2163" fmla="*/ 334 w 15843"/>
              <a:gd name="connsiteY2163" fmla="*/ 9973 h 10219"/>
              <a:gd name="connsiteX2164" fmla="*/ 328 w 15843"/>
              <a:gd name="connsiteY2164" fmla="*/ 9930 h 10219"/>
              <a:gd name="connsiteX2165" fmla="*/ 322 w 15843"/>
              <a:gd name="connsiteY2165" fmla="*/ 9885 h 10219"/>
              <a:gd name="connsiteX2166" fmla="*/ 316 w 15843"/>
              <a:gd name="connsiteY2166" fmla="*/ 9836 h 10219"/>
              <a:gd name="connsiteX2167" fmla="*/ 304 w 15843"/>
              <a:gd name="connsiteY2167" fmla="*/ 9733 h 10219"/>
              <a:gd name="connsiteX2168" fmla="*/ 292 w 15843"/>
              <a:gd name="connsiteY2168" fmla="*/ 9620 h 10219"/>
              <a:gd name="connsiteX2169" fmla="*/ 281 w 15843"/>
              <a:gd name="connsiteY2169" fmla="*/ 9500 h 10219"/>
              <a:gd name="connsiteX2170" fmla="*/ 269 w 15843"/>
              <a:gd name="connsiteY2170" fmla="*/ 9377 h 10219"/>
              <a:gd name="connsiteX2171" fmla="*/ 257 w 15843"/>
              <a:gd name="connsiteY2171" fmla="*/ 9250 h 10219"/>
              <a:gd name="connsiteX2172" fmla="*/ 246 w 15843"/>
              <a:gd name="connsiteY2172" fmla="*/ 9123 h 10219"/>
              <a:gd name="connsiteX2173" fmla="*/ 234 w 15843"/>
              <a:gd name="connsiteY2173" fmla="*/ 8998 h 10219"/>
              <a:gd name="connsiteX2174" fmla="*/ 222 w 15843"/>
              <a:gd name="connsiteY2174" fmla="*/ 8876 h 10219"/>
              <a:gd name="connsiteX2175" fmla="*/ 211 w 15843"/>
              <a:gd name="connsiteY2175" fmla="*/ 8760 h 10219"/>
              <a:gd name="connsiteX2176" fmla="*/ 199 w 15843"/>
              <a:gd name="connsiteY2176" fmla="*/ 8652 h 10219"/>
              <a:gd name="connsiteX2177" fmla="*/ 188 w 15843"/>
              <a:gd name="connsiteY2177" fmla="*/ 8554 h 10219"/>
              <a:gd name="connsiteX2178" fmla="*/ 164 w 15843"/>
              <a:gd name="connsiteY2178" fmla="*/ 8371 h 10219"/>
              <a:gd name="connsiteX2179" fmla="*/ 141 w 15843"/>
              <a:gd name="connsiteY2179" fmla="*/ 8193 h 10219"/>
              <a:gd name="connsiteX2180" fmla="*/ 118 w 15843"/>
              <a:gd name="connsiteY2180" fmla="*/ 8019 h 10219"/>
              <a:gd name="connsiteX2181" fmla="*/ 94 w 15843"/>
              <a:gd name="connsiteY2181" fmla="*/ 7848 h 10219"/>
              <a:gd name="connsiteX2182" fmla="*/ 48 w 15843"/>
              <a:gd name="connsiteY2182" fmla="*/ 7509 h 10219"/>
              <a:gd name="connsiteX2183" fmla="*/ 24 w 15843"/>
              <a:gd name="connsiteY2183" fmla="*/ 7339 h 10219"/>
              <a:gd name="connsiteX2184" fmla="*/ 1 w 15843"/>
              <a:gd name="connsiteY2184" fmla="*/ 7167 h 10219"/>
              <a:gd name="connsiteX2185" fmla="*/ 62 w 15843"/>
              <a:gd name="connsiteY2185" fmla="*/ 7086 h 10219"/>
              <a:gd name="connsiteX2186" fmla="*/ 143 w 15843"/>
              <a:gd name="connsiteY2186"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886 w 15843"/>
              <a:gd name="connsiteY2027" fmla="*/ 5630 h 10219"/>
              <a:gd name="connsiteX2028" fmla="*/ 1966 w 15843"/>
              <a:gd name="connsiteY2028" fmla="*/ 5643 h 10219"/>
              <a:gd name="connsiteX2029" fmla="*/ 1960 w 15843"/>
              <a:gd name="connsiteY2029" fmla="*/ 5646 h 10219"/>
              <a:gd name="connsiteX2030" fmla="*/ 1974 w 15843"/>
              <a:gd name="connsiteY2030" fmla="*/ 5635 h 10219"/>
              <a:gd name="connsiteX2031" fmla="*/ 1968 w 15843"/>
              <a:gd name="connsiteY2031" fmla="*/ 5641 h 10219"/>
              <a:gd name="connsiteX2032" fmla="*/ 1980 w 15843"/>
              <a:gd name="connsiteY2032" fmla="*/ 5626 h 10219"/>
              <a:gd name="connsiteX2033" fmla="*/ 1973 w 15843"/>
              <a:gd name="connsiteY2033" fmla="*/ 5637 h 10219"/>
              <a:gd name="connsiteX2034" fmla="*/ 1952 w 15843"/>
              <a:gd name="connsiteY2034" fmla="*/ 5695 h 10219"/>
              <a:gd name="connsiteX2035" fmla="*/ 1941 w 15843"/>
              <a:gd name="connsiteY2035" fmla="*/ 5739 h 10219"/>
              <a:gd name="connsiteX2036" fmla="*/ 1929 w 15843"/>
              <a:gd name="connsiteY2036" fmla="*/ 5787 h 10219"/>
              <a:gd name="connsiteX2037" fmla="*/ 1918 w 15843"/>
              <a:gd name="connsiteY2037" fmla="*/ 5841 h 10219"/>
              <a:gd name="connsiteX2038" fmla="*/ 1895 w 15843"/>
              <a:gd name="connsiteY2038" fmla="*/ 5956 h 10219"/>
              <a:gd name="connsiteX2039" fmla="*/ 1871 w 15843"/>
              <a:gd name="connsiteY2039" fmla="*/ 6075 h 10219"/>
              <a:gd name="connsiteX2040" fmla="*/ 1859 w 15843"/>
              <a:gd name="connsiteY2040" fmla="*/ 6131 h 10219"/>
              <a:gd name="connsiteX2041" fmla="*/ 1847 w 15843"/>
              <a:gd name="connsiteY2041" fmla="*/ 6186 h 10219"/>
              <a:gd name="connsiteX2042" fmla="*/ 1835 w 15843"/>
              <a:gd name="connsiteY2042" fmla="*/ 6234 h 10219"/>
              <a:gd name="connsiteX2043" fmla="*/ 1823 w 15843"/>
              <a:gd name="connsiteY2043" fmla="*/ 6276 h 10219"/>
              <a:gd name="connsiteX2044" fmla="*/ 1812 w 15843"/>
              <a:gd name="connsiteY2044" fmla="*/ 6315 h 10219"/>
              <a:gd name="connsiteX2045" fmla="*/ 1800 w 15843"/>
              <a:gd name="connsiteY2045" fmla="*/ 6355 h 10219"/>
              <a:gd name="connsiteX2046" fmla="*/ 1777 w 15843"/>
              <a:gd name="connsiteY2046" fmla="*/ 6444 h 10219"/>
              <a:gd name="connsiteX2047" fmla="*/ 1753 w 15843"/>
              <a:gd name="connsiteY2047" fmla="*/ 6535 h 10219"/>
              <a:gd name="connsiteX2048" fmla="*/ 1730 w 15843"/>
              <a:gd name="connsiteY2048" fmla="*/ 6623 h 10219"/>
              <a:gd name="connsiteX2049" fmla="*/ 1718 w 15843"/>
              <a:gd name="connsiteY2049" fmla="*/ 6664 h 10219"/>
              <a:gd name="connsiteX2050" fmla="*/ 1705 w 15843"/>
              <a:gd name="connsiteY2050" fmla="*/ 6703 h 10219"/>
              <a:gd name="connsiteX2051" fmla="*/ 1692 w 15843"/>
              <a:gd name="connsiteY2051" fmla="*/ 6739 h 10219"/>
              <a:gd name="connsiteX2052" fmla="*/ 1677 w 15843"/>
              <a:gd name="connsiteY2052" fmla="*/ 6770 h 10219"/>
              <a:gd name="connsiteX2053" fmla="*/ 1666 w 15843"/>
              <a:gd name="connsiteY2053" fmla="*/ 6792 h 10219"/>
              <a:gd name="connsiteX2054" fmla="*/ 1659 w 15843"/>
              <a:gd name="connsiteY2054" fmla="*/ 6803 h 10219"/>
              <a:gd name="connsiteX2055" fmla="*/ 1647 w 15843"/>
              <a:gd name="connsiteY2055" fmla="*/ 6817 h 10219"/>
              <a:gd name="connsiteX2056" fmla="*/ 1629 w 15843"/>
              <a:gd name="connsiteY2056" fmla="*/ 6834 h 10219"/>
              <a:gd name="connsiteX2057" fmla="*/ 1617 w 15843"/>
              <a:gd name="connsiteY2057" fmla="*/ 6841 h 10219"/>
              <a:gd name="connsiteX2058" fmla="*/ 1576 w 15843"/>
              <a:gd name="connsiteY2058" fmla="*/ 6852 h 10219"/>
              <a:gd name="connsiteX2059" fmla="*/ 1564 w 15843"/>
              <a:gd name="connsiteY2059" fmla="*/ 6851 h 10219"/>
              <a:gd name="connsiteX2060" fmla="*/ 1524 w 15843"/>
              <a:gd name="connsiteY2060" fmla="*/ 6837 h 10219"/>
              <a:gd name="connsiteX2061" fmla="*/ 1518 w 15843"/>
              <a:gd name="connsiteY2061" fmla="*/ 6833 h 10219"/>
              <a:gd name="connsiteX2062" fmla="*/ 1504 w 15843"/>
              <a:gd name="connsiteY2062" fmla="*/ 6818 h 10219"/>
              <a:gd name="connsiteX2063" fmla="*/ 1498 w 15843"/>
              <a:gd name="connsiteY2063" fmla="*/ 6810 h 10219"/>
              <a:gd name="connsiteX2064" fmla="*/ 1491 w 15843"/>
              <a:gd name="connsiteY2064" fmla="*/ 6799 h 10219"/>
              <a:gd name="connsiteX2065" fmla="*/ 1483 w 15843"/>
              <a:gd name="connsiteY2065" fmla="*/ 6783 h 10219"/>
              <a:gd name="connsiteX2066" fmla="*/ 1475 w 15843"/>
              <a:gd name="connsiteY2066" fmla="*/ 6763 h 10219"/>
              <a:gd name="connsiteX2067" fmla="*/ 1463 w 15843"/>
              <a:gd name="connsiteY2067" fmla="*/ 6722 h 10219"/>
              <a:gd name="connsiteX2068" fmla="*/ 1450 w 15843"/>
              <a:gd name="connsiteY2068" fmla="*/ 6672 h 10219"/>
              <a:gd name="connsiteX2069" fmla="*/ 1438 w 15843"/>
              <a:gd name="connsiteY2069" fmla="*/ 6617 h 10219"/>
              <a:gd name="connsiteX2070" fmla="*/ 1426 w 15843"/>
              <a:gd name="connsiteY2070" fmla="*/ 6556 h 10219"/>
              <a:gd name="connsiteX2071" fmla="*/ 1415 w 15843"/>
              <a:gd name="connsiteY2071" fmla="*/ 6493 h 10219"/>
              <a:gd name="connsiteX2072" fmla="*/ 1403 w 15843"/>
              <a:gd name="connsiteY2072" fmla="*/ 6429 h 10219"/>
              <a:gd name="connsiteX2073" fmla="*/ 1391 w 15843"/>
              <a:gd name="connsiteY2073" fmla="*/ 6366 h 10219"/>
              <a:gd name="connsiteX2074" fmla="*/ 1380 w 15843"/>
              <a:gd name="connsiteY2074" fmla="*/ 6307 h 10219"/>
              <a:gd name="connsiteX2075" fmla="*/ 1369 w 15843"/>
              <a:gd name="connsiteY2075" fmla="*/ 6254 h 10219"/>
              <a:gd name="connsiteX2076" fmla="*/ 1358 w 15843"/>
              <a:gd name="connsiteY2076" fmla="*/ 6207 h 10219"/>
              <a:gd name="connsiteX2077" fmla="*/ 1348 w 15843"/>
              <a:gd name="connsiteY2077" fmla="*/ 6173 h 10219"/>
              <a:gd name="connsiteX2078" fmla="*/ 1343 w 15843"/>
              <a:gd name="connsiteY2078" fmla="*/ 6160 h 10219"/>
              <a:gd name="connsiteX2079" fmla="*/ 1338 w 15843"/>
              <a:gd name="connsiteY2079" fmla="*/ 6147 h 10219"/>
              <a:gd name="connsiteX2080" fmla="*/ 1337 w 15843"/>
              <a:gd name="connsiteY2080" fmla="*/ 6147 h 10219"/>
              <a:gd name="connsiteX2081" fmla="*/ 1434 w 15843"/>
              <a:gd name="connsiteY2081" fmla="*/ 6150 h 10219"/>
              <a:gd name="connsiteX2082" fmla="*/ 1423 w 15843"/>
              <a:gd name="connsiteY2082" fmla="*/ 6163 h 10219"/>
              <a:gd name="connsiteX2083" fmla="*/ 1433 w 15843"/>
              <a:gd name="connsiteY2083" fmla="*/ 6147 h 10219"/>
              <a:gd name="connsiteX2084" fmla="*/ 1425 w 15843"/>
              <a:gd name="connsiteY2084" fmla="*/ 6162 h 10219"/>
              <a:gd name="connsiteX2085" fmla="*/ 1415 w 15843"/>
              <a:gd name="connsiteY2085" fmla="*/ 6192 h 10219"/>
              <a:gd name="connsiteX2086" fmla="*/ 1404 w 15843"/>
              <a:gd name="connsiteY2086" fmla="*/ 6231 h 10219"/>
              <a:gd name="connsiteX2087" fmla="*/ 1393 w 15843"/>
              <a:gd name="connsiteY2087" fmla="*/ 6278 h 10219"/>
              <a:gd name="connsiteX2088" fmla="*/ 1381 w 15843"/>
              <a:gd name="connsiteY2088" fmla="*/ 6334 h 10219"/>
              <a:gd name="connsiteX2089" fmla="*/ 1369 w 15843"/>
              <a:gd name="connsiteY2089" fmla="*/ 6394 h 10219"/>
              <a:gd name="connsiteX2090" fmla="*/ 1358 w 15843"/>
              <a:gd name="connsiteY2090" fmla="*/ 6460 h 10219"/>
              <a:gd name="connsiteX2091" fmla="*/ 1347 w 15843"/>
              <a:gd name="connsiteY2091" fmla="*/ 6530 h 10219"/>
              <a:gd name="connsiteX2092" fmla="*/ 1335 w 15843"/>
              <a:gd name="connsiteY2092" fmla="*/ 6602 h 10219"/>
              <a:gd name="connsiteX2093" fmla="*/ 1312 w 15843"/>
              <a:gd name="connsiteY2093" fmla="*/ 6750 h 10219"/>
              <a:gd name="connsiteX2094" fmla="*/ 1288 w 15843"/>
              <a:gd name="connsiteY2094" fmla="*/ 6896 h 10219"/>
              <a:gd name="connsiteX2095" fmla="*/ 1276 w 15843"/>
              <a:gd name="connsiteY2095" fmla="*/ 6966 h 10219"/>
              <a:gd name="connsiteX2096" fmla="*/ 1264 w 15843"/>
              <a:gd name="connsiteY2096" fmla="*/ 7032 h 10219"/>
              <a:gd name="connsiteX2097" fmla="*/ 1253 w 15843"/>
              <a:gd name="connsiteY2097" fmla="*/ 7096 h 10219"/>
              <a:gd name="connsiteX2098" fmla="*/ 1241 w 15843"/>
              <a:gd name="connsiteY2098" fmla="*/ 7164 h 10219"/>
              <a:gd name="connsiteX2099" fmla="*/ 1218 w 15843"/>
              <a:gd name="connsiteY2099" fmla="*/ 7305 h 10219"/>
              <a:gd name="connsiteX2100" fmla="*/ 1195 w 15843"/>
              <a:gd name="connsiteY2100" fmla="*/ 7452 h 10219"/>
              <a:gd name="connsiteX2101" fmla="*/ 1171 w 15843"/>
              <a:gd name="connsiteY2101" fmla="*/ 7602 h 10219"/>
              <a:gd name="connsiteX2102" fmla="*/ 1148 w 15843"/>
              <a:gd name="connsiteY2102" fmla="*/ 7749 h 10219"/>
              <a:gd name="connsiteX2103" fmla="*/ 1124 w 15843"/>
              <a:gd name="connsiteY2103" fmla="*/ 7893 h 10219"/>
              <a:gd name="connsiteX2104" fmla="*/ 1112 w 15843"/>
              <a:gd name="connsiteY2104" fmla="*/ 7961 h 10219"/>
              <a:gd name="connsiteX2105" fmla="*/ 1101 w 15843"/>
              <a:gd name="connsiteY2105" fmla="*/ 8028 h 10219"/>
              <a:gd name="connsiteX2106" fmla="*/ 1089 w 15843"/>
              <a:gd name="connsiteY2106" fmla="*/ 8091 h 10219"/>
              <a:gd name="connsiteX2107" fmla="*/ 1077 w 15843"/>
              <a:gd name="connsiteY2107" fmla="*/ 8151 h 10219"/>
              <a:gd name="connsiteX2108" fmla="*/ 1053 w 15843"/>
              <a:gd name="connsiteY2108" fmla="*/ 8264 h 10219"/>
              <a:gd name="connsiteX2109" fmla="*/ 1030 w 15843"/>
              <a:gd name="connsiteY2109" fmla="*/ 8371 h 10219"/>
              <a:gd name="connsiteX2110" fmla="*/ 1006 w 15843"/>
              <a:gd name="connsiteY2110" fmla="*/ 8472 h 10219"/>
              <a:gd name="connsiteX2111" fmla="*/ 983 w 15843"/>
              <a:gd name="connsiteY2111" fmla="*/ 8566 h 10219"/>
              <a:gd name="connsiteX2112" fmla="*/ 959 w 15843"/>
              <a:gd name="connsiteY2112" fmla="*/ 8655 h 10219"/>
              <a:gd name="connsiteX2113" fmla="*/ 935 w 15843"/>
              <a:gd name="connsiteY2113" fmla="*/ 8737 h 10219"/>
              <a:gd name="connsiteX2114" fmla="*/ 911 w 15843"/>
              <a:gd name="connsiteY2114" fmla="*/ 8812 h 10219"/>
              <a:gd name="connsiteX2115" fmla="*/ 884 w 15843"/>
              <a:gd name="connsiteY2115" fmla="*/ 8885 h 10219"/>
              <a:gd name="connsiteX2116" fmla="*/ 865 w 15843"/>
              <a:gd name="connsiteY2116" fmla="*/ 8924 h 10219"/>
              <a:gd name="connsiteX2117" fmla="*/ 858 w 15843"/>
              <a:gd name="connsiteY2117" fmla="*/ 8935 h 10219"/>
              <a:gd name="connsiteX2118" fmla="*/ 829 w 15843"/>
              <a:gd name="connsiteY2118" fmla="*/ 8973 h 10219"/>
              <a:gd name="connsiteX2119" fmla="*/ 800 w 15843"/>
              <a:gd name="connsiteY2119" fmla="*/ 9002 h 10219"/>
              <a:gd name="connsiteX2120" fmla="*/ 776 w 15843"/>
              <a:gd name="connsiteY2120" fmla="*/ 9023 h 10219"/>
              <a:gd name="connsiteX2121" fmla="*/ 756 w 15843"/>
              <a:gd name="connsiteY2121" fmla="*/ 9042 h 10219"/>
              <a:gd name="connsiteX2122" fmla="*/ 735 w 15843"/>
              <a:gd name="connsiteY2122" fmla="*/ 9066 h 10219"/>
              <a:gd name="connsiteX2123" fmla="*/ 727 w 15843"/>
              <a:gd name="connsiteY2123" fmla="*/ 9079 h 10219"/>
              <a:gd name="connsiteX2124" fmla="*/ 718 w 15843"/>
              <a:gd name="connsiteY2124" fmla="*/ 9095 h 10219"/>
              <a:gd name="connsiteX2125" fmla="*/ 710 w 15843"/>
              <a:gd name="connsiteY2125" fmla="*/ 9112 h 10219"/>
              <a:gd name="connsiteX2126" fmla="*/ 702 w 15843"/>
              <a:gd name="connsiteY2126" fmla="*/ 9136 h 10219"/>
              <a:gd name="connsiteX2127" fmla="*/ 697 w 15843"/>
              <a:gd name="connsiteY2127" fmla="*/ 9156 h 10219"/>
              <a:gd name="connsiteX2128" fmla="*/ 692 w 15843"/>
              <a:gd name="connsiteY2128" fmla="*/ 9179 h 10219"/>
              <a:gd name="connsiteX2129" fmla="*/ 686 w 15843"/>
              <a:gd name="connsiteY2129" fmla="*/ 9208 h 10219"/>
              <a:gd name="connsiteX2130" fmla="*/ 681 w 15843"/>
              <a:gd name="connsiteY2130" fmla="*/ 9238 h 10219"/>
              <a:gd name="connsiteX2131" fmla="*/ 669 w 15843"/>
              <a:gd name="connsiteY2131" fmla="*/ 9310 h 10219"/>
              <a:gd name="connsiteX2132" fmla="*/ 657 w 15843"/>
              <a:gd name="connsiteY2132" fmla="*/ 9391 h 10219"/>
              <a:gd name="connsiteX2133" fmla="*/ 646 w 15843"/>
              <a:gd name="connsiteY2133" fmla="*/ 9479 h 10219"/>
              <a:gd name="connsiteX2134" fmla="*/ 634 w 15843"/>
              <a:gd name="connsiteY2134" fmla="*/ 9570 h 10219"/>
              <a:gd name="connsiteX2135" fmla="*/ 622 w 15843"/>
              <a:gd name="connsiteY2135" fmla="*/ 9663 h 10219"/>
              <a:gd name="connsiteX2136" fmla="*/ 611 w 15843"/>
              <a:gd name="connsiteY2136" fmla="*/ 9755 h 10219"/>
              <a:gd name="connsiteX2137" fmla="*/ 599 w 15843"/>
              <a:gd name="connsiteY2137" fmla="*/ 9844 h 10219"/>
              <a:gd name="connsiteX2138" fmla="*/ 587 w 15843"/>
              <a:gd name="connsiteY2138" fmla="*/ 9927 h 10219"/>
              <a:gd name="connsiteX2139" fmla="*/ 575 w 15843"/>
              <a:gd name="connsiteY2139" fmla="*/ 10002 h 10219"/>
              <a:gd name="connsiteX2140" fmla="*/ 569 w 15843"/>
              <a:gd name="connsiteY2140" fmla="*/ 10036 h 10219"/>
              <a:gd name="connsiteX2141" fmla="*/ 563 w 15843"/>
              <a:gd name="connsiteY2141" fmla="*/ 10066 h 10219"/>
              <a:gd name="connsiteX2142" fmla="*/ 557 w 15843"/>
              <a:gd name="connsiteY2142" fmla="*/ 10097 h 10219"/>
              <a:gd name="connsiteX2143" fmla="*/ 549 w 15843"/>
              <a:gd name="connsiteY2143" fmla="*/ 10123 h 10219"/>
              <a:gd name="connsiteX2144" fmla="*/ 542 w 15843"/>
              <a:gd name="connsiteY2144" fmla="*/ 10145 h 10219"/>
              <a:gd name="connsiteX2145" fmla="*/ 537 w 15843"/>
              <a:gd name="connsiteY2145" fmla="*/ 10159 h 10219"/>
              <a:gd name="connsiteX2146" fmla="*/ 530 w 15843"/>
              <a:gd name="connsiteY2146" fmla="*/ 10172 h 10219"/>
              <a:gd name="connsiteX2147" fmla="*/ 524 w 15843"/>
              <a:gd name="connsiteY2147" fmla="*/ 10181 h 10219"/>
              <a:gd name="connsiteX2148" fmla="*/ 507 w 15843"/>
              <a:gd name="connsiteY2148" fmla="*/ 10201 h 10219"/>
              <a:gd name="connsiteX2149" fmla="*/ 501 w 15843"/>
              <a:gd name="connsiteY2149" fmla="*/ 10205 h 10219"/>
              <a:gd name="connsiteX2150" fmla="*/ 451 w 15843"/>
              <a:gd name="connsiteY2150" fmla="*/ 10219 h 10219"/>
              <a:gd name="connsiteX2151" fmla="*/ 445 w 15843"/>
              <a:gd name="connsiteY2151" fmla="*/ 10219 h 10219"/>
              <a:gd name="connsiteX2152" fmla="*/ 401 w 15843"/>
              <a:gd name="connsiteY2152" fmla="*/ 10198 h 10219"/>
              <a:gd name="connsiteX2153" fmla="*/ 395 w 15843"/>
              <a:gd name="connsiteY2153" fmla="*/ 10192 h 10219"/>
              <a:gd name="connsiteX2154" fmla="*/ 382 w 15843"/>
              <a:gd name="connsiteY2154" fmla="*/ 10174 h 10219"/>
              <a:gd name="connsiteX2155" fmla="*/ 376 w 15843"/>
              <a:gd name="connsiteY2155" fmla="*/ 10163 h 10219"/>
              <a:gd name="connsiteX2156" fmla="*/ 372 w 15843"/>
              <a:gd name="connsiteY2156" fmla="*/ 10152 h 10219"/>
              <a:gd name="connsiteX2157" fmla="*/ 365 w 15843"/>
              <a:gd name="connsiteY2157" fmla="*/ 10132 h 10219"/>
              <a:gd name="connsiteX2158" fmla="*/ 358 w 15843"/>
              <a:gd name="connsiteY2158" fmla="*/ 10108 h 10219"/>
              <a:gd name="connsiteX2159" fmla="*/ 352 w 15843"/>
              <a:gd name="connsiteY2159" fmla="*/ 10079 h 10219"/>
              <a:gd name="connsiteX2160" fmla="*/ 345 w 15843"/>
              <a:gd name="connsiteY2160" fmla="*/ 10046 h 10219"/>
              <a:gd name="connsiteX2161" fmla="*/ 340 w 15843"/>
              <a:gd name="connsiteY2161" fmla="*/ 10012 h 10219"/>
              <a:gd name="connsiteX2162" fmla="*/ 334 w 15843"/>
              <a:gd name="connsiteY2162" fmla="*/ 9973 h 10219"/>
              <a:gd name="connsiteX2163" fmla="*/ 328 w 15843"/>
              <a:gd name="connsiteY2163" fmla="*/ 9930 h 10219"/>
              <a:gd name="connsiteX2164" fmla="*/ 322 w 15843"/>
              <a:gd name="connsiteY2164" fmla="*/ 9885 h 10219"/>
              <a:gd name="connsiteX2165" fmla="*/ 316 w 15843"/>
              <a:gd name="connsiteY2165" fmla="*/ 9836 h 10219"/>
              <a:gd name="connsiteX2166" fmla="*/ 304 w 15843"/>
              <a:gd name="connsiteY2166" fmla="*/ 9733 h 10219"/>
              <a:gd name="connsiteX2167" fmla="*/ 292 w 15843"/>
              <a:gd name="connsiteY2167" fmla="*/ 9620 h 10219"/>
              <a:gd name="connsiteX2168" fmla="*/ 281 w 15843"/>
              <a:gd name="connsiteY2168" fmla="*/ 9500 h 10219"/>
              <a:gd name="connsiteX2169" fmla="*/ 269 w 15843"/>
              <a:gd name="connsiteY2169" fmla="*/ 9377 h 10219"/>
              <a:gd name="connsiteX2170" fmla="*/ 257 w 15843"/>
              <a:gd name="connsiteY2170" fmla="*/ 9250 h 10219"/>
              <a:gd name="connsiteX2171" fmla="*/ 246 w 15843"/>
              <a:gd name="connsiteY2171" fmla="*/ 9123 h 10219"/>
              <a:gd name="connsiteX2172" fmla="*/ 234 w 15843"/>
              <a:gd name="connsiteY2172" fmla="*/ 8998 h 10219"/>
              <a:gd name="connsiteX2173" fmla="*/ 222 w 15843"/>
              <a:gd name="connsiteY2173" fmla="*/ 8876 h 10219"/>
              <a:gd name="connsiteX2174" fmla="*/ 211 w 15843"/>
              <a:gd name="connsiteY2174" fmla="*/ 8760 h 10219"/>
              <a:gd name="connsiteX2175" fmla="*/ 199 w 15843"/>
              <a:gd name="connsiteY2175" fmla="*/ 8652 h 10219"/>
              <a:gd name="connsiteX2176" fmla="*/ 188 w 15843"/>
              <a:gd name="connsiteY2176" fmla="*/ 8554 h 10219"/>
              <a:gd name="connsiteX2177" fmla="*/ 164 w 15843"/>
              <a:gd name="connsiteY2177" fmla="*/ 8371 h 10219"/>
              <a:gd name="connsiteX2178" fmla="*/ 141 w 15843"/>
              <a:gd name="connsiteY2178" fmla="*/ 8193 h 10219"/>
              <a:gd name="connsiteX2179" fmla="*/ 118 w 15843"/>
              <a:gd name="connsiteY2179" fmla="*/ 8019 h 10219"/>
              <a:gd name="connsiteX2180" fmla="*/ 94 w 15843"/>
              <a:gd name="connsiteY2180" fmla="*/ 7848 h 10219"/>
              <a:gd name="connsiteX2181" fmla="*/ 48 w 15843"/>
              <a:gd name="connsiteY2181" fmla="*/ 7509 h 10219"/>
              <a:gd name="connsiteX2182" fmla="*/ 24 w 15843"/>
              <a:gd name="connsiteY2182" fmla="*/ 7339 h 10219"/>
              <a:gd name="connsiteX2183" fmla="*/ 1 w 15843"/>
              <a:gd name="connsiteY2183" fmla="*/ 7167 h 10219"/>
              <a:gd name="connsiteX2184" fmla="*/ 62 w 15843"/>
              <a:gd name="connsiteY2184" fmla="*/ 7086 h 10219"/>
              <a:gd name="connsiteX2185" fmla="*/ 143 w 15843"/>
              <a:gd name="connsiteY2185"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882 w 15843"/>
              <a:gd name="connsiteY2026" fmla="*/ 5620 h 10219"/>
              <a:gd name="connsiteX2027" fmla="*/ 1966 w 15843"/>
              <a:gd name="connsiteY2027" fmla="*/ 5643 h 10219"/>
              <a:gd name="connsiteX2028" fmla="*/ 1960 w 15843"/>
              <a:gd name="connsiteY2028" fmla="*/ 5646 h 10219"/>
              <a:gd name="connsiteX2029" fmla="*/ 1974 w 15843"/>
              <a:gd name="connsiteY2029" fmla="*/ 5635 h 10219"/>
              <a:gd name="connsiteX2030" fmla="*/ 1968 w 15843"/>
              <a:gd name="connsiteY2030" fmla="*/ 5641 h 10219"/>
              <a:gd name="connsiteX2031" fmla="*/ 1980 w 15843"/>
              <a:gd name="connsiteY2031" fmla="*/ 5626 h 10219"/>
              <a:gd name="connsiteX2032" fmla="*/ 1973 w 15843"/>
              <a:gd name="connsiteY2032" fmla="*/ 5637 h 10219"/>
              <a:gd name="connsiteX2033" fmla="*/ 1952 w 15843"/>
              <a:gd name="connsiteY2033" fmla="*/ 5695 h 10219"/>
              <a:gd name="connsiteX2034" fmla="*/ 1941 w 15843"/>
              <a:gd name="connsiteY2034" fmla="*/ 5739 h 10219"/>
              <a:gd name="connsiteX2035" fmla="*/ 1929 w 15843"/>
              <a:gd name="connsiteY2035" fmla="*/ 5787 h 10219"/>
              <a:gd name="connsiteX2036" fmla="*/ 1918 w 15843"/>
              <a:gd name="connsiteY2036" fmla="*/ 5841 h 10219"/>
              <a:gd name="connsiteX2037" fmla="*/ 1895 w 15843"/>
              <a:gd name="connsiteY2037" fmla="*/ 5956 h 10219"/>
              <a:gd name="connsiteX2038" fmla="*/ 1871 w 15843"/>
              <a:gd name="connsiteY2038" fmla="*/ 6075 h 10219"/>
              <a:gd name="connsiteX2039" fmla="*/ 1859 w 15843"/>
              <a:gd name="connsiteY2039" fmla="*/ 6131 h 10219"/>
              <a:gd name="connsiteX2040" fmla="*/ 1847 w 15843"/>
              <a:gd name="connsiteY2040" fmla="*/ 6186 h 10219"/>
              <a:gd name="connsiteX2041" fmla="*/ 1835 w 15843"/>
              <a:gd name="connsiteY2041" fmla="*/ 6234 h 10219"/>
              <a:gd name="connsiteX2042" fmla="*/ 1823 w 15843"/>
              <a:gd name="connsiteY2042" fmla="*/ 6276 h 10219"/>
              <a:gd name="connsiteX2043" fmla="*/ 1812 w 15843"/>
              <a:gd name="connsiteY2043" fmla="*/ 6315 h 10219"/>
              <a:gd name="connsiteX2044" fmla="*/ 1800 w 15843"/>
              <a:gd name="connsiteY2044" fmla="*/ 6355 h 10219"/>
              <a:gd name="connsiteX2045" fmla="*/ 1777 w 15843"/>
              <a:gd name="connsiteY2045" fmla="*/ 6444 h 10219"/>
              <a:gd name="connsiteX2046" fmla="*/ 1753 w 15843"/>
              <a:gd name="connsiteY2046" fmla="*/ 6535 h 10219"/>
              <a:gd name="connsiteX2047" fmla="*/ 1730 w 15843"/>
              <a:gd name="connsiteY2047" fmla="*/ 6623 h 10219"/>
              <a:gd name="connsiteX2048" fmla="*/ 1718 w 15843"/>
              <a:gd name="connsiteY2048" fmla="*/ 6664 h 10219"/>
              <a:gd name="connsiteX2049" fmla="*/ 1705 w 15843"/>
              <a:gd name="connsiteY2049" fmla="*/ 6703 h 10219"/>
              <a:gd name="connsiteX2050" fmla="*/ 1692 w 15843"/>
              <a:gd name="connsiteY2050" fmla="*/ 6739 h 10219"/>
              <a:gd name="connsiteX2051" fmla="*/ 1677 w 15843"/>
              <a:gd name="connsiteY2051" fmla="*/ 6770 h 10219"/>
              <a:gd name="connsiteX2052" fmla="*/ 1666 w 15843"/>
              <a:gd name="connsiteY2052" fmla="*/ 6792 h 10219"/>
              <a:gd name="connsiteX2053" fmla="*/ 1659 w 15843"/>
              <a:gd name="connsiteY2053" fmla="*/ 6803 h 10219"/>
              <a:gd name="connsiteX2054" fmla="*/ 1647 w 15843"/>
              <a:gd name="connsiteY2054" fmla="*/ 6817 h 10219"/>
              <a:gd name="connsiteX2055" fmla="*/ 1629 w 15843"/>
              <a:gd name="connsiteY2055" fmla="*/ 6834 h 10219"/>
              <a:gd name="connsiteX2056" fmla="*/ 1617 w 15843"/>
              <a:gd name="connsiteY2056" fmla="*/ 6841 h 10219"/>
              <a:gd name="connsiteX2057" fmla="*/ 1576 w 15843"/>
              <a:gd name="connsiteY2057" fmla="*/ 6852 h 10219"/>
              <a:gd name="connsiteX2058" fmla="*/ 1564 w 15843"/>
              <a:gd name="connsiteY2058" fmla="*/ 6851 h 10219"/>
              <a:gd name="connsiteX2059" fmla="*/ 1524 w 15843"/>
              <a:gd name="connsiteY2059" fmla="*/ 6837 h 10219"/>
              <a:gd name="connsiteX2060" fmla="*/ 1518 w 15843"/>
              <a:gd name="connsiteY2060" fmla="*/ 6833 h 10219"/>
              <a:gd name="connsiteX2061" fmla="*/ 1504 w 15843"/>
              <a:gd name="connsiteY2061" fmla="*/ 6818 h 10219"/>
              <a:gd name="connsiteX2062" fmla="*/ 1498 w 15843"/>
              <a:gd name="connsiteY2062" fmla="*/ 6810 h 10219"/>
              <a:gd name="connsiteX2063" fmla="*/ 1491 w 15843"/>
              <a:gd name="connsiteY2063" fmla="*/ 6799 h 10219"/>
              <a:gd name="connsiteX2064" fmla="*/ 1483 w 15843"/>
              <a:gd name="connsiteY2064" fmla="*/ 6783 h 10219"/>
              <a:gd name="connsiteX2065" fmla="*/ 1475 w 15843"/>
              <a:gd name="connsiteY2065" fmla="*/ 6763 h 10219"/>
              <a:gd name="connsiteX2066" fmla="*/ 1463 w 15843"/>
              <a:gd name="connsiteY2066" fmla="*/ 6722 h 10219"/>
              <a:gd name="connsiteX2067" fmla="*/ 1450 w 15843"/>
              <a:gd name="connsiteY2067" fmla="*/ 6672 h 10219"/>
              <a:gd name="connsiteX2068" fmla="*/ 1438 w 15843"/>
              <a:gd name="connsiteY2068" fmla="*/ 6617 h 10219"/>
              <a:gd name="connsiteX2069" fmla="*/ 1426 w 15843"/>
              <a:gd name="connsiteY2069" fmla="*/ 6556 h 10219"/>
              <a:gd name="connsiteX2070" fmla="*/ 1415 w 15843"/>
              <a:gd name="connsiteY2070" fmla="*/ 6493 h 10219"/>
              <a:gd name="connsiteX2071" fmla="*/ 1403 w 15843"/>
              <a:gd name="connsiteY2071" fmla="*/ 6429 h 10219"/>
              <a:gd name="connsiteX2072" fmla="*/ 1391 w 15843"/>
              <a:gd name="connsiteY2072" fmla="*/ 6366 h 10219"/>
              <a:gd name="connsiteX2073" fmla="*/ 1380 w 15843"/>
              <a:gd name="connsiteY2073" fmla="*/ 6307 h 10219"/>
              <a:gd name="connsiteX2074" fmla="*/ 1369 w 15843"/>
              <a:gd name="connsiteY2074" fmla="*/ 6254 h 10219"/>
              <a:gd name="connsiteX2075" fmla="*/ 1358 w 15843"/>
              <a:gd name="connsiteY2075" fmla="*/ 6207 h 10219"/>
              <a:gd name="connsiteX2076" fmla="*/ 1348 w 15843"/>
              <a:gd name="connsiteY2076" fmla="*/ 6173 h 10219"/>
              <a:gd name="connsiteX2077" fmla="*/ 1343 w 15843"/>
              <a:gd name="connsiteY2077" fmla="*/ 6160 h 10219"/>
              <a:gd name="connsiteX2078" fmla="*/ 1338 w 15843"/>
              <a:gd name="connsiteY2078" fmla="*/ 6147 h 10219"/>
              <a:gd name="connsiteX2079" fmla="*/ 1337 w 15843"/>
              <a:gd name="connsiteY2079" fmla="*/ 6147 h 10219"/>
              <a:gd name="connsiteX2080" fmla="*/ 1434 w 15843"/>
              <a:gd name="connsiteY2080" fmla="*/ 6150 h 10219"/>
              <a:gd name="connsiteX2081" fmla="*/ 1423 w 15843"/>
              <a:gd name="connsiteY2081" fmla="*/ 6163 h 10219"/>
              <a:gd name="connsiteX2082" fmla="*/ 1433 w 15843"/>
              <a:gd name="connsiteY2082" fmla="*/ 6147 h 10219"/>
              <a:gd name="connsiteX2083" fmla="*/ 1425 w 15843"/>
              <a:gd name="connsiteY2083" fmla="*/ 6162 h 10219"/>
              <a:gd name="connsiteX2084" fmla="*/ 1415 w 15843"/>
              <a:gd name="connsiteY2084" fmla="*/ 6192 h 10219"/>
              <a:gd name="connsiteX2085" fmla="*/ 1404 w 15843"/>
              <a:gd name="connsiteY2085" fmla="*/ 6231 h 10219"/>
              <a:gd name="connsiteX2086" fmla="*/ 1393 w 15843"/>
              <a:gd name="connsiteY2086" fmla="*/ 6278 h 10219"/>
              <a:gd name="connsiteX2087" fmla="*/ 1381 w 15843"/>
              <a:gd name="connsiteY2087" fmla="*/ 6334 h 10219"/>
              <a:gd name="connsiteX2088" fmla="*/ 1369 w 15843"/>
              <a:gd name="connsiteY2088" fmla="*/ 6394 h 10219"/>
              <a:gd name="connsiteX2089" fmla="*/ 1358 w 15843"/>
              <a:gd name="connsiteY2089" fmla="*/ 6460 h 10219"/>
              <a:gd name="connsiteX2090" fmla="*/ 1347 w 15843"/>
              <a:gd name="connsiteY2090" fmla="*/ 6530 h 10219"/>
              <a:gd name="connsiteX2091" fmla="*/ 1335 w 15843"/>
              <a:gd name="connsiteY2091" fmla="*/ 6602 h 10219"/>
              <a:gd name="connsiteX2092" fmla="*/ 1312 w 15843"/>
              <a:gd name="connsiteY2092" fmla="*/ 6750 h 10219"/>
              <a:gd name="connsiteX2093" fmla="*/ 1288 w 15843"/>
              <a:gd name="connsiteY2093" fmla="*/ 6896 h 10219"/>
              <a:gd name="connsiteX2094" fmla="*/ 1276 w 15843"/>
              <a:gd name="connsiteY2094" fmla="*/ 6966 h 10219"/>
              <a:gd name="connsiteX2095" fmla="*/ 1264 w 15843"/>
              <a:gd name="connsiteY2095" fmla="*/ 7032 h 10219"/>
              <a:gd name="connsiteX2096" fmla="*/ 1253 w 15843"/>
              <a:gd name="connsiteY2096" fmla="*/ 7096 h 10219"/>
              <a:gd name="connsiteX2097" fmla="*/ 1241 w 15843"/>
              <a:gd name="connsiteY2097" fmla="*/ 7164 h 10219"/>
              <a:gd name="connsiteX2098" fmla="*/ 1218 w 15843"/>
              <a:gd name="connsiteY2098" fmla="*/ 7305 h 10219"/>
              <a:gd name="connsiteX2099" fmla="*/ 1195 w 15843"/>
              <a:gd name="connsiteY2099" fmla="*/ 7452 h 10219"/>
              <a:gd name="connsiteX2100" fmla="*/ 1171 w 15843"/>
              <a:gd name="connsiteY2100" fmla="*/ 7602 h 10219"/>
              <a:gd name="connsiteX2101" fmla="*/ 1148 w 15843"/>
              <a:gd name="connsiteY2101" fmla="*/ 7749 h 10219"/>
              <a:gd name="connsiteX2102" fmla="*/ 1124 w 15843"/>
              <a:gd name="connsiteY2102" fmla="*/ 7893 h 10219"/>
              <a:gd name="connsiteX2103" fmla="*/ 1112 w 15843"/>
              <a:gd name="connsiteY2103" fmla="*/ 7961 h 10219"/>
              <a:gd name="connsiteX2104" fmla="*/ 1101 w 15843"/>
              <a:gd name="connsiteY2104" fmla="*/ 8028 h 10219"/>
              <a:gd name="connsiteX2105" fmla="*/ 1089 w 15843"/>
              <a:gd name="connsiteY2105" fmla="*/ 8091 h 10219"/>
              <a:gd name="connsiteX2106" fmla="*/ 1077 w 15843"/>
              <a:gd name="connsiteY2106" fmla="*/ 8151 h 10219"/>
              <a:gd name="connsiteX2107" fmla="*/ 1053 w 15843"/>
              <a:gd name="connsiteY2107" fmla="*/ 8264 h 10219"/>
              <a:gd name="connsiteX2108" fmla="*/ 1030 w 15843"/>
              <a:gd name="connsiteY2108" fmla="*/ 8371 h 10219"/>
              <a:gd name="connsiteX2109" fmla="*/ 1006 w 15843"/>
              <a:gd name="connsiteY2109" fmla="*/ 8472 h 10219"/>
              <a:gd name="connsiteX2110" fmla="*/ 983 w 15843"/>
              <a:gd name="connsiteY2110" fmla="*/ 8566 h 10219"/>
              <a:gd name="connsiteX2111" fmla="*/ 959 w 15843"/>
              <a:gd name="connsiteY2111" fmla="*/ 8655 h 10219"/>
              <a:gd name="connsiteX2112" fmla="*/ 935 w 15843"/>
              <a:gd name="connsiteY2112" fmla="*/ 8737 h 10219"/>
              <a:gd name="connsiteX2113" fmla="*/ 911 w 15843"/>
              <a:gd name="connsiteY2113" fmla="*/ 8812 h 10219"/>
              <a:gd name="connsiteX2114" fmla="*/ 884 w 15843"/>
              <a:gd name="connsiteY2114" fmla="*/ 8885 h 10219"/>
              <a:gd name="connsiteX2115" fmla="*/ 865 w 15843"/>
              <a:gd name="connsiteY2115" fmla="*/ 8924 h 10219"/>
              <a:gd name="connsiteX2116" fmla="*/ 858 w 15843"/>
              <a:gd name="connsiteY2116" fmla="*/ 8935 h 10219"/>
              <a:gd name="connsiteX2117" fmla="*/ 829 w 15843"/>
              <a:gd name="connsiteY2117" fmla="*/ 8973 h 10219"/>
              <a:gd name="connsiteX2118" fmla="*/ 800 w 15843"/>
              <a:gd name="connsiteY2118" fmla="*/ 9002 h 10219"/>
              <a:gd name="connsiteX2119" fmla="*/ 776 w 15843"/>
              <a:gd name="connsiteY2119" fmla="*/ 9023 h 10219"/>
              <a:gd name="connsiteX2120" fmla="*/ 756 w 15843"/>
              <a:gd name="connsiteY2120" fmla="*/ 9042 h 10219"/>
              <a:gd name="connsiteX2121" fmla="*/ 735 w 15843"/>
              <a:gd name="connsiteY2121" fmla="*/ 9066 h 10219"/>
              <a:gd name="connsiteX2122" fmla="*/ 727 w 15843"/>
              <a:gd name="connsiteY2122" fmla="*/ 9079 h 10219"/>
              <a:gd name="connsiteX2123" fmla="*/ 718 w 15843"/>
              <a:gd name="connsiteY2123" fmla="*/ 9095 h 10219"/>
              <a:gd name="connsiteX2124" fmla="*/ 710 w 15843"/>
              <a:gd name="connsiteY2124" fmla="*/ 9112 h 10219"/>
              <a:gd name="connsiteX2125" fmla="*/ 702 w 15843"/>
              <a:gd name="connsiteY2125" fmla="*/ 9136 h 10219"/>
              <a:gd name="connsiteX2126" fmla="*/ 697 w 15843"/>
              <a:gd name="connsiteY2126" fmla="*/ 9156 h 10219"/>
              <a:gd name="connsiteX2127" fmla="*/ 692 w 15843"/>
              <a:gd name="connsiteY2127" fmla="*/ 9179 h 10219"/>
              <a:gd name="connsiteX2128" fmla="*/ 686 w 15843"/>
              <a:gd name="connsiteY2128" fmla="*/ 9208 h 10219"/>
              <a:gd name="connsiteX2129" fmla="*/ 681 w 15843"/>
              <a:gd name="connsiteY2129" fmla="*/ 9238 h 10219"/>
              <a:gd name="connsiteX2130" fmla="*/ 669 w 15843"/>
              <a:gd name="connsiteY2130" fmla="*/ 9310 h 10219"/>
              <a:gd name="connsiteX2131" fmla="*/ 657 w 15843"/>
              <a:gd name="connsiteY2131" fmla="*/ 9391 h 10219"/>
              <a:gd name="connsiteX2132" fmla="*/ 646 w 15843"/>
              <a:gd name="connsiteY2132" fmla="*/ 9479 h 10219"/>
              <a:gd name="connsiteX2133" fmla="*/ 634 w 15843"/>
              <a:gd name="connsiteY2133" fmla="*/ 9570 h 10219"/>
              <a:gd name="connsiteX2134" fmla="*/ 622 w 15843"/>
              <a:gd name="connsiteY2134" fmla="*/ 9663 h 10219"/>
              <a:gd name="connsiteX2135" fmla="*/ 611 w 15843"/>
              <a:gd name="connsiteY2135" fmla="*/ 9755 h 10219"/>
              <a:gd name="connsiteX2136" fmla="*/ 599 w 15843"/>
              <a:gd name="connsiteY2136" fmla="*/ 9844 h 10219"/>
              <a:gd name="connsiteX2137" fmla="*/ 587 w 15843"/>
              <a:gd name="connsiteY2137" fmla="*/ 9927 h 10219"/>
              <a:gd name="connsiteX2138" fmla="*/ 575 w 15843"/>
              <a:gd name="connsiteY2138" fmla="*/ 10002 h 10219"/>
              <a:gd name="connsiteX2139" fmla="*/ 569 w 15843"/>
              <a:gd name="connsiteY2139" fmla="*/ 10036 h 10219"/>
              <a:gd name="connsiteX2140" fmla="*/ 563 w 15843"/>
              <a:gd name="connsiteY2140" fmla="*/ 10066 h 10219"/>
              <a:gd name="connsiteX2141" fmla="*/ 557 w 15843"/>
              <a:gd name="connsiteY2141" fmla="*/ 10097 h 10219"/>
              <a:gd name="connsiteX2142" fmla="*/ 549 w 15843"/>
              <a:gd name="connsiteY2142" fmla="*/ 10123 h 10219"/>
              <a:gd name="connsiteX2143" fmla="*/ 542 w 15843"/>
              <a:gd name="connsiteY2143" fmla="*/ 10145 h 10219"/>
              <a:gd name="connsiteX2144" fmla="*/ 537 w 15843"/>
              <a:gd name="connsiteY2144" fmla="*/ 10159 h 10219"/>
              <a:gd name="connsiteX2145" fmla="*/ 530 w 15843"/>
              <a:gd name="connsiteY2145" fmla="*/ 10172 h 10219"/>
              <a:gd name="connsiteX2146" fmla="*/ 524 w 15843"/>
              <a:gd name="connsiteY2146" fmla="*/ 10181 h 10219"/>
              <a:gd name="connsiteX2147" fmla="*/ 507 w 15843"/>
              <a:gd name="connsiteY2147" fmla="*/ 10201 h 10219"/>
              <a:gd name="connsiteX2148" fmla="*/ 501 w 15843"/>
              <a:gd name="connsiteY2148" fmla="*/ 10205 h 10219"/>
              <a:gd name="connsiteX2149" fmla="*/ 451 w 15843"/>
              <a:gd name="connsiteY2149" fmla="*/ 10219 h 10219"/>
              <a:gd name="connsiteX2150" fmla="*/ 445 w 15843"/>
              <a:gd name="connsiteY2150" fmla="*/ 10219 h 10219"/>
              <a:gd name="connsiteX2151" fmla="*/ 401 w 15843"/>
              <a:gd name="connsiteY2151" fmla="*/ 10198 h 10219"/>
              <a:gd name="connsiteX2152" fmla="*/ 395 w 15843"/>
              <a:gd name="connsiteY2152" fmla="*/ 10192 h 10219"/>
              <a:gd name="connsiteX2153" fmla="*/ 382 w 15843"/>
              <a:gd name="connsiteY2153" fmla="*/ 10174 h 10219"/>
              <a:gd name="connsiteX2154" fmla="*/ 376 w 15843"/>
              <a:gd name="connsiteY2154" fmla="*/ 10163 h 10219"/>
              <a:gd name="connsiteX2155" fmla="*/ 372 w 15843"/>
              <a:gd name="connsiteY2155" fmla="*/ 10152 h 10219"/>
              <a:gd name="connsiteX2156" fmla="*/ 365 w 15843"/>
              <a:gd name="connsiteY2156" fmla="*/ 10132 h 10219"/>
              <a:gd name="connsiteX2157" fmla="*/ 358 w 15843"/>
              <a:gd name="connsiteY2157" fmla="*/ 10108 h 10219"/>
              <a:gd name="connsiteX2158" fmla="*/ 352 w 15843"/>
              <a:gd name="connsiteY2158" fmla="*/ 10079 h 10219"/>
              <a:gd name="connsiteX2159" fmla="*/ 345 w 15843"/>
              <a:gd name="connsiteY2159" fmla="*/ 10046 h 10219"/>
              <a:gd name="connsiteX2160" fmla="*/ 340 w 15843"/>
              <a:gd name="connsiteY2160" fmla="*/ 10012 h 10219"/>
              <a:gd name="connsiteX2161" fmla="*/ 334 w 15843"/>
              <a:gd name="connsiteY2161" fmla="*/ 9973 h 10219"/>
              <a:gd name="connsiteX2162" fmla="*/ 328 w 15843"/>
              <a:gd name="connsiteY2162" fmla="*/ 9930 h 10219"/>
              <a:gd name="connsiteX2163" fmla="*/ 322 w 15843"/>
              <a:gd name="connsiteY2163" fmla="*/ 9885 h 10219"/>
              <a:gd name="connsiteX2164" fmla="*/ 316 w 15843"/>
              <a:gd name="connsiteY2164" fmla="*/ 9836 h 10219"/>
              <a:gd name="connsiteX2165" fmla="*/ 304 w 15843"/>
              <a:gd name="connsiteY2165" fmla="*/ 9733 h 10219"/>
              <a:gd name="connsiteX2166" fmla="*/ 292 w 15843"/>
              <a:gd name="connsiteY2166" fmla="*/ 9620 h 10219"/>
              <a:gd name="connsiteX2167" fmla="*/ 281 w 15843"/>
              <a:gd name="connsiteY2167" fmla="*/ 9500 h 10219"/>
              <a:gd name="connsiteX2168" fmla="*/ 269 w 15843"/>
              <a:gd name="connsiteY2168" fmla="*/ 9377 h 10219"/>
              <a:gd name="connsiteX2169" fmla="*/ 257 w 15843"/>
              <a:gd name="connsiteY2169" fmla="*/ 9250 h 10219"/>
              <a:gd name="connsiteX2170" fmla="*/ 246 w 15843"/>
              <a:gd name="connsiteY2170" fmla="*/ 9123 h 10219"/>
              <a:gd name="connsiteX2171" fmla="*/ 234 w 15843"/>
              <a:gd name="connsiteY2171" fmla="*/ 8998 h 10219"/>
              <a:gd name="connsiteX2172" fmla="*/ 222 w 15843"/>
              <a:gd name="connsiteY2172" fmla="*/ 8876 h 10219"/>
              <a:gd name="connsiteX2173" fmla="*/ 211 w 15843"/>
              <a:gd name="connsiteY2173" fmla="*/ 8760 h 10219"/>
              <a:gd name="connsiteX2174" fmla="*/ 199 w 15843"/>
              <a:gd name="connsiteY2174" fmla="*/ 8652 h 10219"/>
              <a:gd name="connsiteX2175" fmla="*/ 188 w 15843"/>
              <a:gd name="connsiteY2175" fmla="*/ 8554 h 10219"/>
              <a:gd name="connsiteX2176" fmla="*/ 164 w 15843"/>
              <a:gd name="connsiteY2176" fmla="*/ 8371 h 10219"/>
              <a:gd name="connsiteX2177" fmla="*/ 141 w 15843"/>
              <a:gd name="connsiteY2177" fmla="*/ 8193 h 10219"/>
              <a:gd name="connsiteX2178" fmla="*/ 118 w 15843"/>
              <a:gd name="connsiteY2178" fmla="*/ 8019 h 10219"/>
              <a:gd name="connsiteX2179" fmla="*/ 94 w 15843"/>
              <a:gd name="connsiteY2179" fmla="*/ 7848 h 10219"/>
              <a:gd name="connsiteX2180" fmla="*/ 48 w 15843"/>
              <a:gd name="connsiteY2180" fmla="*/ 7509 h 10219"/>
              <a:gd name="connsiteX2181" fmla="*/ 24 w 15843"/>
              <a:gd name="connsiteY2181" fmla="*/ 7339 h 10219"/>
              <a:gd name="connsiteX2182" fmla="*/ 1 w 15843"/>
              <a:gd name="connsiteY2182" fmla="*/ 7167 h 10219"/>
              <a:gd name="connsiteX2183" fmla="*/ 62 w 15843"/>
              <a:gd name="connsiteY2183" fmla="*/ 7086 h 10219"/>
              <a:gd name="connsiteX2184" fmla="*/ 143 w 15843"/>
              <a:gd name="connsiteY2184" fmla="*/ 7148 h 10219"/>
              <a:gd name="connsiteX0" fmla="*/ 143 w 15843"/>
              <a:gd name="connsiteY0" fmla="*/ 7148 h 10219"/>
              <a:gd name="connsiteX1" fmla="*/ 167 w 15843"/>
              <a:gd name="connsiteY1" fmla="*/ 7320 h 10219"/>
              <a:gd name="connsiteX2" fmla="*/ 190 w 15843"/>
              <a:gd name="connsiteY2" fmla="*/ 7490 h 10219"/>
              <a:gd name="connsiteX3" fmla="*/ 237 w 15843"/>
              <a:gd name="connsiteY3" fmla="*/ 7829 h 10219"/>
              <a:gd name="connsiteX4" fmla="*/ 260 w 15843"/>
              <a:gd name="connsiteY4" fmla="*/ 8000 h 10219"/>
              <a:gd name="connsiteX5" fmla="*/ 283 w 15843"/>
              <a:gd name="connsiteY5" fmla="*/ 8174 h 10219"/>
              <a:gd name="connsiteX6" fmla="*/ 307 w 15843"/>
              <a:gd name="connsiteY6" fmla="*/ 8352 h 10219"/>
              <a:gd name="connsiteX7" fmla="*/ 330 w 15843"/>
              <a:gd name="connsiteY7" fmla="*/ 8536 h 10219"/>
              <a:gd name="connsiteX8" fmla="*/ 342 w 15843"/>
              <a:gd name="connsiteY8" fmla="*/ 8636 h 10219"/>
              <a:gd name="connsiteX9" fmla="*/ 354 w 15843"/>
              <a:gd name="connsiteY9" fmla="*/ 8745 h 10219"/>
              <a:gd name="connsiteX10" fmla="*/ 366 w 15843"/>
              <a:gd name="connsiteY10" fmla="*/ 8862 h 10219"/>
              <a:gd name="connsiteX11" fmla="*/ 378 w 15843"/>
              <a:gd name="connsiteY11" fmla="*/ 8984 h 10219"/>
              <a:gd name="connsiteX12" fmla="*/ 389 w 15843"/>
              <a:gd name="connsiteY12" fmla="*/ 9110 h 10219"/>
              <a:gd name="connsiteX13" fmla="*/ 401 w 15843"/>
              <a:gd name="connsiteY13" fmla="*/ 9237 h 10219"/>
              <a:gd name="connsiteX14" fmla="*/ 413 w 15843"/>
              <a:gd name="connsiteY14" fmla="*/ 9363 h 10219"/>
              <a:gd name="connsiteX15" fmla="*/ 424 w 15843"/>
              <a:gd name="connsiteY15" fmla="*/ 9487 h 10219"/>
              <a:gd name="connsiteX16" fmla="*/ 436 w 15843"/>
              <a:gd name="connsiteY16" fmla="*/ 9606 h 10219"/>
              <a:gd name="connsiteX17" fmla="*/ 448 w 15843"/>
              <a:gd name="connsiteY17" fmla="*/ 9717 h 10219"/>
              <a:gd name="connsiteX18" fmla="*/ 459 w 15843"/>
              <a:gd name="connsiteY18" fmla="*/ 9821 h 10219"/>
              <a:gd name="connsiteX19" fmla="*/ 465 w 15843"/>
              <a:gd name="connsiteY19" fmla="*/ 9868 h 10219"/>
              <a:gd name="connsiteX20" fmla="*/ 470 w 15843"/>
              <a:gd name="connsiteY20" fmla="*/ 9913 h 10219"/>
              <a:gd name="connsiteX21" fmla="*/ 476 w 15843"/>
              <a:gd name="connsiteY21" fmla="*/ 9953 h 10219"/>
              <a:gd name="connsiteX22" fmla="*/ 482 w 15843"/>
              <a:gd name="connsiteY22" fmla="*/ 9990 h 10219"/>
              <a:gd name="connsiteX23" fmla="*/ 488 w 15843"/>
              <a:gd name="connsiteY23" fmla="*/ 10023 h 10219"/>
              <a:gd name="connsiteX24" fmla="*/ 493 w 15843"/>
              <a:gd name="connsiteY24" fmla="*/ 10052 h 10219"/>
              <a:gd name="connsiteX25" fmla="*/ 499 w 15843"/>
              <a:gd name="connsiteY25" fmla="*/ 10075 h 10219"/>
              <a:gd name="connsiteX26" fmla="*/ 504 w 15843"/>
              <a:gd name="connsiteY26" fmla="*/ 10094 h 10219"/>
              <a:gd name="connsiteX27" fmla="*/ 508 w 15843"/>
              <a:gd name="connsiteY27" fmla="*/ 10107 h 10219"/>
              <a:gd name="connsiteX28" fmla="*/ 504 w 15843"/>
              <a:gd name="connsiteY28" fmla="*/ 10096 h 10219"/>
              <a:gd name="connsiteX29" fmla="*/ 510 w 15843"/>
              <a:gd name="connsiteY29" fmla="*/ 10108 h 10219"/>
              <a:gd name="connsiteX30" fmla="*/ 497 w 15843"/>
              <a:gd name="connsiteY30" fmla="*/ 10090 h 10219"/>
              <a:gd name="connsiteX31" fmla="*/ 503 w 15843"/>
              <a:gd name="connsiteY31" fmla="*/ 10096 h 10219"/>
              <a:gd name="connsiteX32" fmla="*/ 458 w 15843"/>
              <a:gd name="connsiteY32" fmla="*/ 10075 h 10219"/>
              <a:gd name="connsiteX33" fmla="*/ 464 w 15843"/>
              <a:gd name="connsiteY33" fmla="*/ 10076 h 10219"/>
              <a:gd name="connsiteX34" fmla="*/ 414 w 15843"/>
              <a:gd name="connsiteY34" fmla="*/ 10090 h 10219"/>
              <a:gd name="connsiteX35" fmla="*/ 420 w 15843"/>
              <a:gd name="connsiteY35" fmla="*/ 10085 h 10219"/>
              <a:gd name="connsiteX36" fmla="*/ 403 w 15843"/>
              <a:gd name="connsiteY36" fmla="*/ 10105 h 10219"/>
              <a:gd name="connsiteX37" fmla="*/ 409 w 15843"/>
              <a:gd name="connsiteY37" fmla="*/ 10095 h 10219"/>
              <a:gd name="connsiteX38" fmla="*/ 402 w 15843"/>
              <a:gd name="connsiteY38" fmla="*/ 10108 h 10219"/>
              <a:gd name="connsiteX39" fmla="*/ 408 w 15843"/>
              <a:gd name="connsiteY39" fmla="*/ 10093 h 10219"/>
              <a:gd name="connsiteX40" fmla="*/ 412 w 15843"/>
              <a:gd name="connsiteY40" fmla="*/ 10078 h 10219"/>
              <a:gd name="connsiteX41" fmla="*/ 417 w 15843"/>
              <a:gd name="connsiteY41" fmla="*/ 10059 h 10219"/>
              <a:gd name="connsiteX42" fmla="*/ 422 w 15843"/>
              <a:gd name="connsiteY42" fmla="*/ 10037 h 10219"/>
              <a:gd name="connsiteX43" fmla="*/ 428 w 15843"/>
              <a:gd name="connsiteY43" fmla="*/ 10008 h 10219"/>
              <a:gd name="connsiteX44" fmla="*/ 434 w 15843"/>
              <a:gd name="connsiteY44" fmla="*/ 9976 h 10219"/>
              <a:gd name="connsiteX45" fmla="*/ 445 w 15843"/>
              <a:gd name="connsiteY45" fmla="*/ 9905 h 10219"/>
              <a:gd name="connsiteX46" fmla="*/ 456 w 15843"/>
              <a:gd name="connsiteY46" fmla="*/ 9824 h 10219"/>
              <a:gd name="connsiteX47" fmla="*/ 468 w 15843"/>
              <a:gd name="connsiteY47" fmla="*/ 9736 h 10219"/>
              <a:gd name="connsiteX48" fmla="*/ 480 w 15843"/>
              <a:gd name="connsiteY48" fmla="*/ 9645 h 10219"/>
              <a:gd name="connsiteX49" fmla="*/ 491 w 15843"/>
              <a:gd name="connsiteY49" fmla="*/ 9552 h 10219"/>
              <a:gd name="connsiteX50" fmla="*/ 503 w 15843"/>
              <a:gd name="connsiteY50" fmla="*/ 9460 h 10219"/>
              <a:gd name="connsiteX51" fmla="*/ 515 w 15843"/>
              <a:gd name="connsiteY51" fmla="*/ 9372 h 10219"/>
              <a:gd name="connsiteX52" fmla="*/ 527 w 15843"/>
              <a:gd name="connsiteY52" fmla="*/ 9289 h 10219"/>
              <a:gd name="connsiteX53" fmla="*/ 538 w 15843"/>
              <a:gd name="connsiteY53" fmla="*/ 9216 h 10219"/>
              <a:gd name="connsiteX54" fmla="*/ 545 w 15843"/>
              <a:gd name="connsiteY54" fmla="*/ 9181 h 10219"/>
              <a:gd name="connsiteX55" fmla="*/ 550 w 15843"/>
              <a:gd name="connsiteY55" fmla="*/ 9152 h 10219"/>
              <a:gd name="connsiteX56" fmla="*/ 557 w 15843"/>
              <a:gd name="connsiteY56" fmla="*/ 9123 h 10219"/>
              <a:gd name="connsiteX57" fmla="*/ 564 w 15843"/>
              <a:gd name="connsiteY57" fmla="*/ 9099 h 10219"/>
              <a:gd name="connsiteX58" fmla="*/ 574 w 15843"/>
              <a:gd name="connsiteY58" fmla="*/ 9068 h 10219"/>
              <a:gd name="connsiteX59" fmla="*/ 586 w 15843"/>
              <a:gd name="connsiteY59" fmla="*/ 9038 h 10219"/>
              <a:gd name="connsiteX60" fmla="*/ 599 w 15843"/>
              <a:gd name="connsiteY60" fmla="*/ 9012 h 10219"/>
              <a:gd name="connsiteX61" fmla="*/ 615 w 15843"/>
              <a:gd name="connsiteY61" fmla="*/ 8988 h 10219"/>
              <a:gd name="connsiteX62" fmla="*/ 644 w 15843"/>
              <a:gd name="connsiteY62" fmla="*/ 8951 h 10219"/>
              <a:gd name="connsiteX63" fmla="*/ 676 w 15843"/>
              <a:gd name="connsiteY63" fmla="*/ 8920 h 10219"/>
              <a:gd name="connsiteX64" fmla="*/ 705 w 15843"/>
              <a:gd name="connsiteY64" fmla="*/ 8894 h 10219"/>
              <a:gd name="connsiteX65" fmla="*/ 726 w 15843"/>
              <a:gd name="connsiteY65" fmla="*/ 8872 h 10219"/>
              <a:gd name="connsiteX66" fmla="*/ 743 w 15843"/>
              <a:gd name="connsiteY66" fmla="*/ 8849 h 10219"/>
              <a:gd name="connsiteX67" fmla="*/ 736 w 15843"/>
              <a:gd name="connsiteY67" fmla="*/ 8860 h 10219"/>
              <a:gd name="connsiteX68" fmla="*/ 755 w 15843"/>
              <a:gd name="connsiteY68" fmla="*/ 8821 h 10219"/>
              <a:gd name="connsiteX69" fmla="*/ 775 w 15843"/>
              <a:gd name="connsiteY69" fmla="*/ 8763 h 10219"/>
              <a:gd name="connsiteX70" fmla="*/ 798 w 15843"/>
              <a:gd name="connsiteY70" fmla="*/ 8693 h 10219"/>
              <a:gd name="connsiteX71" fmla="*/ 821 w 15843"/>
              <a:gd name="connsiteY71" fmla="*/ 8615 h 10219"/>
              <a:gd name="connsiteX72" fmla="*/ 843 w 15843"/>
              <a:gd name="connsiteY72" fmla="*/ 8530 h 10219"/>
              <a:gd name="connsiteX73" fmla="*/ 867 w 15843"/>
              <a:gd name="connsiteY73" fmla="*/ 8437 h 10219"/>
              <a:gd name="connsiteX74" fmla="*/ 890 w 15843"/>
              <a:gd name="connsiteY74" fmla="*/ 8338 h 10219"/>
              <a:gd name="connsiteX75" fmla="*/ 913 w 15843"/>
              <a:gd name="connsiteY75" fmla="*/ 8233 h 10219"/>
              <a:gd name="connsiteX76" fmla="*/ 936 w 15843"/>
              <a:gd name="connsiteY76" fmla="*/ 8122 h 10219"/>
              <a:gd name="connsiteX77" fmla="*/ 947 w 15843"/>
              <a:gd name="connsiteY77" fmla="*/ 8064 h 10219"/>
              <a:gd name="connsiteX78" fmla="*/ 959 w 15843"/>
              <a:gd name="connsiteY78" fmla="*/ 8001 h 10219"/>
              <a:gd name="connsiteX79" fmla="*/ 971 w 15843"/>
              <a:gd name="connsiteY79" fmla="*/ 7937 h 10219"/>
              <a:gd name="connsiteX80" fmla="*/ 983 w 15843"/>
              <a:gd name="connsiteY80" fmla="*/ 7868 h 10219"/>
              <a:gd name="connsiteX81" fmla="*/ 1005 w 15843"/>
              <a:gd name="connsiteY81" fmla="*/ 7726 h 10219"/>
              <a:gd name="connsiteX82" fmla="*/ 1029 w 15843"/>
              <a:gd name="connsiteY82" fmla="*/ 7579 h 10219"/>
              <a:gd name="connsiteX83" fmla="*/ 1052 w 15843"/>
              <a:gd name="connsiteY83" fmla="*/ 7430 h 10219"/>
              <a:gd name="connsiteX84" fmla="*/ 1075 w 15843"/>
              <a:gd name="connsiteY84" fmla="*/ 7282 h 10219"/>
              <a:gd name="connsiteX85" fmla="*/ 1099 w 15843"/>
              <a:gd name="connsiteY85" fmla="*/ 7140 h 10219"/>
              <a:gd name="connsiteX86" fmla="*/ 1111 w 15843"/>
              <a:gd name="connsiteY86" fmla="*/ 7071 h 10219"/>
              <a:gd name="connsiteX87" fmla="*/ 1123 w 15843"/>
              <a:gd name="connsiteY87" fmla="*/ 7006 h 10219"/>
              <a:gd name="connsiteX88" fmla="*/ 1134 w 15843"/>
              <a:gd name="connsiteY88" fmla="*/ 6941 h 10219"/>
              <a:gd name="connsiteX89" fmla="*/ 1146 w 15843"/>
              <a:gd name="connsiteY89" fmla="*/ 6872 h 10219"/>
              <a:gd name="connsiteX90" fmla="*/ 1169 w 15843"/>
              <a:gd name="connsiteY90" fmla="*/ 6727 h 10219"/>
              <a:gd name="connsiteX91" fmla="*/ 1192 w 15843"/>
              <a:gd name="connsiteY91" fmla="*/ 6579 h 10219"/>
              <a:gd name="connsiteX92" fmla="*/ 1204 w 15843"/>
              <a:gd name="connsiteY92" fmla="*/ 6506 h 10219"/>
              <a:gd name="connsiteX93" fmla="*/ 1216 w 15843"/>
              <a:gd name="connsiteY93" fmla="*/ 6437 h 10219"/>
              <a:gd name="connsiteX94" fmla="*/ 1228 w 15843"/>
              <a:gd name="connsiteY94" fmla="*/ 6370 h 10219"/>
              <a:gd name="connsiteX95" fmla="*/ 1240 w 15843"/>
              <a:gd name="connsiteY95" fmla="*/ 6307 h 10219"/>
              <a:gd name="connsiteX96" fmla="*/ 1251 w 15843"/>
              <a:gd name="connsiteY96" fmla="*/ 6250 h 10219"/>
              <a:gd name="connsiteX97" fmla="*/ 1263 w 15843"/>
              <a:gd name="connsiteY97" fmla="*/ 6198 h 10219"/>
              <a:gd name="connsiteX98" fmla="*/ 1276 w 15843"/>
              <a:gd name="connsiteY98" fmla="*/ 6153 h 10219"/>
              <a:gd name="connsiteX99" fmla="*/ 1289 w 15843"/>
              <a:gd name="connsiteY99" fmla="*/ 6116 h 10219"/>
              <a:gd name="connsiteX100" fmla="*/ 1305 w 15843"/>
              <a:gd name="connsiteY100" fmla="*/ 6083 h 10219"/>
              <a:gd name="connsiteX101" fmla="*/ 1315 w 15843"/>
              <a:gd name="connsiteY101" fmla="*/ 6067 h 10219"/>
              <a:gd name="connsiteX102" fmla="*/ 1327 w 15843"/>
              <a:gd name="connsiteY102" fmla="*/ 6054 h 10219"/>
              <a:gd name="connsiteX103" fmla="*/ 1363 w 15843"/>
              <a:gd name="connsiteY103" fmla="*/ 6032 h 10219"/>
              <a:gd name="connsiteX104" fmla="*/ 1369 w 15843"/>
              <a:gd name="connsiteY104" fmla="*/ 6031 h 10219"/>
              <a:gd name="connsiteX105" fmla="*/ 1411 w 15843"/>
              <a:gd name="connsiteY105" fmla="*/ 6033 h 10219"/>
              <a:gd name="connsiteX106" fmla="*/ 1417 w 15843"/>
              <a:gd name="connsiteY106" fmla="*/ 6035 h 10219"/>
              <a:gd name="connsiteX107" fmla="*/ 1445 w 15843"/>
              <a:gd name="connsiteY107" fmla="*/ 6054 h 10219"/>
              <a:gd name="connsiteX108" fmla="*/ 1451 w 15843"/>
              <a:gd name="connsiteY108" fmla="*/ 6060 h 10219"/>
              <a:gd name="connsiteX109" fmla="*/ 1459 w 15843"/>
              <a:gd name="connsiteY109" fmla="*/ 6071 h 10219"/>
              <a:gd name="connsiteX110" fmla="*/ 1465 w 15843"/>
              <a:gd name="connsiteY110" fmla="*/ 6080 h 10219"/>
              <a:gd name="connsiteX111" fmla="*/ 1470 w 15843"/>
              <a:gd name="connsiteY111" fmla="*/ 6090 h 10219"/>
              <a:gd name="connsiteX112" fmla="*/ 1476 w 15843"/>
              <a:gd name="connsiteY112" fmla="*/ 6103 h 10219"/>
              <a:gd name="connsiteX113" fmla="*/ 1483 w 15843"/>
              <a:gd name="connsiteY113" fmla="*/ 6122 h 10219"/>
              <a:gd name="connsiteX114" fmla="*/ 1496 w 15843"/>
              <a:gd name="connsiteY114" fmla="*/ 6168 h 10219"/>
              <a:gd name="connsiteX115" fmla="*/ 1509 w 15843"/>
              <a:gd name="connsiteY115" fmla="*/ 6219 h 10219"/>
              <a:gd name="connsiteX116" fmla="*/ 1521 w 15843"/>
              <a:gd name="connsiteY116" fmla="*/ 6277 h 10219"/>
              <a:gd name="connsiteX117" fmla="*/ 1533 w 15843"/>
              <a:gd name="connsiteY117" fmla="*/ 6339 h 10219"/>
              <a:gd name="connsiteX118" fmla="*/ 1545 w 15843"/>
              <a:gd name="connsiteY118" fmla="*/ 6403 h 10219"/>
              <a:gd name="connsiteX119" fmla="*/ 1556 w 15843"/>
              <a:gd name="connsiteY119" fmla="*/ 6468 h 10219"/>
              <a:gd name="connsiteX120" fmla="*/ 1568 w 15843"/>
              <a:gd name="connsiteY120" fmla="*/ 6531 h 10219"/>
              <a:gd name="connsiteX121" fmla="*/ 1580 w 15843"/>
              <a:gd name="connsiteY121" fmla="*/ 6589 h 10219"/>
              <a:gd name="connsiteX122" fmla="*/ 1591 w 15843"/>
              <a:gd name="connsiteY122" fmla="*/ 6642 h 10219"/>
              <a:gd name="connsiteX123" fmla="*/ 1602 w 15843"/>
              <a:gd name="connsiteY123" fmla="*/ 6686 h 10219"/>
              <a:gd name="connsiteX124" fmla="*/ 1613 w 15843"/>
              <a:gd name="connsiteY124" fmla="*/ 6720 h 10219"/>
              <a:gd name="connsiteX125" fmla="*/ 1616 w 15843"/>
              <a:gd name="connsiteY125" fmla="*/ 6728 h 10219"/>
              <a:gd name="connsiteX126" fmla="*/ 1620 w 15843"/>
              <a:gd name="connsiteY126" fmla="*/ 6735 h 10219"/>
              <a:gd name="connsiteX127" fmla="*/ 1613 w 15843"/>
              <a:gd name="connsiteY127" fmla="*/ 6724 h 10219"/>
              <a:gd name="connsiteX128" fmla="*/ 1619 w 15843"/>
              <a:gd name="connsiteY128" fmla="*/ 6732 h 10219"/>
              <a:gd name="connsiteX129" fmla="*/ 1605 w 15843"/>
              <a:gd name="connsiteY129" fmla="*/ 6717 h 10219"/>
              <a:gd name="connsiteX130" fmla="*/ 1611 w 15843"/>
              <a:gd name="connsiteY130" fmla="*/ 6722 h 10219"/>
              <a:gd name="connsiteX131" fmla="*/ 1571 w 15843"/>
              <a:gd name="connsiteY131" fmla="*/ 6708 h 10219"/>
              <a:gd name="connsiteX132" fmla="*/ 1582 w 15843"/>
              <a:gd name="connsiteY132" fmla="*/ 6708 h 10219"/>
              <a:gd name="connsiteX133" fmla="*/ 1541 w 15843"/>
              <a:gd name="connsiteY133" fmla="*/ 6719 h 10219"/>
              <a:gd name="connsiteX134" fmla="*/ 1553 w 15843"/>
              <a:gd name="connsiteY134" fmla="*/ 6711 h 10219"/>
              <a:gd name="connsiteX135" fmla="*/ 1535 w 15843"/>
              <a:gd name="connsiteY135" fmla="*/ 6728 h 10219"/>
              <a:gd name="connsiteX136" fmla="*/ 1546 w 15843"/>
              <a:gd name="connsiteY136" fmla="*/ 6713 h 10219"/>
              <a:gd name="connsiteX137" fmla="*/ 1539 w 15843"/>
              <a:gd name="connsiteY137" fmla="*/ 6724 h 10219"/>
              <a:gd name="connsiteX138" fmla="*/ 1550 w 15843"/>
              <a:gd name="connsiteY138" fmla="*/ 6703 h 10219"/>
              <a:gd name="connsiteX139" fmla="*/ 1559 w 15843"/>
              <a:gd name="connsiteY139" fmla="*/ 6681 h 10219"/>
              <a:gd name="connsiteX140" fmla="*/ 1570 w 15843"/>
              <a:gd name="connsiteY140" fmla="*/ 6653 h 10219"/>
              <a:gd name="connsiteX141" fmla="*/ 1580 w 15843"/>
              <a:gd name="connsiteY141" fmla="*/ 6620 h 10219"/>
              <a:gd name="connsiteX142" fmla="*/ 1591 w 15843"/>
              <a:gd name="connsiteY142" fmla="*/ 6582 h 10219"/>
              <a:gd name="connsiteX143" fmla="*/ 1614 w 15843"/>
              <a:gd name="connsiteY143" fmla="*/ 6497 h 10219"/>
              <a:gd name="connsiteX144" fmla="*/ 1638 w 15843"/>
              <a:gd name="connsiteY144" fmla="*/ 6407 h 10219"/>
              <a:gd name="connsiteX145" fmla="*/ 1661 w 15843"/>
              <a:gd name="connsiteY145" fmla="*/ 6319 h 10219"/>
              <a:gd name="connsiteX146" fmla="*/ 1673 w 15843"/>
              <a:gd name="connsiteY146" fmla="*/ 6275 h 10219"/>
              <a:gd name="connsiteX147" fmla="*/ 1685 w 15843"/>
              <a:gd name="connsiteY147" fmla="*/ 6236 h 10219"/>
              <a:gd name="connsiteX148" fmla="*/ 1696 w 15843"/>
              <a:gd name="connsiteY148" fmla="*/ 6196 h 10219"/>
              <a:gd name="connsiteX149" fmla="*/ 1708 w 15843"/>
              <a:gd name="connsiteY149" fmla="*/ 6150 h 10219"/>
              <a:gd name="connsiteX150" fmla="*/ 1719 w 15843"/>
              <a:gd name="connsiteY150" fmla="*/ 6100 h 10219"/>
              <a:gd name="connsiteX151" fmla="*/ 1731 w 15843"/>
              <a:gd name="connsiteY151" fmla="*/ 6045 h 10219"/>
              <a:gd name="connsiteX152" fmla="*/ 1753 w 15843"/>
              <a:gd name="connsiteY152" fmla="*/ 5929 h 10219"/>
              <a:gd name="connsiteX153" fmla="*/ 1777 w 15843"/>
              <a:gd name="connsiteY153" fmla="*/ 5812 h 10219"/>
              <a:gd name="connsiteX154" fmla="*/ 1789 w 15843"/>
              <a:gd name="connsiteY154" fmla="*/ 5757 h 10219"/>
              <a:gd name="connsiteX155" fmla="*/ 1801 w 15843"/>
              <a:gd name="connsiteY155" fmla="*/ 5705 h 10219"/>
              <a:gd name="connsiteX156" fmla="*/ 1813 w 15843"/>
              <a:gd name="connsiteY156" fmla="*/ 5659 h 10219"/>
              <a:gd name="connsiteX157" fmla="*/ 1825 w 15843"/>
              <a:gd name="connsiteY157" fmla="*/ 5619 h 10219"/>
              <a:gd name="connsiteX158" fmla="*/ 1839 w 15843"/>
              <a:gd name="connsiteY158" fmla="*/ 5583 h 10219"/>
              <a:gd name="connsiteX159" fmla="*/ 1855 w 15843"/>
              <a:gd name="connsiteY159" fmla="*/ 5554 h 10219"/>
              <a:gd name="connsiteX160" fmla="*/ 1867 w 15843"/>
              <a:gd name="connsiteY160" fmla="*/ 5539 h 10219"/>
              <a:gd name="connsiteX161" fmla="*/ 1873 w 15843"/>
              <a:gd name="connsiteY161" fmla="*/ 5533 h 10219"/>
              <a:gd name="connsiteX162" fmla="*/ 1887 w 15843"/>
              <a:gd name="connsiteY162" fmla="*/ 5522 h 10219"/>
              <a:gd name="connsiteX163" fmla="*/ 1893 w 15843"/>
              <a:gd name="connsiteY163" fmla="*/ 5518 h 10219"/>
              <a:gd name="connsiteX164" fmla="*/ 1923 w 15843"/>
              <a:gd name="connsiteY164" fmla="*/ 5509 h 10219"/>
              <a:gd name="connsiteX165" fmla="*/ 1928 w 15843"/>
              <a:gd name="connsiteY165" fmla="*/ 5508 h 10219"/>
              <a:gd name="connsiteX166" fmla="*/ 1967 w 15843"/>
              <a:gd name="connsiteY166" fmla="*/ 5516 h 10219"/>
              <a:gd name="connsiteX167" fmla="*/ 1973 w 15843"/>
              <a:gd name="connsiteY167" fmla="*/ 5519 h 10219"/>
              <a:gd name="connsiteX168" fmla="*/ 1996 w 15843"/>
              <a:gd name="connsiteY168" fmla="*/ 5536 h 10219"/>
              <a:gd name="connsiteX169" fmla="*/ 2002 w 15843"/>
              <a:gd name="connsiteY169" fmla="*/ 5543 h 10219"/>
              <a:gd name="connsiteX170" fmla="*/ 2012 w 15843"/>
              <a:gd name="connsiteY170" fmla="*/ 5560 h 10219"/>
              <a:gd name="connsiteX171" fmla="*/ 2018 w 15843"/>
              <a:gd name="connsiteY171" fmla="*/ 5572 h 10219"/>
              <a:gd name="connsiteX172" fmla="*/ 2026 w 15843"/>
              <a:gd name="connsiteY172" fmla="*/ 5593 h 10219"/>
              <a:gd name="connsiteX173" fmla="*/ 2034 w 15843"/>
              <a:gd name="connsiteY173" fmla="*/ 5618 h 10219"/>
              <a:gd name="connsiteX174" fmla="*/ 2040 w 15843"/>
              <a:gd name="connsiteY174" fmla="*/ 5645 h 10219"/>
              <a:gd name="connsiteX175" fmla="*/ 2047 w 15843"/>
              <a:gd name="connsiteY175" fmla="*/ 5677 h 10219"/>
              <a:gd name="connsiteX176" fmla="*/ 2053 w 15843"/>
              <a:gd name="connsiteY176" fmla="*/ 5707 h 10219"/>
              <a:gd name="connsiteX177" fmla="*/ 2059 w 15843"/>
              <a:gd name="connsiteY177" fmla="*/ 5742 h 10219"/>
              <a:gd name="connsiteX178" fmla="*/ 2071 w 15843"/>
              <a:gd name="connsiteY178" fmla="*/ 5818 h 10219"/>
              <a:gd name="connsiteX179" fmla="*/ 2082 w 15843"/>
              <a:gd name="connsiteY179" fmla="*/ 5901 h 10219"/>
              <a:gd name="connsiteX180" fmla="*/ 2094 w 15843"/>
              <a:gd name="connsiteY180" fmla="*/ 5987 h 10219"/>
              <a:gd name="connsiteX181" fmla="*/ 2106 w 15843"/>
              <a:gd name="connsiteY181" fmla="*/ 6076 h 10219"/>
              <a:gd name="connsiteX182" fmla="*/ 2117 w 15843"/>
              <a:gd name="connsiteY182" fmla="*/ 6164 h 10219"/>
              <a:gd name="connsiteX183" fmla="*/ 2129 w 15843"/>
              <a:gd name="connsiteY183" fmla="*/ 6247 h 10219"/>
              <a:gd name="connsiteX184" fmla="*/ 2141 w 15843"/>
              <a:gd name="connsiteY184" fmla="*/ 6325 h 10219"/>
              <a:gd name="connsiteX185" fmla="*/ 2152 w 15843"/>
              <a:gd name="connsiteY185" fmla="*/ 6393 h 10219"/>
              <a:gd name="connsiteX186" fmla="*/ 2158 w 15843"/>
              <a:gd name="connsiteY186" fmla="*/ 6422 h 10219"/>
              <a:gd name="connsiteX187" fmla="*/ 2163 w 15843"/>
              <a:gd name="connsiteY187" fmla="*/ 6448 h 10219"/>
              <a:gd name="connsiteX188" fmla="*/ 2169 w 15843"/>
              <a:gd name="connsiteY188" fmla="*/ 6471 h 10219"/>
              <a:gd name="connsiteX189" fmla="*/ 2174 w 15843"/>
              <a:gd name="connsiteY189" fmla="*/ 6488 h 10219"/>
              <a:gd name="connsiteX190" fmla="*/ 2178 w 15843"/>
              <a:gd name="connsiteY190" fmla="*/ 6499 h 10219"/>
              <a:gd name="connsiteX191" fmla="*/ 2180 w 15843"/>
              <a:gd name="connsiteY191" fmla="*/ 6502 h 10219"/>
              <a:gd name="connsiteX192" fmla="*/ 2173 w 15843"/>
              <a:gd name="connsiteY192" fmla="*/ 6491 h 10219"/>
              <a:gd name="connsiteX193" fmla="*/ 2179 w 15843"/>
              <a:gd name="connsiteY193" fmla="*/ 6498 h 10219"/>
              <a:gd name="connsiteX194" fmla="*/ 2145 w 15843"/>
              <a:gd name="connsiteY194" fmla="*/ 6474 h 10219"/>
              <a:gd name="connsiteX195" fmla="*/ 2151 w 15843"/>
              <a:gd name="connsiteY195" fmla="*/ 6476 h 10219"/>
              <a:gd name="connsiteX196" fmla="*/ 2096 w 15843"/>
              <a:gd name="connsiteY196" fmla="*/ 6480 h 10219"/>
              <a:gd name="connsiteX197" fmla="*/ 2102 w 15843"/>
              <a:gd name="connsiteY197" fmla="*/ 6477 h 10219"/>
              <a:gd name="connsiteX198" fmla="*/ 2077 w 15843"/>
              <a:gd name="connsiteY198" fmla="*/ 6497 h 10219"/>
              <a:gd name="connsiteX199" fmla="*/ 2083 w 15843"/>
              <a:gd name="connsiteY199" fmla="*/ 6490 h 10219"/>
              <a:gd name="connsiteX200" fmla="*/ 2076 w 15843"/>
              <a:gd name="connsiteY200" fmla="*/ 6501 h 10219"/>
              <a:gd name="connsiteX201" fmla="*/ 2082 w 15843"/>
              <a:gd name="connsiteY201" fmla="*/ 6490 h 10219"/>
              <a:gd name="connsiteX202" fmla="*/ 2085 w 15843"/>
              <a:gd name="connsiteY202" fmla="*/ 6481 h 10219"/>
              <a:gd name="connsiteX203" fmla="*/ 2088 w 15843"/>
              <a:gd name="connsiteY203" fmla="*/ 6469 h 10219"/>
              <a:gd name="connsiteX204" fmla="*/ 2094 w 15843"/>
              <a:gd name="connsiteY204" fmla="*/ 6450 h 10219"/>
              <a:gd name="connsiteX205" fmla="*/ 2104 w 15843"/>
              <a:gd name="connsiteY205" fmla="*/ 6402 h 10219"/>
              <a:gd name="connsiteX206" fmla="*/ 2116 w 15843"/>
              <a:gd name="connsiteY206" fmla="*/ 6342 h 10219"/>
              <a:gd name="connsiteX207" fmla="*/ 2127 w 15843"/>
              <a:gd name="connsiteY207" fmla="*/ 6274 h 10219"/>
              <a:gd name="connsiteX208" fmla="*/ 2138 w 15843"/>
              <a:gd name="connsiteY208" fmla="*/ 6199 h 10219"/>
              <a:gd name="connsiteX209" fmla="*/ 2150 w 15843"/>
              <a:gd name="connsiteY209" fmla="*/ 6118 h 10219"/>
              <a:gd name="connsiteX210" fmla="*/ 2173 w 15843"/>
              <a:gd name="connsiteY210" fmla="*/ 5949 h 10219"/>
              <a:gd name="connsiteX211" fmla="*/ 2185 w 15843"/>
              <a:gd name="connsiteY211" fmla="*/ 5864 h 10219"/>
              <a:gd name="connsiteX212" fmla="*/ 2197 w 15843"/>
              <a:gd name="connsiteY212" fmla="*/ 5782 h 10219"/>
              <a:gd name="connsiteX213" fmla="*/ 2209 w 15843"/>
              <a:gd name="connsiteY213" fmla="*/ 5704 h 10219"/>
              <a:gd name="connsiteX214" fmla="*/ 2220 w 15843"/>
              <a:gd name="connsiteY214" fmla="*/ 5632 h 10219"/>
              <a:gd name="connsiteX215" fmla="*/ 2232 w 15843"/>
              <a:gd name="connsiteY215" fmla="*/ 5566 h 10219"/>
              <a:gd name="connsiteX216" fmla="*/ 2245 w 15843"/>
              <a:gd name="connsiteY216" fmla="*/ 5509 h 10219"/>
              <a:gd name="connsiteX217" fmla="*/ 2257 w 15843"/>
              <a:gd name="connsiteY217" fmla="*/ 5461 h 10219"/>
              <a:gd name="connsiteX218" fmla="*/ 2269 w 15843"/>
              <a:gd name="connsiteY218" fmla="*/ 5416 h 10219"/>
              <a:gd name="connsiteX219" fmla="*/ 2281 w 15843"/>
              <a:gd name="connsiteY219" fmla="*/ 5375 h 10219"/>
              <a:gd name="connsiteX220" fmla="*/ 2293 w 15843"/>
              <a:gd name="connsiteY220" fmla="*/ 5337 h 10219"/>
              <a:gd name="connsiteX221" fmla="*/ 2317 w 15843"/>
              <a:gd name="connsiteY221" fmla="*/ 5268 h 10219"/>
              <a:gd name="connsiteX222" fmla="*/ 2341 w 15843"/>
              <a:gd name="connsiteY222" fmla="*/ 5205 h 10219"/>
              <a:gd name="connsiteX223" fmla="*/ 2365 w 15843"/>
              <a:gd name="connsiteY223" fmla="*/ 5146 h 10219"/>
              <a:gd name="connsiteX224" fmla="*/ 2388 w 15843"/>
              <a:gd name="connsiteY224" fmla="*/ 5088 h 10219"/>
              <a:gd name="connsiteX225" fmla="*/ 2410 w 15843"/>
              <a:gd name="connsiteY225" fmla="*/ 5028 h 10219"/>
              <a:gd name="connsiteX226" fmla="*/ 2433 w 15843"/>
              <a:gd name="connsiteY226" fmla="*/ 4961 h 10219"/>
              <a:gd name="connsiteX227" fmla="*/ 2444 w 15843"/>
              <a:gd name="connsiteY227" fmla="*/ 4925 h 10219"/>
              <a:gd name="connsiteX228" fmla="*/ 2456 w 15843"/>
              <a:gd name="connsiteY228" fmla="*/ 4883 h 10219"/>
              <a:gd name="connsiteX229" fmla="*/ 2479 w 15843"/>
              <a:gd name="connsiteY229" fmla="*/ 4793 h 10219"/>
              <a:gd name="connsiteX230" fmla="*/ 2502 w 15843"/>
              <a:gd name="connsiteY230" fmla="*/ 4696 h 10219"/>
              <a:gd name="connsiteX231" fmla="*/ 2525 w 15843"/>
              <a:gd name="connsiteY231" fmla="*/ 4598 h 10219"/>
              <a:gd name="connsiteX232" fmla="*/ 2537 w 15843"/>
              <a:gd name="connsiteY232" fmla="*/ 4550 h 10219"/>
              <a:gd name="connsiteX233" fmla="*/ 2549 w 15843"/>
              <a:gd name="connsiteY233" fmla="*/ 4505 h 10219"/>
              <a:gd name="connsiteX234" fmla="*/ 2561 w 15843"/>
              <a:gd name="connsiteY234" fmla="*/ 4463 h 10219"/>
              <a:gd name="connsiteX235" fmla="*/ 2573 w 15843"/>
              <a:gd name="connsiteY235" fmla="*/ 4422 h 10219"/>
              <a:gd name="connsiteX236" fmla="*/ 2585 w 15843"/>
              <a:gd name="connsiteY236" fmla="*/ 4387 h 10219"/>
              <a:gd name="connsiteX237" fmla="*/ 2598 w 15843"/>
              <a:gd name="connsiteY237" fmla="*/ 4356 h 10219"/>
              <a:gd name="connsiteX238" fmla="*/ 2614 w 15843"/>
              <a:gd name="connsiteY238" fmla="*/ 4326 h 10219"/>
              <a:gd name="connsiteX239" fmla="*/ 2620 w 15843"/>
              <a:gd name="connsiteY239" fmla="*/ 4317 h 10219"/>
              <a:gd name="connsiteX240" fmla="*/ 2631 w 15843"/>
              <a:gd name="connsiteY240" fmla="*/ 4302 h 10219"/>
              <a:gd name="connsiteX241" fmla="*/ 2669 w 15843"/>
              <a:gd name="connsiteY241" fmla="*/ 4277 h 10219"/>
              <a:gd name="connsiteX242" fmla="*/ 2678 w 15843"/>
              <a:gd name="connsiteY242" fmla="*/ 4274 h 10219"/>
              <a:gd name="connsiteX243" fmla="*/ 2742 w 15843"/>
              <a:gd name="connsiteY243" fmla="*/ 4287 h 10219"/>
              <a:gd name="connsiteX244" fmla="*/ 2752 w 15843"/>
              <a:gd name="connsiteY244" fmla="*/ 4295 h 10219"/>
              <a:gd name="connsiteX245" fmla="*/ 2767 w 15843"/>
              <a:gd name="connsiteY245" fmla="*/ 4312 h 10219"/>
              <a:gd name="connsiteX246" fmla="*/ 2778 w 15843"/>
              <a:gd name="connsiteY246" fmla="*/ 4328 h 10219"/>
              <a:gd name="connsiteX247" fmla="*/ 2795 w 15843"/>
              <a:gd name="connsiteY247" fmla="*/ 4360 h 10219"/>
              <a:gd name="connsiteX248" fmla="*/ 2809 w 15843"/>
              <a:gd name="connsiteY248" fmla="*/ 4392 h 10219"/>
              <a:gd name="connsiteX249" fmla="*/ 2822 w 15843"/>
              <a:gd name="connsiteY249" fmla="*/ 4426 h 10219"/>
              <a:gd name="connsiteX250" fmla="*/ 2849 w 15843"/>
              <a:gd name="connsiteY250" fmla="*/ 4497 h 10219"/>
              <a:gd name="connsiteX251" fmla="*/ 2862 w 15843"/>
              <a:gd name="connsiteY251" fmla="*/ 4529 h 10219"/>
              <a:gd name="connsiteX252" fmla="*/ 2875 w 15843"/>
              <a:gd name="connsiteY252" fmla="*/ 4558 h 10219"/>
              <a:gd name="connsiteX253" fmla="*/ 2886 w 15843"/>
              <a:gd name="connsiteY253" fmla="*/ 4580 h 10219"/>
              <a:gd name="connsiteX254" fmla="*/ 2895 w 15843"/>
              <a:gd name="connsiteY254" fmla="*/ 4593 h 10219"/>
              <a:gd name="connsiteX255" fmla="*/ 2885 w 15843"/>
              <a:gd name="connsiteY255" fmla="*/ 4581 h 10219"/>
              <a:gd name="connsiteX256" fmla="*/ 2896 w 15843"/>
              <a:gd name="connsiteY256" fmla="*/ 4593 h 10219"/>
              <a:gd name="connsiteX257" fmla="*/ 2858 w 15843"/>
              <a:gd name="connsiteY257" fmla="*/ 4573 h 10219"/>
              <a:gd name="connsiteX258" fmla="*/ 2869 w 15843"/>
              <a:gd name="connsiteY258" fmla="*/ 4575 h 10219"/>
              <a:gd name="connsiteX259" fmla="*/ 2818 w 15843"/>
              <a:gd name="connsiteY259" fmla="*/ 4585 h 10219"/>
              <a:gd name="connsiteX260" fmla="*/ 2823 w 15843"/>
              <a:gd name="connsiteY260" fmla="*/ 4581 h 10219"/>
              <a:gd name="connsiteX261" fmla="*/ 2804 w 15843"/>
              <a:gd name="connsiteY261" fmla="*/ 4599 h 10219"/>
              <a:gd name="connsiteX262" fmla="*/ 2809 w 15843"/>
              <a:gd name="connsiteY262" fmla="*/ 4593 h 10219"/>
              <a:gd name="connsiteX263" fmla="*/ 2801 w 15843"/>
              <a:gd name="connsiteY263" fmla="*/ 4605 h 10219"/>
              <a:gd name="connsiteX264" fmla="*/ 2806 w 15843"/>
              <a:gd name="connsiteY264" fmla="*/ 4596 h 10219"/>
              <a:gd name="connsiteX265" fmla="*/ 2807 w 15843"/>
              <a:gd name="connsiteY265" fmla="*/ 4590 h 10219"/>
              <a:gd name="connsiteX266" fmla="*/ 2812 w 15843"/>
              <a:gd name="connsiteY266" fmla="*/ 4572 h 10219"/>
              <a:gd name="connsiteX267" fmla="*/ 2816 w 15843"/>
              <a:gd name="connsiteY267" fmla="*/ 4548 h 10219"/>
              <a:gd name="connsiteX268" fmla="*/ 2822 w 15843"/>
              <a:gd name="connsiteY268" fmla="*/ 4516 h 10219"/>
              <a:gd name="connsiteX269" fmla="*/ 2828 w 15843"/>
              <a:gd name="connsiteY269" fmla="*/ 4480 h 10219"/>
              <a:gd name="connsiteX270" fmla="*/ 2834 w 15843"/>
              <a:gd name="connsiteY270" fmla="*/ 4439 h 10219"/>
              <a:gd name="connsiteX271" fmla="*/ 2839 w 15843"/>
              <a:gd name="connsiteY271" fmla="*/ 4395 h 10219"/>
              <a:gd name="connsiteX272" fmla="*/ 2845 w 15843"/>
              <a:gd name="connsiteY272" fmla="*/ 4347 h 10219"/>
              <a:gd name="connsiteX273" fmla="*/ 2851 w 15843"/>
              <a:gd name="connsiteY273" fmla="*/ 4296 h 10219"/>
              <a:gd name="connsiteX274" fmla="*/ 2862 w 15843"/>
              <a:gd name="connsiteY274" fmla="*/ 4186 h 10219"/>
              <a:gd name="connsiteX275" fmla="*/ 2874 w 15843"/>
              <a:gd name="connsiteY275" fmla="*/ 4068 h 10219"/>
              <a:gd name="connsiteX276" fmla="*/ 2886 w 15843"/>
              <a:gd name="connsiteY276" fmla="*/ 3943 h 10219"/>
              <a:gd name="connsiteX277" fmla="*/ 2897 w 15843"/>
              <a:gd name="connsiteY277" fmla="*/ 3816 h 10219"/>
              <a:gd name="connsiteX278" fmla="*/ 2909 w 15843"/>
              <a:gd name="connsiteY278" fmla="*/ 3688 h 10219"/>
              <a:gd name="connsiteX279" fmla="*/ 2921 w 15843"/>
              <a:gd name="connsiteY279" fmla="*/ 3561 h 10219"/>
              <a:gd name="connsiteX280" fmla="*/ 2932 w 15843"/>
              <a:gd name="connsiteY280" fmla="*/ 3440 h 10219"/>
              <a:gd name="connsiteX281" fmla="*/ 2944 w 15843"/>
              <a:gd name="connsiteY281" fmla="*/ 3326 h 10219"/>
              <a:gd name="connsiteX282" fmla="*/ 2950 w 15843"/>
              <a:gd name="connsiteY282" fmla="*/ 3271 h 10219"/>
              <a:gd name="connsiteX283" fmla="*/ 2956 w 15843"/>
              <a:gd name="connsiteY283" fmla="*/ 3220 h 10219"/>
              <a:gd name="connsiteX284" fmla="*/ 2961 w 15843"/>
              <a:gd name="connsiteY284" fmla="*/ 3173 h 10219"/>
              <a:gd name="connsiteX285" fmla="*/ 2968 w 15843"/>
              <a:gd name="connsiteY285" fmla="*/ 3128 h 10219"/>
              <a:gd name="connsiteX286" fmla="*/ 2974 w 15843"/>
              <a:gd name="connsiteY286" fmla="*/ 3087 h 10219"/>
              <a:gd name="connsiteX287" fmla="*/ 2980 w 15843"/>
              <a:gd name="connsiteY287" fmla="*/ 3050 h 10219"/>
              <a:gd name="connsiteX288" fmla="*/ 2986 w 15843"/>
              <a:gd name="connsiteY288" fmla="*/ 3017 h 10219"/>
              <a:gd name="connsiteX289" fmla="*/ 2992 w 15843"/>
              <a:gd name="connsiteY289" fmla="*/ 2987 h 10219"/>
              <a:gd name="connsiteX290" fmla="*/ 3001 w 15843"/>
              <a:gd name="connsiteY290" fmla="*/ 2963 h 10219"/>
              <a:gd name="connsiteX291" fmla="*/ 3013 w 15843"/>
              <a:gd name="connsiteY291" fmla="*/ 2942 h 10219"/>
              <a:gd name="connsiteX292" fmla="*/ 3021 w 15843"/>
              <a:gd name="connsiteY292" fmla="*/ 2933 h 10219"/>
              <a:gd name="connsiteX293" fmla="*/ 3049 w 15843"/>
              <a:gd name="connsiteY293" fmla="*/ 2912 h 10219"/>
              <a:gd name="connsiteX294" fmla="*/ 3059 w 15843"/>
              <a:gd name="connsiteY294" fmla="*/ 2908 h 10219"/>
              <a:gd name="connsiteX295" fmla="*/ 3086 w 15843"/>
              <a:gd name="connsiteY295" fmla="*/ 2903 h 10219"/>
              <a:gd name="connsiteX296" fmla="*/ 3098 w 15843"/>
              <a:gd name="connsiteY296" fmla="*/ 2903 h 10219"/>
              <a:gd name="connsiteX297" fmla="*/ 3117 w 15843"/>
              <a:gd name="connsiteY297" fmla="*/ 2905 h 10219"/>
              <a:gd name="connsiteX298" fmla="*/ 3130 w 15843"/>
              <a:gd name="connsiteY298" fmla="*/ 2909 h 10219"/>
              <a:gd name="connsiteX299" fmla="*/ 3140 w 15843"/>
              <a:gd name="connsiteY299" fmla="*/ 2913 h 10219"/>
              <a:gd name="connsiteX300" fmla="*/ 3155 w 15843"/>
              <a:gd name="connsiteY300" fmla="*/ 2919 h 10219"/>
              <a:gd name="connsiteX301" fmla="*/ 3193 w 15843"/>
              <a:gd name="connsiteY301" fmla="*/ 2942 h 10219"/>
              <a:gd name="connsiteX302" fmla="*/ 3229 w 15843"/>
              <a:gd name="connsiteY302" fmla="*/ 2967 h 10219"/>
              <a:gd name="connsiteX303" fmla="*/ 3254 w 15843"/>
              <a:gd name="connsiteY303" fmla="*/ 2985 h 10219"/>
              <a:gd name="connsiteX304" fmla="*/ 3262 w 15843"/>
              <a:gd name="connsiteY304" fmla="*/ 2989 h 10219"/>
              <a:gd name="connsiteX305" fmla="*/ 3264 w 15843"/>
              <a:gd name="connsiteY305" fmla="*/ 2990 h 10219"/>
              <a:gd name="connsiteX306" fmla="*/ 3240 w 15843"/>
              <a:gd name="connsiteY306" fmla="*/ 2984 h 10219"/>
              <a:gd name="connsiteX307" fmla="*/ 3248 w 15843"/>
              <a:gd name="connsiteY307" fmla="*/ 2985 h 10219"/>
              <a:gd name="connsiteX308" fmla="*/ 3209 w 15843"/>
              <a:gd name="connsiteY308" fmla="*/ 2993 h 10219"/>
              <a:gd name="connsiteX309" fmla="*/ 3215 w 15843"/>
              <a:gd name="connsiteY309" fmla="*/ 2990 h 10219"/>
              <a:gd name="connsiteX310" fmla="*/ 3189 w 15843"/>
              <a:gd name="connsiteY310" fmla="*/ 3014 h 10219"/>
              <a:gd name="connsiteX311" fmla="*/ 3201 w 15843"/>
              <a:gd name="connsiteY311" fmla="*/ 2996 h 10219"/>
              <a:gd name="connsiteX312" fmla="*/ 3210 w 15843"/>
              <a:gd name="connsiteY312" fmla="*/ 2979 h 10219"/>
              <a:gd name="connsiteX313" fmla="*/ 3219 w 15843"/>
              <a:gd name="connsiteY313" fmla="*/ 2959 h 10219"/>
              <a:gd name="connsiteX314" fmla="*/ 3229 w 15843"/>
              <a:gd name="connsiteY314" fmla="*/ 2934 h 10219"/>
              <a:gd name="connsiteX315" fmla="*/ 3252 w 15843"/>
              <a:gd name="connsiteY315" fmla="*/ 2871 h 10219"/>
              <a:gd name="connsiteX316" fmla="*/ 3274 w 15843"/>
              <a:gd name="connsiteY316" fmla="*/ 2801 h 10219"/>
              <a:gd name="connsiteX317" fmla="*/ 3297 w 15843"/>
              <a:gd name="connsiteY317" fmla="*/ 2725 h 10219"/>
              <a:gd name="connsiteX318" fmla="*/ 3320 w 15843"/>
              <a:gd name="connsiteY318" fmla="*/ 2646 h 10219"/>
              <a:gd name="connsiteX319" fmla="*/ 3344 w 15843"/>
              <a:gd name="connsiteY319" fmla="*/ 2570 h 10219"/>
              <a:gd name="connsiteX320" fmla="*/ 3368 w 15843"/>
              <a:gd name="connsiteY320" fmla="*/ 2498 h 10219"/>
              <a:gd name="connsiteX321" fmla="*/ 3392 w 15843"/>
              <a:gd name="connsiteY321" fmla="*/ 2432 h 10219"/>
              <a:gd name="connsiteX322" fmla="*/ 3416 w 15843"/>
              <a:gd name="connsiteY322" fmla="*/ 2370 h 10219"/>
              <a:gd name="connsiteX323" fmla="*/ 3462 w 15843"/>
              <a:gd name="connsiteY323" fmla="*/ 2249 h 10219"/>
              <a:gd name="connsiteX324" fmla="*/ 3486 w 15843"/>
              <a:gd name="connsiteY324" fmla="*/ 2188 h 10219"/>
              <a:gd name="connsiteX325" fmla="*/ 3509 w 15843"/>
              <a:gd name="connsiteY325" fmla="*/ 2122 h 10219"/>
              <a:gd name="connsiteX326" fmla="*/ 3531 w 15843"/>
              <a:gd name="connsiteY326" fmla="*/ 2052 h 10219"/>
              <a:gd name="connsiteX327" fmla="*/ 3554 w 15843"/>
              <a:gd name="connsiteY327" fmla="*/ 1973 h 10219"/>
              <a:gd name="connsiteX328" fmla="*/ 3565 w 15843"/>
              <a:gd name="connsiteY328" fmla="*/ 1930 h 10219"/>
              <a:gd name="connsiteX329" fmla="*/ 3576 w 15843"/>
              <a:gd name="connsiteY329" fmla="*/ 1880 h 10219"/>
              <a:gd name="connsiteX330" fmla="*/ 3587 w 15843"/>
              <a:gd name="connsiteY330" fmla="*/ 1826 h 10219"/>
              <a:gd name="connsiteX331" fmla="*/ 3599 w 15843"/>
              <a:gd name="connsiteY331" fmla="*/ 1766 h 10219"/>
              <a:gd name="connsiteX332" fmla="*/ 3622 w 15843"/>
              <a:gd name="connsiteY332" fmla="*/ 1640 h 10219"/>
              <a:gd name="connsiteX333" fmla="*/ 3646 w 15843"/>
              <a:gd name="connsiteY333" fmla="*/ 1511 h 10219"/>
              <a:gd name="connsiteX334" fmla="*/ 3657 w 15843"/>
              <a:gd name="connsiteY334" fmla="*/ 1448 h 10219"/>
              <a:gd name="connsiteX335" fmla="*/ 3669 w 15843"/>
              <a:gd name="connsiteY335" fmla="*/ 1388 h 10219"/>
              <a:gd name="connsiteX336" fmla="*/ 3681 w 15843"/>
              <a:gd name="connsiteY336" fmla="*/ 1331 h 10219"/>
              <a:gd name="connsiteX337" fmla="*/ 3693 w 15843"/>
              <a:gd name="connsiteY337" fmla="*/ 1279 h 10219"/>
              <a:gd name="connsiteX338" fmla="*/ 3705 w 15843"/>
              <a:gd name="connsiteY338" fmla="*/ 1232 h 10219"/>
              <a:gd name="connsiteX339" fmla="*/ 3718 w 15843"/>
              <a:gd name="connsiteY339" fmla="*/ 1192 h 10219"/>
              <a:gd name="connsiteX340" fmla="*/ 3732 w 15843"/>
              <a:gd name="connsiteY340" fmla="*/ 1156 h 10219"/>
              <a:gd name="connsiteX341" fmla="*/ 3748 w 15843"/>
              <a:gd name="connsiteY341" fmla="*/ 1127 h 10219"/>
              <a:gd name="connsiteX342" fmla="*/ 3761 w 15843"/>
              <a:gd name="connsiteY342" fmla="*/ 1110 h 10219"/>
              <a:gd name="connsiteX343" fmla="*/ 3773 w 15843"/>
              <a:gd name="connsiteY343" fmla="*/ 1099 h 10219"/>
              <a:gd name="connsiteX344" fmla="*/ 3813 w 15843"/>
              <a:gd name="connsiteY344" fmla="*/ 1081 h 10219"/>
              <a:gd name="connsiteX345" fmla="*/ 3825 w 15843"/>
              <a:gd name="connsiteY345" fmla="*/ 1080 h 10219"/>
              <a:gd name="connsiteX346" fmla="*/ 3869 w 15843"/>
              <a:gd name="connsiteY346" fmla="*/ 1088 h 10219"/>
              <a:gd name="connsiteX347" fmla="*/ 3880 w 15843"/>
              <a:gd name="connsiteY347" fmla="*/ 1095 h 10219"/>
              <a:gd name="connsiteX348" fmla="*/ 3898 w 15843"/>
              <a:gd name="connsiteY348" fmla="*/ 1109 h 10219"/>
              <a:gd name="connsiteX349" fmla="*/ 3910 w 15843"/>
              <a:gd name="connsiteY349" fmla="*/ 1122 h 10219"/>
              <a:gd name="connsiteX350" fmla="*/ 3919 w 15843"/>
              <a:gd name="connsiteY350" fmla="*/ 1133 h 10219"/>
              <a:gd name="connsiteX351" fmla="*/ 3930 w 15843"/>
              <a:gd name="connsiteY351" fmla="*/ 1152 h 10219"/>
              <a:gd name="connsiteX352" fmla="*/ 3945 w 15843"/>
              <a:gd name="connsiteY352" fmla="*/ 1182 h 10219"/>
              <a:gd name="connsiteX353" fmla="*/ 3958 w 15843"/>
              <a:gd name="connsiteY353" fmla="*/ 1213 h 10219"/>
              <a:gd name="connsiteX354" fmla="*/ 3971 w 15843"/>
              <a:gd name="connsiteY354" fmla="*/ 1247 h 10219"/>
              <a:gd name="connsiteX355" fmla="*/ 3995 w 15843"/>
              <a:gd name="connsiteY355" fmla="*/ 1315 h 10219"/>
              <a:gd name="connsiteX356" fmla="*/ 4018 w 15843"/>
              <a:gd name="connsiteY356" fmla="*/ 1382 h 10219"/>
              <a:gd name="connsiteX357" fmla="*/ 4029 w 15843"/>
              <a:gd name="connsiteY357" fmla="*/ 1410 h 10219"/>
              <a:gd name="connsiteX358" fmla="*/ 4040 w 15843"/>
              <a:gd name="connsiteY358" fmla="*/ 1437 h 10219"/>
              <a:gd name="connsiteX359" fmla="*/ 4050 w 15843"/>
              <a:gd name="connsiteY359" fmla="*/ 1456 h 10219"/>
              <a:gd name="connsiteX360" fmla="*/ 4059 w 15843"/>
              <a:gd name="connsiteY360" fmla="*/ 1471 h 10219"/>
              <a:gd name="connsiteX361" fmla="*/ 4053 w 15843"/>
              <a:gd name="connsiteY361" fmla="*/ 1462 h 10219"/>
              <a:gd name="connsiteX362" fmla="*/ 4076 w 15843"/>
              <a:gd name="connsiteY362" fmla="*/ 1491 h 10219"/>
              <a:gd name="connsiteX363" fmla="*/ 4093 w 15843"/>
              <a:gd name="connsiteY363" fmla="*/ 1505 h 10219"/>
              <a:gd name="connsiteX364" fmla="*/ 4109 w 15843"/>
              <a:gd name="connsiteY364" fmla="*/ 1517 h 10219"/>
              <a:gd name="connsiteX365" fmla="*/ 4129 w 15843"/>
              <a:gd name="connsiteY365" fmla="*/ 1529 h 10219"/>
              <a:gd name="connsiteX366" fmla="*/ 4155 w 15843"/>
              <a:gd name="connsiteY366" fmla="*/ 1548 h 10219"/>
              <a:gd name="connsiteX367" fmla="*/ 4185 w 15843"/>
              <a:gd name="connsiteY367" fmla="*/ 1574 h 10219"/>
              <a:gd name="connsiteX368" fmla="*/ 4215 w 15843"/>
              <a:gd name="connsiteY368" fmla="*/ 1608 h 10219"/>
              <a:gd name="connsiteX369" fmla="*/ 4232 w 15843"/>
              <a:gd name="connsiteY369" fmla="*/ 1632 h 10219"/>
              <a:gd name="connsiteX370" fmla="*/ 4246 w 15843"/>
              <a:gd name="connsiteY370" fmla="*/ 1657 h 10219"/>
              <a:gd name="connsiteX371" fmla="*/ 4260 w 15843"/>
              <a:gd name="connsiteY371" fmla="*/ 1685 h 10219"/>
              <a:gd name="connsiteX372" fmla="*/ 4274 w 15843"/>
              <a:gd name="connsiteY372" fmla="*/ 1716 h 10219"/>
              <a:gd name="connsiteX373" fmla="*/ 4287 w 15843"/>
              <a:gd name="connsiteY373" fmla="*/ 1752 h 10219"/>
              <a:gd name="connsiteX374" fmla="*/ 4299 w 15843"/>
              <a:gd name="connsiteY374" fmla="*/ 1789 h 10219"/>
              <a:gd name="connsiteX375" fmla="*/ 4323 w 15843"/>
              <a:gd name="connsiteY375" fmla="*/ 1866 h 10219"/>
              <a:gd name="connsiteX376" fmla="*/ 4346 w 15843"/>
              <a:gd name="connsiteY376" fmla="*/ 1945 h 10219"/>
              <a:gd name="connsiteX377" fmla="*/ 4369 w 15843"/>
              <a:gd name="connsiteY377" fmla="*/ 2021 h 10219"/>
              <a:gd name="connsiteX378" fmla="*/ 4381 w 15843"/>
              <a:gd name="connsiteY378" fmla="*/ 2054 h 10219"/>
              <a:gd name="connsiteX379" fmla="*/ 4392 w 15843"/>
              <a:gd name="connsiteY379" fmla="*/ 2086 h 10219"/>
              <a:gd name="connsiteX380" fmla="*/ 4403 w 15843"/>
              <a:gd name="connsiteY380" fmla="*/ 2113 h 10219"/>
              <a:gd name="connsiteX381" fmla="*/ 4412 w 15843"/>
              <a:gd name="connsiteY381" fmla="*/ 2134 h 10219"/>
              <a:gd name="connsiteX382" fmla="*/ 4421 w 15843"/>
              <a:gd name="connsiteY382" fmla="*/ 2149 h 10219"/>
              <a:gd name="connsiteX383" fmla="*/ 4428 w 15843"/>
              <a:gd name="connsiteY383" fmla="*/ 2156 h 10219"/>
              <a:gd name="connsiteX384" fmla="*/ 4413 w 15843"/>
              <a:gd name="connsiteY384" fmla="*/ 2142 h 10219"/>
              <a:gd name="connsiteX385" fmla="*/ 4425 w 15843"/>
              <a:gd name="connsiteY385" fmla="*/ 2151 h 10219"/>
              <a:gd name="connsiteX386" fmla="*/ 4397 w 15843"/>
              <a:gd name="connsiteY386" fmla="*/ 2138 h 10219"/>
              <a:gd name="connsiteX387" fmla="*/ 4409 w 15843"/>
              <a:gd name="connsiteY387" fmla="*/ 2140 h 10219"/>
              <a:gd name="connsiteX388" fmla="*/ 4376 w 15843"/>
              <a:gd name="connsiteY388" fmla="*/ 2141 h 10219"/>
              <a:gd name="connsiteX389" fmla="*/ 4387 w 15843"/>
              <a:gd name="connsiteY389" fmla="*/ 2138 h 10219"/>
              <a:gd name="connsiteX390" fmla="*/ 4367 w 15843"/>
              <a:gd name="connsiteY390" fmla="*/ 2147 h 10219"/>
              <a:gd name="connsiteX391" fmla="*/ 4379 w 15843"/>
              <a:gd name="connsiteY391" fmla="*/ 2139 h 10219"/>
              <a:gd name="connsiteX392" fmla="*/ 4369 w 15843"/>
              <a:gd name="connsiteY392" fmla="*/ 2147 h 10219"/>
              <a:gd name="connsiteX393" fmla="*/ 4380 w 15843"/>
              <a:gd name="connsiteY393" fmla="*/ 2137 h 10219"/>
              <a:gd name="connsiteX394" fmla="*/ 4373 w 15843"/>
              <a:gd name="connsiteY394" fmla="*/ 2144 h 10219"/>
              <a:gd name="connsiteX395" fmla="*/ 4385 w 15843"/>
              <a:gd name="connsiteY395" fmla="*/ 2130 h 10219"/>
              <a:gd name="connsiteX396" fmla="*/ 4406 w 15843"/>
              <a:gd name="connsiteY396" fmla="*/ 2101 h 10219"/>
              <a:gd name="connsiteX397" fmla="*/ 4429 w 15843"/>
              <a:gd name="connsiteY397" fmla="*/ 2069 h 10219"/>
              <a:gd name="connsiteX398" fmla="*/ 4443 w 15843"/>
              <a:gd name="connsiteY398" fmla="*/ 2051 h 10219"/>
              <a:gd name="connsiteX399" fmla="*/ 4457 w 15843"/>
              <a:gd name="connsiteY399" fmla="*/ 2035 h 10219"/>
              <a:gd name="connsiteX400" fmla="*/ 4466 w 15843"/>
              <a:gd name="connsiteY400" fmla="*/ 2027 h 10219"/>
              <a:gd name="connsiteX401" fmla="*/ 4478 w 15843"/>
              <a:gd name="connsiteY401" fmla="*/ 2017 h 10219"/>
              <a:gd name="connsiteX402" fmla="*/ 4491 w 15843"/>
              <a:gd name="connsiteY402" fmla="*/ 2009 h 10219"/>
              <a:gd name="connsiteX403" fmla="*/ 4503 w 15843"/>
              <a:gd name="connsiteY403" fmla="*/ 2003 h 10219"/>
              <a:gd name="connsiteX404" fmla="*/ 4528 w 15843"/>
              <a:gd name="connsiteY404" fmla="*/ 1996 h 10219"/>
              <a:gd name="connsiteX405" fmla="*/ 4540 w 15843"/>
              <a:gd name="connsiteY405" fmla="*/ 1995 h 10219"/>
              <a:gd name="connsiteX406" fmla="*/ 4575 w 15843"/>
              <a:gd name="connsiteY406" fmla="*/ 2001 h 10219"/>
              <a:gd name="connsiteX407" fmla="*/ 4586 w 15843"/>
              <a:gd name="connsiteY407" fmla="*/ 2006 h 10219"/>
              <a:gd name="connsiteX408" fmla="*/ 4607 w 15843"/>
              <a:gd name="connsiteY408" fmla="*/ 2020 h 10219"/>
              <a:gd name="connsiteX409" fmla="*/ 4619 w 15843"/>
              <a:gd name="connsiteY409" fmla="*/ 2031 h 10219"/>
              <a:gd name="connsiteX410" fmla="*/ 4628 w 15843"/>
              <a:gd name="connsiteY410" fmla="*/ 2042 h 10219"/>
              <a:gd name="connsiteX411" fmla="*/ 4640 w 15843"/>
              <a:gd name="connsiteY411" fmla="*/ 2060 h 10219"/>
              <a:gd name="connsiteX412" fmla="*/ 4656 w 15843"/>
              <a:gd name="connsiteY412" fmla="*/ 2089 h 10219"/>
              <a:gd name="connsiteX413" fmla="*/ 4670 w 15843"/>
              <a:gd name="connsiteY413" fmla="*/ 2119 h 10219"/>
              <a:gd name="connsiteX414" fmla="*/ 4683 w 15843"/>
              <a:gd name="connsiteY414" fmla="*/ 2152 h 10219"/>
              <a:gd name="connsiteX415" fmla="*/ 4695 w 15843"/>
              <a:gd name="connsiteY415" fmla="*/ 2185 h 10219"/>
              <a:gd name="connsiteX416" fmla="*/ 4719 w 15843"/>
              <a:gd name="connsiteY416" fmla="*/ 2253 h 10219"/>
              <a:gd name="connsiteX417" fmla="*/ 4742 w 15843"/>
              <a:gd name="connsiteY417" fmla="*/ 2317 h 10219"/>
              <a:gd name="connsiteX418" fmla="*/ 4753 w 15843"/>
              <a:gd name="connsiteY418" fmla="*/ 2345 h 10219"/>
              <a:gd name="connsiteX419" fmla="*/ 4763 w 15843"/>
              <a:gd name="connsiteY419" fmla="*/ 2368 h 10219"/>
              <a:gd name="connsiteX420" fmla="*/ 4773 w 15843"/>
              <a:gd name="connsiteY420" fmla="*/ 2386 h 10219"/>
              <a:gd name="connsiteX421" fmla="*/ 4781 w 15843"/>
              <a:gd name="connsiteY421" fmla="*/ 2397 h 10219"/>
              <a:gd name="connsiteX422" fmla="*/ 4770 w 15843"/>
              <a:gd name="connsiteY422" fmla="*/ 2384 h 10219"/>
              <a:gd name="connsiteX423" fmla="*/ 4782 w 15843"/>
              <a:gd name="connsiteY423" fmla="*/ 2395 h 10219"/>
              <a:gd name="connsiteX424" fmla="*/ 4759 w 15843"/>
              <a:gd name="connsiteY424" fmla="*/ 2381 h 10219"/>
              <a:gd name="connsiteX425" fmla="*/ 4771 w 15843"/>
              <a:gd name="connsiteY425" fmla="*/ 2385 h 10219"/>
              <a:gd name="connsiteX426" fmla="*/ 4726 w 15843"/>
              <a:gd name="connsiteY426" fmla="*/ 2383 h 10219"/>
              <a:gd name="connsiteX427" fmla="*/ 4738 w 15843"/>
              <a:gd name="connsiteY427" fmla="*/ 2380 h 10219"/>
              <a:gd name="connsiteX428" fmla="*/ 4711 w 15843"/>
              <a:gd name="connsiteY428" fmla="*/ 2393 h 10219"/>
              <a:gd name="connsiteX429" fmla="*/ 4723 w 15843"/>
              <a:gd name="connsiteY429" fmla="*/ 2384 h 10219"/>
              <a:gd name="connsiteX430" fmla="*/ 4710 w 15843"/>
              <a:gd name="connsiteY430" fmla="*/ 2397 h 10219"/>
              <a:gd name="connsiteX431" fmla="*/ 4722 w 15843"/>
              <a:gd name="connsiteY431" fmla="*/ 2382 h 10219"/>
              <a:gd name="connsiteX432" fmla="*/ 4729 w 15843"/>
              <a:gd name="connsiteY432" fmla="*/ 2369 h 10219"/>
              <a:gd name="connsiteX433" fmla="*/ 4738 w 15843"/>
              <a:gd name="connsiteY433" fmla="*/ 2348 h 10219"/>
              <a:gd name="connsiteX434" fmla="*/ 4748 w 15843"/>
              <a:gd name="connsiteY434" fmla="*/ 2325 h 10219"/>
              <a:gd name="connsiteX435" fmla="*/ 4771 w 15843"/>
              <a:gd name="connsiteY435" fmla="*/ 2266 h 10219"/>
              <a:gd name="connsiteX436" fmla="*/ 4793 w 15843"/>
              <a:gd name="connsiteY436" fmla="*/ 2203 h 10219"/>
              <a:gd name="connsiteX437" fmla="*/ 4818 w 15843"/>
              <a:gd name="connsiteY437" fmla="*/ 2142 h 10219"/>
              <a:gd name="connsiteX438" fmla="*/ 4831 w 15843"/>
              <a:gd name="connsiteY438" fmla="*/ 2112 h 10219"/>
              <a:gd name="connsiteX439" fmla="*/ 4844 w 15843"/>
              <a:gd name="connsiteY439" fmla="*/ 2087 h 10219"/>
              <a:gd name="connsiteX440" fmla="*/ 4860 w 15843"/>
              <a:gd name="connsiteY440" fmla="*/ 2062 h 10219"/>
              <a:gd name="connsiteX441" fmla="*/ 4878 w 15843"/>
              <a:gd name="connsiteY441" fmla="*/ 2041 h 10219"/>
              <a:gd name="connsiteX442" fmla="*/ 4889 w 15843"/>
              <a:gd name="connsiteY442" fmla="*/ 2031 h 10219"/>
              <a:gd name="connsiteX443" fmla="*/ 4900 w 15843"/>
              <a:gd name="connsiteY443" fmla="*/ 2023 h 10219"/>
              <a:gd name="connsiteX444" fmla="*/ 4913 w 15843"/>
              <a:gd name="connsiteY444" fmla="*/ 2015 h 10219"/>
              <a:gd name="connsiteX445" fmla="*/ 4925 w 15843"/>
              <a:gd name="connsiteY445" fmla="*/ 2010 h 10219"/>
              <a:gd name="connsiteX446" fmla="*/ 4943 w 15843"/>
              <a:gd name="connsiteY446" fmla="*/ 2004 h 10219"/>
              <a:gd name="connsiteX447" fmla="*/ 4966 w 15843"/>
              <a:gd name="connsiteY447" fmla="*/ 2000 h 10219"/>
              <a:gd name="connsiteX448" fmla="*/ 4990 w 15843"/>
              <a:gd name="connsiteY448" fmla="*/ 2000 h 10219"/>
              <a:gd name="connsiteX449" fmla="*/ 5014 w 15843"/>
              <a:gd name="connsiteY449" fmla="*/ 2004 h 10219"/>
              <a:gd name="connsiteX450" fmla="*/ 5030 w 15843"/>
              <a:gd name="connsiteY450" fmla="*/ 2009 h 10219"/>
              <a:gd name="connsiteX451" fmla="*/ 5053 w 15843"/>
              <a:gd name="connsiteY451" fmla="*/ 2019 h 10219"/>
              <a:gd name="connsiteX452" fmla="*/ 5083 w 15843"/>
              <a:gd name="connsiteY452" fmla="*/ 2035 h 10219"/>
              <a:gd name="connsiteX453" fmla="*/ 5109 w 15843"/>
              <a:gd name="connsiteY453" fmla="*/ 2051 h 10219"/>
              <a:gd name="connsiteX454" fmla="*/ 5129 w 15843"/>
              <a:gd name="connsiteY454" fmla="*/ 2062 h 10219"/>
              <a:gd name="connsiteX455" fmla="*/ 5144 w 15843"/>
              <a:gd name="connsiteY455" fmla="*/ 2067 h 10219"/>
              <a:gd name="connsiteX456" fmla="*/ 5188 w 15843"/>
              <a:gd name="connsiteY456" fmla="*/ 2082 h 10219"/>
              <a:gd name="connsiteX457" fmla="*/ 5239 w 15843"/>
              <a:gd name="connsiteY457" fmla="*/ 2102 h 10219"/>
              <a:gd name="connsiteX458" fmla="*/ 5282 w 15843"/>
              <a:gd name="connsiteY458" fmla="*/ 2117 h 10219"/>
              <a:gd name="connsiteX459" fmla="*/ 5295 w 15843"/>
              <a:gd name="connsiteY459" fmla="*/ 2119 h 10219"/>
              <a:gd name="connsiteX460" fmla="*/ 5285 w 15843"/>
              <a:gd name="connsiteY460" fmla="*/ 2118 h 10219"/>
              <a:gd name="connsiteX461" fmla="*/ 5308 w 15843"/>
              <a:gd name="connsiteY461" fmla="*/ 2119 h 10219"/>
              <a:gd name="connsiteX462" fmla="*/ 5290 w 15843"/>
              <a:gd name="connsiteY462" fmla="*/ 2120 h 10219"/>
              <a:gd name="connsiteX463" fmla="*/ 5313 w 15843"/>
              <a:gd name="connsiteY463" fmla="*/ 2115 h 10219"/>
              <a:gd name="connsiteX464" fmla="*/ 5297 w 15843"/>
              <a:gd name="connsiteY464" fmla="*/ 2121 h 10219"/>
              <a:gd name="connsiteX465" fmla="*/ 5320 w 15843"/>
              <a:gd name="connsiteY465" fmla="*/ 2109 h 10219"/>
              <a:gd name="connsiteX466" fmla="*/ 5336 w 15843"/>
              <a:gd name="connsiteY466" fmla="*/ 2099 h 10219"/>
              <a:gd name="connsiteX467" fmla="*/ 5357 w 15843"/>
              <a:gd name="connsiteY467" fmla="*/ 2084 h 10219"/>
              <a:gd name="connsiteX468" fmla="*/ 5384 w 15843"/>
              <a:gd name="connsiteY468" fmla="*/ 2067 h 10219"/>
              <a:gd name="connsiteX469" fmla="*/ 5415 w 15843"/>
              <a:gd name="connsiteY469" fmla="*/ 2052 h 10219"/>
              <a:gd name="connsiteX470" fmla="*/ 5434 w 15843"/>
              <a:gd name="connsiteY470" fmla="*/ 2046 h 10219"/>
              <a:gd name="connsiteX471" fmla="*/ 5458 w 15843"/>
              <a:gd name="connsiteY471" fmla="*/ 2043 h 10219"/>
              <a:gd name="connsiteX472" fmla="*/ 5480 w 15843"/>
              <a:gd name="connsiteY472" fmla="*/ 2043 h 10219"/>
              <a:gd name="connsiteX473" fmla="*/ 5492 w 15843"/>
              <a:gd name="connsiteY473" fmla="*/ 2045 h 10219"/>
              <a:gd name="connsiteX474" fmla="*/ 5507 w 15843"/>
              <a:gd name="connsiteY474" fmla="*/ 2049 h 10219"/>
              <a:gd name="connsiteX475" fmla="*/ 5518 w 15843"/>
              <a:gd name="connsiteY475" fmla="*/ 2053 h 10219"/>
              <a:gd name="connsiteX476" fmla="*/ 5533 w 15843"/>
              <a:gd name="connsiteY476" fmla="*/ 2061 h 10219"/>
              <a:gd name="connsiteX477" fmla="*/ 5545 w 15843"/>
              <a:gd name="connsiteY477" fmla="*/ 2069 h 10219"/>
              <a:gd name="connsiteX478" fmla="*/ 5555 w 15843"/>
              <a:gd name="connsiteY478" fmla="*/ 2079 h 10219"/>
              <a:gd name="connsiteX479" fmla="*/ 5567 w 15843"/>
              <a:gd name="connsiteY479" fmla="*/ 2091 h 10219"/>
              <a:gd name="connsiteX480" fmla="*/ 5575 w 15843"/>
              <a:gd name="connsiteY480" fmla="*/ 2100 h 10219"/>
              <a:gd name="connsiteX481" fmla="*/ 5586 w 15843"/>
              <a:gd name="connsiteY481" fmla="*/ 2116 h 10219"/>
              <a:gd name="connsiteX482" fmla="*/ 5599 w 15843"/>
              <a:gd name="connsiteY482" fmla="*/ 2137 h 10219"/>
              <a:gd name="connsiteX483" fmla="*/ 5626 w 15843"/>
              <a:gd name="connsiteY483" fmla="*/ 2187 h 10219"/>
              <a:gd name="connsiteX484" fmla="*/ 5650 w 15843"/>
              <a:gd name="connsiteY484" fmla="*/ 2235 h 10219"/>
              <a:gd name="connsiteX485" fmla="*/ 5673 w 15843"/>
              <a:gd name="connsiteY485" fmla="*/ 2279 h 10219"/>
              <a:gd name="connsiteX486" fmla="*/ 5683 w 15843"/>
              <a:gd name="connsiteY486" fmla="*/ 2296 h 10219"/>
              <a:gd name="connsiteX487" fmla="*/ 5693 w 15843"/>
              <a:gd name="connsiteY487" fmla="*/ 2311 h 10219"/>
              <a:gd name="connsiteX488" fmla="*/ 5699 w 15843"/>
              <a:gd name="connsiteY488" fmla="*/ 2317 h 10219"/>
              <a:gd name="connsiteX489" fmla="*/ 5704 w 15843"/>
              <a:gd name="connsiteY489" fmla="*/ 2321 h 10219"/>
              <a:gd name="connsiteX490" fmla="*/ 5688 w 15843"/>
              <a:gd name="connsiteY490" fmla="*/ 2310 h 10219"/>
              <a:gd name="connsiteX491" fmla="*/ 5700 w 15843"/>
              <a:gd name="connsiteY491" fmla="*/ 2316 h 10219"/>
              <a:gd name="connsiteX492" fmla="*/ 5671 w 15843"/>
              <a:gd name="connsiteY492" fmla="*/ 2309 h 10219"/>
              <a:gd name="connsiteX493" fmla="*/ 5682 w 15843"/>
              <a:gd name="connsiteY493" fmla="*/ 2309 h 10219"/>
              <a:gd name="connsiteX494" fmla="*/ 5648 w 15843"/>
              <a:gd name="connsiteY494" fmla="*/ 2316 h 10219"/>
              <a:gd name="connsiteX495" fmla="*/ 5659 w 15843"/>
              <a:gd name="connsiteY495" fmla="*/ 2311 h 10219"/>
              <a:gd name="connsiteX496" fmla="*/ 5640 w 15843"/>
              <a:gd name="connsiteY496" fmla="*/ 2325 h 10219"/>
              <a:gd name="connsiteX497" fmla="*/ 5652 w 15843"/>
              <a:gd name="connsiteY497" fmla="*/ 2313 h 10219"/>
              <a:gd name="connsiteX498" fmla="*/ 5643 w 15843"/>
              <a:gd name="connsiteY498" fmla="*/ 2323 h 10219"/>
              <a:gd name="connsiteX499" fmla="*/ 5654 w 15843"/>
              <a:gd name="connsiteY499" fmla="*/ 2306 h 10219"/>
              <a:gd name="connsiteX500" fmla="*/ 5662 w 15843"/>
              <a:gd name="connsiteY500" fmla="*/ 2291 h 10219"/>
              <a:gd name="connsiteX501" fmla="*/ 5673 w 15843"/>
              <a:gd name="connsiteY501" fmla="*/ 2269 h 10219"/>
              <a:gd name="connsiteX502" fmla="*/ 5683 w 15843"/>
              <a:gd name="connsiteY502" fmla="*/ 2245 h 10219"/>
              <a:gd name="connsiteX503" fmla="*/ 5706 w 15843"/>
              <a:gd name="connsiteY503" fmla="*/ 2187 h 10219"/>
              <a:gd name="connsiteX504" fmla="*/ 5728 w 15843"/>
              <a:gd name="connsiteY504" fmla="*/ 2129 h 10219"/>
              <a:gd name="connsiteX505" fmla="*/ 5741 w 15843"/>
              <a:gd name="connsiteY505" fmla="*/ 2099 h 10219"/>
              <a:gd name="connsiteX506" fmla="*/ 5754 w 15843"/>
              <a:gd name="connsiteY506" fmla="*/ 2072 h 10219"/>
              <a:gd name="connsiteX507" fmla="*/ 5768 w 15843"/>
              <a:gd name="connsiteY507" fmla="*/ 2046 h 10219"/>
              <a:gd name="connsiteX508" fmla="*/ 5783 w 15843"/>
              <a:gd name="connsiteY508" fmla="*/ 2024 h 10219"/>
              <a:gd name="connsiteX509" fmla="*/ 5792 w 15843"/>
              <a:gd name="connsiteY509" fmla="*/ 2014 h 10219"/>
              <a:gd name="connsiteX510" fmla="*/ 5804 w 15843"/>
              <a:gd name="connsiteY510" fmla="*/ 2002 h 10219"/>
              <a:gd name="connsiteX511" fmla="*/ 5823 w 15843"/>
              <a:gd name="connsiteY511" fmla="*/ 1988 h 10219"/>
              <a:gd name="connsiteX512" fmla="*/ 5835 w 15843"/>
              <a:gd name="connsiteY512" fmla="*/ 1982 h 10219"/>
              <a:gd name="connsiteX513" fmla="*/ 5866 w 15843"/>
              <a:gd name="connsiteY513" fmla="*/ 1975 h 10219"/>
              <a:gd name="connsiteX514" fmla="*/ 5877 w 15843"/>
              <a:gd name="connsiteY514" fmla="*/ 1975 h 10219"/>
              <a:gd name="connsiteX515" fmla="*/ 5900 w 15843"/>
              <a:gd name="connsiteY515" fmla="*/ 1979 h 10219"/>
              <a:gd name="connsiteX516" fmla="*/ 5912 w 15843"/>
              <a:gd name="connsiteY516" fmla="*/ 1983 h 10219"/>
              <a:gd name="connsiteX517" fmla="*/ 5931 w 15843"/>
              <a:gd name="connsiteY517" fmla="*/ 1992 h 10219"/>
              <a:gd name="connsiteX518" fmla="*/ 5942 w 15843"/>
              <a:gd name="connsiteY518" fmla="*/ 2000 h 10219"/>
              <a:gd name="connsiteX519" fmla="*/ 5951 w 15843"/>
              <a:gd name="connsiteY519" fmla="*/ 2007 h 10219"/>
              <a:gd name="connsiteX520" fmla="*/ 5962 w 15843"/>
              <a:gd name="connsiteY520" fmla="*/ 2018 h 10219"/>
              <a:gd name="connsiteX521" fmla="*/ 5970 w 15843"/>
              <a:gd name="connsiteY521" fmla="*/ 2026 h 10219"/>
              <a:gd name="connsiteX522" fmla="*/ 5993 w 15843"/>
              <a:gd name="connsiteY522" fmla="*/ 2057 h 10219"/>
              <a:gd name="connsiteX523" fmla="*/ 6021 w 15843"/>
              <a:gd name="connsiteY523" fmla="*/ 2103 h 10219"/>
              <a:gd name="connsiteX524" fmla="*/ 6046 w 15843"/>
              <a:gd name="connsiteY524" fmla="*/ 2149 h 10219"/>
              <a:gd name="connsiteX525" fmla="*/ 6070 w 15843"/>
              <a:gd name="connsiteY525" fmla="*/ 2194 h 10219"/>
              <a:gd name="connsiteX526" fmla="*/ 6092 w 15843"/>
              <a:gd name="connsiteY526" fmla="*/ 2235 h 10219"/>
              <a:gd name="connsiteX527" fmla="*/ 6113 w 15843"/>
              <a:gd name="connsiteY527" fmla="*/ 2265 h 10219"/>
              <a:gd name="connsiteX528" fmla="*/ 6124 w 15843"/>
              <a:gd name="connsiteY528" fmla="*/ 2283 h 10219"/>
              <a:gd name="connsiteX529" fmla="*/ 6139 w 15843"/>
              <a:gd name="connsiteY529" fmla="*/ 2309 h 10219"/>
              <a:gd name="connsiteX530" fmla="*/ 6164 w 15843"/>
              <a:gd name="connsiteY530" fmla="*/ 2362 h 10219"/>
              <a:gd name="connsiteX531" fmla="*/ 6189 w 15843"/>
              <a:gd name="connsiteY531" fmla="*/ 2418 h 10219"/>
              <a:gd name="connsiteX532" fmla="*/ 6212 w 15843"/>
              <a:gd name="connsiteY532" fmla="*/ 2469 h 10219"/>
              <a:gd name="connsiteX533" fmla="*/ 6221 w 15843"/>
              <a:gd name="connsiteY533" fmla="*/ 2487 h 10219"/>
              <a:gd name="connsiteX534" fmla="*/ 6231 w 15843"/>
              <a:gd name="connsiteY534" fmla="*/ 2503 h 10219"/>
              <a:gd name="connsiteX535" fmla="*/ 6239 w 15843"/>
              <a:gd name="connsiteY535" fmla="*/ 2514 h 10219"/>
              <a:gd name="connsiteX536" fmla="*/ 6231 w 15843"/>
              <a:gd name="connsiteY536" fmla="*/ 2504 h 10219"/>
              <a:gd name="connsiteX537" fmla="*/ 6243 w 15843"/>
              <a:gd name="connsiteY537" fmla="*/ 2515 h 10219"/>
              <a:gd name="connsiteX538" fmla="*/ 6226 w 15843"/>
              <a:gd name="connsiteY538" fmla="*/ 2504 h 10219"/>
              <a:gd name="connsiteX539" fmla="*/ 6238 w 15843"/>
              <a:gd name="connsiteY539" fmla="*/ 2510 h 10219"/>
              <a:gd name="connsiteX540" fmla="*/ 6201 w 15843"/>
              <a:gd name="connsiteY540" fmla="*/ 2502 h 10219"/>
              <a:gd name="connsiteX541" fmla="*/ 6213 w 15843"/>
              <a:gd name="connsiteY541" fmla="*/ 2501 h 10219"/>
              <a:gd name="connsiteX542" fmla="*/ 6180 w 15843"/>
              <a:gd name="connsiteY542" fmla="*/ 2511 h 10219"/>
              <a:gd name="connsiteX543" fmla="*/ 6192 w 15843"/>
              <a:gd name="connsiteY543" fmla="*/ 2504 h 10219"/>
              <a:gd name="connsiteX544" fmla="*/ 6171 w 15843"/>
              <a:gd name="connsiteY544" fmla="*/ 2522 h 10219"/>
              <a:gd name="connsiteX545" fmla="*/ 6182 w 15843"/>
              <a:gd name="connsiteY545" fmla="*/ 2507 h 10219"/>
              <a:gd name="connsiteX546" fmla="*/ 6176 w 15843"/>
              <a:gd name="connsiteY546" fmla="*/ 2516 h 10219"/>
              <a:gd name="connsiteX547" fmla="*/ 6182 w 15843"/>
              <a:gd name="connsiteY547" fmla="*/ 2505 h 10219"/>
              <a:gd name="connsiteX548" fmla="*/ 6184 w 15843"/>
              <a:gd name="connsiteY548" fmla="*/ 2500 h 10219"/>
              <a:gd name="connsiteX549" fmla="*/ 6194 w 15843"/>
              <a:gd name="connsiteY549" fmla="*/ 2467 h 10219"/>
              <a:gd name="connsiteX550" fmla="*/ 6205 w 15843"/>
              <a:gd name="connsiteY550" fmla="*/ 2426 h 10219"/>
              <a:gd name="connsiteX551" fmla="*/ 6216 w 15843"/>
              <a:gd name="connsiteY551" fmla="*/ 2373 h 10219"/>
              <a:gd name="connsiteX552" fmla="*/ 6227 w 15843"/>
              <a:gd name="connsiteY552" fmla="*/ 2314 h 10219"/>
              <a:gd name="connsiteX553" fmla="*/ 6239 w 15843"/>
              <a:gd name="connsiteY553" fmla="*/ 2250 h 10219"/>
              <a:gd name="connsiteX554" fmla="*/ 6251 w 15843"/>
              <a:gd name="connsiteY554" fmla="*/ 2181 h 10219"/>
              <a:gd name="connsiteX555" fmla="*/ 6262 w 15843"/>
              <a:gd name="connsiteY555" fmla="*/ 2111 h 10219"/>
              <a:gd name="connsiteX556" fmla="*/ 6273 w 15843"/>
              <a:gd name="connsiteY556" fmla="*/ 2040 h 10219"/>
              <a:gd name="connsiteX557" fmla="*/ 6286 w 15843"/>
              <a:gd name="connsiteY557" fmla="*/ 1971 h 10219"/>
              <a:gd name="connsiteX558" fmla="*/ 6297 w 15843"/>
              <a:gd name="connsiteY558" fmla="*/ 1905 h 10219"/>
              <a:gd name="connsiteX559" fmla="*/ 6309 w 15843"/>
              <a:gd name="connsiteY559" fmla="*/ 1843 h 10219"/>
              <a:gd name="connsiteX560" fmla="*/ 6321 w 15843"/>
              <a:gd name="connsiteY560" fmla="*/ 1786 h 10219"/>
              <a:gd name="connsiteX561" fmla="*/ 6333 w 15843"/>
              <a:gd name="connsiteY561" fmla="*/ 1738 h 10219"/>
              <a:gd name="connsiteX562" fmla="*/ 6346 w 15843"/>
              <a:gd name="connsiteY562" fmla="*/ 1696 h 10219"/>
              <a:gd name="connsiteX563" fmla="*/ 6353 w 15843"/>
              <a:gd name="connsiteY563" fmla="*/ 1678 h 10219"/>
              <a:gd name="connsiteX564" fmla="*/ 6363 w 15843"/>
              <a:gd name="connsiteY564" fmla="*/ 1659 h 10219"/>
              <a:gd name="connsiteX565" fmla="*/ 6370 w 15843"/>
              <a:gd name="connsiteY565" fmla="*/ 1649 h 10219"/>
              <a:gd name="connsiteX566" fmla="*/ 6382 w 15843"/>
              <a:gd name="connsiteY566" fmla="*/ 1634 h 10219"/>
              <a:gd name="connsiteX567" fmla="*/ 6404 w 15843"/>
              <a:gd name="connsiteY567" fmla="*/ 1616 h 10219"/>
              <a:gd name="connsiteX568" fmla="*/ 6416 w 15843"/>
              <a:gd name="connsiteY568" fmla="*/ 1609 h 10219"/>
              <a:gd name="connsiteX569" fmla="*/ 6456 w 15843"/>
              <a:gd name="connsiteY569" fmla="*/ 1601 h 10219"/>
              <a:gd name="connsiteX570" fmla="*/ 6468 w 15843"/>
              <a:gd name="connsiteY570" fmla="*/ 1602 h 10219"/>
              <a:gd name="connsiteX571" fmla="*/ 6501 w 15843"/>
              <a:gd name="connsiteY571" fmla="*/ 1614 h 10219"/>
              <a:gd name="connsiteX572" fmla="*/ 6513 w 15843"/>
              <a:gd name="connsiteY572" fmla="*/ 1622 h 10219"/>
              <a:gd name="connsiteX573" fmla="*/ 6527 w 15843"/>
              <a:gd name="connsiteY573" fmla="*/ 1634 h 10219"/>
              <a:gd name="connsiteX574" fmla="*/ 6539 w 15843"/>
              <a:gd name="connsiteY574" fmla="*/ 1647 h 10219"/>
              <a:gd name="connsiteX575" fmla="*/ 6545 w 15843"/>
              <a:gd name="connsiteY575" fmla="*/ 1655 h 10219"/>
              <a:gd name="connsiteX576" fmla="*/ 6557 w 15843"/>
              <a:gd name="connsiteY576" fmla="*/ 1672 h 10219"/>
              <a:gd name="connsiteX577" fmla="*/ 6571 w 15843"/>
              <a:gd name="connsiteY577" fmla="*/ 1698 h 10219"/>
              <a:gd name="connsiteX578" fmla="*/ 6585 w 15843"/>
              <a:gd name="connsiteY578" fmla="*/ 1726 h 10219"/>
              <a:gd name="connsiteX579" fmla="*/ 6609 w 15843"/>
              <a:gd name="connsiteY579" fmla="*/ 1781 h 10219"/>
              <a:gd name="connsiteX580" fmla="*/ 6633 w 15843"/>
              <a:gd name="connsiteY580" fmla="*/ 1835 h 10219"/>
              <a:gd name="connsiteX581" fmla="*/ 6643 w 15843"/>
              <a:gd name="connsiteY581" fmla="*/ 1856 h 10219"/>
              <a:gd name="connsiteX582" fmla="*/ 6653 w 15843"/>
              <a:gd name="connsiteY582" fmla="*/ 1876 h 10219"/>
              <a:gd name="connsiteX583" fmla="*/ 6661 w 15843"/>
              <a:gd name="connsiteY583" fmla="*/ 1886 h 10219"/>
              <a:gd name="connsiteX584" fmla="*/ 6668 w 15843"/>
              <a:gd name="connsiteY584" fmla="*/ 1894 h 10219"/>
              <a:gd name="connsiteX585" fmla="*/ 6688 w 15843"/>
              <a:gd name="connsiteY585" fmla="*/ 1913 h 10219"/>
              <a:gd name="connsiteX586" fmla="*/ 6713 w 15843"/>
              <a:gd name="connsiteY586" fmla="*/ 1941 h 10219"/>
              <a:gd name="connsiteX587" fmla="*/ 6736 w 15843"/>
              <a:gd name="connsiteY587" fmla="*/ 1965 h 10219"/>
              <a:gd name="connsiteX588" fmla="*/ 6756 w 15843"/>
              <a:gd name="connsiteY588" fmla="*/ 1984 h 10219"/>
              <a:gd name="connsiteX589" fmla="*/ 6747 w 15843"/>
              <a:gd name="connsiteY589" fmla="*/ 1977 h 10219"/>
              <a:gd name="connsiteX590" fmla="*/ 6770 w 15843"/>
              <a:gd name="connsiteY590" fmla="*/ 1992 h 10219"/>
              <a:gd name="connsiteX591" fmla="*/ 6751 w 15843"/>
              <a:gd name="connsiteY591" fmla="*/ 1983 h 10219"/>
              <a:gd name="connsiteX592" fmla="*/ 6774 w 15843"/>
              <a:gd name="connsiteY592" fmla="*/ 1990 h 10219"/>
              <a:gd name="connsiteX593" fmla="*/ 6747 w 15843"/>
              <a:gd name="connsiteY593" fmla="*/ 1987 h 10219"/>
              <a:gd name="connsiteX594" fmla="*/ 6759 w 15843"/>
              <a:gd name="connsiteY594" fmla="*/ 1986 h 10219"/>
              <a:gd name="connsiteX595" fmla="*/ 6741 w 15843"/>
              <a:gd name="connsiteY595" fmla="*/ 1990 h 10219"/>
              <a:gd name="connsiteX596" fmla="*/ 6753 w 15843"/>
              <a:gd name="connsiteY596" fmla="*/ 1986 h 10219"/>
              <a:gd name="connsiteX597" fmla="*/ 6738 w 15843"/>
              <a:gd name="connsiteY597" fmla="*/ 1993 h 10219"/>
              <a:gd name="connsiteX598" fmla="*/ 6750 w 15843"/>
              <a:gd name="connsiteY598" fmla="*/ 1985 h 10219"/>
              <a:gd name="connsiteX599" fmla="*/ 6738 w 15843"/>
              <a:gd name="connsiteY599" fmla="*/ 1996 h 10219"/>
              <a:gd name="connsiteX600" fmla="*/ 6749 w 15843"/>
              <a:gd name="connsiteY600" fmla="*/ 1984 h 10219"/>
              <a:gd name="connsiteX601" fmla="*/ 6740 w 15843"/>
              <a:gd name="connsiteY601" fmla="*/ 1995 h 10219"/>
              <a:gd name="connsiteX602" fmla="*/ 6752 w 15843"/>
              <a:gd name="connsiteY602" fmla="*/ 1978 h 10219"/>
              <a:gd name="connsiteX603" fmla="*/ 6760 w 15843"/>
              <a:gd name="connsiteY603" fmla="*/ 1962 h 10219"/>
              <a:gd name="connsiteX604" fmla="*/ 6768 w 15843"/>
              <a:gd name="connsiteY604" fmla="*/ 1940 h 10219"/>
              <a:gd name="connsiteX605" fmla="*/ 6779 w 15843"/>
              <a:gd name="connsiteY605" fmla="*/ 1909 h 10219"/>
              <a:gd name="connsiteX606" fmla="*/ 6790 w 15843"/>
              <a:gd name="connsiteY606" fmla="*/ 1876 h 10219"/>
              <a:gd name="connsiteX607" fmla="*/ 6802 w 15843"/>
              <a:gd name="connsiteY607" fmla="*/ 1838 h 10219"/>
              <a:gd name="connsiteX608" fmla="*/ 6824 w 15843"/>
              <a:gd name="connsiteY608" fmla="*/ 1757 h 10219"/>
              <a:gd name="connsiteX609" fmla="*/ 6848 w 15843"/>
              <a:gd name="connsiteY609" fmla="*/ 1674 h 10219"/>
              <a:gd name="connsiteX610" fmla="*/ 6859 w 15843"/>
              <a:gd name="connsiteY610" fmla="*/ 1634 h 10219"/>
              <a:gd name="connsiteX611" fmla="*/ 6872 w 15843"/>
              <a:gd name="connsiteY611" fmla="*/ 1594 h 10219"/>
              <a:gd name="connsiteX612" fmla="*/ 6884 w 15843"/>
              <a:gd name="connsiteY612" fmla="*/ 1558 h 10219"/>
              <a:gd name="connsiteX613" fmla="*/ 6896 w 15843"/>
              <a:gd name="connsiteY613" fmla="*/ 1525 h 10219"/>
              <a:gd name="connsiteX614" fmla="*/ 6910 w 15843"/>
              <a:gd name="connsiteY614" fmla="*/ 1494 h 10219"/>
              <a:gd name="connsiteX615" fmla="*/ 6924 w 15843"/>
              <a:gd name="connsiteY615" fmla="*/ 1468 h 10219"/>
              <a:gd name="connsiteX616" fmla="*/ 6931 w 15843"/>
              <a:gd name="connsiteY616" fmla="*/ 1458 h 10219"/>
              <a:gd name="connsiteX617" fmla="*/ 6952 w 15843"/>
              <a:gd name="connsiteY617" fmla="*/ 1432 h 10219"/>
              <a:gd name="connsiteX618" fmla="*/ 6963 w 15843"/>
              <a:gd name="connsiteY618" fmla="*/ 1422 h 10219"/>
              <a:gd name="connsiteX619" fmla="*/ 6986 w 15843"/>
              <a:gd name="connsiteY619" fmla="*/ 1403 h 10219"/>
              <a:gd name="connsiteX620" fmla="*/ 6999 w 15843"/>
              <a:gd name="connsiteY620" fmla="*/ 1395 h 10219"/>
              <a:gd name="connsiteX621" fmla="*/ 7024 w 15843"/>
              <a:gd name="connsiteY621" fmla="*/ 1383 h 10219"/>
              <a:gd name="connsiteX622" fmla="*/ 7041 w 15843"/>
              <a:gd name="connsiteY622" fmla="*/ 1377 h 10219"/>
              <a:gd name="connsiteX623" fmla="*/ 7066 w 15843"/>
              <a:gd name="connsiteY623" fmla="*/ 1372 h 10219"/>
              <a:gd name="connsiteX624" fmla="*/ 7082 w 15843"/>
              <a:gd name="connsiteY624" fmla="*/ 1370 h 10219"/>
              <a:gd name="connsiteX625" fmla="*/ 7107 w 15843"/>
              <a:gd name="connsiteY625" fmla="*/ 1371 h 10219"/>
              <a:gd name="connsiteX626" fmla="*/ 7123 w 15843"/>
              <a:gd name="connsiteY626" fmla="*/ 1373 h 10219"/>
              <a:gd name="connsiteX627" fmla="*/ 7147 w 15843"/>
              <a:gd name="connsiteY627" fmla="*/ 1379 h 10219"/>
              <a:gd name="connsiteX628" fmla="*/ 7160 w 15843"/>
              <a:gd name="connsiteY628" fmla="*/ 1383 h 10219"/>
              <a:gd name="connsiteX629" fmla="*/ 7183 w 15843"/>
              <a:gd name="connsiteY629" fmla="*/ 1394 h 10219"/>
              <a:gd name="connsiteX630" fmla="*/ 7196 w 15843"/>
              <a:gd name="connsiteY630" fmla="*/ 1402 h 10219"/>
              <a:gd name="connsiteX631" fmla="*/ 7217 w 15843"/>
              <a:gd name="connsiteY631" fmla="*/ 1417 h 10219"/>
              <a:gd name="connsiteX632" fmla="*/ 7231 w 15843"/>
              <a:gd name="connsiteY632" fmla="*/ 1431 h 10219"/>
              <a:gd name="connsiteX633" fmla="*/ 7242 w 15843"/>
              <a:gd name="connsiteY633" fmla="*/ 1446 h 10219"/>
              <a:gd name="connsiteX634" fmla="*/ 7250 w 15843"/>
              <a:gd name="connsiteY634" fmla="*/ 1459 h 10219"/>
              <a:gd name="connsiteX635" fmla="*/ 7261 w 15843"/>
              <a:gd name="connsiteY635" fmla="*/ 1482 h 10219"/>
              <a:gd name="connsiteX636" fmla="*/ 7275 w 15843"/>
              <a:gd name="connsiteY636" fmla="*/ 1519 h 10219"/>
              <a:gd name="connsiteX637" fmla="*/ 7288 w 15843"/>
              <a:gd name="connsiteY637" fmla="*/ 1557 h 10219"/>
              <a:gd name="connsiteX638" fmla="*/ 7300 w 15843"/>
              <a:gd name="connsiteY638" fmla="*/ 1599 h 10219"/>
              <a:gd name="connsiteX639" fmla="*/ 7313 w 15843"/>
              <a:gd name="connsiteY639" fmla="*/ 1643 h 10219"/>
              <a:gd name="connsiteX640" fmla="*/ 7337 w 15843"/>
              <a:gd name="connsiteY640" fmla="*/ 1727 h 10219"/>
              <a:gd name="connsiteX641" fmla="*/ 7348 w 15843"/>
              <a:gd name="connsiteY641" fmla="*/ 1764 h 10219"/>
              <a:gd name="connsiteX642" fmla="*/ 7359 w 15843"/>
              <a:gd name="connsiteY642" fmla="*/ 1796 h 10219"/>
              <a:gd name="connsiteX643" fmla="*/ 7370 w 15843"/>
              <a:gd name="connsiteY643" fmla="*/ 1819 h 10219"/>
              <a:gd name="connsiteX644" fmla="*/ 7377 w 15843"/>
              <a:gd name="connsiteY644" fmla="*/ 1830 h 10219"/>
              <a:gd name="connsiteX645" fmla="*/ 7363 w 15843"/>
              <a:gd name="connsiteY645" fmla="*/ 1813 h 10219"/>
              <a:gd name="connsiteX646" fmla="*/ 7375 w 15843"/>
              <a:gd name="connsiteY646" fmla="*/ 1824 h 10219"/>
              <a:gd name="connsiteX647" fmla="*/ 7340 w 15843"/>
              <a:gd name="connsiteY647" fmla="*/ 1807 h 10219"/>
              <a:gd name="connsiteX648" fmla="*/ 7346 w 15843"/>
              <a:gd name="connsiteY648" fmla="*/ 1808 h 10219"/>
              <a:gd name="connsiteX649" fmla="*/ 7310 w 15843"/>
              <a:gd name="connsiteY649" fmla="*/ 1811 h 10219"/>
              <a:gd name="connsiteX650" fmla="*/ 7316 w 15843"/>
              <a:gd name="connsiteY650" fmla="*/ 1809 h 10219"/>
              <a:gd name="connsiteX651" fmla="*/ 7291 w 15843"/>
              <a:gd name="connsiteY651" fmla="*/ 1824 h 10219"/>
              <a:gd name="connsiteX652" fmla="*/ 7296 w 15843"/>
              <a:gd name="connsiteY652" fmla="*/ 1819 h 10219"/>
              <a:gd name="connsiteX653" fmla="*/ 7283 w 15843"/>
              <a:gd name="connsiteY653" fmla="*/ 1834 h 10219"/>
              <a:gd name="connsiteX654" fmla="*/ 7289 w 15843"/>
              <a:gd name="connsiteY654" fmla="*/ 1825 h 10219"/>
              <a:gd name="connsiteX655" fmla="*/ 7290 w 15843"/>
              <a:gd name="connsiteY655" fmla="*/ 1821 h 10219"/>
              <a:gd name="connsiteX656" fmla="*/ 7293 w 15843"/>
              <a:gd name="connsiteY656" fmla="*/ 1811 h 10219"/>
              <a:gd name="connsiteX657" fmla="*/ 7297 w 15843"/>
              <a:gd name="connsiteY657" fmla="*/ 1793 h 10219"/>
              <a:gd name="connsiteX658" fmla="*/ 7302 w 15843"/>
              <a:gd name="connsiteY658" fmla="*/ 1771 h 10219"/>
              <a:gd name="connsiteX659" fmla="*/ 7308 w 15843"/>
              <a:gd name="connsiteY659" fmla="*/ 1740 h 10219"/>
              <a:gd name="connsiteX660" fmla="*/ 7313 w 15843"/>
              <a:gd name="connsiteY660" fmla="*/ 1705 h 10219"/>
              <a:gd name="connsiteX661" fmla="*/ 7319 w 15843"/>
              <a:gd name="connsiteY661" fmla="*/ 1666 h 10219"/>
              <a:gd name="connsiteX662" fmla="*/ 7325 w 15843"/>
              <a:gd name="connsiteY662" fmla="*/ 1622 h 10219"/>
              <a:gd name="connsiteX663" fmla="*/ 7331 w 15843"/>
              <a:gd name="connsiteY663" fmla="*/ 1575 h 10219"/>
              <a:gd name="connsiteX664" fmla="*/ 7336 w 15843"/>
              <a:gd name="connsiteY664" fmla="*/ 1526 h 10219"/>
              <a:gd name="connsiteX665" fmla="*/ 7348 w 15843"/>
              <a:gd name="connsiteY665" fmla="*/ 1416 h 10219"/>
              <a:gd name="connsiteX666" fmla="*/ 7359 w 15843"/>
              <a:gd name="connsiteY666" fmla="*/ 1299 h 10219"/>
              <a:gd name="connsiteX667" fmla="*/ 7371 w 15843"/>
              <a:gd name="connsiteY667" fmla="*/ 1175 h 10219"/>
              <a:gd name="connsiteX668" fmla="*/ 7383 w 15843"/>
              <a:gd name="connsiteY668" fmla="*/ 1047 h 10219"/>
              <a:gd name="connsiteX669" fmla="*/ 7394 w 15843"/>
              <a:gd name="connsiteY669" fmla="*/ 919 h 10219"/>
              <a:gd name="connsiteX670" fmla="*/ 7406 w 15843"/>
              <a:gd name="connsiteY670" fmla="*/ 792 h 10219"/>
              <a:gd name="connsiteX671" fmla="*/ 7418 w 15843"/>
              <a:gd name="connsiteY671" fmla="*/ 669 h 10219"/>
              <a:gd name="connsiteX672" fmla="*/ 7429 w 15843"/>
              <a:gd name="connsiteY672" fmla="*/ 552 h 10219"/>
              <a:gd name="connsiteX673" fmla="*/ 7441 w 15843"/>
              <a:gd name="connsiteY673" fmla="*/ 445 h 10219"/>
              <a:gd name="connsiteX674" fmla="*/ 7447 w 15843"/>
              <a:gd name="connsiteY674" fmla="*/ 396 h 10219"/>
              <a:gd name="connsiteX675" fmla="*/ 7453 w 15843"/>
              <a:gd name="connsiteY675" fmla="*/ 348 h 10219"/>
              <a:gd name="connsiteX676" fmla="*/ 7459 w 15843"/>
              <a:gd name="connsiteY676" fmla="*/ 305 h 10219"/>
              <a:gd name="connsiteX677" fmla="*/ 7465 w 15843"/>
              <a:gd name="connsiteY677" fmla="*/ 266 h 10219"/>
              <a:gd name="connsiteX678" fmla="*/ 7471 w 15843"/>
              <a:gd name="connsiteY678" fmla="*/ 230 h 10219"/>
              <a:gd name="connsiteX679" fmla="*/ 7477 w 15843"/>
              <a:gd name="connsiteY679" fmla="*/ 198 h 10219"/>
              <a:gd name="connsiteX680" fmla="*/ 7480 w 15843"/>
              <a:gd name="connsiteY680" fmla="*/ 188 h 10219"/>
              <a:gd name="connsiteX681" fmla="*/ 7494 w 15843"/>
              <a:gd name="connsiteY681" fmla="*/ 149 h 10219"/>
              <a:gd name="connsiteX682" fmla="*/ 7502 w 15843"/>
              <a:gd name="connsiteY682" fmla="*/ 133 h 10219"/>
              <a:gd name="connsiteX683" fmla="*/ 7524 w 15843"/>
              <a:gd name="connsiteY683" fmla="*/ 101 h 10219"/>
              <a:gd name="connsiteX684" fmla="*/ 7534 w 15843"/>
              <a:gd name="connsiteY684" fmla="*/ 89 h 10219"/>
              <a:gd name="connsiteX685" fmla="*/ 7562 w 15843"/>
              <a:gd name="connsiteY685" fmla="*/ 63 h 10219"/>
              <a:gd name="connsiteX686" fmla="*/ 7572 w 15843"/>
              <a:gd name="connsiteY686" fmla="*/ 55 h 10219"/>
              <a:gd name="connsiteX687" fmla="*/ 7602 w 15843"/>
              <a:gd name="connsiteY687" fmla="*/ 35 h 10219"/>
              <a:gd name="connsiteX688" fmla="*/ 7612 w 15843"/>
              <a:gd name="connsiteY688" fmla="*/ 29 h 10219"/>
              <a:gd name="connsiteX689" fmla="*/ 7642 w 15843"/>
              <a:gd name="connsiteY689" fmla="*/ 15 h 10219"/>
              <a:gd name="connsiteX690" fmla="*/ 7653 w 15843"/>
              <a:gd name="connsiteY690" fmla="*/ 12 h 10219"/>
              <a:gd name="connsiteX691" fmla="*/ 7680 w 15843"/>
              <a:gd name="connsiteY691" fmla="*/ 4 h 10219"/>
              <a:gd name="connsiteX692" fmla="*/ 7696 w 15843"/>
              <a:gd name="connsiteY692" fmla="*/ 2 h 10219"/>
              <a:gd name="connsiteX693" fmla="*/ 7717 w 15843"/>
              <a:gd name="connsiteY693" fmla="*/ 1 h 10219"/>
              <a:gd name="connsiteX694" fmla="*/ 7747 w 15843"/>
              <a:gd name="connsiteY694" fmla="*/ 5 h 10219"/>
              <a:gd name="connsiteX695" fmla="*/ 7761 w 15843"/>
              <a:gd name="connsiteY695" fmla="*/ 11 h 10219"/>
              <a:gd name="connsiteX696" fmla="*/ 7791 w 15843"/>
              <a:gd name="connsiteY696" fmla="*/ 33 h 10219"/>
              <a:gd name="connsiteX697" fmla="*/ 7802 w 15843"/>
              <a:gd name="connsiteY697" fmla="*/ 48 h 10219"/>
              <a:gd name="connsiteX698" fmla="*/ 7808 w 15843"/>
              <a:gd name="connsiteY698" fmla="*/ 57 h 10219"/>
              <a:gd name="connsiteX699" fmla="*/ 7820 w 15843"/>
              <a:gd name="connsiteY699" fmla="*/ 78 h 10219"/>
              <a:gd name="connsiteX700" fmla="*/ 7836 w 15843"/>
              <a:gd name="connsiteY700" fmla="*/ 111 h 10219"/>
              <a:gd name="connsiteX701" fmla="*/ 7848 w 15843"/>
              <a:gd name="connsiteY701" fmla="*/ 144 h 10219"/>
              <a:gd name="connsiteX702" fmla="*/ 7861 w 15843"/>
              <a:gd name="connsiteY702" fmla="*/ 181 h 10219"/>
              <a:gd name="connsiteX703" fmla="*/ 7873 w 15843"/>
              <a:gd name="connsiteY703" fmla="*/ 219 h 10219"/>
              <a:gd name="connsiteX704" fmla="*/ 7897 w 15843"/>
              <a:gd name="connsiteY704" fmla="*/ 300 h 10219"/>
              <a:gd name="connsiteX705" fmla="*/ 7921 w 15843"/>
              <a:gd name="connsiteY705" fmla="*/ 380 h 10219"/>
              <a:gd name="connsiteX706" fmla="*/ 7932 w 15843"/>
              <a:gd name="connsiteY706" fmla="*/ 417 h 10219"/>
              <a:gd name="connsiteX707" fmla="*/ 7943 w 15843"/>
              <a:gd name="connsiteY707" fmla="*/ 450 h 10219"/>
              <a:gd name="connsiteX708" fmla="*/ 7954 w 15843"/>
              <a:gd name="connsiteY708" fmla="*/ 481 h 10219"/>
              <a:gd name="connsiteX709" fmla="*/ 7965 w 15843"/>
              <a:gd name="connsiteY709" fmla="*/ 507 h 10219"/>
              <a:gd name="connsiteX710" fmla="*/ 7974 w 15843"/>
              <a:gd name="connsiteY710" fmla="*/ 524 h 10219"/>
              <a:gd name="connsiteX711" fmla="*/ 7982 w 15843"/>
              <a:gd name="connsiteY711" fmla="*/ 535 h 10219"/>
              <a:gd name="connsiteX712" fmla="*/ 7971 w 15843"/>
              <a:gd name="connsiteY712" fmla="*/ 522 h 10219"/>
              <a:gd name="connsiteX713" fmla="*/ 7983 w 15843"/>
              <a:gd name="connsiteY713" fmla="*/ 533 h 10219"/>
              <a:gd name="connsiteX714" fmla="*/ 7968 w 15843"/>
              <a:gd name="connsiteY714" fmla="*/ 523 h 10219"/>
              <a:gd name="connsiteX715" fmla="*/ 7980 w 15843"/>
              <a:gd name="connsiteY715" fmla="*/ 529 h 10219"/>
              <a:gd name="connsiteX716" fmla="*/ 7957 w 15843"/>
              <a:gd name="connsiteY716" fmla="*/ 521 h 10219"/>
              <a:gd name="connsiteX717" fmla="*/ 7968 w 15843"/>
              <a:gd name="connsiteY717" fmla="*/ 523 h 10219"/>
              <a:gd name="connsiteX718" fmla="*/ 7947 w 15843"/>
              <a:gd name="connsiteY718" fmla="*/ 523 h 10219"/>
              <a:gd name="connsiteX719" fmla="*/ 7958 w 15843"/>
              <a:gd name="connsiteY719" fmla="*/ 521 h 10219"/>
              <a:gd name="connsiteX720" fmla="*/ 7937 w 15843"/>
              <a:gd name="connsiteY720" fmla="*/ 527 h 10219"/>
              <a:gd name="connsiteX721" fmla="*/ 7961 w 15843"/>
              <a:gd name="connsiteY721" fmla="*/ 516 h 10219"/>
              <a:gd name="connsiteX722" fmla="*/ 7948 w 15843"/>
              <a:gd name="connsiteY722" fmla="*/ 524 h 10219"/>
              <a:gd name="connsiteX723" fmla="*/ 7972 w 15843"/>
              <a:gd name="connsiteY723" fmla="*/ 506 h 10219"/>
              <a:gd name="connsiteX724" fmla="*/ 7994 w 15843"/>
              <a:gd name="connsiteY724" fmla="*/ 489 h 10219"/>
              <a:gd name="connsiteX725" fmla="*/ 8025 w 15843"/>
              <a:gd name="connsiteY725" fmla="*/ 469 h 10219"/>
              <a:gd name="connsiteX726" fmla="*/ 8039 w 15843"/>
              <a:gd name="connsiteY726" fmla="*/ 463 h 10219"/>
              <a:gd name="connsiteX727" fmla="*/ 8050 w 15843"/>
              <a:gd name="connsiteY727" fmla="*/ 459 h 10219"/>
              <a:gd name="connsiteX728" fmla="*/ 8065 w 15843"/>
              <a:gd name="connsiteY728" fmla="*/ 456 h 10219"/>
              <a:gd name="connsiteX729" fmla="*/ 8076 w 15843"/>
              <a:gd name="connsiteY729" fmla="*/ 454 h 10219"/>
              <a:gd name="connsiteX730" fmla="*/ 8101 w 15843"/>
              <a:gd name="connsiteY730" fmla="*/ 455 h 10219"/>
              <a:gd name="connsiteX731" fmla="*/ 8112 w 15843"/>
              <a:gd name="connsiteY731" fmla="*/ 458 h 10219"/>
              <a:gd name="connsiteX732" fmla="*/ 8134 w 15843"/>
              <a:gd name="connsiteY732" fmla="*/ 466 h 10219"/>
              <a:gd name="connsiteX733" fmla="*/ 8146 w 15843"/>
              <a:gd name="connsiteY733" fmla="*/ 473 h 10219"/>
              <a:gd name="connsiteX734" fmla="*/ 8158 w 15843"/>
              <a:gd name="connsiteY734" fmla="*/ 483 h 10219"/>
              <a:gd name="connsiteX735" fmla="*/ 8170 w 15843"/>
              <a:gd name="connsiteY735" fmla="*/ 494 h 10219"/>
              <a:gd name="connsiteX736" fmla="*/ 8187 w 15843"/>
              <a:gd name="connsiteY736" fmla="*/ 515 h 10219"/>
              <a:gd name="connsiteX737" fmla="*/ 8216 w 15843"/>
              <a:gd name="connsiteY737" fmla="*/ 558 h 10219"/>
              <a:gd name="connsiteX738" fmla="*/ 8242 w 15843"/>
              <a:gd name="connsiteY738" fmla="*/ 608 h 10219"/>
              <a:gd name="connsiteX739" fmla="*/ 8267 w 15843"/>
              <a:gd name="connsiteY739" fmla="*/ 660 h 10219"/>
              <a:gd name="connsiteX740" fmla="*/ 8291 w 15843"/>
              <a:gd name="connsiteY740" fmla="*/ 713 h 10219"/>
              <a:gd name="connsiteX741" fmla="*/ 8314 w 15843"/>
              <a:gd name="connsiteY741" fmla="*/ 763 h 10219"/>
              <a:gd name="connsiteX742" fmla="*/ 8336 w 15843"/>
              <a:gd name="connsiteY742" fmla="*/ 807 h 10219"/>
              <a:gd name="connsiteX743" fmla="*/ 8357 w 15843"/>
              <a:gd name="connsiteY743" fmla="*/ 842 h 10219"/>
              <a:gd name="connsiteX744" fmla="*/ 8401 w 15843"/>
              <a:gd name="connsiteY744" fmla="*/ 902 h 10219"/>
              <a:gd name="connsiteX745" fmla="*/ 8444 w 15843"/>
              <a:gd name="connsiteY745" fmla="*/ 954 h 10219"/>
              <a:gd name="connsiteX746" fmla="*/ 8488 w 15843"/>
              <a:gd name="connsiteY746" fmla="*/ 1001 h 10219"/>
              <a:gd name="connsiteX747" fmla="*/ 8532 w 15843"/>
              <a:gd name="connsiteY747" fmla="*/ 1042 h 10219"/>
              <a:gd name="connsiteX748" fmla="*/ 8552 w 15843"/>
              <a:gd name="connsiteY748" fmla="*/ 1059 h 10219"/>
              <a:gd name="connsiteX749" fmla="*/ 8571 w 15843"/>
              <a:gd name="connsiteY749" fmla="*/ 1072 h 10219"/>
              <a:gd name="connsiteX750" fmla="*/ 8612 w 15843"/>
              <a:gd name="connsiteY750" fmla="*/ 1095 h 10219"/>
              <a:gd name="connsiteX751" fmla="*/ 8659 w 15843"/>
              <a:gd name="connsiteY751" fmla="*/ 1122 h 10219"/>
              <a:gd name="connsiteX752" fmla="*/ 8686 w 15843"/>
              <a:gd name="connsiteY752" fmla="*/ 1140 h 10219"/>
              <a:gd name="connsiteX753" fmla="*/ 8714 w 15843"/>
              <a:gd name="connsiteY753" fmla="*/ 1163 h 10219"/>
              <a:gd name="connsiteX754" fmla="*/ 8764 w 15843"/>
              <a:gd name="connsiteY754" fmla="*/ 1208 h 10219"/>
              <a:gd name="connsiteX755" fmla="*/ 8814 w 15843"/>
              <a:gd name="connsiteY755" fmla="*/ 1258 h 10219"/>
              <a:gd name="connsiteX756" fmla="*/ 8863 w 15843"/>
              <a:gd name="connsiteY756" fmla="*/ 1314 h 10219"/>
              <a:gd name="connsiteX757" fmla="*/ 8914 w 15843"/>
              <a:gd name="connsiteY757" fmla="*/ 1381 h 10219"/>
              <a:gd name="connsiteX758" fmla="*/ 8963 w 15843"/>
              <a:gd name="connsiteY758" fmla="*/ 1456 h 10219"/>
              <a:gd name="connsiteX759" fmla="*/ 9012 w 15843"/>
              <a:gd name="connsiteY759" fmla="*/ 1539 h 10219"/>
              <a:gd name="connsiteX760" fmla="*/ 9060 w 15843"/>
              <a:gd name="connsiteY760" fmla="*/ 1629 h 10219"/>
              <a:gd name="connsiteX761" fmla="*/ 9107 w 15843"/>
              <a:gd name="connsiteY761" fmla="*/ 1725 h 10219"/>
              <a:gd name="connsiteX762" fmla="*/ 9132 w 15843"/>
              <a:gd name="connsiteY762" fmla="*/ 1780 h 10219"/>
              <a:gd name="connsiteX763" fmla="*/ 9157 w 15843"/>
              <a:gd name="connsiteY763" fmla="*/ 1841 h 10219"/>
              <a:gd name="connsiteX764" fmla="*/ 9181 w 15843"/>
              <a:gd name="connsiteY764" fmla="*/ 1906 h 10219"/>
              <a:gd name="connsiteX765" fmla="*/ 9204 w 15843"/>
              <a:gd name="connsiteY765" fmla="*/ 1968 h 10219"/>
              <a:gd name="connsiteX766" fmla="*/ 9227 w 15843"/>
              <a:gd name="connsiteY766" fmla="*/ 2029 h 10219"/>
              <a:gd name="connsiteX767" fmla="*/ 9250 w 15843"/>
              <a:gd name="connsiteY767" fmla="*/ 2084 h 10219"/>
              <a:gd name="connsiteX768" fmla="*/ 9272 w 15843"/>
              <a:gd name="connsiteY768" fmla="*/ 2131 h 10219"/>
              <a:gd name="connsiteX769" fmla="*/ 9281 w 15843"/>
              <a:gd name="connsiteY769" fmla="*/ 2148 h 10219"/>
              <a:gd name="connsiteX770" fmla="*/ 9291 w 15843"/>
              <a:gd name="connsiteY770" fmla="*/ 2163 h 10219"/>
              <a:gd name="connsiteX771" fmla="*/ 9299 w 15843"/>
              <a:gd name="connsiteY771" fmla="*/ 2173 h 10219"/>
              <a:gd name="connsiteX772" fmla="*/ 9304 w 15843"/>
              <a:gd name="connsiteY772" fmla="*/ 2177 h 10219"/>
              <a:gd name="connsiteX773" fmla="*/ 9293 w 15843"/>
              <a:gd name="connsiteY773" fmla="*/ 2168 h 10219"/>
              <a:gd name="connsiteX774" fmla="*/ 9316 w 15843"/>
              <a:gd name="connsiteY774" fmla="*/ 2184 h 10219"/>
              <a:gd name="connsiteX775" fmla="*/ 9300 w 15843"/>
              <a:gd name="connsiteY775" fmla="*/ 2176 h 10219"/>
              <a:gd name="connsiteX776" fmla="*/ 9324 w 15843"/>
              <a:gd name="connsiteY776" fmla="*/ 2184 h 10219"/>
              <a:gd name="connsiteX777" fmla="*/ 9313 w 15843"/>
              <a:gd name="connsiteY777" fmla="*/ 2181 h 10219"/>
              <a:gd name="connsiteX778" fmla="*/ 9337 w 15843"/>
              <a:gd name="connsiteY778" fmla="*/ 2186 h 10219"/>
              <a:gd name="connsiteX779" fmla="*/ 9359 w 15843"/>
              <a:gd name="connsiteY779" fmla="*/ 2189 h 10219"/>
              <a:gd name="connsiteX780" fmla="*/ 9369 w 15843"/>
              <a:gd name="connsiteY780" fmla="*/ 2192 h 10219"/>
              <a:gd name="connsiteX781" fmla="*/ 9392 w 15843"/>
              <a:gd name="connsiteY781" fmla="*/ 2199 h 10219"/>
              <a:gd name="connsiteX782" fmla="*/ 9408 w 15843"/>
              <a:gd name="connsiteY782" fmla="*/ 2206 h 10219"/>
              <a:gd name="connsiteX783" fmla="*/ 9431 w 15843"/>
              <a:gd name="connsiteY783" fmla="*/ 2220 h 10219"/>
              <a:gd name="connsiteX784" fmla="*/ 9443 w 15843"/>
              <a:gd name="connsiteY784" fmla="*/ 2230 h 10219"/>
              <a:gd name="connsiteX785" fmla="*/ 9455 w 15843"/>
              <a:gd name="connsiteY785" fmla="*/ 2241 h 10219"/>
              <a:gd name="connsiteX786" fmla="*/ 9471 w 15843"/>
              <a:gd name="connsiteY786" fmla="*/ 2260 h 10219"/>
              <a:gd name="connsiteX787" fmla="*/ 9500 w 15843"/>
              <a:gd name="connsiteY787" fmla="*/ 2302 h 10219"/>
              <a:gd name="connsiteX788" fmla="*/ 9526 w 15843"/>
              <a:gd name="connsiteY788" fmla="*/ 2350 h 10219"/>
              <a:gd name="connsiteX789" fmla="*/ 9552 w 15843"/>
              <a:gd name="connsiteY789" fmla="*/ 2401 h 10219"/>
              <a:gd name="connsiteX790" fmla="*/ 9576 w 15843"/>
              <a:gd name="connsiteY790" fmla="*/ 2456 h 10219"/>
              <a:gd name="connsiteX791" fmla="*/ 9623 w 15843"/>
              <a:gd name="connsiteY791" fmla="*/ 2569 h 10219"/>
              <a:gd name="connsiteX792" fmla="*/ 9670 w 15843"/>
              <a:gd name="connsiteY792" fmla="*/ 2682 h 10219"/>
              <a:gd name="connsiteX793" fmla="*/ 9694 w 15843"/>
              <a:gd name="connsiteY793" fmla="*/ 2740 h 10219"/>
              <a:gd name="connsiteX794" fmla="*/ 9718 w 15843"/>
              <a:gd name="connsiteY794" fmla="*/ 2802 h 10219"/>
              <a:gd name="connsiteX795" fmla="*/ 9765 w 15843"/>
              <a:gd name="connsiteY795" fmla="*/ 2931 h 10219"/>
              <a:gd name="connsiteX796" fmla="*/ 9788 w 15843"/>
              <a:gd name="connsiteY796" fmla="*/ 2994 h 10219"/>
              <a:gd name="connsiteX797" fmla="*/ 9811 w 15843"/>
              <a:gd name="connsiteY797" fmla="*/ 3054 h 10219"/>
              <a:gd name="connsiteX798" fmla="*/ 9833 w 15843"/>
              <a:gd name="connsiteY798" fmla="*/ 3108 h 10219"/>
              <a:gd name="connsiteX799" fmla="*/ 9856 w 15843"/>
              <a:gd name="connsiteY799" fmla="*/ 3155 h 10219"/>
              <a:gd name="connsiteX800" fmla="*/ 9877 w 15843"/>
              <a:gd name="connsiteY800" fmla="*/ 3191 h 10219"/>
              <a:gd name="connsiteX801" fmla="*/ 9897 w 15843"/>
              <a:gd name="connsiteY801" fmla="*/ 3220 h 10219"/>
              <a:gd name="connsiteX802" fmla="*/ 9917 w 15843"/>
              <a:gd name="connsiteY802" fmla="*/ 3245 h 10219"/>
              <a:gd name="connsiteX803" fmla="*/ 9938 w 15843"/>
              <a:gd name="connsiteY803" fmla="*/ 3269 h 10219"/>
              <a:gd name="connsiteX804" fmla="*/ 9962 w 15843"/>
              <a:gd name="connsiteY804" fmla="*/ 3296 h 10219"/>
              <a:gd name="connsiteX805" fmla="*/ 9988 w 15843"/>
              <a:gd name="connsiteY805" fmla="*/ 3330 h 10219"/>
              <a:gd name="connsiteX806" fmla="*/ 10014 w 15843"/>
              <a:gd name="connsiteY806" fmla="*/ 3370 h 10219"/>
              <a:gd name="connsiteX807" fmla="*/ 10041 w 15843"/>
              <a:gd name="connsiteY807" fmla="*/ 3420 h 10219"/>
              <a:gd name="connsiteX808" fmla="*/ 10055 w 15843"/>
              <a:gd name="connsiteY808" fmla="*/ 3451 h 10219"/>
              <a:gd name="connsiteX809" fmla="*/ 10067 w 15843"/>
              <a:gd name="connsiteY809" fmla="*/ 3481 h 10219"/>
              <a:gd name="connsiteX810" fmla="*/ 10092 w 15843"/>
              <a:gd name="connsiteY810" fmla="*/ 3552 h 10219"/>
              <a:gd name="connsiteX811" fmla="*/ 10116 w 15843"/>
              <a:gd name="connsiteY811" fmla="*/ 3626 h 10219"/>
              <a:gd name="connsiteX812" fmla="*/ 10140 w 15843"/>
              <a:gd name="connsiteY812" fmla="*/ 3703 h 10219"/>
              <a:gd name="connsiteX813" fmla="*/ 10163 w 15843"/>
              <a:gd name="connsiteY813" fmla="*/ 3777 h 10219"/>
              <a:gd name="connsiteX814" fmla="*/ 10186 w 15843"/>
              <a:gd name="connsiteY814" fmla="*/ 3844 h 10219"/>
              <a:gd name="connsiteX815" fmla="*/ 10197 w 15843"/>
              <a:gd name="connsiteY815" fmla="*/ 3872 h 10219"/>
              <a:gd name="connsiteX816" fmla="*/ 10208 w 15843"/>
              <a:gd name="connsiteY816" fmla="*/ 3900 h 10219"/>
              <a:gd name="connsiteX817" fmla="*/ 10218 w 15843"/>
              <a:gd name="connsiteY817" fmla="*/ 3920 h 10219"/>
              <a:gd name="connsiteX818" fmla="*/ 10228 w 15843"/>
              <a:gd name="connsiteY818" fmla="*/ 3939 h 10219"/>
              <a:gd name="connsiteX819" fmla="*/ 10234 w 15843"/>
              <a:gd name="connsiteY819" fmla="*/ 3947 h 10219"/>
              <a:gd name="connsiteX820" fmla="*/ 10239 w 15843"/>
              <a:gd name="connsiteY820" fmla="*/ 3951 h 10219"/>
              <a:gd name="connsiteX821" fmla="*/ 10227 w 15843"/>
              <a:gd name="connsiteY821" fmla="*/ 3941 h 10219"/>
              <a:gd name="connsiteX822" fmla="*/ 10250 w 15843"/>
              <a:gd name="connsiteY822" fmla="*/ 3957 h 10219"/>
              <a:gd name="connsiteX823" fmla="*/ 10233 w 15843"/>
              <a:gd name="connsiteY823" fmla="*/ 3948 h 10219"/>
              <a:gd name="connsiteX824" fmla="*/ 10257 w 15843"/>
              <a:gd name="connsiteY824" fmla="*/ 3957 h 10219"/>
              <a:gd name="connsiteX825" fmla="*/ 10244 w 15843"/>
              <a:gd name="connsiteY825" fmla="*/ 3953 h 10219"/>
              <a:gd name="connsiteX826" fmla="*/ 10269 w 15843"/>
              <a:gd name="connsiteY826" fmla="*/ 3957 h 10219"/>
              <a:gd name="connsiteX827" fmla="*/ 10293 w 15843"/>
              <a:gd name="connsiteY827" fmla="*/ 3961 h 10219"/>
              <a:gd name="connsiteX828" fmla="*/ 10323 w 15843"/>
              <a:gd name="connsiteY828" fmla="*/ 3967 h 10219"/>
              <a:gd name="connsiteX829" fmla="*/ 10339 w 15843"/>
              <a:gd name="connsiteY829" fmla="*/ 3973 h 10219"/>
              <a:gd name="connsiteX830" fmla="*/ 10362 w 15843"/>
              <a:gd name="connsiteY830" fmla="*/ 3985 h 10219"/>
              <a:gd name="connsiteX831" fmla="*/ 10375 w 15843"/>
              <a:gd name="connsiteY831" fmla="*/ 3993 h 10219"/>
              <a:gd name="connsiteX832" fmla="*/ 10386 w 15843"/>
              <a:gd name="connsiteY832" fmla="*/ 4002 h 10219"/>
              <a:gd name="connsiteX833" fmla="*/ 10394 w 15843"/>
              <a:gd name="connsiteY833" fmla="*/ 4009 h 10219"/>
              <a:gd name="connsiteX834" fmla="*/ 10404 w 15843"/>
              <a:gd name="connsiteY834" fmla="*/ 4021 h 10219"/>
              <a:gd name="connsiteX835" fmla="*/ 10411 w 15843"/>
              <a:gd name="connsiteY835" fmla="*/ 4029 h 10219"/>
              <a:gd name="connsiteX836" fmla="*/ 10434 w 15843"/>
              <a:gd name="connsiteY836" fmla="*/ 4064 h 10219"/>
              <a:gd name="connsiteX837" fmla="*/ 10461 w 15843"/>
              <a:gd name="connsiteY837" fmla="*/ 4113 h 10219"/>
              <a:gd name="connsiteX838" fmla="*/ 10486 w 15843"/>
              <a:gd name="connsiteY838" fmla="*/ 4165 h 10219"/>
              <a:gd name="connsiteX839" fmla="*/ 10510 w 15843"/>
              <a:gd name="connsiteY839" fmla="*/ 4220 h 10219"/>
              <a:gd name="connsiteX840" fmla="*/ 10557 w 15843"/>
              <a:gd name="connsiteY840" fmla="*/ 4328 h 10219"/>
              <a:gd name="connsiteX841" fmla="*/ 10580 w 15843"/>
              <a:gd name="connsiteY841" fmla="*/ 4378 h 10219"/>
              <a:gd name="connsiteX842" fmla="*/ 10602 w 15843"/>
              <a:gd name="connsiteY842" fmla="*/ 4421 h 10219"/>
              <a:gd name="connsiteX843" fmla="*/ 10648 w 15843"/>
              <a:gd name="connsiteY843" fmla="*/ 4507 h 10219"/>
              <a:gd name="connsiteX844" fmla="*/ 10695 w 15843"/>
              <a:gd name="connsiteY844" fmla="*/ 4591 h 10219"/>
              <a:gd name="connsiteX845" fmla="*/ 10716 w 15843"/>
              <a:gd name="connsiteY845" fmla="*/ 4626 h 10219"/>
              <a:gd name="connsiteX846" fmla="*/ 10738 w 15843"/>
              <a:gd name="connsiteY846" fmla="*/ 4659 h 10219"/>
              <a:gd name="connsiteX847" fmla="*/ 10758 w 15843"/>
              <a:gd name="connsiteY847" fmla="*/ 4685 h 10219"/>
              <a:gd name="connsiteX848" fmla="*/ 10777 w 15843"/>
              <a:gd name="connsiteY848" fmla="*/ 4704 h 10219"/>
              <a:gd name="connsiteX849" fmla="*/ 10769 w 15843"/>
              <a:gd name="connsiteY849" fmla="*/ 4697 h 10219"/>
              <a:gd name="connsiteX850" fmla="*/ 10781 w 15843"/>
              <a:gd name="connsiteY850" fmla="*/ 4706 h 10219"/>
              <a:gd name="connsiteX851" fmla="*/ 10771 w 15843"/>
              <a:gd name="connsiteY851" fmla="*/ 4699 h 10219"/>
              <a:gd name="connsiteX852" fmla="*/ 10783 w 15843"/>
              <a:gd name="connsiteY852" fmla="*/ 4706 h 10219"/>
              <a:gd name="connsiteX853" fmla="*/ 10765 w 15843"/>
              <a:gd name="connsiteY853" fmla="*/ 4699 h 10219"/>
              <a:gd name="connsiteX854" fmla="*/ 10788 w 15843"/>
              <a:gd name="connsiteY854" fmla="*/ 4704 h 10219"/>
              <a:gd name="connsiteX855" fmla="*/ 10772 w 15843"/>
              <a:gd name="connsiteY855" fmla="*/ 4702 h 10219"/>
              <a:gd name="connsiteX856" fmla="*/ 10795 w 15843"/>
              <a:gd name="connsiteY856" fmla="*/ 4702 h 10219"/>
              <a:gd name="connsiteX857" fmla="*/ 10784 w 15843"/>
              <a:gd name="connsiteY857" fmla="*/ 4703 h 10219"/>
              <a:gd name="connsiteX858" fmla="*/ 10808 w 15843"/>
              <a:gd name="connsiteY858" fmla="*/ 4700 h 10219"/>
              <a:gd name="connsiteX859" fmla="*/ 10831 w 15843"/>
              <a:gd name="connsiteY859" fmla="*/ 4696 h 10219"/>
              <a:gd name="connsiteX860" fmla="*/ 10842 w 15843"/>
              <a:gd name="connsiteY860" fmla="*/ 4695 h 10219"/>
              <a:gd name="connsiteX861" fmla="*/ 10865 w 15843"/>
              <a:gd name="connsiteY861" fmla="*/ 4695 h 10219"/>
              <a:gd name="connsiteX862" fmla="*/ 10883 w 15843"/>
              <a:gd name="connsiteY862" fmla="*/ 4698 h 10219"/>
              <a:gd name="connsiteX863" fmla="*/ 10906 w 15843"/>
              <a:gd name="connsiteY863" fmla="*/ 4704 h 10219"/>
              <a:gd name="connsiteX864" fmla="*/ 10923 w 15843"/>
              <a:gd name="connsiteY864" fmla="*/ 4710 h 10219"/>
              <a:gd name="connsiteX865" fmla="*/ 10935 w 15843"/>
              <a:gd name="connsiteY865" fmla="*/ 4717 h 10219"/>
              <a:gd name="connsiteX866" fmla="*/ 10946 w 15843"/>
              <a:gd name="connsiteY866" fmla="*/ 4724 h 10219"/>
              <a:gd name="connsiteX867" fmla="*/ 10958 w 15843"/>
              <a:gd name="connsiteY867" fmla="*/ 4734 h 10219"/>
              <a:gd name="connsiteX868" fmla="*/ 10965 w 15843"/>
              <a:gd name="connsiteY868" fmla="*/ 4741 h 10219"/>
              <a:gd name="connsiteX869" fmla="*/ 10989 w 15843"/>
              <a:gd name="connsiteY869" fmla="*/ 4767 h 10219"/>
              <a:gd name="connsiteX870" fmla="*/ 11018 w 15843"/>
              <a:gd name="connsiteY870" fmla="*/ 4809 h 10219"/>
              <a:gd name="connsiteX871" fmla="*/ 11044 w 15843"/>
              <a:gd name="connsiteY871" fmla="*/ 4852 h 10219"/>
              <a:gd name="connsiteX872" fmla="*/ 11069 w 15843"/>
              <a:gd name="connsiteY872" fmla="*/ 4897 h 10219"/>
              <a:gd name="connsiteX873" fmla="*/ 11116 w 15843"/>
              <a:gd name="connsiteY873" fmla="*/ 4988 h 10219"/>
              <a:gd name="connsiteX874" fmla="*/ 11138 w 15843"/>
              <a:gd name="connsiteY874" fmla="*/ 5027 h 10219"/>
              <a:gd name="connsiteX875" fmla="*/ 11160 w 15843"/>
              <a:gd name="connsiteY875" fmla="*/ 5061 h 10219"/>
              <a:gd name="connsiteX876" fmla="*/ 11205 w 15843"/>
              <a:gd name="connsiteY876" fmla="*/ 5130 h 10219"/>
              <a:gd name="connsiteX877" fmla="*/ 11252 w 15843"/>
              <a:gd name="connsiteY877" fmla="*/ 5197 h 10219"/>
              <a:gd name="connsiteX878" fmla="*/ 11273 w 15843"/>
              <a:gd name="connsiteY878" fmla="*/ 5226 h 10219"/>
              <a:gd name="connsiteX879" fmla="*/ 11293 w 15843"/>
              <a:gd name="connsiteY879" fmla="*/ 5249 h 10219"/>
              <a:gd name="connsiteX880" fmla="*/ 11312 w 15843"/>
              <a:gd name="connsiteY880" fmla="*/ 5267 h 10219"/>
              <a:gd name="connsiteX881" fmla="*/ 11303 w 15843"/>
              <a:gd name="connsiteY881" fmla="*/ 5260 h 10219"/>
              <a:gd name="connsiteX882" fmla="*/ 11327 w 15843"/>
              <a:gd name="connsiteY882" fmla="*/ 5276 h 10219"/>
              <a:gd name="connsiteX883" fmla="*/ 11314 w 15843"/>
              <a:gd name="connsiteY883" fmla="*/ 5269 h 10219"/>
              <a:gd name="connsiteX884" fmla="*/ 11326 w 15843"/>
              <a:gd name="connsiteY884" fmla="*/ 5274 h 10219"/>
              <a:gd name="connsiteX885" fmla="*/ 11312 w 15843"/>
              <a:gd name="connsiteY885" fmla="*/ 5269 h 10219"/>
              <a:gd name="connsiteX886" fmla="*/ 11324 w 15843"/>
              <a:gd name="connsiteY886" fmla="*/ 5272 h 10219"/>
              <a:gd name="connsiteX887" fmla="*/ 11303 w 15843"/>
              <a:gd name="connsiteY887" fmla="*/ 5271 h 10219"/>
              <a:gd name="connsiteX888" fmla="*/ 11326 w 15843"/>
              <a:gd name="connsiteY888" fmla="*/ 5269 h 10219"/>
              <a:gd name="connsiteX889" fmla="*/ 11308 w 15843"/>
              <a:gd name="connsiteY889" fmla="*/ 5273 h 10219"/>
              <a:gd name="connsiteX890" fmla="*/ 11331 w 15843"/>
              <a:gd name="connsiteY890" fmla="*/ 5264 h 10219"/>
              <a:gd name="connsiteX891" fmla="*/ 11348 w 15843"/>
              <a:gd name="connsiteY891" fmla="*/ 5256 h 10219"/>
              <a:gd name="connsiteX892" fmla="*/ 11373 w 15843"/>
              <a:gd name="connsiteY892" fmla="*/ 5245 h 10219"/>
              <a:gd name="connsiteX893" fmla="*/ 11405 w 15843"/>
              <a:gd name="connsiteY893" fmla="*/ 5234 h 10219"/>
              <a:gd name="connsiteX894" fmla="*/ 11424 w 15843"/>
              <a:gd name="connsiteY894" fmla="*/ 5231 h 10219"/>
              <a:gd name="connsiteX895" fmla="*/ 11447 w 15843"/>
              <a:gd name="connsiteY895" fmla="*/ 5231 h 10219"/>
              <a:gd name="connsiteX896" fmla="*/ 11472 w 15843"/>
              <a:gd name="connsiteY896" fmla="*/ 5235 h 10219"/>
              <a:gd name="connsiteX897" fmla="*/ 11484 w 15843"/>
              <a:gd name="connsiteY897" fmla="*/ 5239 h 10219"/>
              <a:gd name="connsiteX898" fmla="*/ 11496 w 15843"/>
              <a:gd name="connsiteY898" fmla="*/ 5244 h 10219"/>
              <a:gd name="connsiteX899" fmla="*/ 11508 w 15843"/>
              <a:gd name="connsiteY899" fmla="*/ 5251 h 10219"/>
              <a:gd name="connsiteX900" fmla="*/ 11522 w 15843"/>
              <a:gd name="connsiteY900" fmla="*/ 5261 h 10219"/>
              <a:gd name="connsiteX901" fmla="*/ 11545 w 15843"/>
              <a:gd name="connsiteY901" fmla="*/ 5283 h 10219"/>
              <a:gd name="connsiteX902" fmla="*/ 11554 w 15843"/>
              <a:gd name="connsiteY902" fmla="*/ 5292 h 10219"/>
              <a:gd name="connsiteX903" fmla="*/ 11577 w 15843"/>
              <a:gd name="connsiteY903" fmla="*/ 5324 h 10219"/>
              <a:gd name="connsiteX904" fmla="*/ 11604 w 15843"/>
              <a:gd name="connsiteY904" fmla="*/ 5368 h 10219"/>
              <a:gd name="connsiteX905" fmla="*/ 11629 w 15843"/>
              <a:gd name="connsiteY905" fmla="*/ 5411 h 10219"/>
              <a:gd name="connsiteX906" fmla="*/ 11653 w 15843"/>
              <a:gd name="connsiteY906" fmla="*/ 5455 h 10219"/>
              <a:gd name="connsiteX907" fmla="*/ 11675 w 15843"/>
              <a:gd name="connsiteY907" fmla="*/ 5496 h 10219"/>
              <a:gd name="connsiteX908" fmla="*/ 11697 w 15843"/>
              <a:gd name="connsiteY908" fmla="*/ 5529 h 10219"/>
              <a:gd name="connsiteX909" fmla="*/ 11717 w 15843"/>
              <a:gd name="connsiteY909" fmla="*/ 5555 h 10219"/>
              <a:gd name="connsiteX910" fmla="*/ 11734 w 15843"/>
              <a:gd name="connsiteY910" fmla="*/ 5572 h 10219"/>
              <a:gd name="connsiteX911" fmla="*/ 11753 w 15843"/>
              <a:gd name="connsiteY911" fmla="*/ 5588 h 10219"/>
              <a:gd name="connsiteX912" fmla="*/ 11793 w 15843"/>
              <a:gd name="connsiteY912" fmla="*/ 5614 h 10219"/>
              <a:gd name="connsiteX913" fmla="*/ 11836 w 15843"/>
              <a:gd name="connsiteY913" fmla="*/ 5639 h 10219"/>
              <a:gd name="connsiteX914" fmla="*/ 11884 w 15843"/>
              <a:gd name="connsiteY914" fmla="*/ 5669 h 10219"/>
              <a:gd name="connsiteX915" fmla="*/ 11913 w 15843"/>
              <a:gd name="connsiteY915" fmla="*/ 5690 h 10219"/>
              <a:gd name="connsiteX916" fmla="*/ 11940 w 15843"/>
              <a:gd name="connsiteY916" fmla="*/ 5713 h 10219"/>
              <a:gd name="connsiteX917" fmla="*/ 11987 w 15843"/>
              <a:gd name="connsiteY917" fmla="*/ 5753 h 10219"/>
              <a:gd name="connsiteX918" fmla="*/ 12008 w 15843"/>
              <a:gd name="connsiteY918" fmla="*/ 5770 h 10219"/>
              <a:gd name="connsiteX919" fmla="*/ 12026 w 15843"/>
              <a:gd name="connsiteY919" fmla="*/ 5781 h 10219"/>
              <a:gd name="connsiteX920" fmla="*/ 12043 w 15843"/>
              <a:gd name="connsiteY920" fmla="*/ 5790 h 10219"/>
              <a:gd name="connsiteX921" fmla="*/ 12029 w 15843"/>
              <a:gd name="connsiteY921" fmla="*/ 5784 h 10219"/>
              <a:gd name="connsiteX922" fmla="*/ 12052 w 15843"/>
              <a:gd name="connsiteY922" fmla="*/ 5791 h 10219"/>
              <a:gd name="connsiteX923" fmla="*/ 12030 w 15843"/>
              <a:gd name="connsiteY923" fmla="*/ 5788 h 10219"/>
              <a:gd name="connsiteX924" fmla="*/ 12053 w 15843"/>
              <a:gd name="connsiteY924" fmla="*/ 5787 h 10219"/>
              <a:gd name="connsiteX925" fmla="*/ 12033 w 15843"/>
              <a:gd name="connsiteY925" fmla="*/ 5791 h 10219"/>
              <a:gd name="connsiteX926" fmla="*/ 12057 w 15843"/>
              <a:gd name="connsiteY926" fmla="*/ 5783 h 10219"/>
              <a:gd name="connsiteX927" fmla="*/ 12046 w 15843"/>
              <a:gd name="connsiteY927" fmla="*/ 5787 h 10219"/>
              <a:gd name="connsiteX928" fmla="*/ 12070 w 15843"/>
              <a:gd name="connsiteY928" fmla="*/ 5775 h 10219"/>
              <a:gd name="connsiteX929" fmla="*/ 12087 w 15843"/>
              <a:gd name="connsiteY929" fmla="*/ 5763 h 10219"/>
              <a:gd name="connsiteX930" fmla="*/ 12111 w 15843"/>
              <a:gd name="connsiteY930" fmla="*/ 5748 h 10219"/>
              <a:gd name="connsiteX931" fmla="*/ 12141 w 15843"/>
              <a:gd name="connsiteY931" fmla="*/ 5732 h 10219"/>
              <a:gd name="connsiteX932" fmla="*/ 12151 w 15843"/>
              <a:gd name="connsiteY932" fmla="*/ 5728 h 10219"/>
              <a:gd name="connsiteX933" fmla="*/ 12174 w 15843"/>
              <a:gd name="connsiteY933" fmla="*/ 5721 h 10219"/>
              <a:gd name="connsiteX934" fmla="*/ 12196 w 15843"/>
              <a:gd name="connsiteY934" fmla="*/ 5717 h 10219"/>
              <a:gd name="connsiteX935" fmla="*/ 12220 w 15843"/>
              <a:gd name="connsiteY935" fmla="*/ 5717 h 10219"/>
              <a:gd name="connsiteX936" fmla="*/ 12243 w 15843"/>
              <a:gd name="connsiteY936" fmla="*/ 5721 h 10219"/>
              <a:gd name="connsiteX937" fmla="*/ 12267 w 15843"/>
              <a:gd name="connsiteY937" fmla="*/ 5729 h 10219"/>
              <a:gd name="connsiteX938" fmla="*/ 12280 w 15843"/>
              <a:gd name="connsiteY938" fmla="*/ 5735 h 10219"/>
              <a:gd name="connsiteX939" fmla="*/ 12304 w 15843"/>
              <a:gd name="connsiteY939" fmla="*/ 5749 h 10219"/>
              <a:gd name="connsiteX940" fmla="*/ 12335 w 15843"/>
              <a:gd name="connsiteY940" fmla="*/ 5773 h 10219"/>
              <a:gd name="connsiteX941" fmla="*/ 12361 w 15843"/>
              <a:gd name="connsiteY941" fmla="*/ 5797 h 10219"/>
              <a:gd name="connsiteX942" fmla="*/ 12409 w 15843"/>
              <a:gd name="connsiteY942" fmla="*/ 5842 h 10219"/>
              <a:gd name="connsiteX943" fmla="*/ 12430 w 15843"/>
              <a:gd name="connsiteY943" fmla="*/ 5860 h 10219"/>
              <a:gd name="connsiteX944" fmla="*/ 12447 w 15843"/>
              <a:gd name="connsiteY944" fmla="*/ 5871 h 10219"/>
              <a:gd name="connsiteX945" fmla="*/ 12487 w 15843"/>
              <a:gd name="connsiteY945" fmla="*/ 5890 h 10219"/>
              <a:gd name="connsiteX946" fmla="*/ 12527 w 15843"/>
              <a:gd name="connsiteY946" fmla="*/ 5906 h 10219"/>
              <a:gd name="connsiteX947" fmla="*/ 12572 w 15843"/>
              <a:gd name="connsiteY947" fmla="*/ 5923 h 10219"/>
              <a:gd name="connsiteX948" fmla="*/ 12624 w 15843"/>
              <a:gd name="connsiteY948" fmla="*/ 5947 h 10219"/>
              <a:gd name="connsiteX949" fmla="*/ 12678 w 15843"/>
              <a:gd name="connsiteY949" fmla="*/ 5979 h 10219"/>
              <a:gd name="connsiteX950" fmla="*/ 12727 w 15843"/>
              <a:gd name="connsiteY950" fmla="*/ 6011 h 10219"/>
              <a:gd name="connsiteX951" fmla="*/ 12775 w 15843"/>
              <a:gd name="connsiteY951" fmla="*/ 6044 h 10219"/>
              <a:gd name="connsiteX952" fmla="*/ 12821 w 15843"/>
              <a:gd name="connsiteY952" fmla="*/ 6074 h 10219"/>
              <a:gd name="connsiteX953" fmla="*/ 12870 w 15843"/>
              <a:gd name="connsiteY953" fmla="*/ 6110 h 10219"/>
              <a:gd name="connsiteX954" fmla="*/ 12919 w 15843"/>
              <a:gd name="connsiteY954" fmla="*/ 6148 h 10219"/>
              <a:gd name="connsiteX955" fmla="*/ 12939 w 15843"/>
              <a:gd name="connsiteY955" fmla="*/ 6162 h 10219"/>
              <a:gd name="connsiteX956" fmla="*/ 12958 w 15843"/>
              <a:gd name="connsiteY956" fmla="*/ 6173 h 10219"/>
              <a:gd name="connsiteX957" fmla="*/ 12973 w 15843"/>
              <a:gd name="connsiteY957" fmla="*/ 6179 h 10219"/>
              <a:gd name="connsiteX958" fmla="*/ 12960 w 15843"/>
              <a:gd name="connsiteY958" fmla="*/ 6175 h 10219"/>
              <a:gd name="connsiteX959" fmla="*/ 12984 w 15843"/>
              <a:gd name="connsiteY959" fmla="*/ 6180 h 10219"/>
              <a:gd name="connsiteX960" fmla="*/ 12966 w 15843"/>
              <a:gd name="connsiteY960" fmla="*/ 6178 h 10219"/>
              <a:gd name="connsiteX961" fmla="*/ 12989 w 15843"/>
              <a:gd name="connsiteY961" fmla="*/ 6178 h 10219"/>
              <a:gd name="connsiteX962" fmla="*/ 12970 w 15843"/>
              <a:gd name="connsiteY962" fmla="*/ 6181 h 10219"/>
              <a:gd name="connsiteX963" fmla="*/ 12994 w 15843"/>
              <a:gd name="connsiteY963" fmla="*/ 6174 h 10219"/>
              <a:gd name="connsiteX964" fmla="*/ 13009 w 15843"/>
              <a:gd name="connsiteY964" fmla="*/ 6167 h 10219"/>
              <a:gd name="connsiteX965" fmla="*/ 13026 w 15843"/>
              <a:gd name="connsiteY965" fmla="*/ 6157 h 10219"/>
              <a:gd name="connsiteX966" fmla="*/ 13048 w 15843"/>
              <a:gd name="connsiteY966" fmla="*/ 6144 h 10219"/>
              <a:gd name="connsiteX967" fmla="*/ 13075 w 15843"/>
              <a:gd name="connsiteY967" fmla="*/ 6129 h 10219"/>
              <a:gd name="connsiteX968" fmla="*/ 13103 w 15843"/>
              <a:gd name="connsiteY968" fmla="*/ 6117 h 10219"/>
              <a:gd name="connsiteX969" fmla="*/ 13117 w 15843"/>
              <a:gd name="connsiteY969" fmla="*/ 6113 h 10219"/>
              <a:gd name="connsiteX970" fmla="*/ 13141 w 15843"/>
              <a:gd name="connsiteY970" fmla="*/ 6109 h 10219"/>
              <a:gd name="connsiteX971" fmla="*/ 13158 w 15843"/>
              <a:gd name="connsiteY971" fmla="*/ 6108 h 10219"/>
              <a:gd name="connsiteX972" fmla="*/ 13181 w 15843"/>
              <a:gd name="connsiteY972" fmla="*/ 6109 h 10219"/>
              <a:gd name="connsiteX973" fmla="*/ 13192 w 15843"/>
              <a:gd name="connsiteY973" fmla="*/ 6110 h 10219"/>
              <a:gd name="connsiteX974" fmla="*/ 13215 w 15843"/>
              <a:gd name="connsiteY974" fmla="*/ 6114 h 10219"/>
              <a:gd name="connsiteX975" fmla="*/ 13226 w 15843"/>
              <a:gd name="connsiteY975" fmla="*/ 6117 h 10219"/>
              <a:gd name="connsiteX976" fmla="*/ 13272 w 15843"/>
              <a:gd name="connsiteY976" fmla="*/ 6134 h 10219"/>
              <a:gd name="connsiteX977" fmla="*/ 13319 w 15843"/>
              <a:gd name="connsiteY977" fmla="*/ 6151 h 10219"/>
              <a:gd name="connsiteX978" fmla="*/ 13334 w 15843"/>
              <a:gd name="connsiteY978" fmla="*/ 6154 h 10219"/>
              <a:gd name="connsiteX979" fmla="*/ 13349 w 15843"/>
              <a:gd name="connsiteY979" fmla="*/ 6155 h 10219"/>
              <a:gd name="connsiteX980" fmla="*/ 13334 w 15843"/>
              <a:gd name="connsiteY980" fmla="*/ 6155 h 10219"/>
              <a:gd name="connsiteX981" fmla="*/ 13357 w 15843"/>
              <a:gd name="connsiteY981" fmla="*/ 6152 h 10219"/>
              <a:gd name="connsiteX982" fmla="*/ 13347 w 15843"/>
              <a:gd name="connsiteY982" fmla="*/ 6154 h 10219"/>
              <a:gd name="connsiteX983" fmla="*/ 13371 w 15843"/>
              <a:gd name="connsiteY983" fmla="*/ 6148 h 10219"/>
              <a:gd name="connsiteX984" fmla="*/ 13409 w 15843"/>
              <a:gd name="connsiteY984" fmla="*/ 6133 h 10219"/>
              <a:gd name="connsiteX985" fmla="*/ 13433 w 15843"/>
              <a:gd name="connsiteY985" fmla="*/ 6124 h 10219"/>
              <a:gd name="connsiteX986" fmla="*/ 13461 w 15843"/>
              <a:gd name="connsiteY986" fmla="*/ 6115 h 10219"/>
              <a:gd name="connsiteX987" fmla="*/ 13493 w 15843"/>
              <a:gd name="connsiteY987" fmla="*/ 6109 h 10219"/>
              <a:gd name="connsiteX988" fmla="*/ 13508 w 15843"/>
              <a:gd name="connsiteY988" fmla="*/ 6108 h 10219"/>
              <a:gd name="connsiteX989" fmla="*/ 13532 w 15843"/>
              <a:gd name="connsiteY989" fmla="*/ 6109 h 10219"/>
              <a:gd name="connsiteX990" fmla="*/ 13546 w 15843"/>
              <a:gd name="connsiteY990" fmla="*/ 6111 h 10219"/>
              <a:gd name="connsiteX991" fmla="*/ 13570 w 15843"/>
              <a:gd name="connsiteY991" fmla="*/ 6117 h 10219"/>
              <a:gd name="connsiteX992" fmla="*/ 13582 w 15843"/>
              <a:gd name="connsiteY992" fmla="*/ 6121 h 10219"/>
              <a:gd name="connsiteX993" fmla="*/ 13605 w 15843"/>
              <a:gd name="connsiteY993" fmla="*/ 6132 h 10219"/>
              <a:gd name="connsiteX994" fmla="*/ 13633 w 15843"/>
              <a:gd name="connsiteY994" fmla="*/ 6147 h 10219"/>
              <a:gd name="connsiteX995" fmla="*/ 13662 w 15843"/>
              <a:gd name="connsiteY995" fmla="*/ 6166 h 10219"/>
              <a:gd name="connsiteX996" fmla="*/ 13709 w 15843"/>
              <a:gd name="connsiteY996" fmla="*/ 6198 h 10219"/>
              <a:gd name="connsiteX997" fmla="*/ 13728 w 15843"/>
              <a:gd name="connsiteY997" fmla="*/ 6209 h 10219"/>
              <a:gd name="connsiteX998" fmla="*/ 13745 w 15843"/>
              <a:gd name="connsiteY998" fmla="*/ 6216 h 10219"/>
              <a:gd name="connsiteX999" fmla="*/ 13787 w 15843"/>
              <a:gd name="connsiteY999" fmla="*/ 6231 h 10219"/>
              <a:gd name="connsiteX1000" fmla="*/ 13830 w 15843"/>
              <a:gd name="connsiteY1000" fmla="*/ 6244 h 10219"/>
              <a:gd name="connsiteX1001" fmla="*/ 13868 w 15843"/>
              <a:gd name="connsiteY1001" fmla="*/ 6250 h 10219"/>
              <a:gd name="connsiteX1002" fmla="*/ 13857 w 15843"/>
              <a:gd name="connsiteY1002" fmla="*/ 6249 h 10219"/>
              <a:gd name="connsiteX1003" fmla="*/ 13880 w 15843"/>
              <a:gd name="connsiteY1003" fmla="*/ 6249 h 10219"/>
              <a:gd name="connsiteX1004" fmla="*/ 13894 w 15843"/>
              <a:gd name="connsiteY1004" fmla="*/ 6247 h 10219"/>
              <a:gd name="connsiteX1005" fmla="*/ 13881 w 15843"/>
              <a:gd name="connsiteY1005" fmla="*/ 6250 h 10219"/>
              <a:gd name="connsiteX1006" fmla="*/ 13905 w 15843"/>
              <a:gd name="connsiteY1006" fmla="*/ 6243 h 10219"/>
              <a:gd name="connsiteX1007" fmla="*/ 13895 w 15843"/>
              <a:gd name="connsiteY1007" fmla="*/ 6247 h 10219"/>
              <a:gd name="connsiteX1008" fmla="*/ 13918 w 15843"/>
              <a:gd name="connsiteY1008" fmla="*/ 6236 h 10219"/>
              <a:gd name="connsiteX1009" fmla="*/ 13934 w 15843"/>
              <a:gd name="connsiteY1009" fmla="*/ 6225 h 10219"/>
              <a:gd name="connsiteX1010" fmla="*/ 13954 w 15843"/>
              <a:gd name="connsiteY1010" fmla="*/ 6211 h 10219"/>
              <a:gd name="connsiteX1011" fmla="*/ 14003 w 15843"/>
              <a:gd name="connsiteY1011" fmla="*/ 6179 h 10219"/>
              <a:gd name="connsiteX1012" fmla="*/ 14032 w 15843"/>
              <a:gd name="connsiteY1012" fmla="*/ 6163 h 10219"/>
              <a:gd name="connsiteX1013" fmla="*/ 14044 w 15843"/>
              <a:gd name="connsiteY1013" fmla="*/ 6158 h 10219"/>
              <a:gd name="connsiteX1014" fmla="*/ 14067 w 15843"/>
              <a:gd name="connsiteY1014" fmla="*/ 6151 h 10219"/>
              <a:gd name="connsiteX1015" fmla="*/ 14083 w 15843"/>
              <a:gd name="connsiteY1015" fmla="*/ 6148 h 10219"/>
              <a:gd name="connsiteX1016" fmla="*/ 14106 w 15843"/>
              <a:gd name="connsiteY1016" fmla="*/ 6146 h 10219"/>
              <a:gd name="connsiteX1017" fmla="*/ 14119 w 15843"/>
              <a:gd name="connsiteY1017" fmla="*/ 6146 h 10219"/>
              <a:gd name="connsiteX1018" fmla="*/ 14142 w 15843"/>
              <a:gd name="connsiteY1018" fmla="*/ 6148 h 10219"/>
              <a:gd name="connsiteX1019" fmla="*/ 14154 w 15843"/>
              <a:gd name="connsiteY1019" fmla="*/ 6150 h 10219"/>
              <a:gd name="connsiteX1020" fmla="*/ 14200 w 15843"/>
              <a:gd name="connsiteY1020" fmla="*/ 6162 h 10219"/>
              <a:gd name="connsiteX1021" fmla="*/ 14227 w 15843"/>
              <a:gd name="connsiteY1021" fmla="*/ 6169 h 10219"/>
              <a:gd name="connsiteX1022" fmla="*/ 14243 w 15843"/>
              <a:gd name="connsiteY1022" fmla="*/ 6172 h 10219"/>
              <a:gd name="connsiteX1023" fmla="*/ 14259 w 15843"/>
              <a:gd name="connsiteY1023" fmla="*/ 6173 h 10219"/>
              <a:gd name="connsiteX1024" fmla="*/ 14243 w 15843"/>
              <a:gd name="connsiteY1024" fmla="*/ 6174 h 10219"/>
              <a:gd name="connsiteX1025" fmla="*/ 14267 w 15843"/>
              <a:gd name="connsiteY1025" fmla="*/ 6171 h 10219"/>
              <a:gd name="connsiteX1026" fmla="*/ 14254 w 15843"/>
              <a:gd name="connsiteY1026" fmla="*/ 6173 h 10219"/>
              <a:gd name="connsiteX1027" fmla="*/ 14278 w 15843"/>
              <a:gd name="connsiteY1027" fmla="*/ 6166 h 10219"/>
              <a:gd name="connsiteX1028" fmla="*/ 14293 w 15843"/>
              <a:gd name="connsiteY1028" fmla="*/ 6158 h 10219"/>
              <a:gd name="connsiteX1029" fmla="*/ 14333 w 15843"/>
              <a:gd name="connsiteY1029" fmla="*/ 6134 h 10219"/>
              <a:gd name="connsiteX1030" fmla="*/ 14373 w 15843"/>
              <a:gd name="connsiteY1030" fmla="*/ 6104 h 10219"/>
              <a:gd name="connsiteX1031" fmla="*/ 14420 w 15843"/>
              <a:gd name="connsiteY1031" fmla="*/ 6069 h 10219"/>
              <a:gd name="connsiteX1032" fmla="*/ 14440 w 15843"/>
              <a:gd name="connsiteY1032" fmla="*/ 6052 h 10219"/>
              <a:gd name="connsiteX1033" fmla="*/ 14458 w 15843"/>
              <a:gd name="connsiteY1033" fmla="*/ 6033 h 10219"/>
              <a:gd name="connsiteX1034" fmla="*/ 14503 w 15843"/>
              <a:gd name="connsiteY1034" fmla="*/ 5983 h 10219"/>
              <a:gd name="connsiteX1035" fmla="*/ 14527 w 15843"/>
              <a:gd name="connsiteY1035" fmla="*/ 5958 h 10219"/>
              <a:gd name="connsiteX1036" fmla="*/ 14555 w 15843"/>
              <a:gd name="connsiteY1036" fmla="*/ 5933 h 10219"/>
              <a:gd name="connsiteX1037" fmla="*/ 14586 w 15843"/>
              <a:gd name="connsiteY1037" fmla="*/ 5911 h 10219"/>
              <a:gd name="connsiteX1038" fmla="*/ 14600 w 15843"/>
              <a:gd name="connsiteY1038" fmla="*/ 5904 h 10219"/>
              <a:gd name="connsiteX1039" fmla="*/ 14624 w 15843"/>
              <a:gd name="connsiteY1039" fmla="*/ 5895 h 10219"/>
              <a:gd name="connsiteX1040" fmla="*/ 14649 w 15843"/>
              <a:gd name="connsiteY1040" fmla="*/ 5890 h 10219"/>
              <a:gd name="connsiteX1041" fmla="*/ 14673 w 15843"/>
              <a:gd name="connsiteY1041" fmla="*/ 5890 h 10219"/>
              <a:gd name="connsiteX1042" fmla="*/ 14695 w 15843"/>
              <a:gd name="connsiteY1042" fmla="*/ 5893 h 10219"/>
              <a:gd name="connsiteX1043" fmla="*/ 14718 w 15843"/>
              <a:gd name="connsiteY1043" fmla="*/ 5901 h 10219"/>
              <a:gd name="connsiteX1044" fmla="*/ 14731 w 15843"/>
              <a:gd name="connsiteY1044" fmla="*/ 5906 h 10219"/>
              <a:gd name="connsiteX1045" fmla="*/ 14755 w 15843"/>
              <a:gd name="connsiteY1045" fmla="*/ 5919 h 10219"/>
              <a:gd name="connsiteX1046" fmla="*/ 14785 w 15843"/>
              <a:gd name="connsiteY1046" fmla="*/ 5940 h 10219"/>
              <a:gd name="connsiteX1047" fmla="*/ 14809 w 15843"/>
              <a:gd name="connsiteY1047" fmla="*/ 5958 h 10219"/>
              <a:gd name="connsiteX1048" fmla="*/ 14830 w 15843"/>
              <a:gd name="connsiteY1048" fmla="*/ 5972 h 10219"/>
              <a:gd name="connsiteX1049" fmla="*/ 14847 w 15843"/>
              <a:gd name="connsiteY1049" fmla="*/ 5981 h 10219"/>
              <a:gd name="connsiteX1050" fmla="*/ 14832 w 15843"/>
              <a:gd name="connsiteY1050" fmla="*/ 5975 h 10219"/>
              <a:gd name="connsiteX1051" fmla="*/ 14856 w 15843"/>
              <a:gd name="connsiteY1051" fmla="*/ 5982 h 10219"/>
              <a:gd name="connsiteX1052" fmla="*/ 14838 w 15843"/>
              <a:gd name="connsiteY1052" fmla="*/ 5979 h 10219"/>
              <a:gd name="connsiteX1053" fmla="*/ 14862 w 15843"/>
              <a:gd name="connsiteY1053" fmla="*/ 5979 h 10219"/>
              <a:gd name="connsiteX1054" fmla="*/ 14848 w 15843"/>
              <a:gd name="connsiteY1054" fmla="*/ 5980 h 10219"/>
              <a:gd name="connsiteX1055" fmla="*/ 14871 w 15843"/>
              <a:gd name="connsiteY1055" fmla="*/ 5976 h 10219"/>
              <a:gd name="connsiteX1056" fmla="*/ 14861 w 15843"/>
              <a:gd name="connsiteY1056" fmla="*/ 5979 h 10219"/>
              <a:gd name="connsiteX1057" fmla="*/ 14907 w 15843"/>
              <a:gd name="connsiteY1057" fmla="*/ 5964 h 10219"/>
              <a:gd name="connsiteX1058" fmla="*/ 14953 w 15843"/>
              <a:gd name="connsiteY1058" fmla="*/ 5948 h 10219"/>
              <a:gd name="connsiteX1059" fmla="*/ 14963 w 15843"/>
              <a:gd name="connsiteY1059" fmla="*/ 5945 h 10219"/>
              <a:gd name="connsiteX1060" fmla="*/ 14986 w 15843"/>
              <a:gd name="connsiteY1060" fmla="*/ 5941 h 10219"/>
              <a:gd name="connsiteX1061" fmla="*/ 15000 w 15843"/>
              <a:gd name="connsiteY1061" fmla="*/ 5939 h 10219"/>
              <a:gd name="connsiteX1062" fmla="*/ 15023 w 15843"/>
              <a:gd name="connsiteY1062" fmla="*/ 5939 h 10219"/>
              <a:gd name="connsiteX1063" fmla="*/ 15040 w 15843"/>
              <a:gd name="connsiteY1063" fmla="*/ 5941 h 10219"/>
              <a:gd name="connsiteX1064" fmla="*/ 15063 w 15843"/>
              <a:gd name="connsiteY1064" fmla="*/ 5947 h 10219"/>
              <a:gd name="connsiteX1065" fmla="*/ 15076 w 15843"/>
              <a:gd name="connsiteY1065" fmla="*/ 5951 h 10219"/>
              <a:gd name="connsiteX1066" fmla="*/ 15100 w 15843"/>
              <a:gd name="connsiteY1066" fmla="*/ 5962 h 10219"/>
              <a:gd name="connsiteX1067" fmla="*/ 15130 w 15843"/>
              <a:gd name="connsiteY1067" fmla="*/ 5979 h 10219"/>
              <a:gd name="connsiteX1068" fmla="*/ 15156 w 15843"/>
              <a:gd name="connsiteY1068" fmla="*/ 5995 h 10219"/>
              <a:gd name="connsiteX1069" fmla="*/ 15177 w 15843"/>
              <a:gd name="connsiteY1069" fmla="*/ 6008 h 10219"/>
              <a:gd name="connsiteX1070" fmla="*/ 15197 w 15843"/>
              <a:gd name="connsiteY1070" fmla="*/ 6018 h 10219"/>
              <a:gd name="connsiteX1071" fmla="*/ 15184 w 15843"/>
              <a:gd name="connsiteY1071" fmla="*/ 6013 h 10219"/>
              <a:gd name="connsiteX1072" fmla="*/ 15208 w 15843"/>
              <a:gd name="connsiteY1072" fmla="*/ 6020 h 10219"/>
              <a:gd name="connsiteX1073" fmla="*/ 15190 w 15843"/>
              <a:gd name="connsiteY1073" fmla="*/ 6017 h 10219"/>
              <a:gd name="connsiteX1074" fmla="*/ 15214 w 15843"/>
              <a:gd name="connsiteY1074" fmla="*/ 6018 h 10219"/>
              <a:gd name="connsiteX1075" fmla="*/ 15190 w 15843"/>
              <a:gd name="connsiteY1075" fmla="*/ 6021 h 10219"/>
              <a:gd name="connsiteX1076" fmla="*/ 15213 w 15843"/>
              <a:gd name="connsiteY1076" fmla="*/ 6014 h 10219"/>
              <a:gd name="connsiteX1077" fmla="*/ 15198 w 15843"/>
              <a:gd name="connsiteY1077" fmla="*/ 6021 h 10219"/>
              <a:gd name="connsiteX1078" fmla="*/ 15221 w 15843"/>
              <a:gd name="connsiteY1078" fmla="*/ 6007 h 10219"/>
              <a:gd name="connsiteX1079" fmla="*/ 15236 w 15843"/>
              <a:gd name="connsiteY1079" fmla="*/ 5994 h 10219"/>
              <a:gd name="connsiteX1080" fmla="*/ 15257 w 15843"/>
              <a:gd name="connsiteY1080" fmla="*/ 5976 h 10219"/>
              <a:gd name="connsiteX1081" fmla="*/ 15278 w 15843"/>
              <a:gd name="connsiteY1081" fmla="*/ 5956 h 10219"/>
              <a:gd name="connsiteX1082" fmla="*/ 15305 w 15843"/>
              <a:gd name="connsiteY1082" fmla="*/ 5934 h 10219"/>
              <a:gd name="connsiteX1083" fmla="*/ 15335 w 15843"/>
              <a:gd name="connsiteY1083" fmla="*/ 5915 h 10219"/>
              <a:gd name="connsiteX1084" fmla="*/ 15348 w 15843"/>
              <a:gd name="connsiteY1084" fmla="*/ 5908 h 10219"/>
              <a:gd name="connsiteX1085" fmla="*/ 15372 w 15843"/>
              <a:gd name="connsiteY1085" fmla="*/ 5899 h 10219"/>
              <a:gd name="connsiteX1086" fmla="*/ 15391 w 15843"/>
              <a:gd name="connsiteY1086" fmla="*/ 5895 h 10219"/>
              <a:gd name="connsiteX1087" fmla="*/ 15415 w 15843"/>
              <a:gd name="connsiteY1087" fmla="*/ 5893 h 10219"/>
              <a:gd name="connsiteX1088" fmla="*/ 15429 w 15843"/>
              <a:gd name="connsiteY1088" fmla="*/ 5893 h 10219"/>
              <a:gd name="connsiteX1089" fmla="*/ 15452 w 15843"/>
              <a:gd name="connsiteY1089" fmla="*/ 5895 h 10219"/>
              <a:gd name="connsiteX1090" fmla="*/ 15484 w 15843"/>
              <a:gd name="connsiteY1090" fmla="*/ 5902 h 10219"/>
              <a:gd name="connsiteX1091" fmla="*/ 15514 w 15843"/>
              <a:gd name="connsiteY1091" fmla="*/ 5912 h 10219"/>
              <a:gd name="connsiteX1092" fmla="*/ 15563 w 15843"/>
              <a:gd name="connsiteY1092" fmla="*/ 5931 h 10219"/>
              <a:gd name="connsiteX1093" fmla="*/ 15583 w 15843"/>
              <a:gd name="connsiteY1093" fmla="*/ 5937 h 10219"/>
              <a:gd name="connsiteX1094" fmla="*/ 15598 w 15843"/>
              <a:gd name="connsiteY1094" fmla="*/ 5939 h 10219"/>
              <a:gd name="connsiteX1095" fmla="*/ 15636 w 15843"/>
              <a:gd name="connsiteY1095" fmla="*/ 5942 h 10219"/>
              <a:gd name="connsiteX1096" fmla="*/ 15677 w 15843"/>
              <a:gd name="connsiteY1096" fmla="*/ 5941 h 10219"/>
              <a:gd name="connsiteX1097" fmla="*/ 15770 w 15843"/>
              <a:gd name="connsiteY1097" fmla="*/ 5940 h 10219"/>
              <a:gd name="connsiteX1098" fmla="*/ 15843 w 15843"/>
              <a:gd name="connsiteY1098" fmla="*/ 6011 h 10219"/>
              <a:gd name="connsiteX1099" fmla="*/ 15772 w 15843"/>
              <a:gd name="connsiteY1099" fmla="*/ 6084 h 10219"/>
              <a:gd name="connsiteX1100" fmla="*/ 15677 w 15843"/>
              <a:gd name="connsiteY1100" fmla="*/ 6085 h 10219"/>
              <a:gd name="connsiteX1101" fmla="*/ 15626 w 15843"/>
              <a:gd name="connsiteY1101" fmla="*/ 6085 h 10219"/>
              <a:gd name="connsiteX1102" fmla="*/ 15570 w 15843"/>
              <a:gd name="connsiteY1102" fmla="*/ 6081 h 10219"/>
              <a:gd name="connsiteX1103" fmla="*/ 15538 w 15843"/>
              <a:gd name="connsiteY1103" fmla="*/ 6074 h 10219"/>
              <a:gd name="connsiteX1104" fmla="*/ 15512 w 15843"/>
              <a:gd name="connsiteY1104" fmla="*/ 6065 h 10219"/>
              <a:gd name="connsiteX1105" fmla="*/ 15468 w 15843"/>
              <a:gd name="connsiteY1105" fmla="*/ 6049 h 10219"/>
              <a:gd name="connsiteX1106" fmla="*/ 15451 w 15843"/>
              <a:gd name="connsiteY1106" fmla="*/ 6043 h 10219"/>
              <a:gd name="connsiteX1107" fmla="*/ 15436 w 15843"/>
              <a:gd name="connsiteY1107" fmla="*/ 6039 h 10219"/>
              <a:gd name="connsiteX1108" fmla="*/ 15413 w 15843"/>
              <a:gd name="connsiteY1108" fmla="*/ 6036 h 10219"/>
              <a:gd name="connsiteX1109" fmla="*/ 15427 w 15843"/>
              <a:gd name="connsiteY1109" fmla="*/ 6036 h 10219"/>
              <a:gd name="connsiteX1110" fmla="*/ 15404 w 15843"/>
              <a:gd name="connsiteY1110" fmla="*/ 6038 h 10219"/>
              <a:gd name="connsiteX1111" fmla="*/ 15423 w 15843"/>
              <a:gd name="connsiteY1111" fmla="*/ 6034 h 10219"/>
              <a:gd name="connsiteX1112" fmla="*/ 15400 w 15843"/>
              <a:gd name="connsiteY1112" fmla="*/ 6043 h 10219"/>
              <a:gd name="connsiteX1113" fmla="*/ 15413 w 15843"/>
              <a:gd name="connsiteY1113" fmla="*/ 6036 h 10219"/>
              <a:gd name="connsiteX1114" fmla="*/ 15396 w 15843"/>
              <a:gd name="connsiteY1114" fmla="*/ 6046 h 10219"/>
              <a:gd name="connsiteX1115" fmla="*/ 15376 w 15843"/>
              <a:gd name="connsiteY1115" fmla="*/ 6063 h 10219"/>
              <a:gd name="connsiteX1116" fmla="*/ 15351 w 15843"/>
              <a:gd name="connsiteY1116" fmla="*/ 6085 h 10219"/>
              <a:gd name="connsiteX1117" fmla="*/ 15325 w 15843"/>
              <a:gd name="connsiteY1117" fmla="*/ 6108 h 10219"/>
              <a:gd name="connsiteX1118" fmla="*/ 15293 w 15843"/>
              <a:gd name="connsiteY1118" fmla="*/ 6132 h 10219"/>
              <a:gd name="connsiteX1119" fmla="*/ 15270 w 15843"/>
              <a:gd name="connsiteY1119" fmla="*/ 6145 h 10219"/>
              <a:gd name="connsiteX1120" fmla="*/ 15255 w 15843"/>
              <a:gd name="connsiteY1120" fmla="*/ 6152 h 10219"/>
              <a:gd name="connsiteX1121" fmla="*/ 15231 w 15843"/>
              <a:gd name="connsiteY1121" fmla="*/ 6159 h 10219"/>
              <a:gd name="connsiteX1122" fmla="*/ 15207 w 15843"/>
              <a:gd name="connsiteY1122" fmla="*/ 6162 h 10219"/>
              <a:gd name="connsiteX1123" fmla="*/ 15184 w 15843"/>
              <a:gd name="connsiteY1123" fmla="*/ 6161 h 10219"/>
              <a:gd name="connsiteX1124" fmla="*/ 15166 w 15843"/>
              <a:gd name="connsiteY1124" fmla="*/ 6158 h 10219"/>
              <a:gd name="connsiteX1125" fmla="*/ 15143 w 15843"/>
              <a:gd name="connsiteY1125" fmla="*/ 6151 h 10219"/>
              <a:gd name="connsiteX1126" fmla="*/ 15130 w 15843"/>
              <a:gd name="connsiteY1126" fmla="*/ 6146 h 10219"/>
              <a:gd name="connsiteX1127" fmla="*/ 15104 w 15843"/>
              <a:gd name="connsiteY1127" fmla="*/ 6132 h 10219"/>
              <a:gd name="connsiteX1128" fmla="*/ 15078 w 15843"/>
              <a:gd name="connsiteY1128" fmla="*/ 6117 h 10219"/>
              <a:gd name="connsiteX1129" fmla="*/ 15057 w 15843"/>
              <a:gd name="connsiteY1129" fmla="*/ 6103 h 10219"/>
              <a:gd name="connsiteX1130" fmla="*/ 15041 w 15843"/>
              <a:gd name="connsiteY1130" fmla="*/ 6093 h 10219"/>
              <a:gd name="connsiteX1131" fmla="*/ 15018 w 15843"/>
              <a:gd name="connsiteY1131" fmla="*/ 6083 h 10219"/>
              <a:gd name="connsiteX1132" fmla="*/ 15031 w 15843"/>
              <a:gd name="connsiteY1132" fmla="*/ 6087 h 10219"/>
              <a:gd name="connsiteX1133" fmla="*/ 15007 w 15843"/>
              <a:gd name="connsiteY1133" fmla="*/ 6082 h 10219"/>
              <a:gd name="connsiteX1134" fmla="*/ 15023 w 15843"/>
              <a:gd name="connsiteY1134" fmla="*/ 6083 h 10219"/>
              <a:gd name="connsiteX1135" fmla="*/ 15000 w 15843"/>
              <a:gd name="connsiteY1135" fmla="*/ 6083 h 10219"/>
              <a:gd name="connsiteX1136" fmla="*/ 15014 w 15843"/>
              <a:gd name="connsiteY1136" fmla="*/ 6082 h 10219"/>
              <a:gd name="connsiteX1137" fmla="*/ 14990 w 15843"/>
              <a:gd name="connsiteY1137" fmla="*/ 6087 h 10219"/>
              <a:gd name="connsiteX1138" fmla="*/ 15000 w 15843"/>
              <a:gd name="connsiteY1138" fmla="*/ 6084 h 10219"/>
              <a:gd name="connsiteX1139" fmla="*/ 14953 w 15843"/>
              <a:gd name="connsiteY1139" fmla="*/ 6100 h 10219"/>
              <a:gd name="connsiteX1140" fmla="*/ 14906 w 15843"/>
              <a:gd name="connsiteY1140" fmla="*/ 6116 h 10219"/>
              <a:gd name="connsiteX1141" fmla="*/ 14896 w 15843"/>
              <a:gd name="connsiteY1141" fmla="*/ 6118 h 10219"/>
              <a:gd name="connsiteX1142" fmla="*/ 14872 w 15843"/>
              <a:gd name="connsiteY1142" fmla="*/ 6122 h 10219"/>
              <a:gd name="connsiteX1143" fmla="*/ 14858 w 15843"/>
              <a:gd name="connsiteY1143" fmla="*/ 6123 h 10219"/>
              <a:gd name="connsiteX1144" fmla="*/ 14835 w 15843"/>
              <a:gd name="connsiteY1144" fmla="*/ 6123 h 10219"/>
              <a:gd name="connsiteX1145" fmla="*/ 14817 w 15843"/>
              <a:gd name="connsiteY1145" fmla="*/ 6120 h 10219"/>
              <a:gd name="connsiteX1146" fmla="*/ 14794 w 15843"/>
              <a:gd name="connsiteY1146" fmla="*/ 6114 h 10219"/>
              <a:gd name="connsiteX1147" fmla="*/ 14779 w 15843"/>
              <a:gd name="connsiteY1147" fmla="*/ 6108 h 10219"/>
              <a:gd name="connsiteX1148" fmla="*/ 14749 w 15843"/>
              <a:gd name="connsiteY1148" fmla="*/ 6091 h 10219"/>
              <a:gd name="connsiteX1149" fmla="*/ 14724 w 15843"/>
              <a:gd name="connsiteY1149" fmla="*/ 6074 h 10219"/>
              <a:gd name="connsiteX1150" fmla="*/ 14701 w 15843"/>
              <a:gd name="connsiteY1150" fmla="*/ 6057 h 10219"/>
              <a:gd name="connsiteX1151" fmla="*/ 14685 w 15843"/>
              <a:gd name="connsiteY1151" fmla="*/ 6045 h 10219"/>
              <a:gd name="connsiteX1152" fmla="*/ 14662 w 15843"/>
              <a:gd name="connsiteY1152" fmla="*/ 6032 h 10219"/>
              <a:gd name="connsiteX1153" fmla="*/ 14675 w 15843"/>
              <a:gd name="connsiteY1153" fmla="*/ 6038 h 10219"/>
              <a:gd name="connsiteX1154" fmla="*/ 14651 w 15843"/>
              <a:gd name="connsiteY1154" fmla="*/ 6031 h 10219"/>
              <a:gd name="connsiteX1155" fmla="*/ 14673 w 15843"/>
              <a:gd name="connsiteY1155" fmla="*/ 6034 h 10219"/>
              <a:gd name="connsiteX1156" fmla="*/ 14649 w 15843"/>
              <a:gd name="connsiteY1156" fmla="*/ 6034 h 10219"/>
              <a:gd name="connsiteX1157" fmla="*/ 14675 w 15843"/>
              <a:gd name="connsiteY1157" fmla="*/ 6029 h 10219"/>
              <a:gd name="connsiteX1158" fmla="*/ 14652 w 15843"/>
              <a:gd name="connsiteY1158" fmla="*/ 6038 h 10219"/>
              <a:gd name="connsiteX1159" fmla="*/ 14666 w 15843"/>
              <a:gd name="connsiteY1159" fmla="*/ 6031 h 10219"/>
              <a:gd name="connsiteX1160" fmla="*/ 14651 w 15843"/>
              <a:gd name="connsiteY1160" fmla="*/ 6040 h 10219"/>
              <a:gd name="connsiteX1161" fmla="*/ 14631 w 15843"/>
              <a:gd name="connsiteY1161" fmla="*/ 6057 h 10219"/>
              <a:gd name="connsiteX1162" fmla="*/ 14610 w 15843"/>
              <a:gd name="connsiteY1162" fmla="*/ 6080 h 10219"/>
              <a:gd name="connsiteX1163" fmla="*/ 14561 w 15843"/>
              <a:gd name="connsiteY1163" fmla="*/ 6133 h 10219"/>
              <a:gd name="connsiteX1164" fmla="*/ 14533 w 15843"/>
              <a:gd name="connsiteY1164" fmla="*/ 6161 h 10219"/>
              <a:gd name="connsiteX1165" fmla="*/ 14506 w 15843"/>
              <a:gd name="connsiteY1165" fmla="*/ 6184 h 10219"/>
              <a:gd name="connsiteX1166" fmla="*/ 14458 w 15843"/>
              <a:gd name="connsiteY1166" fmla="*/ 6220 h 10219"/>
              <a:gd name="connsiteX1167" fmla="*/ 14406 w 15843"/>
              <a:gd name="connsiteY1167" fmla="*/ 6258 h 10219"/>
              <a:gd name="connsiteX1168" fmla="*/ 14352 w 15843"/>
              <a:gd name="connsiteY1168" fmla="*/ 6289 h 10219"/>
              <a:gd name="connsiteX1169" fmla="*/ 14321 w 15843"/>
              <a:gd name="connsiteY1169" fmla="*/ 6303 h 10219"/>
              <a:gd name="connsiteX1170" fmla="*/ 14298 w 15843"/>
              <a:gd name="connsiteY1170" fmla="*/ 6311 h 10219"/>
              <a:gd name="connsiteX1171" fmla="*/ 14285 w 15843"/>
              <a:gd name="connsiteY1171" fmla="*/ 6313 h 10219"/>
              <a:gd name="connsiteX1172" fmla="*/ 14262 w 15843"/>
              <a:gd name="connsiteY1172" fmla="*/ 6316 h 10219"/>
              <a:gd name="connsiteX1173" fmla="*/ 14246 w 15843"/>
              <a:gd name="connsiteY1173" fmla="*/ 6317 h 10219"/>
              <a:gd name="connsiteX1174" fmla="*/ 14215 w 15843"/>
              <a:gd name="connsiteY1174" fmla="*/ 6314 h 10219"/>
              <a:gd name="connsiteX1175" fmla="*/ 14185 w 15843"/>
              <a:gd name="connsiteY1175" fmla="*/ 6307 h 10219"/>
              <a:gd name="connsiteX1176" fmla="*/ 14164 w 15843"/>
              <a:gd name="connsiteY1176" fmla="*/ 6301 h 10219"/>
              <a:gd name="connsiteX1177" fmla="*/ 14118 w 15843"/>
              <a:gd name="connsiteY1177" fmla="*/ 6289 h 10219"/>
              <a:gd name="connsiteX1178" fmla="*/ 14130 w 15843"/>
              <a:gd name="connsiteY1178" fmla="*/ 6291 h 10219"/>
              <a:gd name="connsiteX1179" fmla="*/ 14106 w 15843"/>
              <a:gd name="connsiteY1179" fmla="*/ 6289 h 10219"/>
              <a:gd name="connsiteX1180" fmla="*/ 14119 w 15843"/>
              <a:gd name="connsiteY1180" fmla="*/ 6289 h 10219"/>
              <a:gd name="connsiteX1181" fmla="*/ 14095 w 15843"/>
              <a:gd name="connsiteY1181" fmla="*/ 6291 h 10219"/>
              <a:gd name="connsiteX1182" fmla="*/ 14111 w 15843"/>
              <a:gd name="connsiteY1182" fmla="*/ 6288 h 10219"/>
              <a:gd name="connsiteX1183" fmla="*/ 14087 w 15843"/>
              <a:gd name="connsiteY1183" fmla="*/ 6296 h 10219"/>
              <a:gd name="connsiteX1184" fmla="*/ 14099 w 15843"/>
              <a:gd name="connsiteY1184" fmla="*/ 6291 h 10219"/>
              <a:gd name="connsiteX1185" fmla="*/ 14082 w 15843"/>
              <a:gd name="connsiteY1185" fmla="*/ 6299 h 10219"/>
              <a:gd name="connsiteX1186" fmla="*/ 14037 w 15843"/>
              <a:gd name="connsiteY1186" fmla="*/ 6329 h 10219"/>
              <a:gd name="connsiteX1187" fmla="*/ 14011 w 15843"/>
              <a:gd name="connsiteY1187" fmla="*/ 6347 h 10219"/>
              <a:gd name="connsiteX1188" fmla="*/ 13979 w 15843"/>
              <a:gd name="connsiteY1188" fmla="*/ 6366 h 10219"/>
              <a:gd name="connsiteX1189" fmla="*/ 13956 w 15843"/>
              <a:gd name="connsiteY1189" fmla="*/ 6377 h 10219"/>
              <a:gd name="connsiteX1190" fmla="*/ 13946 w 15843"/>
              <a:gd name="connsiteY1190" fmla="*/ 6381 h 10219"/>
              <a:gd name="connsiteX1191" fmla="*/ 13923 w 15843"/>
              <a:gd name="connsiteY1191" fmla="*/ 6388 h 10219"/>
              <a:gd name="connsiteX1192" fmla="*/ 13910 w 15843"/>
              <a:gd name="connsiteY1192" fmla="*/ 6391 h 10219"/>
              <a:gd name="connsiteX1193" fmla="*/ 13877 w 15843"/>
              <a:gd name="connsiteY1193" fmla="*/ 6393 h 10219"/>
              <a:gd name="connsiteX1194" fmla="*/ 13854 w 15843"/>
              <a:gd name="connsiteY1194" fmla="*/ 6393 h 10219"/>
              <a:gd name="connsiteX1195" fmla="*/ 13843 w 15843"/>
              <a:gd name="connsiteY1195" fmla="*/ 6392 h 10219"/>
              <a:gd name="connsiteX1196" fmla="*/ 13788 w 15843"/>
              <a:gd name="connsiteY1196" fmla="*/ 6382 h 10219"/>
              <a:gd name="connsiteX1197" fmla="*/ 13737 w 15843"/>
              <a:gd name="connsiteY1197" fmla="*/ 6366 h 10219"/>
              <a:gd name="connsiteX1198" fmla="*/ 13686 w 15843"/>
              <a:gd name="connsiteY1198" fmla="*/ 6347 h 10219"/>
              <a:gd name="connsiteX1199" fmla="*/ 13656 w 15843"/>
              <a:gd name="connsiteY1199" fmla="*/ 6333 h 10219"/>
              <a:gd name="connsiteX1200" fmla="*/ 13628 w 15843"/>
              <a:gd name="connsiteY1200" fmla="*/ 6317 h 10219"/>
              <a:gd name="connsiteX1201" fmla="*/ 13582 w 15843"/>
              <a:gd name="connsiteY1201" fmla="*/ 6286 h 10219"/>
              <a:gd name="connsiteX1202" fmla="*/ 13564 w 15843"/>
              <a:gd name="connsiteY1202" fmla="*/ 6273 h 10219"/>
              <a:gd name="connsiteX1203" fmla="*/ 13545 w 15843"/>
              <a:gd name="connsiteY1203" fmla="*/ 6263 h 10219"/>
              <a:gd name="connsiteX1204" fmla="*/ 13522 w 15843"/>
              <a:gd name="connsiteY1204" fmla="*/ 6252 h 10219"/>
              <a:gd name="connsiteX1205" fmla="*/ 13534 w 15843"/>
              <a:gd name="connsiteY1205" fmla="*/ 6257 h 10219"/>
              <a:gd name="connsiteX1206" fmla="*/ 13511 w 15843"/>
              <a:gd name="connsiteY1206" fmla="*/ 6251 h 10219"/>
              <a:gd name="connsiteX1207" fmla="*/ 13525 w 15843"/>
              <a:gd name="connsiteY1207" fmla="*/ 6253 h 10219"/>
              <a:gd name="connsiteX1208" fmla="*/ 13502 w 15843"/>
              <a:gd name="connsiteY1208" fmla="*/ 6252 h 10219"/>
              <a:gd name="connsiteX1209" fmla="*/ 13517 w 15843"/>
              <a:gd name="connsiteY1209" fmla="*/ 6251 h 10219"/>
              <a:gd name="connsiteX1210" fmla="*/ 13502 w 15843"/>
              <a:gd name="connsiteY1210" fmla="*/ 6253 h 10219"/>
              <a:gd name="connsiteX1211" fmla="*/ 13484 w 15843"/>
              <a:gd name="connsiteY1211" fmla="*/ 6258 h 10219"/>
              <a:gd name="connsiteX1212" fmla="*/ 13461 w 15843"/>
              <a:gd name="connsiteY1212" fmla="*/ 6267 h 10219"/>
              <a:gd name="connsiteX1213" fmla="*/ 13406 w 15843"/>
              <a:gd name="connsiteY1213" fmla="*/ 6288 h 10219"/>
              <a:gd name="connsiteX1214" fmla="*/ 13383 w 15843"/>
              <a:gd name="connsiteY1214" fmla="*/ 6294 h 10219"/>
              <a:gd name="connsiteX1215" fmla="*/ 13373 w 15843"/>
              <a:gd name="connsiteY1215" fmla="*/ 6296 h 10219"/>
              <a:gd name="connsiteX1216" fmla="*/ 13349 w 15843"/>
              <a:gd name="connsiteY1216" fmla="*/ 6298 h 10219"/>
              <a:gd name="connsiteX1217" fmla="*/ 13334 w 15843"/>
              <a:gd name="connsiteY1217" fmla="*/ 6298 h 10219"/>
              <a:gd name="connsiteX1218" fmla="*/ 13302 w 15843"/>
              <a:gd name="connsiteY1218" fmla="*/ 6294 h 10219"/>
              <a:gd name="connsiteX1219" fmla="*/ 13270 w 15843"/>
              <a:gd name="connsiteY1219" fmla="*/ 6286 h 10219"/>
              <a:gd name="connsiteX1220" fmla="*/ 13224 w 15843"/>
              <a:gd name="connsiteY1220" fmla="*/ 6269 h 10219"/>
              <a:gd name="connsiteX1221" fmla="*/ 13177 w 15843"/>
              <a:gd name="connsiteY1221" fmla="*/ 6253 h 10219"/>
              <a:gd name="connsiteX1222" fmla="*/ 13188 w 15843"/>
              <a:gd name="connsiteY1222" fmla="*/ 6256 h 10219"/>
              <a:gd name="connsiteX1223" fmla="*/ 13164 w 15843"/>
              <a:gd name="connsiteY1223" fmla="*/ 6251 h 10219"/>
              <a:gd name="connsiteX1224" fmla="*/ 13175 w 15843"/>
              <a:gd name="connsiteY1224" fmla="*/ 6252 h 10219"/>
              <a:gd name="connsiteX1225" fmla="*/ 13151 w 15843"/>
              <a:gd name="connsiteY1225" fmla="*/ 6251 h 10219"/>
              <a:gd name="connsiteX1226" fmla="*/ 13168 w 15843"/>
              <a:gd name="connsiteY1226" fmla="*/ 6250 h 10219"/>
              <a:gd name="connsiteX1227" fmla="*/ 13145 w 15843"/>
              <a:gd name="connsiteY1227" fmla="*/ 6255 h 10219"/>
              <a:gd name="connsiteX1228" fmla="*/ 13158 w 15843"/>
              <a:gd name="connsiteY1228" fmla="*/ 6251 h 10219"/>
              <a:gd name="connsiteX1229" fmla="*/ 13141 w 15843"/>
              <a:gd name="connsiteY1229" fmla="*/ 6258 h 10219"/>
              <a:gd name="connsiteX1230" fmla="*/ 13121 w 15843"/>
              <a:gd name="connsiteY1230" fmla="*/ 6267 h 10219"/>
              <a:gd name="connsiteX1231" fmla="*/ 13096 w 15843"/>
              <a:gd name="connsiteY1231" fmla="*/ 6282 h 10219"/>
              <a:gd name="connsiteX1232" fmla="*/ 13067 w 15843"/>
              <a:gd name="connsiteY1232" fmla="*/ 6298 h 10219"/>
              <a:gd name="connsiteX1233" fmla="*/ 13035 w 15843"/>
              <a:gd name="connsiteY1233" fmla="*/ 6312 h 10219"/>
              <a:gd name="connsiteX1234" fmla="*/ 13012 w 15843"/>
              <a:gd name="connsiteY1234" fmla="*/ 6319 h 10219"/>
              <a:gd name="connsiteX1235" fmla="*/ 12993 w 15843"/>
              <a:gd name="connsiteY1235" fmla="*/ 6322 h 10219"/>
              <a:gd name="connsiteX1236" fmla="*/ 12969 w 15843"/>
              <a:gd name="connsiteY1236" fmla="*/ 6322 h 10219"/>
              <a:gd name="connsiteX1237" fmla="*/ 12951 w 15843"/>
              <a:gd name="connsiteY1237" fmla="*/ 6321 h 10219"/>
              <a:gd name="connsiteX1238" fmla="*/ 12928 w 15843"/>
              <a:gd name="connsiteY1238" fmla="*/ 6315 h 10219"/>
              <a:gd name="connsiteX1239" fmla="*/ 12915 w 15843"/>
              <a:gd name="connsiteY1239" fmla="*/ 6311 h 10219"/>
              <a:gd name="connsiteX1240" fmla="*/ 12884 w 15843"/>
              <a:gd name="connsiteY1240" fmla="*/ 6297 h 10219"/>
              <a:gd name="connsiteX1241" fmla="*/ 12855 w 15843"/>
              <a:gd name="connsiteY1241" fmla="*/ 6279 h 10219"/>
              <a:gd name="connsiteX1242" fmla="*/ 12830 w 15843"/>
              <a:gd name="connsiteY1242" fmla="*/ 6261 h 10219"/>
              <a:gd name="connsiteX1243" fmla="*/ 12785 w 15843"/>
              <a:gd name="connsiteY1243" fmla="*/ 6226 h 10219"/>
              <a:gd name="connsiteX1244" fmla="*/ 12741 w 15843"/>
              <a:gd name="connsiteY1244" fmla="*/ 6195 h 10219"/>
              <a:gd name="connsiteX1245" fmla="*/ 12693 w 15843"/>
              <a:gd name="connsiteY1245" fmla="*/ 6163 h 10219"/>
              <a:gd name="connsiteX1246" fmla="*/ 12648 w 15843"/>
              <a:gd name="connsiteY1246" fmla="*/ 6132 h 10219"/>
              <a:gd name="connsiteX1247" fmla="*/ 12603 w 15843"/>
              <a:gd name="connsiteY1247" fmla="*/ 6102 h 10219"/>
              <a:gd name="connsiteX1248" fmla="*/ 12563 w 15843"/>
              <a:gd name="connsiteY1248" fmla="*/ 6078 h 10219"/>
              <a:gd name="connsiteX1249" fmla="*/ 12522 w 15843"/>
              <a:gd name="connsiteY1249" fmla="*/ 6058 h 10219"/>
              <a:gd name="connsiteX1250" fmla="*/ 12474 w 15843"/>
              <a:gd name="connsiteY1250" fmla="*/ 6040 h 10219"/>
              <a:gd name="connsiteX1251" fmla="*/ 12421 w 15843"/>
              <a:gd name="connsiteY1251" fmla="*/ 6019 h 10219"/>
              <a:gd name="connsiteX1252" fmla="*/ 12366 w 15843"/>
              <a:gd name="connsiteY1252" fmla="*/ 5990 h 10219"/>
              <a:gd name="connsiteX1253" fmla="*/ 12337 w 15843"/>
              <a:gd name="connsiteY1253" fmla="*/ 5969 h 10219"/>
              <a:gd name="connsiteX1254" fmla="*/ 12310 w 15843"/>
              <a:gd name="connsiteY1254" fmla="*/ 5947 h 10219"/>
              <a:gd name="connsiteX1255" fmla="*/ 12265 w 15843"/>
              <a:gd name="connsiteY1255" fmla="*/ 5904 h 10219"/>
              <a:gd name="connsiteX1256" fmla="*/ 12245 w 15843"/>
              <a:gd name="connsiteY1256" fmla="*/ 5886 h 10219"/>
              <a:gd name="connsiteX1257" fmla="*/ 12230 w 15843"/>
              <a:gd name="connsiteY1257" fmla="*/ 5873 h 10219"/>
              <a:gd name="connsiteX1258" fmla="*/ 12207 w 15843"/>
              <a:gd name="connsiteY1258" fmla="*/ 5859 h 10219"/>
              <a:gd name="connsiteX1259" fmla="*/ 12220 w 15843"/>
              <a:gd name="connsiteY1259" fmla="*/ 5865 h 10219"/>
              <a:gd name="connsiteX1260" fmla="*/ 12197 w 15843"/>
              <a:gd name="connsiteY1260" fmla="*/ 5857 h 10219"/>
              <a:gd name="connsiteX1261" fmla="*/ 12220 w 15843"/>
              <a:gd name="connsiteY1261" fmla="*/ 5861 h 10219"/>
              <a:gd name="connsiteX1262" fmla="*/ 12196 w 15843"/>
              <a:gd name="connsiteY1262" fmla="*/ 5861 h 10219"/>
              <a:gd name="connsiteX1263" fmla="*/ 12219 w 15843"/>
              <a:gd name="connsiteY1263" fmla="*/ 5857 h 10219"/>
              <a:gd name="connsiteX1264" fmla="*/ 12196 w 15843"/>
              <a:gd name="connsiteY1264" fmla="*/ 5865 h 10219"/>
              <a:gd name="connsiteX1265" fmla="*/ 12206 w 15843"/>
              <a:gd name="connsiteY1265" fmla="*/ 5861 h 10219"/>
              <a:gd name="connsiteX1266" fmla="*/ 12189 w 15843"/>
              <a:gd name="connsiteY1266" fmla="*/ 5869 h 10219"/>
              <a:gd name="connsiteX1267" fmla="*/ 12166 w 15843"/>
              <a:gd name="connsiteY1267" fmla="*/ 5884 h 10219"/>
              <a:gd name="connsiteX1268" fmla="*/ 12137 w 15843"/>
              <a:gd name="connsiteY1268" fmla="*/ 5902 h 10219"/>
              <a:gd name="connsiteX1269" fmla="*/ 12114 w 15843"/>
              <a:gd name="connsiteY1269" fmla="*/ 5915 h 10219"/>
              <a:gd name="connsiteX1270" fmla="*/ 12103 w 15843"/>
              <a:gd name="connsiteY1270" fmla="*/ 5919 h 10219"/>
              <a:gd name="connsiteX1271" fmla="*/ 12080 w 15843"/>
              <a:gd name="connsiteY1271" fmla="*/ 5927 h 10219"/>
              <a:gd name="connsiteX1272" fmla="*/ 12060 w 15843"/>
              <a:gd name="connsiteY1272" fmla="*/ 5931 h 10219"/>
              <a:gd name="connsiteX1273" fmla="*/ 12036 w 15843"/>
              <a:gd name="connsiteY1273" fmla="*/ 5932 h 10219"/>
              <a:gd name="connsiteX1274" fmla="*/ 12014 w 15843"/>
              <a:gd name="connsiteY1274" fmla="*/ 5929 h 10219"/>
              <a:gd name="connsiteX1275" fmla="*/ 11990 w 15843"/>
              <a:gd name="connsiteY1275" fmla="*/ 5923 h 10219"/>
              <a:gd name="connsiteX1276" fmla="*/ 11976 w 15843"/>
              <a:gd name="connsiteY1276" fmla="*/ 5917 h 10219"/>
              <a:gd name="connsiteX1277" fmla="*/ 11947 w 15843"/>
              <a:gd name="connsiteY1277" fmla="*/ 5902 h 10219"/>
              <a:gd name="connsiteX1278" fmla="*/ 11918 w 15843"/>
              <a:gd name="connsiteY1278" fmla="*/ 5882 h 10219"/>
              <a:gd name="connsiteX1279" fmla="*/ 11893 w 15843"/>
              <a:gd name="connsiteY1279" fmla="*/ 5862 h 10219"/>
              <a:gd name="connsiteX1280" fmla="*/ 11846 w 15843"/>
              <a:gd name="connsiteY1280" fmla="*/ 5822 h 10219"/>
              <a:gd name="connsiteX1281" fmla="*/ 11827 w 15843"/>
              <a:gd name="connsiteY1281" fmla="*/ 5805 h 10219"/>
              <a:gd name="connsiteX1282" fmla="*/ 11809 w 15843"/>
              <a:gd name="connsiteY1282" fmla="*/ 5791 h 10219"/>
              <a:gd name="connsiteX1283" fmla="*/ 11763 w 15843"/>
              <a:gd name="connsiteY1283" fmla="*/ 5763 h 10219"/>
              <a:gd name="connsiteX1284" fmla="*/ 11713 w 15843"/>
              <a:gd name="connsiteY1284" fmla="*/ 5734 h 10219"/>
              <a:gd name="connsiteX1285" fmla="*/ 11659 w 15843"/>
              <a:gd name="connsiteY1285" fmla="*/ 5697 h 10219"/>
              <a:gd name="connsiteX1286" fmla="*/ 11632 w 15843"/>
              <a:gd name="connsiteY1286" fmla="*/ 5673 h 10219"/>
              <a:gd name="connsiteX1287" fmla="*/ 11602 w 15843"/>
              <a:gd name="connsiteY1287" fmla="*/ 5642 h 10219"/>
              <a:gd name="connsiteX1288" fmla="*/ 11575 w 15843"/>
              <a:gd name="connsiteY1288" fmla="*/ 5607 h 10219"/>
              <a:gd name="connsiteX1289" fmla="*/ 11549 w 15843"/>
              <a:gd name="connsiteY1289" fmla="*/ 5566 h 10219"/>
              <a:gd name="connsiteX1290" fmla="*/ 11526 w 15843"/>
              <a:gd name="connsiteY1290" fmla="*/ 5524 h 10219"/>
              <a:gd name="connsiteX1291" fmla="*/ 11503 w 15843"/>
              <a:gd name="connsiteY1291" fmla="*/ 5482 h 10219"/>
              <a:gd name="connsiteX1292" fmla="*/ 11481 w 15843"/>
              <a:gd name="connsiteY1292" fmla="*/ 5442 h 10219"/>
              <a:gd name="connsiteX1293" fmla="*/ 11462 w 15843"/>
              <a:gd name="connsiteY1293" fmla="*/ 5410 h 10219"/>
              <a:gd name="connsiteX1294" fmla="*/ 11438 w 15843"/>
              <a:gd name="connsiteY1294" fmla="*/ 5379 h 10219"/>
              <a:gd name="connsiteX1295" fmla="*/ 11447 w 15843"/>
              <a:gd name="connsiteY1295" fmla="*/ 5388 h 10219"/>
              <a:gd name="connsiteX1296" fmla="*/ 11423 w 15843"/>
              <a:gd name="connsiteY1296" fmla="*/ 5366 h 10219"/>
              <a:gd name="connsiteX1297" fmla="*/ 11437 w 15843"/>
              <a:gd name="connsiteY1297" fmla="*/ 5376 h 10219"/>
              <a:gd name="connsiteX1298" fmla="*/ 11426 w 15843"/>
              <a:gd name="connsiteY1298" fmla="*/ 5370 h 10219"/>
              <a:gd name="connsiteX1299" fmla="*/ 11438 w 15843"/>
              <a:gd name="connsiteY1299" fmla="*/ 5375 h 10219"/>
              <a:gd name="connsiteX1300" fmla="*/ 11426 w 15843"/>
              <a:gd name="connsiteY1300" fmla="*/ 5371 h 10219"/>
              <a:gd name="connsiteX1301" fmla="*/ 11451 w 15843"/>
              <a:gd name="connsiteY1301" fmla="*/ 5375 h 10219"/>
              <a:gd name="connsiteX1302" fmla="*/ 11428 w 15843"/>
              <a:gd name="connsiteY1302" fmla="*/ 5375 h 10219"/>
              <a:gd name="connsiteX1303" fmla="*/ 11447 w 15843"/>
              <a:gd name="connsiteY1303" fmla="*/ 5372 h 10219"/>
              <a:gd name="connsiteX1304" fmla="*/ 11432 w 15843"/>
              <a:gd name="connsiteY1304" fmla="*/ 5376 h 10219"/>
              <a:gd name="connsiteX1305" fmla="*/ 11410 w 15843"/>
              <a:gd name="connsiteY1305" fmla="*/ 5386 h 10219"/>
              <a:gd name="connsiteX1306" fmla="*/ 11380 w 15843"/>
              <a:gd name="connsiteY1306" fmla="*/ 5400 h 10219"/>
              <a:gd name="connsiteX1307" fmla="*/ 11357 w 15843"/>
              <a:gd name="connsiteY1307" fmla="*/ 5408 h 10219"/>
              <a:gd name="connsiteX1308" fmla="*/ 11339 w 15843"/>
              <a:gd name="connsiteY1308" fmla="*/ 5412 h 10219"/>
              <a:gd name="connsiteX1309" fmla="*/ 11315 w 15843"/>
              <a:gd name="connsiteY1309" fmla="*/ 5414 h 10219"/>
              <a:gd name="connsiteX1310" fmla="*/ 11294 w 15843"/>
              <a:gd name="connsiteY1310" fmla="*/ 5413 h 10219"/>
              <a:gd name="connsiteX1311" fmla="*/ 11282 w 15843"/>
              <a:gd name="connsiteY1311" fmla="*/ 5410 h 10219"/>
              <a:gd name="connsiteX1312" fmla="*/ 11268 w 15843"/>
              <a:gd name="connsiteY1312" fmla="*/ 5406 h 10219"/>
              <a:gd name="connsiteX1313" fmla="*/ 11257 w 15843"/>
              <a:gd name="connsiteY1313" fmla="*/ 5401 h 10219"/>
              <a:gd name="connsiteX1314" fmla="*/ 11244 w 15843"/>
              <a:gd name="connsiteY1314" fmla="*/ 5394 h 10219"/>
              <a:gd name="connsiteX1315" fmla="*/ 11221 w 15843"/>
              <a:gd name="connsiteY1315" fmla="*/ 5377 h 10219"/>
              <a:gd name="connsiteX1316" fmla="*/ 11212 w 15843"/>
              <a:gd name="connsiteY1316" fmla="*/ 5370 h 10219"/>
              <a:gd name="connsiteX1317" fmla="*/ 11185 w 15843"/>
              <a:gd name="connsiteY1317" fmla="*/ 5343 h 10219"/>
              <a:gd name="connsiteX1318" fmla="*/ 11158 w 15843"/>
              <a:gd name="connsiteY1318" fmla="*/ 5312 h 10219"/>
              <a:gd name="connsiteX1319" fmla="*/ 11133 w 15843"/>
              <a:gd name="connsiteY1319" fmla="*/ 5279 h 10219"/>
              <a:gd name="connsiteX1320" fmla="*/ 11085 w 15843"/>
              <a:gd name="connsiteY1320" fmla="*/ 5209 h 10219"/>
              <a:gd name="connsiteX1321" fmla="*/ 11038 w 15843"/>
              <a:gd name="connsiteY1321" fmla="*/ 5138 h 10219"/>
              <a:gd name="connsiteX1322" fmla="*/ 11013 w 15843"/>
              <a:gd name="connsiteY1322" fmla="*/ 5098 h 10219"/>
              <a:gd name="connsiteX1323" fmla="*/ 10988 w 15843"/>
              <a:gd name="connsiteY1323" fmla="*/ 5054 h 10219"/>
              <a:gd name="connsiteX1324" fmla="*/ 10942 w 15843"/>
              <a:gd name="connsiteY1324" fmla="*/ 4966 h 10219"/>
              <a:gd name="connsiteX1325" fmla="*/ 10920 w 15843"/>
              <a:gd name="connsiteY1325" fmla="*/ 4926 h 10219"/>
              <a:gd name="connsiteX1326" fmla="*/ 10899 w 15843"/>
              <a:gd name="connsiteY1326" fmla="*/ 4890 h 10219"/>
              <a:gd name="connsiteX1327" fmla="*/ 10882 w 15843"/>
              <a:gd name="connsiteY1327" fmla="*/ 4864 h 10219"/>
              <a:gd name="connsiteX1328" fmla="*/ 10859 w 15843"/>
              <a:gd name="connsiteY1328" fmla="*/ 4838 h 10219"/>
              <a:gd name="connsiteX1329" fmla="*/ 10866 w 15843"/>
              <a:gd name="connsiteY1329" fmla="*/ 4845 h 10219"/>
              <a:gd name="connsiteX1330" fmla="*/ 10855 w 15843"/>
              <a:gd name="connsiteY1330" fmla="*/ 4835 h 10219"/>
              <a:gd name="connsiteX1331" fmla="*/ 10866 w 15843"/>
              <a:gd name="connsiteY1331" fmla="*/ 4843 h 10219"/>
              <a:gd name="connsiteX1332" fmla="*/ 10854 w 15843"/>
              <a:gd name="connsiteY1332" fmla="*/ 4837 h 10219"/>
              <a:gd name="connsiteX1333" fmla="*/ 10871 w 15843"/>
              <a:gd name="connsiteY1333" fmla="*/ 4843 h 10219"/>
              <a:gd name="connsiteX1334" fmla="*/ 10847 w 15843"/>
              <a:gd name="connsiteY1334" fmla="*/ 4837 h 10219"/>
              <a:gd name="connsiteX1335" fmla="*/ 10865 w 15843"/>
              <a:gd name="connsiteY1335" fmla="*/ 4839 h 10219"/>
              <a:gd name="connsiteX1336" fmla="*/ 10842 w 15843"/>
              <a:gd name="connsiteY1336" fmla="*/ 4839 h 10219"/>
              <a:gd name="connsiteX1337" fmla="*/ 10853 w 15843"/>
              <a:gd name="connsiteY1337" fmla="*/ 4839 h 10219"/>
              <a:gd name="connsiteX1338" fmla="*/ 10829 w 15843"/>
              <a:gd name="connsiteY1338" fmla="*/ 4842 h 10219"/>
              <a:gd name="connsiteX1339" fmla="*/ 10806 w 15843"/>
              <a:gd name="connsiteY1339" fmla="*/ 4846 h 10219"/>
              <a:gd name="connsiteX1340" fmla="*/ 10795 w 15843"/>
              <a:gd name="connsiteY1340" fmla="*/ 4846 h 10219"/>
              <a:gd name="connsiteX1341" fmla="*/ 10772 w 15843"/>
              <a:gd name="connsiteY1341" fmla="*/ 4846 h 10219"/>
              <a:gd name="connsiteX1342" fmla="*/ 10756 w 15843"/>
              <a:gd name="connsiteY1342" fmla="*/ 4845 h 10219"/>
              <a:gd name="connsiteX1343" fmla="*/ 10732 w 15843"/>
              <a:gd name="connsiteY1343" fmla="*/ 4839 h 10219"/>
              <a:gd name="connsiteX1344" fmla="*/ 10714 w 15843"/>
              <a:gd name="connsiteY1344" fmla="*/ 4832 h 10219"/>
              <a:gd name="connsiteX1345" fmla="*/ 10702 w 15843"/>
              <a:gd name="connsiteY1345" fmla="*/ 4826 h 10219"/>
              <a:gd name="connsiteX1346" fmla="*/ 10692 w 15843"/>
              <a:gd name="connsiteY1346" fmla="*/ 4819 h 10219"/>
              <a:gd name="connsiteX1347" fmla="*/ 10681 w 15843"/>
              <a:gd name="connsiteY1347" fmla="*/ 4810 h 10219"/>
              <a:gd name="connsiteX1348" fmla="*/ 10673 w 15843"/>
              <a:gd name="connsiteY1348" fmla="*/ 4803 h 10219"/>
              <a:gd name="connsiteX1349" fmla="*/ 10645 w 15843"/>
              <a:gd name="connsiteY1349" fmla="*/ 4773 h 10219"/>
              <a:gd name="connsiteX1350" fmla="*/ 10618 w 15843"/>
              <a:gd name="connsiteY1350" fmla="*/ 4739 h 10219"/>
              <a:gd name="connsiteX1351" fmla="*/ 10594 w 15843"/>
              <a:gd name="connsiteY1351" fmla="*/ 4701 h 10219"/>
              <a:gd name="connsiteX1352" fmla="*/ 10568 w 15843"/>
              <a:gd name="connsiteY1352" fmla="*/ 4660 h 10219"/>
              <a:gd name="connsiteX1353" fmla="*/ 10522 w 15843"/>
              <a:gd name="connsiteY1353" fmla="*/ 4575 h 10219"/>
              <a:gd name="connsiteX1354" fmla="*/ 10474 w 15843"/>
              <a:gd name="connsiteY1354" fmla="*/ 4487 h 10219"/>
              <a:gd name="connsiteX1355" fmla="*/ 10449 w 15843"/>
              <a:gd name="connsiteY1355" fmla="*/ 4438 h 10219"/>
              <a:gd name="connsiteX1356" fmla="*/ 10425 w 15843"/>
              <a:gd name="connsiteY1356" fmla="*/ 4386 h 10219"/>
              <a:gd name="connsiteX1357" fmla="*/ 10379 w 15843"/>
              <a:gd name="connsiteY1357" fmla="*/ 4278 h 10219"/>
              <a:gd name="connsiteX1358" fmla="*/ 10357 w 15843"/>
              <a:gd name="connsiteY1358" fmla="*/ 4228 h 10219"/>
              <a:gd name="connsiteX1359" fmla="*/ 10335 w 15843"/>
              <a:gd name="connsiteY1359" fmla="*/ 4182 h 10219"/>
              <a:gd name="connsiteX1360" fmla="*/ 10315 w 15843"/>
              <a:gd name="connsiteY1360" fmla="*/ 4145 h 10219"/>
              <a:gd name="connsiteX1361" fmla="*/ 10291 w 15843"/>
              <a:gd name="connsiteY1361" fmla="*/ 4110 h 10219"/>
              <a:gd name="connsiteX1362" fmla="*/ 10298 w 15843"/>
              <a:gd name="connsiteY1362" fmla="*/ 4118 h 10219"/>
              <a:gd name="connsiteX1363" fmla="*/ 10287 w 15843"/>
              <a:gd name="connsiteY1363" fmla="*/ 4107 h 10219"/>
              <a:gd name="connsiteX1364" fmla="*/ 10295 w 15843"/>
              <a:gd name="connsiteY1364" fmla="*/ 4114 h 10219"/>
              <a:gd name="connsiteX1365" fmla="*/ 10284 w 15843"/>
              <a:gd name="connsiteY1365" fmla="*/ 4105 h 10219"/>
              <a:gd name="connsiteX1366" fmla="*/ 10297 w 15843"/>
              <a:gd name="connsiteY1366" fmla="*/ 4113 h 10219"/>
              <a:gd name="connsiteX1367" fmla="*/ 10274 w 15843"/>
              <a:gd name="connsiteY1367" fmla="*/ 4102 h 10219"/>
              <a:gd name="connsiteX1368" fmla="*/ 10290 w 15843"/>
              <a:gd name="connsiteY1368" fmla="*/ 4108 h 10219"/>
              <a:gd name="connsiteX1369" fmla="*/ 10272 w 15843"/>
              <a:gd name="connsiteY1369" fmla="*/ 4103 h 10219"/>
              <a:gd name="connsiteX1370" fmla="*/ 10247 w 15843"/>
              <a:gd name="connsiteY1370" fmla="*/ 4100 h 10219"/>
              <a:gd name="connsiteX1371" fmla="*/ 10222 w 15843"/>
              <a:gd name="connsiteY1371" fmla="*/ 4096 h 10219"/>
              <a:gd name="connsiteX1372" fmla="*/ 10209 w 15843"/>
              <a:gd name="connsiteY1372" fmla="*/ 4092 h 10219"/>
              <a:gd name="connsiteX1373" fmla="*/ 10185 w 15843"/>
              <a:gd name="connsiteY1373" fmla="*/ 4084 h 10219"/>
              <a:gd name="connsiteX1374" fmla="*/ 10168 w 15843"/>
              <a:gd name="connsiteY1374" fmla="*/ 4075 h 10219"/>
              <a:gd name="connsiteX1375" fmla="*/ 10145 w 15843"/>
              <a:gd name="connsiteY1375" fmla="*/ 4059 h 10219"/>
              <a:gd name="connsiteX1376" fmla="*/ 10133 w 15843"/>
              <a:gd name="connsiteY1376" fmla="*/ 4049 h 10219"/>
              <a:gd name="connsiteX1377" fmla="*/ 10116 w 15843"/>
              <a:gd name="connsiteY1377" fmla="*/ 4029 h 10219"/>
              <a:gd name="connsiteX1378" fmla="*/ 10101 w 15843"/>
              <a:gd name="connsiteY1378" fmla="*/ 4007 h 10219"/>
              <a:gd name="connsiteX1379" fmla="*/ 10088 w 15843"/>
              <a:gd name="connsiteY1379" fmla="*/ 3983 h 10219"/>
              <a:gd name="connsiteX1380" fmla="*/ 10074 w 15843"/>
              <a:gd name="connsiteY1380" fmla="*/ 3953 h 10219"/>
              <a:gd name="connsiteX1381" fmla="*/ 10062 w 15843"/>
              <a:gd name="connsiteY1381" fmla="*/ 3924 h 10219"/>
              <a:gd name="connsiteX1382" fmla="*/ 10049 w 15843"/>
              <a:gd name="connsiteY1382" fmla="*/ 3890 h 10219"/>
              <a:gd name="connsiteX1383" fmla="*/ 10025 w 15843"/>
              <a:gd name="connsiteY1383" fmla="*/ 3819 h 10219"/>
              <a:gd name="connsiteX1384" fmla="*/ 10002 w 15843"/>
              <a:gd name="connsiteY1384" fmla="*/ 3745 h 10219"/>
              <a:gd name="connsiteX1385" fmla="*/ 9979 w 15843"/>
              <a:gd name="connsiteY1385" fmla="*/ 3671 h 10219"/>
              <a:gd name="connsiteX1386" fmla="*/ 9956 w 15843"/>
              <a:gd name="connsiteY1386" fmla="*/ 3599 h 10219"/>
              <a:gd name="connsiteX1387" fmla="*/ 9934 w 15843"/>
              <a:gd name="connsiteY1387" fmla="*/ 3536 h 10219"/>
              <a:gd name="connsiteX1388" fmla="*/ 9923 w 15843"/>
              <a:gd name="connsiteY1388" fmla="*/ 3509 h 10219"/>
              <a:gd name="connsiteX1389" fmla="*/ 9914 w 15843"/>
              <a:gd name="connsiteY1389" fmla="*/ 3487 h 10219"/>
              <a:gd name="connsiteX1390" fmla="*/ 9894 w 15843"/>
              <a:gd name="connsiteY1390" fmla="*/ 3449 h 10219"/>
              <a:gd name="connsiteX1391" fmla="*/ 9873 w 15843"/>
              <a:gd name="connsiteY1391" fmla="*/ 3417 h 10219"/>
              <a:gd name="connsiteX1392" fmla="*/ 9853 w 15843"/>
              <a:gd name="connsiteY1392" fmla="*/ 3391 h 10219"/>
              <a:gd name="connsiteX1393" fmla="*/ 9830 w 15843"/>
              <a:gd name="connsiteY1393" fmla="*/ 3364 h 10219"/>
              <a:gd name="connsiteX1394" fmla="*/ 9804 w 15843"/>
              <a:gd name="connsiteY1394" fmla="*/ 3335 h 10219"/>
              <a:gd name="connsiteX1395" fmla="*/ 9778 w 15843"/>
              <a:gd name="connsiteY1395" fmla="*/ 3302 h 10219"/>
              <a:gd name="connsiteX1396" fmla="*/ 9751 w 15843"/>
              <a:gd name="connsiteY1396" fmla="*/ 3262 h 10219"/>
              <a:gd name="connsiteX1397" fmla="*/ 9725 w 15843"/>
              <a:gd name="connsiteY1397" fmla="*/ 3216 h 10219"/>
              <a:gd name="connsiteX1398" fmla="*/ 9701 w 15843"/>
              <a:gd name="connsiteY1398" fmla="*/ 3163 h 10219"/>
              <a:gd name="connsiteX1399" fmla="*/ 9676 w 15843"/>
              <a:gd name="connsiteY1399" fmla="*/ 3105 h 10219"/>
              <a:gd name="connsiteX1400" fmla="*/ 9653 w 15843"/>
              <a:gd name="connsiteY1400" fmla="*/ 3044 h 10219"/>
              <a:gd name="connsiteX1401" fmla="*/ 9629 w 15843"/>
              <a:gd name="connsiteY1401" fmla="*/ 2981 h 10219"/>
              <a:gd name="connsiteX1402" fmla="*/ 9583 w 15843"/>
              <a:gd name="connsiteY1402" fmla="*/ 2854 h 10219"/>
              <a:gd name="connsiteX1403" fmla="*/ 9560 w 15843"/>
              <a:gd name="connsiteY1403" fmla="*/ 2794 h 10219"/>
              <a:gd name="connsiteX1404" fmla="*/ 9537 w 15843"/>
              <a:gd name="connsiteY1404" fmla="*/ 2737 h 10219"/>
              <a:gd name="connsiteX1405" fmla="*/ 9491 w 15843"/>
              <a:gd name="connsiteY1405" fmla="*/ 2624 h 10219"/>
              <a:gd name="connsiteX1406" fmla="*/ 9444 w 15843"/>
              <a:gd name="connsiteY1406" fmla="*/ 2514 h 10219"/>
              <a:gd name="connsiteX1407" fmla="*/ 9422 w 15843"/>
              <a:gd name="connsiteY1407" fmla="*/ 2464 h 10219"/>
              <a:gd name="connsiteX1408" fmla="*/ 9400 w 15843"/>
              <a:gd name="connsiteY1408" fmla="*/ 2419 h 10219"/>
              <a:gd name="connsiteX1409" fmla="*/ 9380 w 15843"/>
              <a:gd name="connsiteY1409" fmla="*/ 2382 h 10219"/>
              <a:gd name="connsiteX1410" fmla="*/ 9362 w 15843"/>
              <a:gd name="connsiteY1410" fmla="*/ 2353 h 10219"/>
              <a:gd name="connsiteX1411" fmla="*/ 9355 w 15843"/>
              <a:gd name="connsiteY1411" fmla="*/ 2345 h 10219"/>
              <a:gd name="connsiteX1412" fmla="*/ 9344 w 15843"/>
              <a:gd name="connsiteY1412" fmla="*/ 2334 h 10219"/>
              <a:gd name="connsiteX1413" fmla="*/ 9356 w 15843"/>
              <a:gd name="connsiteY1413" fmla="*/ 2343 h 10219"/>
              <a:gd name="connsiteX1414" fmla="*/ 9333 w 15843"/>
              <a:gd name="connsiteY1414" fmla="*/ 2329 h 10219"/>
              <a:gd name="connsiteX1415" fmla="*/ 9349 w 15843"/>
              <a:gd name="connsiteY1415" fmla="*/ 2337 h 10219"/>
              <a:gd name="connsiteX1416" fmla="*/ 9325 w 15843"/>
              <a:gd name="connsiteY1416" fmla="*/ 2329 h 10219"/>
              <a:gd name="connsiteX1417" fmla="*/ 9335 w 15843"/>
              <a:gd name="connsiteY1417" fmla="*/ 2331 h 10219"/>
              <a:gd name="connsiteX1418" fmla="*/ 9309 w 15843"/>
              <a:gd name="connsiteY1418" fmla="*/ 2327 h 10219"/>
              <a:gd name="connsiteX1419" fmla="*/ 9286 w 15843"/>
              <a:gd name="connsiteY1419" fmla="*/ 2323 h 10219"/>
              <a:gd name="connsiteX1420" fmla="*/ 9275 w 15843"/>
              <a:gd name="connsiteY1420" fmla="*/ 2320 h 10219"/>
              <a:gd name="connsiteX1421" fmla="*/ 9251 w 15843"/>
              <a:gd name="connsiteY1421" fmla="*/ 2311 h 10219"/>
              <a:gd name="connsiteX1422" fmla="*/ 9236 w 15843"/>
              <a:gd name="connsiteY1422" fmla="*/ 2303 h 10219"/>
              <a:gd name="connsiteX1423" fmla="*/ 9213 w 15843"/>
              <a:gd name="connsiteY1423" fmla="*/ 2288 h 10219"/>
              <a:gd name="connsiteX1424" fmla="*/ 9202 w 15843"/>
              <a:gd name="connsiteY1424" fmla="*/ 2279 h 10219"/>
              <a:gd name="connsiteX1425" fmla="*/ 9184 w 15843"/>
              <a:gd name="connsiteY1425" fmla="*/ 2260 h 10219"/>
              <a:gd name="connsiteX1426" fmla="*/ 9169 w 15843"/>
              <a:gd name="connsiteY1426" fmla="*/ 2239 h 10219"/>
              <a:gd name="connsiteX1427" fmla="*/ 9156 w 15843"/>
              <a:gd name="connsiteY1427" fmla="*/ 2218 h 10219"/>
              <a:gd name="connsiteX1428" fmla="*/ 9141 w 15843"/>
              <a:gd name="connsiteY1428" fmla="*/ 2192 h 10219"/>
              <a:gd name="connsiteX1429" fmla="*/ 9116 w 15843"/>
              <a:gd name="connsiteY1429" fmla="*/ 2139 h 10219"/>
              <a:gd name="connsiteX1430" fmla="*/ 9093 w 15843"/>
              <a:gd name="connsiteY1430" fmla="*/ 2081 h 10219"/>
              <a:gd name="connsiteX1431" fmla="*/ 9069 w 15843"/>
              <a:gd name="connsiteY1431" fmla="*/ 2019 h 10219"/>
              <a:gd name="connsiteX1432" fmla="*/ 9045 w 15843"/>
              <a:gd name="connsiteY1432" fmla="*/ 1955 h 10219"/>
              <a:gd name="connsiteX1433" fmla="*/ 9023 w 15843"/>
              <a:gd name="connsiteY1433" fmla="*/ 1895 h 10219"/>
              <a:gd name="connsiteX1434" fmla="*/ 9001 w 15843"/>
              <a:gd name="connsiteY1434" fmla="*/ 1839 h 10219"/>
              <a:gd name="connsiteX1435" fmla="*/ 8979 w 15843"/>
              <a:gd name="connsiteY1435" fmla="*/ 1789 h 10219"/>
              <a:gd name="connsiteX1436" fmla="*/ 8932 w 15843"/>
              <a:gd name="connsiteY1436" fmla="*/ 1697 h 10219"/>
              <a:gd name="connsiteX1437" fmla="*/ 8887 w 15843"/>
              <a:gd name="connsiteY1437" fmla="*/ 1612 h 10219"/>
              <a:gd name="connsiteX1438" fmla="*/ 8843 w 15843"/>
              <a:gd name="connsiteY1438" fmla="*/ 1535 h 10219"/>
              <a:gd name="connsiteX1439" fmla="*/ 8798 w 15843"/>
              <a:gd name="connsiteY1439" fmla="*/ 1467 h 10219"/>
              <a:gd name="connsiteX1440" fmla="*/ 8756 w 15843"/>
              <a:gd name="connsiteY1440" fmla="*/ 1409 h 10219"/>
              <a:gd name="connsiteX1441" fmla="*/ 8711 w 15843"/>
              <a:gd name="connsiteY1441" fmla="*/ 1359 h 10219"/>
              <a:gd name="connsiteX1442" fmla="*/ 8668 w 15843"/>
              <a:gd name="connsiteY1442" fmla="*/ 1315 h 10219"/>
              <a:gd name="connsiteX1443" fmla="*/ 8624 w 15843"/>
              <a:gd name="connsiteY1443" fmla="*/ 1275 h 10219"/>
              <a:gd name="connsiteX1444" fmla="*/ 8605 w 15843"/>
              <a:gd name="connsiteY1444" fmla="*/ 1260 h 10219"/>
              <a:gd name="connsiteX1445" fmla="*/ 8586 w 15843"/>
              <a:gd name="connsiteY1445" fmla="*/ 1247 h 10219"/>
              <a:gd name="connsiteX1446" fmla="*/ 8540 w 15843"/>
              <a:gd name="connsiteY1446" fmla="*/ 1220 h 10219"/>
              <a:gd name="connsiteX1447" fmla="*/ 8487 w 15843"/>
              <a:gd name="connsiteY1447" fmla="*/ 1189 h 10219"/>
              <a:gd name="connsiteX1448" fmla="*/ 8460 w 15843"/>
              <a:gd name="connsiteY1448" fmla="*/ 1169 h 10219"/>
              <a:gd name="connsiteX1449" fmla="*/ 8433 w 15843"/>
              <a:gd name="connsiteY1449" fmla="*/ 1147 h 10219"/>
              <a:gd name="connsiteX1450" fmla="*/ 8383 w 15843"/>
              <a:gd name="connsiteY1450" fmla="*/ 1099 h 10219"/>
              <a:gd name="connsiteX1451" fmla="*/ 8334 w 15843"/>
              <a:gd name="connsiteY1451" fmla="*/ 1047 h 10219"/>
              <a:gd name="connsiteX1452" fmla="*/ 8283 w 15843"/>
              <a:gd name="connsiteY1452" fmla="*/ 986 h 10219"/>
              <a:gd name="connsiteX1453" fmla="*/ 8234 w 15843"/>
              <a:gd name="connsiteY1453" fmla="*/ 916 h 10219"/>
              <a:gd name="connsiteX1454" fmla="*/ 8208 w 15843"/>
              <a:gd name="connsiteY1454" fmla="*/ 872 h 10219"/>
              <a:gd name="connsiteX1455" fmla="*/ 8183 w 15843"/>
              <a:gd name="connsiteY1455" fmla="*/ 823 h 10219"/>
              <a:gd name="connsiteX1456" fmla="*/ 8160 w 15843"/>
              <a:gd name="connsiteY1456" fmla="*/ 772 h 10219"/>
              <a:gd name="connsiteX1457" fmla="*/ 8137 w 15843"/>
              <a:gd name="connsiteY1457" fmla="*/ 722 h 10219"/>
              <a:gd name="connsiteX1458" fmla="*/ 8115 w 15843"/>
              <a:gd name="connsiteY1458" fmla="*/ 675 h 10219"/>
              <a:gd name="connsiteX1459" fmla="*/ 8095 w 15843"/>
              <a:gd name="connsiteY1459" fmla="*/ 636 h 10219"/>
              <a:gd name="connsiteX1460" fmla="*/ 8077 w 15843"/>
              <a:gd name="connsiteY1460" fmla="*/ 606 h 10219"/>
              <a:gd name="connsiteX1461" fmla="*/ 8070 w 15843"/>
              <a:gd name="connsiteY1461" fmla="*/ 598 h 10219"/>
              <a:gd name="connsiteX1462" fmla="*/ 8059 w 15843"/>
              <a:gd name="connsiteY1462" fmla="*/ 587 h 10219"/>
              <a:gd name="connsiteX1463" fmla="*/ 8071 w 15843"/>
              <a:gd name="connsiteY1463" fmla="*/ 596 h 10219"/>
              <a:gd name="connsiteX1464" fmla="*/ 8060 w 15843"/>
              <a:gd name="connsiteY1464" fmla="*/ 589 h 10219"/>
              <a:gd name="connsiteX1465" fmla="*/ 8082 w 15843"/>
              <a:gd name="connsiteY1465" fmla="*/ 598 h 10219"/>
              <a:gd name="connsiteX1466" fmla="*/ 8070 w 15843"/>
              <a:gd name="connsiteY1466" fmla="*/ 596 h 10219"/>
              <a:gd name="connsiteX1467" fmla="*/ 8095 w 15843"/>
              <a:gd name="connsiteY1467" fmla="*/ 597 h 10219"/>
              <a:gd name="connsiteX1468" fmla="*/ 8083 w 15843"/>
              <a:gd name="connsiteY1468" fmla="*/ 598 h 10219"/>
              <a:gd name="connsiteX1469" fmla="*/ 8098 w 15843"/>
              <a:gd name="connsiteY1469" fmla="*/ 595 h 10219"/>
              <a:gd name="connsiteX1470" fmla="*/ 8086 w 15843"/>
              <a:gd name="connsiteY1470" fmla="*/ 599 h 10219"/>
              <a:gd name="connsiteX1471" fmla="*/ 8100 w 15843"/>
              <a:gd name="connsiteY1471" fmla="*/ 593 h 10219"/>
              <a:gd name="connsiteX1472" fmla="*/ 8083 w 15843"/>
              <a:gd name="connsiteY1472" fmla="*/ 602 h 10219"/>
              <a:gd name="connsiteX1473" fmla="*/ 8058 w 15843"/>
              <a:gd name="connsiteY1473" fmla="*/ 622 h 10219"/>
              <a:gd name="connsiteX1474" fmla="*/ 8034 w 15843"/>
              <a:gd name="connsiteY1474" fmla="*/ 639 h 10219"/>
              <a:gd name="connsiteX1475" fmla="*/ 8021 w 15843"/>
              <a:gd name="connsiteY1475" fmla="*/ 647 h 10219"/>
              <a:gd name="connsiteX1476" fmla="*/ 7997 w 15843"/>
              <a:gd name="connsiteY1476" fmla="*/ 658 h 10219"/>
              <a:gd name="connsiteX1477" fmla="*/ 7977 w 15843"/>
              <a:gd name="connsiteY1477" fmla="*/ 664 h 10219"/>
              <a:gd name="connsiteX1478" fmla="*/ 7965 w 15843"/>
              <a:gd name="connsiteY1478" fmla="*/ 665 h 10219"/>
              <a:gd name="connsiteX1479" fmla="*/ 7944 w 15843"/>
              <a:gd name="connsiteY1479" fmla="*/ 665 h 10219"/>
              <a:gd name="connsiteX1480" fmla="*/ 7932 w 15843"/>
              <a:gd name="connsiteY1480" fmla="*/ 663 h 10219"/>
              <a:gd name="connsiteX1481" fmla="*/ 7909 w 15843"/>
              <a:gd name="connsiteY1481" fmla="*/ 655 h 10219"/>
              <a:gd name="connsiteX1482" fmla="*/ 7898 w 15843"/>
              <a:gd name="connsiteY1482" fmla="*/ 648 h 10219"/>
              <a:gd name="connsiteX1483" fmla="*/ 7883 w 15843"/>
              <a:gd name="connsiteY1483" fmla="*/ 637 h 10219"/>
              <a:gd name="connsiteX1484" fmla="*/ 7872 w 15843"/>
              <a:gd name="connsiteY1484" fmla="*/ 626 h 10219"/>
              <a:gd name="connsiteX1485" fmla="*/ 7861 w 15843"/>
              <a:gd name="connsiteY1485" fmla="*/ 614 h 10219"/>
              <a:gd name="connsiteX1486" fmla="*/ 7846 w 15843"/>
              <a:gd name="connsiteY1486" fmla="*/ 590 h 10219"/>
              <a:gd name="connsiteX1487" fmla="*/ 7831 w 15843"/>
              <a:gd name="connsiteY1487" fmla="*/ 561 h 10219"/>
              <a:gd name="connsiteX1488" fmla="*/ 7819 w 15843"/>
              <a:gd name="connsiteY1488" fmla="*/ 530 h 10219"/>
              <a:gd name="connsiteX1489" fmla="*/ 7807 w 15843"/>
              <a:gd name="connsiteY1489" fmla="*/ 497 h 10219"/>
              <a:gd name="connsiteX1490" fmla="*/ 7794 w 15843"/>
              <a:gd name="connsiteY1490" fmla="*/ 459 h 10219"/>
              <a:gd name="connsiteX1491" fmla="*/ 7782 w 15843"/>
              <a:gd name="connsiteY1491" fmla="*/ 420 h 10219"/>
              <a:gd name="connsiteX1492" fmla="*/ 7759 w 15843"/>
              <a:gd name="connsiteY1492" fmla="*/ 341 h 10219"/>
              <a:gd name="connsiteX1493" fmla="*/ 7736 w 15843"/>
              <a:gd name="connsiteY1493" fmla="*/ 264 h 10219"/>
              <a:gd name="connsiteX1494" fmla="*/ 7725 w 15843"/>
              <a:gd name="connsiteY1494" fmla="*/ 228 h 10219"/>
              <a:gd name="connsiteX1495" fmla="*/ 7714 w 15843"/>
              <a:gd name="connsiteY1495" fmla="*/ 197 h 10219"/>
              <a:gd name="connsiteX1496" fmla="*/ 7703 w 15843"/>
              <a:gd name="connsiteY1496" fmla="*/ 169 h 10219"/>
              <a:gd name="connsiteX1497" fmla="*/ 7695 w 15843"/>
              <a:gd name="connsiteY1497" fmla="*/ 149 h 10219"/>
              <a:gd name="connsiteX1498" fmla="*/ 7683 w 15843"/>
              <a:gd name="connsiteY1498" fmla="*/ 128 h 10219"/>
              <a:gd name="connsiteX1499" fmla="*/ 7690 w 15843"/>
              <a:gd name="connsiteY1499" fmla="*/ 137 h 10219"/>
              <a:gd name="connsiteX1500" fmla="*/ 7678 w 15843"/>
              <a:gd name="connsiteY1500" fmla="*/ 123 h 10219"/>
              <a:gd name="connsiteX1501" fmla="*/ 7708 w 15843"/>
              <a:gd name="connsiteY1501" fmla="*/ 145 h 10219"/>
              <a:gd name="connsiteX1502" fmla="*/ 7694 w 15843"/>
              <a:gd name="connsiteY1502" fmla="*/ 139 h 10219"/>
              <a:gd name="connsiteX1503" fmla="*/ 7724 w 15843"/>
              <a:gd name="connsiteY1503" fmla="*/ 144 h 10219"/>
              <a:gd name="connsiteX1504" fmla="*/ 7702 w 15843"/>
              <a:gd name="connsiteY1504" fmla="*/ 145 h 10219"/>
              <a:gd name="connsiteX1505" fmla="*/ 7718 w 15843"/>
              <a:gd name="connsiteY1505" fmla="*/ 143 h 10219"/>
              <a:gd name="connsiteX1506" fmla="*/ 7690 w 15843"/>
              <a:gd name="connsiteY1506" fmla="*/ 150 h 10219"/>
              <a:gd name="connsiteX1507" fmla="*/ 7701 w 15843"/>
              <a:gd name="connsiteY1507" fmla="*/ 147 h 10219"/>
              <a:gd name="connsiteX1508" fmla="*/ 7671 w 15843"/>
              <a:gd name="connsiteY1508" fmla="*/ 160 h 10219"/>
              <a:gd name="connsiteX1509" fmla="*/ 7681 w 15843"/>
              <a:gd name="connsiteY1509" fmla="*/ 154 h 10219"/>
              <a:gd name="connsiteX1510" fmla="*/ 7651 w 15843"/>
              <a:gd name="connsiteY1510" fmla="*/ 174 h 10219"/>
              <a:gd name="connsiteX1511" fmla="*/ 7661 w 15843"/>
              <a:gd name="connsiteY1511" fmla="*/ 166 h 10219"/>
              <a:gd name="connsiteX1512" fmla="*/ 7634 w 15843"/>
              <a:gd name="connsiteY1512" fmla="*/ 193 h 10219"/>
              <a:gd name="connsiteX1513" fmla="*/ 7644 w 15843"/>
              <a:gd name="connsiteY1513" fmla="*/ 181 h 10219"/>
              <a:gd name="connsiteX1514" fmla="*/ 7622 w 15843"/>
              <a:gd name="connsiteY1514" fmla="*/ 214 h 10219"/>
              <a:gd name="connsiteX1515" fmla="*/ 7630 w 15843"/>
              <a:gd name="connsiteY1515" fmla="*/ 198 h 10219"/>
              <a:gd name="connsiteX1516" fmla="*/ 7616 w 15843"/>
              <a:gd name="connsiteY1516" fmla="*/ 237 h 10219"/>
              <a:gd name="connsiteX1517" fmla="*/ 7619 w 15843"/>
              <a:gd name="connsiteY1517" fmla="*/ 227 h 10219"/>
              <a:gd name="connsiteX1518" fmla="*/ 7613 w 15843"/>
              <a:gd name="connsiteY1518" fmla="*/ 255 h 10219"/>
              <a:gd name="connsiteX1519" fmla="*/ 7607 w 15843"/>
              <a:gd name="connsiteY1519" fmla="*/ 287 h 10219"/>
              <a:gd name="connsiteX1520" fmla="*/ 7602 w 15843"/>
              <a:gd name="connsiteY1520" fmla="*/ 325 h 10219"/>
              <a:gd name="connsiteX1521" fmla="*/ 7596 w 15843"/>
              <a:gd name="connsiteY1521" fmla="*/ 367 h 10219"/>
              <a:gd name="connsiteX1522" fmla="*/ 7590 w 15843"/>
              <a:gd name="connsiteY1522" fmla="*/ 411 h 10219"/>
              <a:gd name="connsiteX1523" fmla="*/ 7585 w 15843"/>
              <a:gd name="connsiteY1523" fmla="*/ 461 h 10219"/>
              <a:gd name="connsiteX1524" fmla="*/ 7573 w 15843"/>
              <a:gd name="connsiteY1524" fmla="*/ 567 h 10219"/>
              <a:gd name="connsiteX1525" fmla="*/ 7561 w 15843"/>
              <a:gd name="connsiteY1525" fmla="*/ 683 h 10219"/>
              <a:gd name="connsiteX1526" fmla="*/ 7549 w 15843"/>
              <a:gd name="connsiteY1526" fmla="*/ 805 h 10219"/>
              <a:gd name="connsiteX1527" fmla="*/ 7538 w 15843"/>
              <a:gd name="connsiteY1527" fmla="*/ 932 h 10219"/>
              <a:gd name="connsiteX1528" fmla="*/ 7526 w 15843"/>
              <a:gd name="connsiteY1528" fmla="*/ 1061 h 10219"/>
              <a:gd name="connsiteX1529" fmla="*/ 7514 w 15843"/>
              <a:gd name="connsiteY1529" fmla="*/ 1189 h 10219"/>
              <a:gd name="connsiteX1530" fmla="*/ 7503 w 15843"/>
              <a:gd name="connsiteY1530" fmla="*/ 1313 h 10219"/>
              <a:gd name="connsiteX1531" fmla="*/ 7491 w 15843"/>
              <a:gd name="connsiteY1531" fmla="*/ 1432 h 10219"/>
              <a:gd name="connsiteX1532" fmla="*/ 7479 w 15843"/>
              <a:gd name="connsiteY1532" fmla="*/ 1541 h 10219"/>
              <a:gd name="connsiteX1533" fmla="*/ 7473 w 15843"/>
              <a:gd name="connsiteY1533" fmla="*/ 1593 h 10219"/>
              <a:gd name="connsiteX1534" fmla="*/ 7467 w 15843"/>
              <a:gd name="connsiteY1534" fmla="*/ 1641 h 10219"/>
              <a:gd name="connsiteX1535" fmla="*/ 7461 w 15843"/>
              <a:gd name="connsiteY1535" fmla="*/ 1686 h 10219"/>
              <a:gd name="connsiteX1536" fmla="*/ 7456 w 15843"/>
              <a:gd name="connsiteY1536" fmla="*/ 1728 h 10219"/>
              <a:gd name="connsiteX1537" fmla="*/ 7449 w 15843"/>
              <a:gd name="connsiteY1537" fmla="*/ 1766 h 10219"/>
              <a:gd name="connsiteX1538" fmla="*/ 7443 w 15843"/>
              <a:gd name="connsiteY1538" fmla="*/ 1799 h 10219"/>
              <a:gd name="connsiteX1539" fmla="*/ 7437 w 15843"/>
              <a:gd name="connsiteY1539" fmla="*/ 1831 h 10219"/>
              <a:gd name="connsiteX1540" fmla="*/ 7429 w 15843"/>
              <a:gd name="connsiteY1540" fmla="*/ 1858 h 10219"/>
              <a:gd name="connsiteX1541" fmla="*/ 7421 w 15843"/>
              <a:gd name="connsiteY1541" fmla="*/ 1879 h 10219"/>
              <a:gd name="connsiteX1542" fmla="*/ 7411 w 15843"/>
              <a:gd name="connsiteY1542" fmla="*/ 1901 h 10219"/>
              <a:gd name="connsiteX1543" fmla="*/ 7406 w 15843"/>
              <a:gd name="connsiteY1543" fmla="*/ 1910 h 10219"/>
              <a:gd name="connsiteX1544" fmla="*/ 7393 w 15843"/>
              <a:gd name="connsiteY1544" fmla="*/ 1925 h 10219"/>
              <a:gd name="connsiteX1545" fmla="*/ 7387 w 15843"/>
              <a:gd name="connsiteY1545" fmla="*/ 1930 h 10219"/>
              <a:gd name="connsiteX1546" fmla="*/ 7362 w 15843"/>
              <a:gd name="connsiteY1546" fmla="*/ 1945 h 10219"/>
              <a:gd name="connsiteX1547" fmla="*/ 7356 w 15843"/>
              <a:gd name="connsiteY1547" fmla="*/ 1947 h 10219"/>
              <a:gd name="connsiteX1548" fmla="*/ 7320 w 15843"/>
              <a:gd name="connsiteY1548" fmla="*/ 1950 h 10219"/>
              <a:gd name="connsiteX1549" fmla="*/ 7315 w 15843"/>
              <a:gd name="connsiteY1549" fmla="*/ 1949 h 10219"/>
              <a:gd name="connsiteX1550" fmla="*/ 7280 w 15843"/>
              <a:gd name="connsiteY1550" fmla="*/ 1932 h 10219"/>
              <a:gd name="connsiteX1551" fmla="*/ 7268 w 15843"/>
              <a:gd name="connsiteY1551" fmla="*/ 1922 h 10219"/>
              <a:gd name="connsiteX1552" fmla="*/ 7254 w 15843"/>
              <a:gd name="connsiteY1552" fmla="*/ 1905 h 10219"/>
              <a:gd name="connsiteX1553" fmla="*/ 7237 w 15843"/>
              <a:gd name="connsiteY1553" fmla="*/ 1876 h 10219"/>
              <a:gd name="connsiteX1554" fmla="*/ 7224 w 15843"/>
              <a:gd name="connsiteY1554" fmla="*/ 1843 h 10219"/>
              <a:gd name="connsiteX1555" fmla="*/ 7211 w 15843"/>
              <a:gd name="connsiteY1555" fmla="*/ 1807 h 10219"/>
              <a:gd name="connsiteX1556" fmla="*/ 7198 w 15843"/>
              <a:gd name="connsiteY1556" fmla="*/ 1767 h 10219"/>
              <a:gd name="connsiteX1557" fmla="*/ 7174 w 15843"/>
              <a:gd name="connsiteY1557" fmla="*/ 1682 h 10219"/>
              <a:gd name="connsiteX1558" fmla="*/ 7163 w 15843"/>
              <a:gd name="connsiteY1558" fmla="*/ 1641 h 10219"/>
              <a:gd name="connsiteX1559" fmla="*/ 7151 w 15843"/>
              <a:gd name="connsiteY1559" fmla="*/ 1603 h 10219"/>
              <a:gd name="connsiteX1560" fmla="*/ 7140 w 15843"/>
              <a:gd name="connsiteY1560" fmla="*/ 1569 h 10219"/>
              <a:gd name="connsiteX1561" fmla="*/ 7131 w 15843"/>
              <a:gd name="connsiteY1561" fmla="*/ 1543 h 10219"/>
              <a:gd name="connsiteX1562" fmla="*/ 7120 w 15843"/>
              <a:gd name="connsiteY1562" fmla="*/ 1520 h 10219"/>
              <a:gd name="connsiteX1563" fmla="*/ 7128 w 15843"/>
              <a:gd name="connsiteY1563" fmla="*/ 1533 h 10219"/>
              <a:gd name="connsiteX1564" fmla="*/ 7117 w 15843"/>
              <a:gd name="connsiteY1564" fmla="*/ 1518 h 10219"/>
              <a:gd name="connsiteX1565" fmla="*/ 7131 w 15843"/>
              <a:gd name="connsiteY1565" fmla="*/ 1533 h 10219"/>
              <a:gd name="connsiteX1566" fmla="*/ 7110 w 15843"/>
              <a:gd name="connsiteY1566" fmla="*/ 1517 h 10219"/>
              <a:gd name="connsiteX1567" fmla="*/ 7123 w 15843"/>
              <a:gd name="connsiteY1567" fmla="*/ 1525 h 10219"/>
              <a:gd name="connsiteX1568" fmla="*/ 7100 w 15843"/>
              <a:gd name="connsiteY1568" fmla="*/ 1514 h 10219"/>
              <a:gd name="connsiteX1569" fmla="*/ 7113 w 15843"/>
              <a:gd name="connsiteY1569" fmla="*/ 1519 h 10219"/>
              <a:gd name="connsiteX1570" fmla="*/ 7088 w 15843"/>
              <a:gd name="connsiteY1570" fmla="*/ 1513 h 10219"/>
              <a:gd name="connsiteX1571" fmla="*/ 7104 w 15843"/>
              <a:gd name="connsiteY1571" fmla="*/ 1515 h 10219"/>
              <a:gd name="connsiteX1572" fmla="*/ 7079 w 15843"/>
              <a:gd name="connsiteY1572" fmla="*/ 1514 h 10219"/>
              <a:gd name="connsiteX1573" fmla="*/ 7095 w 15843"/>
              <a:gd name="connsiteY1573" fmla="*/ 1513 h 10219"/>
              <a:gd name="connsiteX1574" fmla="*/ 7070 w 15843"/>
              <a:gd name="connsiteY1574" fmla="*/ 1518 h 10219"/>
              <a:gd name="connsiteX1575" fmla="*/ 7087 w 15843"/>
              <a:gd name="connsiteY1575" fmla="*/ 1512 h 10219"/>
              <a:gd name="connsiteX1576" fmla="*/ 7063 w 15843"/>
              <a:gd name="connsiteY1576" fmla="*/ 1524 h 10219"/>
              <a:gd name="connsiteX1577" fmla="*/ 7076 w 15843"/>
              <a:gd name="connsiteY1577" fmla="*/ 1516 h 10219"/>
              <a:gd name="connsiteX1578" fmla="*/ 7053 w 15843"/>
              <a:gd name="connsiteY1578" fmla="*/ 1534 h 10219"/>
              <a:gd name="connsiteX1579" fmla="*/ 7064 w 15843"/>
              <a:gd name="connsiteY1579" fmla="*/ 1524 h 10219"/>
              <a:gd name="connsiteX1580" fmla="*/ 7043 w 15843"/>
              <a:gd name="connsiteY1580" fmla="*/ 1549 h 10219"/>
              <a:gd name="connsiteX1581" fmla="*/ 7050 w 15843"/>
              <a:gd name="connsiteY1581" fmla="*/ 1539 h 10219"/>
              <a:gd name="connsiteX1582" fmla="*/ 7041 w 15843"/>
              <a:gd name="connsiteY1582" fmla="*/ 1554 h 10219"/>
              <a:gd name="connsiteX1583" fmla="*/ 7031 w 15843"/>
              <a:gd name="connsiteY1583" fmla="*/ 1575 h 10219"/>
              <a:gd name="connsiteX1584" fmla="*/ 7020 w 15843"/>
              <a:gd name="connsiteY1584" fmla="*/ 1604 h 10219"/>
              <a:gd name="connsiteX1585" fmla="*/ 7009 w 15843"/>
              <a:gd name="connsiteY1585" fmla="*/ 1637 h 10219"/>
              <a:gd name="connsiteX1586" fmla="*/ 6998 w 15843"/>
              <a:gd name="connsiteY1586" fmla="*/ 1673 h 10219"/>
              <a:gd name="connsiteX1587" fmla="*/ 6986 w 15843"/>
              <a:gd name="connsiteY1587" fmla="*/ 1713 h 10219"/>
              <a:gd name="connsiteX1588" fmla="*/ 6963 w 15843"/>
              <a:gd name="connsiteY1588" fmla="*/ 1796 h 10219"/>
              <a:gd name="connsiteX1589" fmla="*/ 6939 w 15843"/>
              <a:gd name="connsiteY1589" fmla="*/ 1881 h 10219"/>
              <a:gd name="connsiteX1590" fmla="*/ 6927 w 15843"/>
              <a:gd name="connsiteY1590" fmla="*/ 1920 h 10219"/>
              <a:gd name="connsiteX1591" fmla="*/ 6915 w 15843"/>
              <a:gd name="connsiteY1591" fmla="*/ 1959 h 10219"/>
              <a:gd name="connsiteX1592" fmla="*/ 6902 w 15843"/>
              <a:gd name="connsiteY1592" fmla="*/ 1994 h 10219"/>
              <a:gd name="connsiteX1593" fmla="*/ 6887 w 15843"/>
              <a:gd name="connsiteY1593" fmla="*/ 2028 h 10219"/>
              <a:gd name="connsiteX1594" fmla="*/ 6871 w 15843"/>
              <a:gd name="connsiteY1594" fmla="*/ 2058 h 10219"/>
              <a:gd name="connsiteX1595" fmla="*/ 6860 w 15843"/>
              <a:gd name="connsiteY1595" fmla="*/ 2075 h 10219"/>
              <a:gd name="connsiteX1596" fmla="*/ 6851 w 15843"/>
              <a:gd name="connsiteY1596" fmla="*/ 2086 h 10219"/>
              <a:gd name="connsiteX1597" fmla="*/ 6839 w 15843"/>
              <a:gd name="connsiteY1597" fmla="*/ 2097 h 10219"/>
              <a:gd name="connsiteX1598" fmla="*/ 6827 w 15843"/>
              <a:gd name="connsiteY1598" fmla="*/ 2108 h 10219"/>
              <a:gd name="connsiteX1599" fmla="*/ 6815 w 15843"/>
              <a:gd name="connsiteY1599" fmla="*/ 2115 h 10219"/>
              <a:gd name="connsiteX1600" fmla="*/ 6800 w 15843"/>
              <a:gd name="connsiteY1600" fmla="*/ 2122 h 10219"/>
              <a:gd name="connsiteX1601" fmla="*/ 6789 w 15843"/>
              <a:gd name="connsiteY1601" fmla="*/ 2126 h 10219"/>
              <a:gd name="connsiteX1602" fmla="*/ 6771 w 15843"/>
              <a:gd name="connsiteY1602" fmla="*/ 2130 h 10219"/>
              <a:gd name="connsiteX1603" fmla="*/ 6760 w 15843"/>
              <a:gd name="connsiteY1603" fmla="*/ 2131 h 10219"/>
              <a:gd name="connsiteX1604" fmla="*/ 6733 w 15843"/>
              <a:gd name="connsiteY1604" fmla="*/ 2128 h 10219"/>
              <a:gd name="connsiteX1605" fmla="*/ 6709 w 15843"/>
              <a:gd name="connsiteY1605" fmla="*/ 2121 h 10219"/>
              <a:gd name="connsiteX1606" fmla="*/ 6690 w 15843"/>
              <a:gd name="connsiteY1606" fmla="*/ 2112 h 10219"/>
              <a:gd name="connsiteX1607" fmla="*/ 6667 w 15843"/>
              <a:gd name="connsiteY1607" fmla="*/ 2096 h 10219"/>
              <a:gd name="connsiteX1608" fmla="*/ 6658 w 15843"/>
              <a:gd name="connsiteY1608" fmla="*/ 2089 h 10219"/>
              <a:gd name="connsiteX1609" fmla="*/ 6631 w 15843"/>
              <a:gd name="connsiteY1609" fmla="*/ 2064 h 10219"/>
              <a:gd name="connsiteX1610" fmla="*/ 6607 w 15843"/>
              <a:gd name="connsiteY1610" fmla="*/ 2038 h 10219"/>
              <a:gd name="connsiteX1611" fmla="*/ 6586 w 15843"/>
              <a:gd name="connsiteY1611" fmla="*/ 2015 h 10219"/>
              <a:gd name="connsiteX1612" fmla="*/ 6559 w 15843"/>
              <a:gd name="connsiteY1612" fmla="*/ 1987 h 10219"/>
              <a:gd name="connsiteX1613" fmla="*/ 6543 w 15843"/>
              <a:gd name="connsiteY1613" fmla="*/ 1968 h 10219"/>
              <a:gd name="connsiteX1614" fmla="*/ 6526 w 15843"/>
              <a:gd name="connsiteY1614" fmla="*/ 1943 h 10219"/>
              <a:gd name="connsiteX1615" fmla="*/ 6514 w 15843"/>
              <a:gd name="connsiteY1615" fmla="*/ 1920 h 10219"/>
              <a:gd name="connsiteX1616" fmla="*/ 6500 w 15843"/>
              <a:gd name="connsiteY1616" fmla="*/ 1892 h 10219"/>
              <a:gd name="connsiteX1617" fmla="*/ 6478 w 15843"/>
              <a:gd name="connsiteY1617" fmla="*/ 1840 h 10219"/>
              <a:gd name="connsiteX1618" fmla="*/ 6455 w 15843"/>
              <a:gd name="connsiteY1618" fmla="*/ 1789 h 10219"/>
              <a:gd name="connsiteX1619" fmla="*/ 6446 w 15843"/>
              <a:gd name="connsiteY1619" fmla="*/ 1769 h 10219"/>
              <a:gd name="connsiteX1620" fmla="*/ 6436 w 15843"/>
              <a:gd name="connsiteY1620" fmla="*/ 1752 h 10219"/>
              <a:gd name="connsiteX1621" fmla="*/ 6425 w 15843"/>
              <a:gd name="connsiteY1621" fmla="*/ 1734 h 10219"/>
              <a:gd name="connsiteX1622" fmla="*/ 6431 w 15843"/>
              <a:gd name="connsiteY1622" fmla="*/ 1742 h 10219"/>
              <a:gd name="connsiteX1623" fmla="*/ 6420 w 15843"/>
              <a:gd name="connsiteY1623" fmla="*/ 1729 h 10219"/>
              <a:gd name="connsiteX1624" fmla="*/ 6434 w 15843"/>
              <a:gd name="connsiteY1624" fmla="*/ 1741 h 10219"/>
              <a:gd name="connsiteX1625" fmla="*/ 6422 w 15843"/>
              <a:gd name="connsiteY1625" fmla="*/ 1733 h 10219"/>
              <a:gd name="connsiteX1626" fmla="*/ 6455 w 15843"/>
              <a:gd name="connsiteY1626" fmla="*/ 1745 h 10219"/>
              <a:gd name="connsiteX1627" fmla="*/ 6444 w 15843"/>
              <a:gd name="connsiteY1627" fmla="*/ 1744 h 10219"/>
              <a:gd name="connsiteX1628" fmla="*/ 6484 w 15843"/>
              <a:gd name="connsiteY1628" fmla="*/ 1736 h 10219"/>
              <a:gd name="connsiteX1629" fmla="*/ 6472 w 15843"/>
              <a:gd name="connsiteY1629" fmla="*/ 1742 h 10219"/>
              <a:gd name="connsiteX1630" fmla="*/ 6494 w 15843"/>
              <a:gd name="connsiteY1630" fmla="*/ 1724 h 10219"/>
              <a:gd name="connsiteX1631" fmla="*/ 6483 w 15843"/>
              <a:gd name="connsiteY1631" fmla="*/ 1738 h 10219"/>
              <a:gd name="connsiteX1632" fmla="*/ 6490 w 15843"/>
              <a:gd name="connsiteY1632" fmla="*/ 1728 h 10219"/>
              <a:gd name="connsiteX1633" fmla="*/ 6487 w 15843"/>
              <a:gd name="connsiteY1633" fmla="*/ 1731 h 10219"/>
              <a:gd name="connsiteX1634" fmla="*/ 6483 w 15843"/>
              <a:gd name="connsiteY1634" fmla="*/ 1741 h 10219"/>
              <a:gd name="connsiteX1635" fmla="*/ 6473 w 15843"/>
              <a:gd name="connsiteY1635" fmla="*/ 1773 h 10219"/>
              <a:gd name="connsiteX1636" fmla="*/ 6462 w 15843"/>
              <a:gd name="connsiteY1636" fmla="*/ 1817 h 10219"/>
              <a:gd name="connsiteX1637" fmla="*/ 6450 w 15843"/>
              <a:gd name="connsiteY1637" fmla="*/ 1869 h 10219"/>
              <a:gd name="connsiteX1638" fmla="*/ 6439 w 15843"/>
              <a:gd name="connsiteY1638" fmla="*/ 1929 h 10219"/>
              <a:gd name="connsiteX1639" fmla="*/ 6427 w 15843"/>
              <a:gd name="connsiteY1639" fmla="*/ 1995 h 10219"/>
              <a:gd name="connsiteX1640" fmla="*/ 6416 w 15843"/>
              <a:gd name="connsiteY1640" fmla="*/ 2064 h 10219"/>
              <a:gd name="connsiteX1641" fmla="*/ 6404 w 15843"/>
              <a:gd name="connsiteY1641" fmla="*/ 2134 h 10219"/>
              <a:gd name="connsiteX1642" fmla="*/ 6392 w 15843"/>
              <a:gd name="connsiteY1642" fmla="*/ 2205 h 10219"/>
              <a:gd name="connsiteX1643" fmla="*/ 6380 w 15843"/>
              <a:gd name="connsiteY1643" fmla="*/ 2274 h 10219"/>
              <a:gd name="connsiteX1644" fmla="*/ 6369 w 15843"/>
              <a:gd name="connsiteY1644" fmla="*/ 2341 h 10219"/>
              <a:gd name="connsiteX1645" fmla="*/ 6357 w 15843"/>
              <a:gd name="connsiteY1645" fmla="*/ 2404 h 10219"/>
              <a:gd name="connsiteX1646" fmla="*/ 6344 w 15843"/>
              <a:gd name="connsiteY1646" fmla="*/ 2460 h 10219"/>
              <a:gd name="connsiteX1647" fmla="*/ 6331 w 15843"/>
              <a:gd name="connsiteY1647" fmla="*/ 2511 h 10219"/>
              <a:gd name="connsiteX1648" fmla="*/ 6318 w 15843"/>
              <a:gd name="connsiteY1648" fmla="*/ 2552 h 10219"/>
              <a:gd name="connsiteX1649" fmla="*/ 6309 w 15843"/>
              <a:gd name="connsiteY1649" fmla="*/ 2574 h 10219"/>
              <a:gd name="connsiteX1650" fmla="*/ 6303 w 15843"/>
              <a:gd name="connsiteY1650" fmla="*/ 2585 h 10219"/>
              <a:gd name="connsiteX1651" fmla="*/ 6297 w 15843"/>
              <a:gd name="connsiteY1651" fmla="*/ 2595 h 10219"/>
              <a:gd name="connsiteX1652" fmla="*/ 6285 w 15843"/>
              <a:gd name="connsiteY1652" fmla="*/ 2610 h 10219"/>
              <a:gd name="connsiteX1653" fmla="*/ 6264 w 15843"/>
              <a:gd name="connsiteY1653" fmla="*/ 2628 h 10219"/>
              <a:gd name="connsiteX1654" fmla="*/ 6252 w 15843"/>
              <a:gd name="connsiteY1654" fmla="*/ 2635 h 10219"/>
              <a:gd name="connsiteX1655" fmla="*/ 6219 w 15843"/>
              <a:gd name="connsiteY1655" fmla="*/ 2645 h 10219"/>
              <a:gd name="connsiteX1656" fmla="*/ 6208 w 15843"/>
              <a:gd name="connsiteY1656" fmla="*/ 2645 h 10219"/>
              <a:gd name="connsiteX1657" fmla="*/ 6171 w 15843"/>
              <a:gd name="connsiteY1657" fmla="*/ 2637 h 10219"/>
              <a:gd name="connsiteX1658" fmla="*/ 6160 w 15843"/>
              <a:gd name="connsiteY1658" fmla="*/ 2631 h 10219"/>
              <a:gd name="connsiteX1659" fmla="*/ 6143 w 15843"/>
              <a:gd name="connsiteY1659" fmla="*/ 2619 h 10219"/>
              <a:gd name="connsiteX1660" fmla="*/ 6131 w 15843"/>
              <a:gd name="connsiteY1660" fmla="*/ 2608 h 10219"/>
              <a:gd name="connsiteX1661" fmla="*/ 6123 w 15843"/>
              <a:gd name="connsiteY1661" fmla="*/ 2598 h 10219"/>
              <a:gd name="connsiteX1662" fmla="*/ 6107 w 15843"/>
              <a:gd name="connsiteY1662" fmla="*/ 2577 h 10219"/>
              <a:gd name="connsiteX1663" fmla="*/ 6094 w 15843"/>
              <a:gd name="connsiteY1663" fmla="*/ 2554 h 10219"/>
              <a:gd name="connsiteX1664" fmla="*/ 6080 w 15843"/>
              <a:gd name="connsiteY1664" fmla="*/ 2527 h 10219"/>
              <a:gd name="connsiteX1665" fmla="*/ 6057 w 15843"/>
              <a:gd name="connsiteY1665" fmla="*/ 2475 h 10219"/>
              <a:gd name="connsiteX1666" fmla="*/ 6035 w 15843"/>
              <a:gd name="connsiteY1666" fmla="*/ 2424 h 10219"/>
              <a:gd name="connsiteX1667" fmla="*/ 6013 w 15843"/>
              <a:gd name="connsiteY1667" fmla="*/ 2379 h 10219"/>
              <a:gd name="connsiteX1668" fmla="*/ 6004 w 15843"/>
              <a:gd name="connsiteY1668" fmla="*/ 2362 h 10219"/>
              <a:gd name="connsiteX1669" fmla="*/ 5992 w 15843"/>
              <a:gd name="connsiteY1669" fmla="*/ 2345 h 10219"/>
              <a:gd name="connsiteX1670" fmla="*/ 5966 w 15843"/>
              <a:gd name="connsiteY1670" fmla="*/ 2304 h 10219"/>
              <a:gd name="connsiteX1671" fmla="*/ 5942 w 15843"/>
              <a:gd name="connsiteY1671" fmla="*/ 2261 h 10219"/>
              <a:gd name="connsiteX1672" fmla="*/ 5919 w 15843"/>
              <a:gd name="connsiteY1672" fmla="*/ 2217 h 10219"/>
              <a:gd name="connsiteX1673" fmla="*/ 5897 w 15843"/>
              <a:gd name="connsiteY1673" fmla="*/ 2176 h 10219"/>
              <a:gd name="connsiteX1674" fmla="*/ 5879 w 15843"/>
              <a:gd name="connsiteY1674" fmla="*/ 2144 h 10219"/>
              <a:gd name="connsiteX1675" fmla="*/ 5855 w 15843"/>
              <a:gd name="connsiteY1675" fmla="*/ 2113 h 10219"/>
              <a:gd name="connsiteX1676" fmla="*/ 5863 w 15843"/>
              <a:gd name="connsiteY1676" fmla="*/ 2122 h 10219"/>
              <a:gd name="connsiteX1677" fmla="*/ 5851 w 15843"/>
              <a:gd name="connsiteY1677" fmla="*/ 2111 h 10219"/>
              <a:gd name="connsiteX1678" fmla="*/ 5860 w 15843"/>
              <a:gd name="connsiteY1678" fmla="*/ 2118 h 10219"/>
              <a:gd name="connsiteX1679" fmla="*/ 5848 w 15843"/>
              <a:gd name="connsiteY1679" fmla="*/ 2110 h 10219"/>
              <a:gd name="connsiteX1680" fmla="*/ 5867 w 15843"/>
              <a:gd name="connsiteY1680" fmla="*/ 2119 h 10219"/>
              <a:gd name="connsiteX1681" fmla="*/ 5855 w 15843"/>
              <a:gd name="connsiteY1681" fmla="*/ 2115 h 10219"/>
              <a:gd name="connsiteX1682" fmla="*/ 5877 w 15843"/>
              <a:gd name="connsiteY1682" fmla="*/ 2119 h 10219"/>
              <a:gd name="connsiteX1683" fmla="*/ 5866 w 15843"/>
              <a:gd name="connsiteY1683" fmla="*/ 2119 h 10219"/>
              <a:gd name="connsiteX1684" fmla="*/ 5897 w 15843"/>
              <a:gd name="connsiteY1684" fmla="*/ 2112 h 10219"/>
              <a:gd name="connsiteX1685" fmla="*/ 5886 w 15843"/>
              <a:gd name="connsiteY1685" fmla="*/ 2117 h 10219"/>
              <a:gd name="connsiteX1686" fmla="*/ 5905 w 15843"/>
              <a:gd name="connsiteY1686" fmla="*/ 2103 h 10219"/>
              <a:gd name="connsiteX1687" fmla="*/ 5893 w 15843"/>
              <a:gd name="connsiteY1687" fmla="*/ 2115 h 10219"/>
              <a:gd name="connsiteX1688" fmla="*/ 5902 w 15843"/>
              <a:gd name="connsiteY1688" fmla="*/ 2105 h 10219"/>
              <a:gd name="connsiteX1689" fmla="*/ 5893 w 15843"/>
              <a:gd name="connsiteY1689" fmla="*/ 2117 h 10219"/>
              <a:gd name="connsiteX1690" fmla="*/ 5884 w 15843"/>
              <a:gd name="connsiteY1690" fmla="*/ 2133 h 10219"/>
              <a:gd name="connsiteX1691" fmla="*/ 5873 w 15843"/>
              <a:gd name="connsiteY1691" fmla="*/ 2156 h 10219"/>
              <a:gd name="connsiteX1692" fmla="*/ 5863 w 15843"/>
              <a:gd name="connsiteY1692" fmla="*/ 2181 h 10219"/>
              <a:gd name="connsiteX1693" fmla="*/ 5839 w 15843"/>
              <a:gd name="connsiteY1693" fmla="*/ 2241 h 10219"/>
              <a:gd name="connsiteX1694" fmla="*/ 5815 w 15843"/>
              <a:gd name="connsiteY1694" fmla="*/ 2301 h 10219"/>
              <a:gd name="connsiteX1695" fmla="*/ 5802 w 15843"/>
              <a:gd name="connsiteY1695" fmla="*/ 2332 h 10219"/>
              <a:gd name="connsiteX1696" fmla="*/ 5789 w 15843"/>
              <a:gd name="connsiteY1696" fmla="*/ 2360 h 10219"/>
              <a:gd name="connsiteX1697" fmla="*/ 5774 w 15843"/>
              <a:gd name="connsiteY1697" fmla="*/ 2387 h 10219"/>
              <a:gd name="connsiteX1698" fmla="*/ 5762 w 15843"/>
              <a:gd name="connsiteY1698" fmla="*/ 2404 h 10219"/>
              <a:gd name="connsiteX1699" fmla="*/ 5753 w 15843"/>
              <a:gd name="connsiteY1699" fmla="*/ 2414 h 10219"/>
              <a:gd name="connsiteX1700" fmla="*/ 5741 w 15843"/>
              <a:gd name="connsiteY1700" fmla="*/ 2426 h 10219"/>
              <a:gd name="connsiteX1701" fmla="*/ 5722 w 15843"/>
              <a:gd name="connsiteY1701" fmla="*/ 2440 h 10219"/>
              <a:gd name="connsiteX1702" fmla="*/ 5710 w 15843"/>
              <a:gd name="connsiteY1702" fmla="*/ 2446 h 10219"/>
              <a:gd name="connsiteX1703" fmla="*/ 5676 w 15843"/>
              <a:gd name="connsiteY1703" fmla="*/ 2453 h 10219"/>
              <a:gd name="connsiteX1704" fmla="*/ 5664 w 15843"/>
              <a:gd name="connsiteY1704" fmla="*/ 2452 h 10219"/>
              <a:gd name="connsiteX1705" fmla="*/ 5635 w 15843"/>
              <a:gd name="connsiteY1705" fmla="*/ 2445 h 10219"/>
              <a:gd name="connsiteX1706" fmla="*/ 5623 w 15843"/>
              <a:gd name="connsiteY1706" fmla="*/ 2439 h 10219"/>
              <a:gd name="connsiteX1707" fmla="*/ 5607 w 15843"/>
              <a:gd name="connsiteY1707" fmla="*/ 2428 h 10219"/>
              <a:gd name="connsiteX1708" fmla="*/ 5589 w 15843"/>
              <a:gd name="connsiteY1708" fmla="*/ 2411 h 10219"/>
              <a:gd name="connsiteX1709" fmla="*/ 5571 w 15843"/>
              <a:gd name="connsiteY1709" fmla="*/ 2389 h 10219"/>
              <a:gd name="connsiteX1710" fmla="*/ 5558 w 15843"/>
              <a:gd name="connsiteY1710" fmla="*/ 2368 h 10219"/>
              <a:gd name="connsiteX1711" fmla="*/ 5545 w 15843"/>
              <a:gd name="connsiteY1711" fmla="*/ 2345 h 10219"/>
              <a:gd name="connsiteX1712" fmla="*/ 5521 w 15843"/>
              <a:gd name="connsiteY1712" fmla="*/ 2299 h 10219"/>
              <a:gd name="connsiteX1713" fmla="*/ 5498 w 15843"/>
              <a:gd name="connsiteY1713" fmla="*/ 2253 h 10219"/>
              <a:gd name="connsiteX1714" fmla="*/ 5479 w 15843"/>
              <a:gd name="connsiteY1714" fmla="*/ 2215 h 10219"/>
              <a:gd name="connsiteX1715" fmla="*/ 5468 w 15843"/>
              <a:gd name="connsiteY1715" fmla="*/ 2199 h 10219"/>
              <a:gd name="connsiteX1716" fmla="*/ 5456 w 15843"/>
              <a:gd name="connsiteY1716" fmla="*/ 2182 h 10219"/>
              <a:gd name="connsiteX1717" fmla="*/ 5464 w 15843"/>
              <a:gd name="connsiteY1717" fmla="*/ 2191 h 10219"/>
              <a:gd name="connsiteX1718" fmla="*/ 5452 w 15843"/>
              <a:gd name="connsiteY1718" fmla="*/ 2178 h 10219"/>
              <a:gd name="connsiteX1719" fmla="*/ 5462 w 15843"/>
              <a:gd name="connsiteY1719" fmla="*/ 2188 h 10219"/>
              <a:gd name="connsiteX1720" fmla="*/ 5451 w 15843"/>
              <a:gd name="connsiteY1720" fmla="*/ 2180 h 10219"/>
              <a:gd name="connsiteX1721" fmla="*/ 5466 w 15843"/>
              <a:gd name="connsiteY1721" fmla="*/ 2188 h 10219"/>
              <a:gd name="connsiteX1722" fmla="*/ 5454 w 15843"/>
              <a:gd name="connsiteY1722" fmla="*/ 2183 h 10219"/>
              <a:gd name="connsiteX1723" fmla="*/ 5469 w 15843"/>
              <a:gd name="connsiteY1723" fmla="*/ 2187 h 10219"/>
              <a:gd name="connsiteX1724" fmla="*/ 5457 w 15843"/>
              <a:gd name="connsiteY1724" fmla="*/ 2185 h 10219"/>
              <a:gd name="connsiteX1725" fmla="*/ 5479 w 15843"/>
              <a:gd name="connsiteY1725" fmla="*/ 2185 h 10219"/>
              <a:gd name="connsiteX1726" fmla="*/ 5456 w 15843"/>
              <a:gd name="connsiteY1726" fmla="*/ 2189 h 10219"/>
              <a:gd name="connsiteX1727" fmla="*/ 5475 w 15843"/>
              <a:gd name="connsiteY1727" fmla="*/ 2183 h 10219"/>
              <a:gd name="connsiteX1728" fmla="*/ 5460 w 15843"/>
              <a:gd name="connsiteY1728" fmla="*/ 2189 h 10219"/>
              <a:gd name="connsiteX1729" fmla="*/ 5440 w 15843"/>
              <a:gd name="connsiteY1729" fmla="*/ 2201 h 10219"/>
              <a:gd name="connsiteX1730" fmla="*/ 5414 w 15843"/>
              <a:gd name="connsiteY1730" fmla="*/ 2219 h 10219"/>
              <a:gd name="connsiteX1731" fmla="*/ 5384 w 15843"/>
              <a:gd name="connsiteY1731" fmla="*/ 2239 h 10219"/>
              <a:gd name="connsiteX1732" fmla="*/ 5360 w 15843"/>
              <a:gd name="connsiteY1732" fmla="*/ 2250 h 10219"/>
              <a:gd name="connsiteX1733" fmla="*/ 5343 w 15843"/>
              <a:gd name="connsiteY1733" fmla="*/ 2256 h 10219"/>
              <a:gd name="connsiteX1734" fmla="*/ 5320 w 15843"/>
              <a:gd name="connsiteY1734" fmla="*/ 2261 h 10219"/>
              <a:gd name="connsiteX1735" fmla="*/ 5302 w 15843"/>
              <a:gd name="connsiteY1735" fmla="*/ 2262 h 10219"/>
              <a:gd name="connsiteX1736" fmla="*/ 5278 w 15843"/>
              <a:gd name="connsiteY1736" fmla="*/ 2261 h 10219"/>
              <a:gd name="connsiteX1737" fmla="*/ 5268 w 15843"/>
              <a:gd name="connsiteY1737" fmla="*/ 2260 h 10219"/>
              <a:gd name="connsiteX1738" fmla="*/ 5235 w 15843"/>
              <a:gd name="connsiteY1738" fmla="*/ 2253 h 10219"/>
              <a:gd name="connsiteX1739" fmla="*/ 5184 w 15843"/>
              <a:gd name="connsiteY1739" fmla="*/ 2236 h 10219"/>
              <a:gd name="connsiteX1740" fmla="*/ 5142 w 15843"/>
              <a:gd name="connsiteY1740" fmla="*/ 2218 h 10219"/>
              <a:gd name="connsiteX1741" fmla="*/ 5092 w 15843"/>
              <a:gd name="connsiteY1741" fmla="*/ 2201 h 10219"/>
              <a:gd name="connsiteX1742" fmla="*/ 5060 w 15843"/>
              <a:gd name="connsiteY1742" fmla="*/ 2188 h 10219"/>
              <a:gd name="connsiteX1743" fmla="*/ 5034 w 15843"/>
              <a:gd name="connsiteY1743" fmla="*/ 2174 h 10219"/>
              <a:gd name="connsiteX1744" fmla="*/ 5013 w 15843"/>
              <a:gd name="connsiteY1744" fmla="*/ 2161 h 10219"/>
              <a:gd name="connsiteX1745" fmla="*/ 4996 w 15843"/>
              <a:gd name="connsiteY1745" fmla="*/ 2151 h 10219"/>
              <a:gd name="connsiteX1746" fmla="*/ 4973 w 15843"/>
              <a:gd name="connsiteY1746" fmla="*/ 2141 h 10219"/>
              <a:gd name="connsiteX1747" fmla="*/ 4989 w 15843"/>
              <a:gd name="connsiteY1747" fmla="*/ 2146 h 10219"/>
              <a:gd name="connsiteX1748" fmla="*/ 4966 w 15843"/>
              <a:gd name="connsiteY1748" fmla="*/ 2142 h 10219"/>
              <a:gd name="connsiteX1749" fmla="*/ 4990 w 15843"/>
              <a:gd name="connsiteY1749" fmla="*/ 2142 h 10219"/>
              <a:gd name="connsiteX1750" fmla="*/ 4967 w 15843"/>
              <a:gd name="connsiteY1750" fmla="*/ 2146 h 10219"/>
              <a:gd name="connsiteX1751" fmla="*/ 4985 w 15843"/>
              <a:gd name="connsiteY1751" fmla="*/ 2140 h 10219"/>
              <a:gd name="connsiteX1752" fmla="*/ 4973 w 15843"/>
              <a:gd name="connsiteY1752" fmla="*/ 2146 h 10219"/>
              <a:gd name="connsiteX1753" fmla="*/ 4986 w 15843"/>
              <a:gd name="connsiteY1753" fmla="*/ 2138 h 10219"/>
              <a:gd name="connsiteX1754" fmla="*/ 4974 w 15843"/>
              <a:gd name="connsiteY1754" fmla="*/ 2147 h 10219"/>
              <a:gd name="connsiteX1755" fmla="*/ 4985 w 15843"/>
              <a:gd name="connsiteY1755" fmla="*/ 2137 h 10219"/>
              <a:gd name="connsiteX1756" fmla="*/ 4980 w 15843"/>
              <a:gd name="connsiteY1756" fmla="*/ 2142 h 10219"/>
              <a:gd name="connsiteX1757" fmla="*/ 4972 w 15843"/>
              <a:gd name="connsiteY1757" fmla="*/ 2153 h 10219"/>
              <a:gd name="connsiteX1758" fmla="*/ 4962 w 15843"/>
              <a:gd name="connsiteY1758" fmla="*/ 2173 h 10219"/>
              <a:gd name="connsiteX1759" fmla="*/ 4951 w 15843"/>
              <a:gd name="connsiteY1759" fmla="*/ 2195 h 10219"/>
              <a:gd name="connsiteX1760" fmla="*/ 4929 w 15843"/>
              <a:gd name="connsiteY1760" fmla="*/ 2252 h 10219"/>
              <a:gd name="connsiteX1761" fmla="*/ 4905 w 15843"/>
              <a:gd name="connsiteY1761" fmla="*/ 2317 h 10219"/>
              <a:gd name="connsiteX1762" fmla="*/ 4881 w 15843"/>
              <a:gd name="connsiteY1762" fmla="*/ 2381 h 10219"/>
              <a:gd name="connsiteX1763" fmla="*/ 4868 w 15843"/>
              <a:gd name="connsiteY1763" fmla="*/ 2412 h 10219"/>
              <a:gd name="connsiteX1764" fmla="*/ 4853 w 15843"/>
              <a:gd name="connsiteY1764" fmla="*/ 2440 h 10219"/>
              <a:gd name="connsiteX1765" fmla="*/ 4837 w 15843"/>
              <a:gd name="connsiteY1765" fmla="*/ 2467 h 10219"/>
              <a:gd name="connsiteX1766" fmla="*/ 4826 w 15843"/>
              <a:gd name="connsiteY1766" fmla="*/ 2483 h 10219"/>
              <a:gd name="connsiteX1767" fmla="*/ 4813 w 15843"/>
              <a:gd name="connsiteY1767" fmla="*/ 2496 h 10219"/>
              <a:gd name="connsiteX1768" fmla="*/ 4801 w 15843"/>
              <a:gd name="connsiteY1768" fmla="*/ 2506 h 10219"/>
              <a:gd name="connsiteX1769" fmla="*/ 4774 w 15843"/>
              <a:gd name="connsiteY1769" fmla="*/ 2519 h 10219"/>
              <a:gd name="connsiteX1770" fmla="*/ 4763 w 15843"/>
              <a:gd name="connsiteY1770" fmla="*/ 2522 h 10219"/>
              <a:gd name="connsiteX1771" fmla="*/ 4718 w 15843"/>
              <a:gd name="connsiteY1771" fmla="*/ 2520 h 10219"/>
              <a:gd name="connsiteX1772" fmla="*/ 4707 w 15843"/>
              <a:gd name="connsiteY1772" fmla="*/ 2515 h 10219"/>
              <a:gd name="connsiteX1773" fmla="*/ 4684 w 15843"/>
              <a:gd name="connsiteY1773" fmla="*/ 2501 h 10219"/>
              <a:gd name="connsiteX1774" fmla="*/ 4672 w 15843"/>
              <a:gd name="connsiteY1774" fmla="*/ 2490 h 10219"/>
              <a:gd name="connsiteX1775" fmla="*/ 4661 w 15843"/>
              <a:gd name="connsiteY1775" fmla="*/ 2477 h 10219"/>
              <a:gd name="connsiteX1776" fmla="*/ 4646 w 15843"/>
              <a:gd name="connsiteY1776" fmla="*/ 2454 h 10219"/>
              <a:gd name="connsiteX1777" fmla="*/ 4632 w 15843"/>
              <a:gd name="connsiteY1777" fmla="*/ 2427 h 10219"/>
              <a:gd name="connsiteX1778" fmla="*/ 4619 w 15843"/>
              <a:gd name="connsiteY1778" fmla="*/ 2398 h 10219"/>
              <a:gd name="connsiteX1779" fmla="*/ 4607 w 15843"/>
              <a:gd name="connsiteY1779" fmla="*/ 2366 h 10219"/>
              <a:gd name="connsiteX1780" fmla="*/ 4583 w 15843"/>
              <a:gd name="connsiteY1780" fmla="*/ 2301 h 10219"/>
              <a:gd name="connsiteX1781" fmla="*/ 4560 w 15843"/>
              <a:gd name="connsiteY1781" fmla="*/ 2235 h 10219"/>
              <a:gd name="connsiteX1782" fmla="*/ 4549 w 15843"/>
              <a:gd name="connsiteY1782" fmla="*/ 2205 h 10219"/>
              <a:gd name="connsiteX1783" fmla="*/ 4539 w 15843"/>
              <a:gd name="connsiteY1783" fmla="*/ 2179 h 10219"/>
              <a:gd name="connsiteX1784" fmla="*/ 4529 w 15843"/>
              <a:gd name="connsiteY1784" fmla="*/ 2156 h 10219"/>
              <a:gd name="connsiteX1785" fmla="*/ 4522 w 15843"/>
              <a:gd name="connsiteY1785" fmla="*/ 2141 h 10219"/>
              <a:gd name="connsiteX1786" fmla="*/ 4510 w 15843"/>
              <a:gd name="connsiteY1786" fmla="*/ 2124 h 10219"/>
              <a:gd name="connsiteX1787" fmla="*/ 4519 w 15843"/>
              <a:gd name="connsiteY1787" fmla="*/ 2135 h 10219"/>
              <a:gd name="connsiteX1788" fmla="*/ 4508 w 15843"/>
              <a:gd name="connsiteY1788" fmla="*/ 2124 h 10219"/>
              <a:gd name="connsiteX1789" fmla="*/ 4529 w 15843"/>
              <a:gd name="connsiteY1789" fmla="*/ 2138 h 10219"/>
              <a:gd name="connsiteX1790" fmla="*/ 4517 w 15843"/>
              <a:gd name="connsiteY1790" fmla="*/ 2133 h 10219"/>
              <a:gd name="connsiteX1791" fmla="*/ 4552 w 15843"/>
              <a:gd name="connsiteY1791" fmla="*/ 2139 h 10219"/>
              <a:gd name="connsiteX1792" fmla="*/ 4540 w 15843"/>
              <a:gd name="connsiteY1792" fmla="*/ 2140 h 10219"/>
              <a:gd name="connsiteX1793" fmla="*/ 4565 w 15843"/>
              <a:gd name="connsiteY1793" fmla="*/ 2133 h 10219"/>
              <a:gd name="connsiteX1794" fmla="*/ 4554 w 15843"/>
              <a:gd name="connsiteY1794" fmla="*/ 2138 h 10219"/>
              <a:gd name="connsiteX1795" fmla="*/ 4567 w 15843"/>
              <a:gd name="connsiteY1795" fmla="*/ 2130 h 10219"/>
              <a:gd name="connsiteX1796" fmla="*/ 4555 w 15843"/>
              <a:gd name="connsiteY1796" fmla="*/ 2139 h 10219"/>
              <a:gd name="connsiteX1797" fmla="*/ 4564 w 15843"/>
              <a:gd name="connsiteY1797" fmla="*/ 2131 h 10219"/>
              <a:gd name="connsiteX1798" fmla="*/ 4555 w 15843"/>
              <a:gd name="connsiteY1798" fmla="*/ 2141 h 10219"/>
              <a:gd name="connsiteX1799" fmla="*/ 4546 w 15843"/>
              <a:gd name="connsiteY1799" fmla="*/ 2152 h 10219"/>
              <a:gd name="connsiteX1800" fmla="*/ 4522 w 15843"/>
              <a:gd name="connsiteY1800" fmla="*/ 2187 h 10219"/>
              <a:gd name="connsiteX1801" fmla="*/ 4496 w 15843"/>
              <a:gd name="connsiteY1801" fmla="*/ 2222 h 10219"/>
              <a:gd name="connsiteX1802" fmla="*/ 4485 w 15843"/>
              <a:gd name="connsiteY1802" fmla="*/ 2236 h 10219"/>
              <a:gd name="connsiteX1803" fmla="*/ 4478 w 15843"/>
              <a:gd name="connsiteY1803" fmla="*/ 2243 h 10219"/>
              <a:gd name="connsiteX1804" fmla="*/ 4466 w 15843"/>
              <a:gd name="connsiteY1804" fmla="*/ 2254 h 10219"/>
              <a:gd name="connsiteX1805" fmla="*/ 4456 w 15843"/>
              <a:gd name="connsiteY1805" fmla="*/ 2262 h 10219"/>
              <a:gd name="connsiteX1806" fmla="*/ 4444 w 15843"/>
              <a:gd name="connsiteY1806" fmla="*/ 2269 h 10219"/>
              <a:gd name="connsiteX1807" fmla="*/ 4424 w 15843"/>
              <a:gd name="connsiteY1807" fmla="*/ 2278 h 10219"/>
              <a:gd name="connsiteX1808" fmla="*/ 4412 w 15843"/>
              <a:gd name="connsiteY1808" fmla="*/ 2281 h 10219"/>
              <a:gd name="connsiteX1809" fmla="*/ 4379 w 15843"/>
              <a:gd name="connsiteY1809" fmla="*/ 2281 h 10219"/>
              <a:gd name="connsiteX1810" fmla="*/ 4367 w 15843"/>
              <a:gd name="connsiteY1810" fmla="*/ 2279 h 10219"/>
              <a:gd name="connsiteX1811" fmla="*/ 4339 w 15843"/>
              <a:gd name="connsiteY1811" fmla="*/ 2266 h 10219"/>
              <a:gd name="connsiteX1812" fmla="*/ 4328 w 15843"/>
              <a:gd name="connsiteY1812" fmla="*/ 2258 h 10219"/>
              <a:gd name="connsiteX1813" fmla="*/ 4313 w 15843"/>
              <a:gd name="connsiteY1813" fmla="*/ 2244 h 10219"/>
              <a:gd name="connsiteX1814" fmla="*/ 4297 w 15843"/>
              <a:gd name="connsiteY1814" fmla="*/ 2221 h 10219"/>
              <a:gd name="connsiteX1815" fmla="*/ 4282 w 15843"/>
              <a:gd name="connsiteY1815" fmla="*/ 2195 h 10219"/>
              <a:gd name="connsiteX1816" fmla="*/ 4268 w 15843"/>
              <a:gd name="connsiteY1816" fmla="*/ 2166 h 10219"/>
              <a:gd name="connsiteX1817" fmla="*/ 4256 w 15843"/>
              <a:gd name="connsiteY1817" fmla="*/ 2134 h 10219"/>
              <a:gd name="connsiteX1818" fmla="*/ 4244 w 15843"/>
              <a:gd name="connsiteY1818" fmla="*/ 2101 h 10219"/>
              <a:gd name="connsiteX1819" fmla="*/ 4232 w 15843"/>
              <a:gd name="connsiteY1819" fmla="*/ 2063 h 10219"/>
              <a:gd name="connsiteX1820" fmla="*/ 4208 w 15843"/>
              <a:gd name="connsiteY1820" fmla="*/ 1986 h 10219"/>
              <a:gd name="connsiteX1821" fmla="*/ 4185 w 15843"/>
              <a:gd name="connsiteY1821" fmla="*/ 1908 h 10219"/>
              <a:gd name="connsiteX1822" fmla="*/ 4162 w 15843"/>
              <a:gd name="connsiteY1822" fmla="*/ 1834 h 10219"/>
              <a:gd name="connsiteX1823" fmla="*/ 4151 w 15843"/>
              <a:gd name="connsiteY1823" fmla="*/ 1801 h 10219"/>
              <a:gd name="connsiteX1824" fmla="*/ 4141 w 15843"/>
              <a:gd name="connsiteY1824" fmla="*/ 1773 h 10219"/>
              <a:gd name="connsiteX1825" fmla="*/ 4131 w 15843"/>
              <a:gd name="connsiteY1825" fmla="*/ 1748 h 10219"/>
              <a:gd name="connsiteX1826" fmla="*/ 4122 w 15843"/>
              <a:gd name="connsiteY1826" fmla="*/ 1728 h 10219"/>
              <a:gd name="connsiteX1827" fmla="*/ 4113 w 15843"/>
              <a:gd name="connsiteY1827" fmla="*/ 1713 h 10219"/>
              <a:gd name="connsiteX1828" fmla="*/ 4106 w 15843"/>
              <a:gd name="connsiteY1828" fmla="*/ 1702 h 10219"/>
              <a:gd name="connsiteX1829" fmla="*/ 4089 w 15843"/>
              <a:gd name="connsiteY1829" fmla="*/ 1681 h 10219"/>
              <a:gd name="connsiteX1830" fmla="*/ 4071 w 15843"/>
              <a:gd name="connsiteY1830" fmla="*/ 1665 h 10219"/>
              <a:gd name="connsiteX1831" fmla="*/ 4052 w 15843"/>
              <a:gd name="connsiteY1831" fmla="*/ 1651 h 10219"/>
              <a:gd name="connsiteX1832" fmla="*/ 4025 w 15843"/>
              <a:gd name="connsiteY1832" fmla="*/ 1633 h 10219"/>
              <a:gd name="connsiteX1833" fmla="*/ 3994 w 15843"/>
              <a:gd name="connsiteY1833" fmla="*/ 1611 h 10219"/>
              <a:gd name="connsiteX1834" fmla="*/ 3965 w 15843"/>
              <a:gd name="connsiteY1834" fmla="*/ 1582 h 10219"/>
              <a:gd name="connsiteX1835" fmla="*/ 3941 w 15843"/>
              <a:gd name="connsiteY1835" fmla="*/ 1554 h 10219"/>
              <a:gd name="connsiteX1836" fmla="*/ 3935 w 15843"/>
              <a:gd name="connsiteY1836" fmla="*/ 1545 h 10219"/>
              <a:gd name="connsiteX1837" fmla="*/ 3921 w 15843"/>
              <a:gd name="connsiteY1837" fmla="*/ 1521 h 10219"/>
              <a:gd name="connsiteX1838" fmla="*/ 3907 w 15843"/>
              <a:gd name="connsiteY1838" fmla="*/ 1492 h 10219"/>
              <a:gd name="connsiteX1839" fmla="*/ 3895 w 15843"/>
              <a:gd name="connsiteY1839" fmla="*/ 1462 h 10219"/>
              <a:gd name="connsiteX1840" fmla="*/ 3882 w 15843"/>
              <a:gd name="connsiteY1840" fmla="*/ 1429 h 10219"/>
              <a:gd name="connsiteX1841" fmla="*/ 3859 w 15843"/>
              <a:gd name="connsiteY1841" fmla="*/ 1363 h 10219"/>
              <a:gd name="connsiteX1842" fmla="*/ 3836 w 15843"/>
              <a:gd name="connsiteY1842" fmla="*/ 1298 h 10219"/>
              <a:gd name="connsiteX1843" fmla="*/ 3826 w 15843"/>
              <a:gd name="connsiteY1843" fmla="*/ 1270 h 10219"/>
              <a:gd name="connsiteX1844" fmla="*/ 3815 w 15843"/>
              <a:gd name="connsiteY1844" fmla="*/ 1245 h 10219"/>
              <a:gd name="connsiteX1845" fmla="*/ 3807 w 15843"/>
              <a:gd name="connsiteY1845" fmla="*/ 1227 h 10219"/>
              <a:gd name="connsiteX1846" fmla="*/ 3795 w 15843"/>
              <a:gd name="connsiteY1846" fmla="*/ 1208 h 10219"/>
              <a:gd name="connsiteX1847" fmla="*/ 3804 w 15843"/>
              <a:gd name="connsiteY1847" fmla="*/ 1219 h 10219"/>
              <a:gd name="connsiteX1848" fmla="*/ 3792 w 15843"/>
              <a:gd name="connsiteY1848" fmla="*/ 1206 h 10219"/>
              <a:gd name="connsiteX1849" fmla="*/ 3810 w 15843"/>
              <a:gd name="connsiteY1849" fmla="*/ 1220 h 10219"/>
              <a:gd name="connsiteX1850" fmla="*/ 3798 w 15843"/>
              <a:gd name="connsiteY1850" fmla="*/ 1214 h 10219"/>
              <a:gd name="connsiteX1851" fmla="*/ 3842 w 15843"/>
              <a:gd name="connsiteY1851" fmla="*/ 1222 h 10219"/>
              <a:gd name="connsiteX1852" fmla="*/ 3830 w 15843"/>
              <a:gd name="connsiteY1852" fmla="*/ 1224 h 10219"/>
              <a:gd name="connsiteX1853" fmla="*/ 3870 w 15843"/>
              <a:gd name="connsiteY1853" fmla="*/ 1206 h 10219"/>
              <a:gd name="connsiteX1854" fmla="*/ 3859 w 15843"/>
              <a:gd name="connsiteY1854" fmla="*/ 1216 h 10219"/>
              <a:gd name="connsiteX1855" fmla="*/ 3872 w 15843"/>
              <a:gd name="connsiteY1855" fmla="*/ 1199 h 10219"/>
              <a:gd name="connsiteX1856" fmla="*/ 3865 w 15843"/>
              <a:gd name="connsiteY1856" fmla="*/ 1210 h 10219"/>
              <a:gd name="connsiteX1857" fmla="*/ 3855 w 15843"/>
              <a:gd name="connsiteY1857" fmla="*/ 1233 h 10219"/>
              <a:gd name="connsiteX1858" fmla="*/ 3844 w 15843"/>
              <a:gd name="connsiteY1858" fmla="*/ 1269 h 10219"/>
              <a:gd name="connsiteX1859" fmla="*/ 3833 w 15843"/>
              <a:gd name="connsiteY1859" fmla="*/ 1311 h 10219"/>
              <a:gd name="connsiteX1860" fmla="*/ 3822 w 15843"/>
              <a:gd name="connsiteY1860" fmla="*/ 1360 h 10219"/>
              <a:gd name="connsiteX1861" fmla="*/ 3811 w 15843"/>
              <a:gd name="connsiteY1861" fmla="*/ 1416 h 10219"/>
              <a:gd name="connsiteX1862" fmla="*/ 3799 w 15843"/>
              <a:gd name="connsiteY1862" fmla="*/ 1474 h 10219"/>
              <a:gd name="connsiteX1863" fmla="*/ 3787 w 15843"/>
              <a:gd name="connsiteY1863" fmla="*/ 1537 h 10219"/>
              <a:gd name="connsiteX1864" fmla="*/ 3764 w 15843"/>
              <a:gd name="connsiteY1864" fmla="*/ 1666 h 10219"/>
              <a:gd name="connsiteX1865" fmla="*/ 3741 w 15843"/>
              <a:gd name="connsiteY1865" fmla="*/ 1794 h 10219"/>
              <a:gd name="connsiteX1866" fmla="*/ 3729 w 15843"/>
              <a:gd name="connsiteY1866" fmla="*/ 1854 h 10219"/>
              <a:gd name="connsiteX1867" fmla="*/ 3717 w 15843"/>
              <a:gd name="connsiteY1867" fmla="*/ 1913 h 10219"/>
              <a:gd name="connsiteX1868" fmla="*/ 3704 w 15843"/>
              <a:gd name="connsiteY1868" fmla="*/ 1966 h 10219"/>
              <a:gd name="connsiteX1869" fmla="*/ 3692 w 15843"/>
              <a:gd name="connsiteY1869" fmla="*/ 2014 h 10219"/>
              <a:gd name="connsiteX1870" fmla="*/ 3668 w 15843"/>
              <a:gd name="connsiteY1870" fmla="*/ 2096 h 10219"/>
              <a:gd name="connsiteX1871" fmla="*/ 3644 w 15843"/>
              <a:gd name="connsiteY1871" fmla="*/ 2170 h 10219"/>
              <a:gd name="connsiteX1872" fmla="*/ 3620 w 15843"/>
              <a:gd name="connsiteY1872" fmla="*/ 2238 h 10219"/>
              <a:gd name="connsiteX1873" fmla="*/ 3597 w 15843"/>
              <a:gd name="connsiteY1873" fmla="*/ 2301 h 10219"/>
              <a:gd name="connsiteX1874" fmla="*/ 3550 w 15843"/>
              <a:gd name="connsiteY1874" fmla="*/ 2421 h 10219"/>
              <a:gd name="connsiteX1875" fmla="*/ 3527 w 15843"/>
              <a:gd name="connsiteY1875" fmla="*/ 2481 h 10219"/>
              <a:gd name="connsiteX1876" fmla="*/ 3504 w 15843"/>
              <a:gd name="connsiteY1876" fmla="*/ 2543 h 10219"/>
              <a:gd name="connsiteX1877" fmla="*/ 3481 w 15843"/>
              <a:gd name="connsiteY1877" fmla="*/ 2612 h 10219"/>
              <a:gd name="connsiteX1878" fmla="*/ 3458 w 15843"/>
              <a:gd name="connsiteY1878" fmla="*/ 2688 h 10219"/>
              <a:gd name="connsiteX1879" fmla="*/ 3435 w 15843"/>
              <a:gd name="connsiteY1879" fmla="*/ 2766 h 10219"/>
              <a:gd name="connsiteX1880" fmla="*/ 3411 w 15843"/>
              <a:gd name="connsiteY1880" fmla="*/ 2845 h 10219"/>
              <a:gd name="connsiteX1881" fmla="*/ 3387 w 15843"/>
              <a:gd name="connsiteY1881" fmla="*/ 2920 h 10219"/>
              <a:gd name="connsiteX1882" fmla="*/ 3363 w 15843"/>
              <a:gd name="connsiteY1882" fmla="*/ 2988 h 10219"/>
              <a:gd name="connsiteX1883" fmla="*/ 3350 w 15843"/>
              <a:gd name="connsiteY1883" fmla="*/ 3020 h 10219"/>
              <a:gd name="connsiteX1884" fmla="*/ 3336 w 15843"/>
              <a:gd name="connsiteY1884" fmla="*/ 3050 h 10219"/>
              <a:gd name="connsiteX1885" fmla="*/ 3321 w 15843"/>
              <a:gd name="connsiteY1885" fmla="*/ 3076 h 10219"/>
              <a:gd name="connsiteX1886" fmla="*/ 3310 w 15843"/>
              <a:gd name="connsiteY1886" fmla="*/ 3093 h 10219"/>
              <a:gd name="connsiteX1887" fmla="*/ 3284 w 15843"/>
              <a:gd name="connsiteY1887" fmla="*/ 3117 h 10219"/>
              <a:gd name="connsiteX1888" fmla="*/ 3278 w 15843"/>
              <a:gd name="connsiteY1888" fmla="*/ 3120 h 10219"/>
              <a:gd name="connsiteX1889" fmla="*/ 3239 w 15843"/>
              <a:gd name="connsiteY1889" fmla="*/ 3128 h 10219"/>
              <a:gd name="connsiteX1890" fmla="*/ 3231 w 15843"/>
              <a:gd name="connsiteY1890" fmla="*/ 3128 h 10219"/>
              <a:gd name="connsiteX1891" fmla="*/ 3208 w 15843"/>
              <a:gd name="connsiteY1891" fmla="*/ 3122 h 10219"/>
              <a:gd name="connsiteX1892" fmla="*/ 3189 w 15843"/>
              <a:gd name="connsiteY1892" fmla="*/ 3114 h 10219"/>
              <a:gd name="connsiteX1893" fmla="*/ 3173 w 15843"/>
              <a:gd name="connsiteY1893" fmla="*/ 3104 h 10219"/>
              <a:gd name="connsiteX1894" fmla="*/ 3143 w 15843"/>
              <a:gd name="connsiteY1894" fmla="*/ 3084 h 10219"/>
              <a:gd name="connsiteX1895" fmla="*/ 3119 w 15843"/>
              <a:gd name="connsiteY1895" fmla="*/ 3065 h 10219"/>
              <a:gd name="connsiteX1896" fmla="*/ 3096 w 15843"/>
              <a:gd name="connsiteY1896" fmla="*/ 3051 h 10219"/>
              <a:gd name="connsiteX1897" fmla="*/ 3082 w 15843"/>
              <a:gd name="connsiteY1897" fmla="*/ 3044 h 10219"/>
              <a:gd name="connsiteX1898" fmla="*/ 3092 w 15843"/>
              <a:gd name="connsiteY1898" fmla="*/ 3048 h 10219"/>
              <a:gd name="connsiteX1899" fmla="*/ 3079 w 15843"/>
              <a:gd name="connsiteY1899" fmla="*/ 3044 h 10219"/>
              <a:gd name="connsiteX1900" fmla="*/ 3098 w 15843"/>
              <a:gd name="connsiteY1900" fmla="*/ 3047 h 10219"/>
              <a:gd name="connsiteX1901" fmla="*/ 3086 w 15843"/>
              <a:gd name="connsiteY1901" fmla="*/ 3047 h 10219"/>
              <a:gd name="connsiteX1902" fmla="*/ 3113 w 15843"/>
              <a:gd name="connsiteY1902" fmla="*/ 3042 h 10219"/>
              <a:gd name="connsiteX1903" fmla="*/ 3103 w 15843"/>
              <a:gd name="connsiteY1903" fmla="*/ 3046 h 10219"/>
              <a:gd name="connsiteX1904" fmla="*/ 3131 w 15843"/>
              <a:gd name="connsiteY1904" fmla="*/ 3025 h 10219"/>
              <a:gd name="connsiteX1905" fmla="*/ 3123 w 15843"/>
              <a:gd name="connsiteY1905" fmla="*/ 3035 h 10219"/>
              <a:gd name="connsiteX1906" fmla="*/ 3135 w 15843"/>
              <a:gd name="connsiteY1906" fmla="*/ 3014 h 10219"/>
              <a:gd name="connsiteX1907" fmla="*/ 3133 w 15843"/>
              <a:gd name="connsiteY1907" fmla="*/ 3019 h 10219"/>
              <a:gd name="connsiteX1908" fmla="*/ 3127 w 15843"/>
              <a:gd name="connsiteY1908" fmla="*/ 3042 h 10219"/>
              <a:gd name="connsiteX1909" fmla="*/ 3122 w 15843"/>
              <a:gd name="connsiteY1909" fmla="*/ 3073 h 10219"/>
              <a:gd name="connsiteX1910" fmla="*/ 3116 w 15843"/>
              <a:gd name="connsiteY1910" fmla="*/ 3108 h 10219"/>
              <a:gd name="connsiteX1911" fmla="*/ 3110 w 15843"/>
              <a:gd name="connsiteY1911" fmla="*/ 3147 h 10219"/>
              <a:gd name="connsiteX1912" fmla="*/ 3104 w 15843"/>
              <a:gd name="connsiteY1912" fmla="*/ 3190 h 10219"/>
              <a:gd name="connsiteX1913" fmla="*/ 3099 w 15843"/>
              <a:gd name="connsiteY1913" fmla="*/ 3237 h 10219"/>
              <a:gd name="connsiteX1914" fmla="*/ 3093 w 15843"/>
              <a:gd name="connsiteY1914" fmla="*/ 3287 h 10219"/>
              <a:gd name="connsiteX1915" fmla="*/ 3087 w 15843"/>
              <a:gd name="connsiteY1915" fmla="*/ 3340 h 10219"/>
              <a:gd name="connsiteX1916" fmla="*/ 3076 w 15843"/>
              <a:gd name="connsiteY1916" fmla="*/ 3453 h 10219"/>
              <a:gd name="connsiteX1917" fmla="*/ 3064 w 15843"/>
              <a:gd name="connsiteY1917" fmla="*/ 3575 h 10219"/>
              <a:gd name="connsiteX1918" fmla="*/ 3052 w 15843"/>
              <a:gd name="connsiteY1918" fmla="*/ 3700 h 10219"/>
              <a:gd name="connsiteX1919" fmla="*/ 3041 w 15843"/>
              <a:gd name="connsiteY1919" fmla="*/ 3828 h 10219"/>
              <a:gd name="connsiteX1920" fmla="*/ 3029 w 15843"/>
              <a:gd name="connsiteY1920" fmla="*/ 3956 h 10219"/>
              <a:gd name="connsiteX1921" fmla="*/ 3017 w 15843"/>
              <a:gd name="connsiteY1921" fmla="*/ 4081 h 10219"/>
              <a:gd name="connsiteX1922" fmla="*/ 3006 w 15843"/>
              <a:gd name="connsiteY1922" fmla="*/ 4201 h 10219"/>
              <a:gd name="connsiteX1923" fmla="*/ 2994 w 15843"/>
              <a:gd name="connsiteY1923" fmla="*/ 4312 h 10219"/>
              <a:gd name="connsiteX1924" fmla="*/ 2988 w 15843"/>
              <a:gd name="connsiteY1924" fmla="*/ 4364 h 10219"/>
              <a:gd name="connsiteX1925" fmla="*/ 2982 w 15843"/>
              <a:gd name="connsiteY1925" fmla="*/ 4413 h 10219"/>
              <a:gd name="connsiteX1926" fmla="*/ 2976 w 15843"/>
              <a:gd name="connsiteY1926" fmla="*/ 4460 h 10219"/>
              <a:gd name="connsiteX1927" fmla="*/ 2970 w 15843"/>
              <a:gd name="connsiteY1927" fmla="*/ 4502 h 10219"/>
              <a:gd name="connsiteX1928" fmla="*/ 2964 w 15843"/>
              <a:gd name="connsiteY1928" fmla="*/ 4541 h 10219"/>
              <a:gd name="connsiteX1929" fmla="*/ 2958 w 15843"/>
              <a:gd name="connsiteY1929" fmla="*/ 4575 h 10219"/>
              <a:gd name="connsiteX1930" fmla="*/ 2951 w 15843"/>
              <a:gd name="connsiteY1930" fmla="*/ 4608 h 10219"/>
              <a:gd name="connsiteX1931" fmla="*/ 2944 w 15843"/>
              <a:gd name="connsiteY1931" fmla="*/ 4637 h 10219"/>
              <a:gd name="connsiteX1932" fmla="*/ 2936 w 15843"/>
              <a:gd name="connsiteY1932" fmla="*/ 4657 h 10219"/>
              <a:gd name="connsiteX1933" fmla="*/ 2932 w 15843"/>
              <a:gd name="connsiteY1933" fmla="*/ 4667 h 10219"/>
              <a:gd name="connsiteX1934" fmla="*/ 2924 w 15843"/>
              <a:gd name="connsiteY1934" fmla="*/ 4679 h 10219"/>
              <a:gd name="connsiteX1935" fmla="*/ 2920 w 15843"/>
              <a:gd name="connsiteY1935" fmla="*/ 4685 h 10219"/>
              <a:gd name="connsiteX1936" fmla="*/ 2901 w 15843"/>
              <a:gd name="connsiteY1936" fmla="*/ 4703 h 10219"/>
              <a:gd name="connsiteX1937" fmla="*/ 2895 w 15843"/>
              <a:gd name="connsiteY1937" fmla="*/ 4706 h 10219"/>
              <a:gd name="connsiteX1938" fmla="*/ 2844 w 15843"/>
              <a:gd name="connsiteY1938" fmla="*/ 4716 h 10219"/>
              <a:gd name="connsiteX1939" fmla="*/ 2833 w 15843"/>
              <a:gd name="connsiteY1939" fmla="*/ 4714 h 10219"/>
              <a:gd name="connsiteX1940" fmla="*/ 2795 w 15843"/>
              <a:gd name="connsiteY1940" fmla="*/ 4694 h 10219"/>
              <a:gd name="connsiteX1941" fmla="*/ 2783 w 15843"/>
              <a:gd name="connsiteY1941" fmla="*/ 4683 h 10219"/>
              <a:gd name="connsiteX1942" fmla="*/ 2773 w 15843"/>
              <a:gd name="connsiteY1942" fmla="*/ 4671 h 10219"/>
              <a:gd name="connsiteX1943" fmla="*/ 2757 w 15843"/>
              <a:gd name="connsiteY1943" fmla="*/ 4645 h 10219"/>
              <a:gd name="connsiteX1944" fmla="*/ 2742 w 15843"/>
              <a:gd name="connsiteY1944" fmla="*/ 4615 h 10219"/>
              <a:gd name="connsiteX1945" fmla="*/ 2729 w 15843"/>
              <a:gd name="connsiteY1945" fmla="*/ 4583 h 10219"/>
              <a:gd name="connsiteX1946" fmla="*/ 2715 w 15843"/>
              <a:gd name="connsiteY1946" fmla="*/ 4548 h 10219"/>
              <a:gd name="connsiteX1947" fmla="*/ 2689 w 15843"/>
              <a:gd name="connsiteY1947" fmla="*/ 4480 h 10219"/>
              <a:gd name="connsiteX1948" fmla="*/ 2676 w 15843"/>
              <a:gd name="connsiteY1948" fmla="*/ 4449 h 10219"/>
              <a:gd name="connsiteX1949" fmla="*/ 2665 w 15843"/>
              <a:gd name="connsiteY1949" fmla="*/ 4423 h 10219"/>
              <a:gd name="connsiteX1950" fmla="*/ 2659 w 15843"/>
              <a:gd name="connsiteY1950" fmla="*/ 4408 h 10219"/>
              <a:gd name="connsiteX1951" fmla="*/ 2648 w 15843"/>
              <a:gd name="connsiteY1951" fmla="*/ 4391 h 10219"/>
              <a:gd name="connsiteX1952" fmla="*/ 2662 w 15843"/>
              <a:gd name="connsiteY1952" fmla="*/ 4408 h 10219"/>
              <a:gd name="connsiteX1953" fmla="*/ 2652 w 15843"/>
              <a:gd name="connsiteY1953" fmla="*/ 4400 h 10219"/>
              <a:gd name="connsiteX1954" fmla="*/ 2717 w 15843"/>
              <a:gd name="connsiteY1954" fmla="*/ 4413 h 10219"/>
              <a:gd name="connsiteX1955" fmla="*/ 2708 w 15843"/>
              <a:gd name="connsiteY1955" fmla="*/ 4415 h 10219"/>
              <a:gd name="connsiteX1956" fmla="*/ 2746 w 15843"/>
              <a:gd name="connsiteY1956" fmla="*/ 4390 h 10219"/>
              <a:gd name="connsiteX1957" fmla="*/ 2734 w 15843"/>
              <a:gd name="connsiteY1957" fmla="*/ 4405 h 10219"/>
              <a:gd name="connsiteX1958" fmla="*/ 2740 w 15843"/>
              <a:gd name="connsiteY1958" fmla="*/ 4395 h 10219"/>
              <a:gd name="connsiteX1959" fmla="*/ 2732 w 15843"/>
              <a:gd name="connsiteY1959" fmla="*/ 4410 h 10219"/>
              <a:gd name="connsiteX1960" fmla="*/ 2721 w 15843"/>
              <a:gd name="connsiteY1960" fmla="*/ 4435 h 10219"/>
              <a:gd name="connsiteX1961" fmla="*/ 2711 w 15843"/>
              <a:gd name="connsiteY1961" fmla="*/ 4466 h 10219"/>
              <a:gd name="connsiteX1962" fmla="*/ 2699 w 15843"/>
              <a:gd name="connsiteY1962" fmla="*/ 4501 h 10219"/>
              <a:gd name="connsiteX1963" fmla="*/ 2688 w 15843"/>
              <a:gd name="connsiteY1963" fmla="*/ 4541 h 10219"/>
              <a:gd name="connsiteX1964" fmla="*/ 2677 w 15843"/>
              <a:gd name="connsiteY1964" fmla="*/ 4586 h 10219"/>
              <a:gd name="connsiteX1965" fmla="*/ 2665 w 15843"/>
              <a:gd name="connsiteY1965" fmla="*/ 4631 h 10219"/>
              <a:gd name="connsiteX1966" fmla="*/ 2642 w 15843"/>
              <a:gd name="connsiteY1966" fmla="*/ 4729 h 10219"/>
              <a:gd name="connsiteX1967" fmla="*/ 2618 w 15843"/>
              <a:gd name="connsiteY1967" fmla="*/ 4828 h 10219"/>
              <a:gd name="connsiteX1968" fmla="*/ 2594 w 15843"/>
              <a:gd name="connsiteY1968" fmla="*/ 4923 h 10219"/>
              <a:gd name="connsiteX1969" fmla="*/ 2582 w 15843"/>
              <a:gd name="connsiteY1969" fmla="*/ 4966 h 10219"/>
              <a:gd name="connsiteX1970" fmla="*/ 2570 w 15843"/>
              <a:gd name="connsiteY1970" fmla="*/ 5008 h 10219"/>
              <a:gd name="connsiteX1971" fmla="*/ 2545 w 15843"/>
              <a:gd name="connsiteY1971" fmla="*/ 5079 h 10219"/>
              <a:gd name="connsiteX1972" fmla="*/ 2522 w 15843"/>
              <a:gd name="connsiteY1972" fmla="*/ 5143 h 10219"/>
              <a:gd name="connsiteX1973" fmla="*/ 2498 w 15843"/>
              <a:gd name="connsiteY1973" fmla="*/ 5201 h 10219"/>
              <a:gd name="connsiteX1974" fmla="*/ 2475 w 15843"/>
              <a:gd name="connsiteY1974" fmla="*/ 5257 h 10219"/>
              <a:gd name="connsiteX1975" fmla="*/ 2453 w 15843"/>
              <a:gd name="connsiteY1975" fmla="*/ 5315 h 10219"/>
              <a:gd name="connsiteX1976" fmla="*/ 2430 w 15843"/>
              <a:gd name="connsiteY1976" fmla="*/ 5380 h 10219"/>
              <a:gd name="connsiteX1977" fmla="*/ 2419 w 15843"/>
              <a:gd name="connsiteY1977" fmla="*/ 5416 h 10219"/>
              <a:gd name="connsiteX1978" fmla="*/ 2408 w 15843"/>
              <a:gd name="connsiteY1978" fmla="*/ 5454 h 10219"/>
              <a:gd name="connsiteX1979" fmla="*/ 2396 w 15843"/>
              <a:gd name="connsiteY1979" fmla="*/ 5495 h 10219"/>
              <a:gd name="connsiteX1980" fmla="*/ 2385 w 15843"/>
              <a:gd name="connsiteY1980" fmla="*/ 5541 h 10219"/>
              <a:gd name="connsiteX1981" fmla="*/ 2374 w 15843"/>
              <a:gd name="connsiteY1981" fmla="*/ 5592 h 10219"/>
              <a:gd name="connsiteX1982" fmla="*/ 2363 w 15843"/>
              <a:gd name="connsiteY1982" fmla="*/ 5654 h 10219"/>
              <a:gd name="connsiteX1983" fmla="*/ 2351 w 15843"/>
              <a:gd name="connsiteY1983" fmla="*/ 5726 h 10219"/>
              <a:gd name="connsiteX1984" fmla="*/ 2339 w 15843"/>
              <a:gd name="connsiteY1984" fmla="*/ 5802 h 10219"/>
              <a:gd name="connsiteX1985" fmla="*/ 2328 w 15843"/>
              <a:gd name="connsiteY1985" fmla="*/ 5885 h 10219"/>
              <a:gd name="connsiteX1986" fmla="*/ 2316 w 15843"/>
              <a:gd name="connsiteY1986" fmla="*/ 5969 h 10219"/>
              <a:gd name="connsiteX1987" fmla="*/ 2293 w 15843"/>
              <a:gd name="connsiteY1987" fmla="*/ 6139 h 10219"/>
              <a:gd name="connsiteX1988" fmla="*/ 2281 w 15843"/>
              <a:gd name="connsiteY1988" fmla="*/ 6220 h 10219"/>
              <a:gd name="connsiteX1989" fmla="*/ 2269 w 15843"/>
              <a:gd name="connsiteY1989" fmla="*/ 6298 h 10219"/>
              <a:gd name="connsiteX1990" fmla="*/ 2257 w 15843"/>
              <a:gd name="connsiteY1990" fmla="*/ 6370 h 10219"/>
              <a:gd name="connsiteX1991" fmla="*/ 2245 w 15843"/>
              <a:gd name="connsiteY1991" fmla="*/ 6433 h 10219"/>
              <a:gd name="connsiteX1992" fmla="*/ 2232 w 15843"/>
              <a:gd name="connsiteY1992" fmla="*/ 6488 h 10219"/>
              <a:gd name="connsiteX1993" fmla="*/ 2226 w 15843"/>
              <a:gd name="connsiteY1993" fmla="*/ 6512 h 10219"/>
              <a:gd name="connsiteX1994" fmla="*/ 2218 w 15843"/>
              <a:gd name="connsiteY1994" fmla="*/ 6536 h 10219"/>
              <a:gd name="connsiteX1995" fmla="*/ 2209 w 15843"/>
              <a:gd name="connsiteY1995" fmla="*/ 6556 h 10219"/>
              <a:gd name="connsiteX1996" fmla="*/ 2203 w 15843"/>
              <a:gd name="connsiteY1996" fmla="*/ 6568 h 10219"/>
              <a:gd name="connsiteX1997" fmla="*/ 2196 w 15843"/>
              <a:gd name="connsiteY1997" fmla="*/ 6579 h 10219"/>
              <a:gd name="connsiteX1998" fmla="*/ 2191 w 15843"/>
              <a:gd name="connsiteY1998" fmla="*/ 6586 h 10219"/>
              <a:gd name="connsiteX1999" fmla="*/ 2166 w 15843"/>
              <a:gd name="connsiteY1999" fmla="*/ 6606 h 10219"/>
              <a:gd name="connsiteX2000" fmla="*/ 2160 w 15843"/>
              <a:gd name="connsiteY2000" fmla="*/ 6609 h 10219"/>
              <a:gd name="connsiteX2001" fmla="*/ 2105 w 15843"/>
              <a:gd name="connsiteY2001" fmla="*/ 6613 h 10219"/>
              <a:gd name="connsiteX2002" fmla="*/ 2099 w 15843"/>
              <a:gd name="connsiteY2002" fmla="*/ 6611 h 10219"/>
              <a:gd name="connsiteX2003" fmla="*/ 2065 w 15843"/>
              <a:gd name="connsiteY2003" fmla="*/ 6587 h 10219"/>
              <a:gd name="connsiteX2004" fmla="*/ 2060 w 15843"/>
              <a:gd name="connsiteY2004" fmla="*/ 6580 h 10219"/>
              <a:gd name="connsiteX2005" fmla="*/ 2053 w 15843"/>
              <a:gd name="connsiteY2005" fmla="*/ 6569 h 10219"/>
              <a:gd name="connsiteX2006" fmla="*/ 2043 w 15843"/>
              <a:gd name="connsiteY2006" fmla="*/ 6549 h 10219"/>
              <a:gd name="connsiteX2007" fmla="*/ 2035 w 15843"/>
              <a:gd name="connsiteY2007" fmla="*/ 6528 h 10219"/>
              <a:gd name="connsiteX2008" fmla="*/ 2028 w 15843"/>
              <a:gd name="connsiteY2008" fmla="*/ 6504 h 10219"/>
              <a:gd name="connsiteX2009" fmla="*/ 2023 w 15843"/>
              <a:gd name="connsiteY2009" fmla="*/ 6479 h 10219"/>
              <a:gd name="connsiteX2010" fmla="*/ 2016 w 15843"/>
              <a:gd name="connsiteY2010" fmla="*/ 6449 h 10219"/>
              <a:gd name="connsiteX2011" fmla="*/ 2010 w 15843"/>
              <a:gd name="connsiteY2011" fmla="*/ 6417 h 10219"/>
              <a:gd name="connsiteX2012" fmla="*/ 1998 w 15843"/>
              <a:gd name="connsiteY2012" fmla="*/ 6346 h 10219"/>
              <a:gd name="connsiteX2013" fmla="*/ 1987 w 15843"/>
              <a:gd name="connsiteY2013" fmla="*/ 6267 h 10219"/>
              <a:gd name="connsiteX2014" fmla="*/ 1975 w 15843"/>
              <a:gd name="connsiteY2014" fmla="*/ 6182 h 10219"/>
              <a:gd name="connsiteX2015" fmla="*/ 1963 w 15843"/>
              <a:gd name="connsiteY2015" fmla="*/ 6095 h 10219"/>
              <a:gd name="connsiteX2016" fmla="*/ 1952 w 15843"/>
              <a:gd name="connsiteY2016" fmla="*/ 6007 h 10219"/>
              <a:gd name="connsiteX2017" fmla="*/ 1940 w 15843"/>
              <a:gd name="connsiteY2017" fmla="*/ 5921 h 10219"/>
              <a:gd name="connsiteX2018" fmla="*/ 1928 w 15843"/>
              <a:gd name="connsiteY2018" fmla="*/ 5840 h 10219"/>
              <a:gd name="connsiteX2019" fmla="*/ 1917 w 15843"/>
              <a:gd name="connsiteY2019" fmla="*/ 5767 h 10219"/>
              <a:gd name="connsiteX2020" fmla="*/ 1911 w 15843"/>
              <a:gd name="connsiteY2020" fmla="*/ 5735 h 10219"/>
              <a:gd name="connsiteX2021" fmla="*/ 1905 w 15843"/>
              <a:gd name="connsiteY2021" fmla="*/ 5704 h 10219"/>
              <a:gd name="connsiteX2022" fmla="*/ 1901 w 15843"/>
              <a:gd name="connsiteY2022" fmla="*/ 5680 h 10219"/>
              <a:gd name="connsiteX2023" fmla="*/ 1895 w 15843"/>
              <a:gd name="connsiteY2023" fmla="*/ 5659 h 10219"/>
              <a:gd name="connsiteX2024" fmla="*/ 1891 w 15843"/>
              <a:gd name="connsiteY2024" fmla="*/ 5643 h 10219"/>
              <a:gd name="connsiteX2025" fmla="*/ 1887 w 15843"/>
              <a:gd name="connsiteY2025" fmla="*/ 5632 h 10219"/>
              <a:gd name="connsiteX2026" fmla="*/ 1966 w 15843"/>
              <a:gd name="connsiteY2026" fmla="*/ 5643 h 10219"/>
              <a:gd name="connsiteX2027" fmla="*/ 1960 w 15843"/>
              <a:gd name="connsiteY2027" fmla="*/ 5646 h 10219"/>
              <a:gd name="connsiteX2028" fmla="*/ 1974 w 15843"/>
              <a:gd name="connsiteY2028" fmla="*/ 5635 h 10219"/>
              <a:gd name="connsiteX2029" fmla="*/ 1968 w 15843"/>
              <a:gd name="connsiteY2029" fmla="*/ 5641 h 10219"/>
              <a:gd name="connsiteX2030" fmla="*/ 1980 w 15843"/>
              <a:gd name="connsiteY2030" fmla="*/ 5626 h 10219"/>
              <a:gd name="connsiteX2031" fmla="*/ 1973 w 15843"/>
              <a:gd name="connsiteY2031" fmla="*/ 5637 h 10219"/>
              <a:gd name="connsiteX2032" fmla="*/ 1952 w 15843"/>
              <a:gd name="connsiteY2032" fmla="*/ 5695 h 10219"/>
              <a:gd name="connsiteX2033" fmla="*/ 1941 w 15843"/>
              <a:gd name="connsiteY2033" fmla="*/ 5739 h 10219"/>
              <a:gd name="connsiteX2034" fmla="*/ 1929 w 15843"/>
              <a:gd name="connsiteY2034" fmla="*/ 5787 h 10219"/>
              <a:gd name="connsiteX2035" fmla="*/ 1918 w 15843"/>
              <a:gd name="connsiteY2035" fmla="*/ 5841 h 10219"/>
              <a:gd name="connsiteX2036" fmla="*/ 1895 w 15843"/>
              <a:gd name="connsiteY2036" fmla="*/ 5956 h 10219"/>
              <a:gd name="connsiteX2037" fmla="*/ 1871 w 15843"/>
              <a:gd name="connsiteY2037" fmla="*/ 6075 h 10219"/>
              <a:gd name="connsiteX2038" fmla="*/ 1859 w 15843"/>
              <a:gd name="connsiteY2038" fmla="*/ 6131 h 10219"/>
              <a:gd name="connsiteX2039" fmla="*/ 1847 w 15843"/>
              <a:gd name="connsiteY2039" fmla="*/ 6186 h 10219"/>
              <a:gd name="connsiteX2040" fmla="*/ 1835 w 15843"/>
              <a:gd name="connsiteY2040" fmla="*/ 6234 h 10219"/>
              <a:gd name="connsiteX2041" fmla="*/ 1823 w 15843"/>
              <a:gd name="connsiteY2041" fmla="*/ 6276 h 10219"/>
              <a:gd name="connsiteX2042" fmla="*/ 1812 w 15843"/>
              <a:gd name="connsiteY2042" fmla="*/ 6315 h 10219"/>
              <a:gd name="connsiteX2043" fmla="*/ 1800 w 15843"/>
              <a:gd name="connsiteY2043" fmla="*/ 6355 h 10219"/>
              <a:gd name="connsiteX2044" fmla="*/ 1777 w 15843"/>
              <a:gd name="connsiteY2044" fmla="*/ 6444 h 10219"/>
              <a:gd name="connsiteX2045" fmla="*/ 1753 w 15843"/>
              <a:gd name="connsiteY2045" fmla="*/ 6535 h 10219"/>
              <a:gd name="connsiteX2046" fmla="*/ 1730 w 15843"/>
              <a:gd name="connsiteY2046" fmla="*/ 6623 h 10219"/>
              <a:gd name="connsiteX2047" fmla="*/ 1718 w 15843"/>
              <a:gd name="connsiteY2047" fmla="*/ 6664 h 10219"/>
              <a:gd name="connsiteX2048" fmla="*/ 1705 w 15843"/>
              <a:gd name="connsiteY2048" fmla="*/ 6703 h 10219"/>
              <a:gd name="connsiteX2049" fmla="*/ 1692 w 15843"/>
              <a:gd name="connsiteY2049" fmla="*/ 6739 h 10219"/>
              <a:gd name="connsiteX2050" fmla="*/ 1677 w 15843"/>
              <a:gd name="connsiteY2050" fmla="*/ 6770 h 10219"/>
              <a:gd name="connsiteX2051" fmla="*/ 1666 w 15843"/>
              <a:gd name="connsiteY2051" fmla="*/ 6792 h 10219"/>
              <a:gd name="connsiteX2052" fmla="*/ 1659 w 15843"/>
              <a:gd name="connsiteY2052" fmla="*/ 6803 h 10219"/>
              <a:gd name="connsiteX2053" fmla="*/ 1647 w 15843"/>
              <a:gd name="connsiteY2053" fmla="*/ 6817 h 10219"/>
              <a:gd name="connsiteX2054" fmla="*/ 1629 w 15843"/>
              <a:gd name="connsiteY2054" fmla="*/ 6834 h 10219"/>
              <a:gd name="connsiteX2055" fmla="*/ 1617 w 15843"/>
              <a:gd name="connsiteY2055" fmla="*/ 6841 h 10219"/>
              <a:gd name="connsiteX2056" fmla="*/ 1576 w 15843"/>
              <a:gd name="connsiteY2056" fmla="*/ 6852 h 10219"/>
              <a:gd name="connsiteX2057" fmla="*/ 1564 w 15843"/>
              <a:gd name="connsiteY2057" fmla="*/ 6851 h 10219"/>
              <a:gd name="connsiteX2058" fmla="*/ 1524 w 15843"/>
              <a:gd name="connsiteY2058" fmla="*/ 6837 h 10219"/>
              <a:gd name="connsiteX2059" fmla="*/ 1518 w 15843"/>
              <a:gd name="connsiteY2059" fmla="*/ 6833 h 10219"/>
              <a:gd name="connsiteX2060" fmla="*/ 1504 w 15843"/>
              <a:gd name="connsiteY2060" fmla="*/ 6818 h 10219"/>
              <a:gd name="connsiteX2061" fmla="*/ 1498 w 15843"/>
              <a:gd name="connsiteY2061" fmla="*/ 6810 h 10219"/>
              <a:gd name="connsiteX2062" fmla="*/ 1491 w 15843"/>
              <a:gd name="connsiteY2062" fmla="*/ 6799 h 10219"/>
              <a:gd name="connsiteX2063" fmla="*/ 1483 w 15843"/>
              <a:gd name="connsiteY2063" fmla="*/ 6783 h 10219"/>
              <a:gd name="connsiteX2064" fmla="*/ 1475 w 15843"/>
              <a:gd name="connsiteY2064" fmla="*/ 6763 h 10219"/>
              <a:gd name="connsiteX2065" fmla="*/ 1463 w 15843"/>
              <a:gd name="connsiteY2065" fmla="*/ 6722 h 10219"/>
              <a:gd name="connsiteX2066" fmla="*/ 1450 w 15843"/>
              <a:gd name="connsiteY2066" fmla="*/ 6672 h 10219"/>
              <a:gd name="connsiteX2067" fmla="*/ 1438 w 15843"/>
              <a:gd name="connsiteY2067" fmla="*/ 6617 h 10219"/>
              <a:gd name="connsiteX2068" fmla="*/ 1426 w 15843"/>
              <a:gd name="connsiteY2068" fmla="*/ 6556 h 10219"/>
              <a:gd name="connsiteX2069" fmla="*/ 1415 w 15843"/>
              <a:gd name="connsiteY2069" fmla="*/ 6493 h 10219"/>
              <a:gd name="connsiteX2070" fmla="*/ 1403 w 15843"/>
              <a:gd name="connsiteY2070" fmla="*/ 6429 h 10219"/>
              <a:gd name="connsiteX2071" fmla="*/ 1391 w 15843"/>
              <a:gd name="connsiteY2071" fmla="*/ 6366 h 10219"/>
              <a:gd name="connsiteX2072" fmla="*/ 1380 w 15843"/>
              <a:gd name="connsiteY2072" fmla="*/ 6307 h 10219"/>
              <a:gd name="connsiteX2073" fmla="*/ 1369 w 15843"/>
              <a:gd name="connsiteY2073" fmla="*/ 6254 h 10219"/>
              <a:gd name="connsiteX2074" fmla="*/ 1358 w 15843"/>
              <a:gd name="connsiteY2074" fmla="*/ 6207 h 10219"/>
              <a:gd name="connsiteX2075" fmla="*/ 1348 w 15843"/>
              <a:gd name="connsiteY2075" fmla="*/ 6173 h 10219"/>
              <a:gd name="connsiteX2076" fmla="*/ 1343 w 15843"/>
              <a:gd name="connsiteY2076" fmla="*/ 6160 h 10219"/>
              <a:gd name="connsiteX2077" fmla="*/ 1338 w 15843"/>
              <a:gd name="connsiteY2077" fmla="*/ 6147 h 10219"/>
              <a:gd name="connsiteX2078" fmla="*/ 1337 w 15843"/>
              <a:gd name="connsiteY2078" fmla="*/ 6147 h 10219"/>
              <a:gd name="connsiteX2079" fmla="*/ 1434 w 15843"/>
              <a:gd name="connsiteY2079" fmla="*/ 6150 h 10219"/>
              <a:gd name="connsiteX2080" fmla="*/ 1423 w 15843"/>
              <a:gd name="connsiteY2080" fmla="*/ 6163 h 10219"/>
              <a:gd name="connsiteX2081" fmla="*/ 1433 w 15843"/>
              <a:gd name="connsiteY2081" fmla="*/ 6147 h 10219"/>
              <a:gd name="connsiteX2082" fmla="*/ 1425 w 15843"/>
              <a:gd name="connsiteY2082" fmla="*/ 6162 h 10219"/>
              <a:gd name="connsiteX2083" fmla="*/ 1415 w 15843"/>
              <a:gd name="connsiteY2083" fmla="*/ 6192 h 10219"/>
              <a:gd name="connsiteX2084" fmla="*/ 1404 w 15843"/>
              <a:gd name="connsiteY2084" fmla="*/ 6231 h 10219"/>
              <a:gd name="connsiteX2085" fmla="*/ 1393 w 15843"/>
              <a:gd name="connsiteY2085" fmla="*/ 6278 h 10219"/>
              <a:gd name="connsiteX2086" fmla="*/ 1381 w 15843"/>
              <a:gd name="connsiteY2086" fmla="*/ 6334 h 10219"/>
              <a:gd name="connsiteX2087" fmla="*/ 1369 w 15843"/>
              <a:gd name="connsiteY2087" fmla="*/ 6394 h 10219"/>
              <a:gd name="connsiteX2088" fmla="*/ 1358 w 15843"/>
              <a:gd name="connsiteY2088" fmla="*/ 6460 h 10219"/>
              <a:gd name="connsiteX2089" fmla="*/ 1347 w 15843"/>
              <a:gd name="connsiteY2089" fmla="*/ 6530 h 10219"/>
              <a:gd name="connsiteX2090" fmla="*/ 1335 w 15843"/>
              <a:gd name="connsiteY2090" fmla="*/ 6602 h 10219"/>
              <a:gd name="connsiteX2091" fmla="*/ 1312 w 15843"/>
              <a:gd name="connsiteY2091" fmla="*/ 6750 h 10219"/>
              <a:gd name="connsiteX2092" fmla="*/ 1288 w 15843"/>
              <a:gd name="connsiteY2092" fmla="*/ 6896 h 10219"/>
              <a:gd name="connsiteX2093" fmla="*/ 1276 w 15843"/>
              <a:gd name="connsiteY2093" fmla="*/ 6966 h 10219"/>
              <a:gd name="connsiteX2094" fmla="*/ 1264 w 15843"/>
              <a:gd name="connsiteY2094" fmla="*/ 7032 h 10219"/>
              <a:gd name="connsiteX2095" fmla="*/ 1253 w 15843"/>
              <a:gd name="connsiteY2095" fmla="*/ 7096 h 10219"/>
              <a:gd name="connsiteX2096" fmla="*/ 1241 w 15843"/>
              <a:gd name="connsiteY2096" fmla="*/ 7164 h 10219"/>
              <a:gd name="connsiteX2097" fmla="*/ 1218 w 15843"/>
              <a:gd name="connsiteY2097" fmla="*/ 7305 h 10219"/>
              <a:gd name="connsiteX2098" fmla="*/ 1195 w 15843"/>
              <a:gd name="connsiteY2098" fmla="*/ 7452 h 10219"/>
              <a:gd name="connsiteX2099" fmla="*/ 1171 w 15843"/>
              <a:gd name="connsiteY2099" fmla="*/ 7602 h 10219"/>
              <a:gd name="connsiteX2100" fmla="*/ 1148 w 15843"/>
              <a:gd name="connsiteY2100" fmla="*/ 7749 h 10219"/>
              <a:gd name="connsiteX2101" fmla="*/ 1124 w 15843"/>
              <a:gd name="connsiteY2101" fmla="*/ 7893 h 10219"/>
              <a:gd name="connsiteX2102" fmla="*/ 1112 w 15843"/>
              <a:gd name="connsiteY2102" fmla="*/ 7961 h 10219"/>
              <a:gd name="connsiteX2103" fmla="*/ 1101 w 15843"/>
              <a:gd name="connsiteY2103" fmla="*/ 8028 h 10219"/>
              <a:gd name="connsiteX2104" fmla="*/ 1089 w 15843"/>
              <a:gd name="connsiteY2104" fmla="*/ 8091 h 10219"/>
              <a:gd name="connsiteX2105" fmla="*/ 1077 w 15843"/>
              <a:gd name="connsiteY2105" fmla="*/ 8151 h 10219"/>
              <a:gd name="connsiteX2106" fmla="*/ 1053 w 15843"/>
              <a:gd name="connsiteY2106" fmla="*/ 8264 h 10219"/>
              <a:gd name="connsiteX2107" fmla="*/ 1030 w 15843"/>
              <a:gd name="connsiteY2107" fmla="*/ 8371 h 10219"/>
              <a:gd name="connsiteX2108" fmla="*/ 1006 w 15843"/>
              <a:gd name="connsiteY2108" fmla="*/ 8472 h 10219"/>
              <a:gd name="connsiteX2109" fmla="*/ 983 w 15843"/>
              <a:gd name="connsiteY2109" fmla="*/ 8566 h 10219"/>
              <a:gd name="connsiteX2110" fmla="*/ 959 w 15843"/>
              <a:gd name="connsiteY2110" fmla="*/ 8655 h 10219"/>
              <a:gd name="connsiteX2111" fmla="*/ 935 w 15843"/>
              <a:gd name="connsiteY2111" fmla="*/ 8737 h 10219"/>
              <a:gd name="connsiteX2112" fmla="*/ 911 w 15843"/>
              <a:gd name="connsiteY2112" fmla="*/ 8812 h 10219"/>
              <a:gd name="connsiteX2113" fmla="*/ 884 w 15843"/>
              <a:gd name="connsiteY2113" fmla="*/ 8885 h 10219"/>
              <a:gd name="connsiteX2114" fmla="*/ 865 w 15843"/>
              <a:gd name="connsiteY2114" fmla="*/ 8924 h 10219"/>
              <a:gd name="connsiteX2115" fmla="*/ 858 w 15843"/>
              <a:gd name="connsiteY2115" fmla="*/ 8935 h 10219"/>
              <a:gd name="connsiteX2116" fmla="*/ 829 w 15843"/>
              <a:gd name="connsiteY2116" fmla="*/ 8973 h 10219"/>
              <a:gd name="connsiteX2117" fmla="*/ 800 w 15843"/>
              <a:gd name="connsiteY2117" fmla="*/ 9002 h 10219"/>
              <a:gd name="connsiteX2118" fmla="*/ 776 w 15843"/>
              <a:gd name="connsiteY2118" fmla="*/ 9023 h 10219"/>
              <a:gd name="connsiteX2119" fmla="*/ 756 w 15843"/>
              <a:gd name="connsiteY2119" fmla="*/ 9042 h 10219"/>
              <a:gd name="connsiteX2120" fmla="*/ 735 w 15843"/>
              <a:gd name="connsiteY2120" fmla="*/ 9066 h 10219"/>
              <a:gd name="connsiteX2121" fmla="*/ 727 w 15843"/>
              <a:gd name="connsiteY2121" fmla="*/ 9079 h 10219"/>
              <a:gd name="connsiteX2122" fmla="*/ 718 w 15843"/>
              <a:gd name="connsiteY2122" fmla="*/ 9095 h 10219"/>
              <a:gd name="connsiteX2123" fmla="*/ 710 w 15843"/>
              <a:gd name="connsiteY2123" fmla="*/ 9112 h 10219"/>
              <a:gd name="connsiteX2124" fmla="*/ 702 w 15843"/>
              <a:gd name="connsiteY2124" fmla="*/ 9136 h 10219"/>
              <a:gd name="connsiteX2125" fmla="*/ 697 w 15843"/>
              <a:gd name="connsiteY2125" fmla="*/ 9156 h 10219"/>
              <a:gd name="connsiteX2126" fmla="*/ 692 w 15843"/>
              <a:gd name="connsiteY2126" fmla="*/ 9179 h 10219"/>
              <a:gd name="connsiteX2127" fmla="*/ 686 w 15843"/>
              <a:gd name="connsiteY2127" fmla="*/ 9208 h 10219"/>
              <a:gd name="connsiteX2128" fmla="*/ 681 w 15843"/>
              <a:gd name="connsiteY2128" fmla="*/ 9238 h 10219"/>
              <a:gd name="connsiteX2129" fmla="*/ 669 w 15843"/>
              <a:gd name="connsiteY2129" fmla="*/ 9310 h 10219"/>
              <a:gd name="connsiteX2130" fmla="*/ 657 w 15843"/>
              <a:gd name="connsiteY2130" fmla="*/ 9391 h 10219"/>
              <a:gd name="connsiteX2131" fmla="*/ 646 w 15843"/>
              <a:gd name="connsiteY2131" fmla="*/ 9479 h 10219"/>
              <a:gd name="connsiteX2132" fmla="*/ 634 w 15843"/>
              <a:gd name="connsiteY2132" fmla="*/ 9570 h 10219"/>
              <a:gd name="connsiteX2133" fmla="*/ 622 w 15843"/>
              <a:gd name="connsiteY2133" fmla="*/ 9663 h 10219"/>
              <a:gd name="connsiteX2134" fmla="*/ 611 w 15843"/>
              <a:gd name="connsiteY2134" fmla="*/ 9755 h 10219"/>
              <a:gd name="connsiteX2135" fmla="*/ 599 w 15843"/>
              <a:gd name="connsiteY2135" fmla="*/ 9844 h 10219"/>
              <a:gd name="connsiteX2136" fmla="*/ 587 w 15843"/>
              <a:gd name="connsiteY2136" fmla="*/ 9927 h 10219"/>
              <a:gd name="connsiteX2137" fmla="*/ 575 w 15843"/>
              <a:gd name="connsiteY2137" fmla="*/ 10002 h 10219"/>
              <a:gd name="connsiteX2138" fmla="*/ 569 w 15843"/>
              <a:gd name="connsiteY2138" fmla="*/ 10036 h 10219"/>
              <a:gd name="connsiteX2139" fmla="*/ 563 w 15843"/>
              <a:gd name="connsiteY2139" fmla="*/ 10066 h 10219"/>
              <a:gd name="connsiteX2140" fmla="*/ 557 w 15843"/>
              <a:gd name="connsiteY2140" fmla="*/ 10097 h 10219"/>
              <a:gd name="connsiteX2141" fmla="*/ 549 w 15843"/>
              <a:gd name="connsiteY2141" fmla="*/ 10123 h 10219"/>
              <a:gd name="connsiteX2142" fmla="*/ 542 w 15843"/>
              <a:gd name="connsiteY2142" fmla="*/ 10145 h 10219"/>
              <a:gd name="connsiteX2143" fmla="*/ 537 w 15843"/>
              <a:gd name="connsiteY2143" fmla="*/ 10159 h 10219"/>
              <a:gd name="connsiteX2144" fmla="*/ 530 w 15843"/>
              <a:gd name="connsiteY2144" fmla="*/ 10172 h 10219"/>
              <a:gd name="connsiteX2145" fmla="*/ 524 w 15843"/>
              <a:gd name="connsiteY2145" fmla="*/ 10181 h 10219"/>
              <a:gd name="connsiteX2146" fmla="*/ 507 w 15843"/>
              <a:gd name="connsiteY2146" fmla="*/ 10201 h 10219"/>
              <a:gd name="connsiteX2147" fmla="*/ 501 w 15843"/>
              <a:gd name="connsiteY2147" fmla="*/ 10205 h 10219"/>
              <a:gd name="connsiteX2148" fmla="*/ 451 w 15843"/>
              <a:gd name="connsiteY2148" fmla="*/ 10219 h 10219"/>
              <a:gd name="connsiteX2149" fmla="*/ 445 w 15843"/>
              <a:gd name="connsiteY2149" fmla="*/ 10219 h 10219"/>
              <a:gd name="connsiteX2150" fmla="*/ 401 w 15843"/>
              <a:gd name="connsiteY2150" fmla="*/ 10198 h 10219"/>
              <a:gd name="connsiteX2151" fmla="*/ 395 w 15843"/>
              <a:gd name="connsiteY2151" fmla="*/ 10192 h 10219"/>
              <a:gd name="connsiteX2152" fmla="*/ 382 w 15843"/>
              <a:gd name="connsiteY2152" fmla="*/ 10174 h 10219"/>
              <a:gd name="connsiteX2153" fmla="*/ 376 w 15843"/>
              <a:gd name="connsiteY2153" fmla="*/ 10163 h 10219"/>
              <a:gd name="connsiteX2154" fmla="*/ 372 w 15843"/>
              <a:gd name="connsiteY2154" fmla="*/ 10152 h 10219"/>
              <a:gd name="connsiteX2155" fmla="*/ 365 w 15843"/>
              <a:gd name="connsiteY2155" fmla="*/ 10132 h 10219"/>
              <a:gd name="connsiteX2156" fmla="*/ 358 w 15843"/>
              <a:gd name="connsiteY2156" fmla="*/ 10108 h 10219"/>
              <a:gd name="connsiteX2157" fmla="*/ 352 w 15843"/>
              <a:gd name="connsiteY2157" fmla="*/ 10079 h 10219"/>
              <a:gd name="connsiteX2158" fmla="*/ 345 w 15843"/>
              <a:gd name="connsiteY2158" fmla="*/ 10046 h 10219"/>
              <a:gd name="connsiteX2159" fmla="*/ 340 w 15843"/>
              <a:gd name="connsiteY2159" fmla="*/ 10012 h 10219"/>
              <a:gd name="connsiteX2160" fmla="*/ 334 w 15843"/>
              <a:gd name="connsiteY2160" fmla="*/ 9973 h 10219"/>
              <a:gd name="connsiteX2161" fmla="*/ 328 w 15843"/>
              <a:gd name="connsiteY2161" fmla="*/ 9930 h 10219"/>
              <a:gd name="connsiteX2162" fmla="*/ 322 w 15843"/>
              <a:gd name="connsiteY2162" fmla="*/ 9885 h 10219"/>
              <a:gd name="connsiteX2163" fmla="*/ 316 w 15843"/>
              <a:gd name="connsiteY2163" fmla="*/ 9836 h 10219"/>
              <a:gd name="connsiteX2164" fmla="*/ 304 w 15843"/>
              <a:gd name="connsiteY2164" fmla="*/ 9733 h 10219"/>
              <a:gd name="connsiteX2165" fmla="*/ 292 w 15843"/>
              <a:gd name="connsiteY2165" fmla="*/ 9620 h 10219"/>
              <a:gd name="connsiteX2166" fmla="*/ 281 w 15843"/>
              <a:gd name="connsiteY2166" fmla="*/ 9500 h 10219"/>
              <a:gd name="connsiteX2167" fmla="*/ 269 w 15843"/>
              <a:gd name="connsiteY2167" fmla="*/ 9377 h 10219"/>
              <a:gd name="connsiteX2168" fmla="*/ 257 w 15843"/>
              <a:gd name="connsiteY2168" fmla="*/ 9250 h 10219"/>
              <a:gd name="connsiteX2169" fmla="*/ 246 w 15843"/>
              <a:gd name="connsiteY2169" fmla="*/ 9123 h 10219"/>
              <a:gd name="connsiteX2170" fmla="*/ 234 w 15843"/>
              <a:gd name="connsiteY2170" fmla="*/ 8998 h 10219"/>
              <a:gd name="connsiteX2171" fmla="*/ 222 w 15843"/>
              <a:gd name="connsiteY2171" fmla="*/ 8876 h 10219"/>
              <a:gd name="connsiteX2172" fmla="*/ 211 w 15843"/>
              <a:gd name="connsiteY2172" fmla="*/ 8760 h 10219"/>
              <a:gd name="connsiteX2173" fmla="*/ 199 w 15843"/>
              <a:gd name="connsiteY2173" fmla="*/ 8652 h 10219"/>
              <a:gd name="connsiteX2174" fmla="*/ 188 w 15843"/>
              <a:gd name="connsiteY2174" fmla="*/ 8554 h 10219"/>
              <a:gd name="connsiteX2175" fmla="*/ 164 w 15843"/>
              <a:gd name="connsiteY2175" fmla="*/ 8371 h 10219"/>
              <a:gd name="connsiteX2176" fmla="*/ 141 w 15843"/>
              <a:gd name="connsiteY2176" fmla="*/ 8193 h 10219"/>
              <a:gd name="connsiteX2177" fmla="*/ 118 w 15843"/>
              <a:gd name="connsiteY2177" fmla="*/ 8019 h 10219"/>
              <a:gd name="connsiteX2178" fmla="*/ 94 w 15843"/>
              <a:gd name="connsiteY2178" fmla="*/ 7848 h 10219"/>
              <a:gd name="connsiteX2179" fmla="*/ 48 w 15843"/>
              <a:gd name="connsiteY2179" fmla="*/ 7509 h 10219"/>
              <a:gd name="connsiteX2180" fmla="*/ 24 w 15843"/>
              <a:gd name="connsiteY2180" fmla="*/ 7339 h 10219"/>
              <a:gd name="connsiteX2181" fmla="*/ 1 w 15843"/>
              <a:gd name="connsiteY2181" fmla="*/ 7167 h 10219"/>
              <a:gd name="connsiteX2182" fmla="*/ 62 w 15843"/>
              <a:gd name="connsiteY2182" fmla="*/ 7086 h 10219"/>
              <a:gd name="connsiteX2183" fmla="*/ 143 w 15843"/>
              <a:gd name="connsiteY2183" fmla="*/ 7148 h 1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Lst>
            <a:rect l="l" t="t" r="r" b="b"/>
            <a:pathLst>
              <a:path w="15843" h="10219">
                <a:moveTo>
                  <a:pt x="143" y="7148"/>
                </a:moveTo>
                <a:cubicBezTo>
                  <a:pt x="151" y="7205"/>
                  <a:pt x="159" y="7263"/>
                  <a:pt x="167" y="7320"/>
                </a:cubicBezTo>
                <a:cubicBezTo>
                  <a:pt x="175" y="7377"/>
                  <a:pt x="182" y="7433"/>
                  <a:pt x="190" y="7490"/>
                </a:cubicBezTo>
                <a:cubicBezTo>
                  <a:pt x="206" y="7603"/>
                  <a:pt x="221" y="7716"/>
                  <a:pt x="237" y="7829"/>
                </a:cubicBezTo>
                <a:cubicBezTo>
                  <a:pt x="245" y="7886"/>
                  <a:pt x="252" y="7943"/>
                  <a:pt x="260" y="8000"/>
                </a:cubicBezTo>
                <a:cubicBezTo>
                  <a:pt x="268" y="8058"/>
                  <a:pt x="275" y="8116"/>
                  <a:pt x="283" y="8174"/>
                </a:cubicBezTo>
                <a:cubicBezTo>
                  <a:pt x="291" y="8233"/>
                  <a:pt x="299" y="8293"/>
                  <a:pt x="307" y="8352"/>
                </a:cubicBezTo>
                <a:cubicBezTo>
                  <a:pt x="315" y="8413"/>
                  <a:pt x="322" y="8475"/>
                  <a:pt x="330" y="8536"/>
                </a:cubicBezTo>
                <a:cubicBezTo>
                  <a:pt x="334" y="8569"/>
                  <a:pt x="338" y="8603"/>
                  <a:pt x="342" y="8636"/>
                </a:cubicBezTo>
                <a:cubicBezTo>
                  <a:pt x="346" y="8672"/>
                  <a:pt x="350" y="8709"/>
                  <a:pt x="354" y="8745"/>
                </a:cubicBezTo>
                <a:lnTo>
                  <a:pt x="366" y="8862"/>
                </a:lnTo>
                <a:cubicBezTo>
                  <a:pt x="370" y="8903"/>
                  <a:pt x="374" y="8943"/>
                  <a:pt x="378" y="8984"/>
                </a:cubicBezTo>
                <a:cubicBezTo>
                  <a:pt x="382" y="9026"/>
                  <a:pt x="385" y="9068"/>
                  <a:pt x="389" y="9110"/>
                </a:cubicBezTo>
                <a:cubicBezTo>
                  <a:pt x="393" y="9152"/>
                  <a:pt x="397" y="9195"/>
                  <a:pt x="401" y="9237"/>
                </a:cubicBezTo>
                <a:lnTo>
                  <a:pt x="413" y="9363"/>
                </a:lnTo>
                <a:cubicBezTo>
                  <a:pt x="417" y="9404"/>
                  <a:pt x="420" y="9446"/>
                  <a:pt x="424" y="9487"/>
                </a:cubicBezTo>
                <a:cubicBezTo>
                  <a:pt x="428" y="9527"/>
                  <a:pt x="432" y="9566"/>
                  <a:pt x="436" y="9606"/>
                </a:cubicBezTo>
                <a:lnTo>
                  <a:pt x="448" y="9717"/>
                </a:lnTo>
                <a:cubicBezTo>
                  <a:pt x="452" y="9752"/>
                  <a:pt x="455" y="9786"/>
                  <a:pt x="459" y="9821"/>
                </a:cubicBezTo>
                <a:cubicBezTo>
                  <a:pt x="461" y="9837"/>
                  <a:pt x="463" y="9852"/>
                  <a:pt x="465" y="9868"/>
                </a:cubicBezTo>
                <a:cubicBezTo>
                  <a:pt x="467" y="9883"/>
                  <a:pt x="468" y="9898"/>
                  <a:pt x="470" y="9913"/>
                </a:cubicBezTo>
                <a:cubicBezTo>
                  <a:pt x="472" y="9926"/>
                  <a:pt x="474" y="9940"/>
                  <a:pt x="476" y="9953"/>
                </a:cubicBezTo>
                <a:cubicBezTo>
                  <a:pt x="478" y="9965"/>
                  <a:pt x="480" y="9978"/>
                  <a:pt x="482" y="9990"/>
                </a:cubicBezTo>
                <a:lnTo>
                  <a:pt x="488" y="10023"/>
                </a:lnTo>
                <a:cubicBezTo>
                  <a:pt x="490" y="10033"/>
                  <a:pt x="491" y="10042"/>
                  <a:pt x="493" y="10052"/>
                </a:cubicBezTo>
                <a:cubicBezTo>
                  <a:pt x="495" y="10060"/>
                  <a:pt x="497" y="10067"/>
                  <a:pt x="499" y="10075"/>
                </a:cubicBezTo>
                <a:cubicBezTo>
                  <a:pt x="501" y="10081"/>
                  <a:pt x="502" y="10088"/>
                  <a:pt x="504" y="10094"/>
                </a:cubicBezTo>
                <a:cubicBezTo>
                  <a:pt x="505" y="10098"/>
                  <a:pt x="507" y="10103"/>
                  <a:pt x="508" y="10107"/>
                </a:cubicBezTo>
                <a:cubicBezTo>
                  <a:pt x="507" y="10103"/>
                  <a:pt x="505" y="10100"/>
                  <a:pt x="504" y="10096"/>
                </a:cubicBezTo>
                <a:lnTo>
                  <a:pt x="510" y="10108"/>
                </a:lnTo>
                <a:cubicBezTo>
                  <a:pt x="506" y="10102"/>
                  <a:pt x="501" y="10096"/>
                  <a:pt x="497" y="10090"/>
                </a:cubicBezTo>
                <a:lnTo>
                  <a:pt x="503" y="10096"/>
                </a:lnTo>
                <a:lnTo>
                  <a:pt x="458" y="10075"/>
                </a:lnTo>
                <a:cubicBezTo>
                  <a:pt x="460" y="10075"/>
                  <a:pt x="462" y="10076"/>
                  <a:pt x="464" y="10076"/>
                </a:cubicBezTo>
                <a:cubicBezTo>
                  <a:pt x="447" y="10081"/>
                  <a:pt x="431" y="10085"/>
                  <a:pt x="414" y="10090"/>
                </a:cubicBezTo>
                <a:cubicBezTo>
                  <a:pt x="416" y="10088"/>
                  <a:pt x="418" y="10087"/>
                  <a:pt x="420" y="10085"/>
                </a:cubicBezTo>
                <a:lnTo>
                  <a:pt x="403" y="10105"/>
                </a:lnTo>
                <a:cubicBezTo>
                  <a:pt x="405" y="10102"/>
                  <a:pt x="407" y="10098"/>
                  <a:pt x="409" y="10095"/>
                </a:cubicBezTo>
                <a:cubicBezTo>
                  <a:pt x="407" y="10099"/>
                  <a:pt x="404" y="10104"/>
                  <a:pt x="402" y="10108"/>
                </a:cubicBezTo>
                <a:lnTo>
                  <a:pt x="408" y="10093"/>
                </a:lnTo>
                <a:cubicBezTo>
                  <a:pt x="409" y="10088"/>
                  <a:pt x="411" y="10083"/>
                  <a:pt x="412" y="10078"/>
                </a:cubicBezTo>
                <a:cubicBezTo>
                  <a:pt x="414" y="10072"/>
                  <a:pt x="415" y="10065"/>
                  <a:pt x="417" y="10059"/>
                </a:cubicBezTo>
                <a:cubicBezTo>
                  <a:pt x="419" y="10052"/>
                  <a:pt x="420" y="10044"/>
                  <a:pt x="422" y="10037"/>
                </a:cubicBezTo>
                <a:cubicBezTo>
                  <a:pt x="424" y="10027"/>
                  <a:pt x="426" y="10018"/>
                  <a:pt x="428" y="10008"/>
                </a:cubicBezTo>
                <a:cubicBezTo>
                  <a:pt x="430" y="9997"/>
                  <a:pt x="432" y="9987"/>
                  <a:pt x="434" y="9976"/>
                </a:cubicBezTo>
                <a:cubicBezTo>
                  <a:pt x="438" y="9952"/>
                  <a:pt x="441" y="9929"/>
                  <a:pt x="445" y="9905"/>
                </a:cubicBezTo>
                <a:cubicBezTo>
                  <a:pt x="449" y="9878"/>
                  <a:pt x="452" y="9851"/>
                  <a:pt x="456" y="9824"/>
                </a:cubicBezTo>
                <a:cubicBezTo>
                  <a:pt x="460" y="9795"/>
                  <a:pt x="464" y="9765"/>
                  <a:pt x="468" y="9736"/>
                </a:cubicBezTo>
                <a:cubicBezTo>
                  <a:pt x="472" y="9706"/>
                  <a:pt x="476" y="9675"/>
                  <a:pt x="480" y="9645"/>
                </a:cubicBezTo>
                <a:cubicBezTo>
                  <a:pt x="484" y="9614"/>
                  <a:pt x="487" y="9583"/>
                  <a:pt x="491" y="9552"/>
                </a:cubicBezTo>
                <a:cubicBezTo>
                  <a:pt x="495" y="9521"/>
                  <a:pt x="499" y="9491"/>
                  <a:pt x="503" y="9460"/>
                </a:cubicBezTo>
                <a:cubicBezTo>
                  <a:pt x="507" y="9431"/>
                  <a:pt x="511" y="9401"/>
                  <a:pt x="515" y="9372"/>
                </a:cubicBezTo>
                <a:cubicBezTo>
                  <a:pt x="519" y="9344"/>
                  <a:pt x="523" y="9317"/>
                  <a:pt x="527" y="9289"/>
                </a:cubicBezTo>
                <a:cubicBezTo>
                  <a:pt x="531" y="9265"/>
                  <a:pt x="534" y="9240"/>
                  <a:pt x="538" y="9216"/>
                </a:cubicBezTo>
                <a:cubicBezTo>
                  <a:pt x="540" y="9204"/>
                  <a:pt x="543" y="9193"/>
                  <a:pt x="545" y="9181"/>
                </a:cubicBezTo>
                <a:cubicBezTo>
                  <a:pt x="547" y="9171"/>
                  <a:pt x="548" y="9162"/>
                  <a:pt x="550" y="9152"/>
                </a:cubicBezTo>
                <a:cubicBezTo>
                  <a:pt x="552" y="9142"/>
                  <a:pt x="555" y="9133"/>
                  <a:pt x="557" y="9123"/>
                </a:cubicBezTo>
                <a:cubicBezTo>
                  <a:pt x="559" y="9115"/>
                  <a:pt x="562" y="9107"/>
                  <a:pt x="564" y="9099"/>
                </a:cubicBezTo>
                <a:cubicBezTo>
                  <a:pt x="567" y="9089"/>
                  <a:pt x="571" y="9078"/>
                  <a:pt x="574" y="9068"/>
                </a:cubicBezTo>
                <a:lnTo>
                  <a:pt x="586" y="9038"/>
                </a:lnTo>
                <a:cubicBezTo>
                  <a:pt x="590" y="9029"/>
                  <a:pt x="595" y="9021"/>
                  <a:pt x="599" y="9012"/>
                </a:cubicBezTo>
                <a:cubicBezTo>
                  <a:pt x="604" y="9004"/>
                  <a:pt x="610" y="8996"/>
                  <a:pt x="615" y="8988"/>
                </a:cubicBezTo>
                <a:cubicBezTo>
                  <a:pt x="625" y="8976"/>
                  <a:pt x="634" y="8963"/>
                  <a:pt x="644" y="8951"/>
                </a:cubicBezTo>
                <a:cubicBezTo>
                  <a:pt x="655" y="8941"/>
                  <a:pt x="665" y="8930"/>
                  <a:pt x="676" y="8920"/>
                </a:cubicBezTo>
                <a:lnTo>
                  <a:pt x="705" y="8894"/>
                </a:lnTo>
                <a:cubicBezTo>
                  <a:pt x="712" y="8887"/>
                  <a:pt x="719" y="8879"/>
                  <a:pt x="726" y="8872"/>
                </a:cubicBezTo>
                <a:cubicBezTo>
                  <a:pt x="732" y="8864"/>
                  <a:pt x="737" y="8857"/>
                  <a:pt x="743" y="8849"/>
                </a:cubicBezTo>
                <a:cubicBezTo>
                  <a:pt x="741" y="8853"/>
                  <a:pt x="738" y="8856"/>
                  <a:pt x="736" y="8860"/>
                </a:cubicBezTo>
                <a:cubicBezTo>
                  <a:pt x="742" y="8847"/>
                  <a:pt x="749" y="8834"/>
                  <a:pt x="755" y="8821"/>
                </a:cubicBezTo>
                <a:cubicBezTo>
                  <a:pt x="762" y="8802"/>
                  <a:pt x="768" y="8782"/>
                  <a:pt x="775" y="8763"/>
                </a:cubicBezTo>
                <a:cubicBezTo>
                  <a:pt x="783" y="8740"/>
                  <a:pt x="790" y="8716"/>
                  <a:pt x="798" y="8693"/>
                </a:cubicBezTo>
                <a:cubicBezTo>
                  <a:pt x="806" y="8667"/>
                  <a:pt x="813" y="8641"/>
                  <a:pt x="821" y="8615"/>
                </a:cubicBezTo>
                <a:cubicBezTo>
                  <a:pt x="828" y="8587"/>
                  <a:pt x="836" y="8558"/>
                  <a:pt x="843" y="8530"/>
                </a:cubicBezTo>
                <a:lnTo>
                  <a:pt x="867" y="8437"/>
                </a:lnTo>
                <a:cubicBezTo>
                  <a:pt x="875" y="8404"/>
                  <a:pt x="882" y="8371"/>
                  <a:pt x="890" y="8338"/>
                </a:cubicBezTo>
                <a:cubicBezTo>
                  <a:pt x="898" y="8303"/>
                  <a:pt x="905" y="8268"/>
                  <a:pt x="913" y="8233"/>
                </a:cubicBezTo>
                <a:cubicBezTo>
                  <a:pt x="921" y="8196"/>
                  <a:pt x="928" y="8159"/>
                  <a:pt x="936" y="8122"/>
                </a:cubicBezTo>
                <a:cubicBezTo>
                  <a:pt x="940" y="8103"/>
                  <a:pt x="943" y="8083"/>
                  <a:pt x="947" y="8064"/>
                </a:cubicBezTo>
                <a:lnTo>
                  <a:pt x="959" y="8001"/>
                </a:lnTo>
                <a:cubicBezTo>
                  <a:pt x="963" y="7980"/>
                  <a:pt x="967" y="7958"/>
                  <a:pt x="971" y="7937"/>
                </a:cubicBezTo>
                <a:lnTo>
                  <a:pt x="983" y="7868"/>
                </a:lnTo>
                <a:cubicBezTo>
                  <a:pt x="990" y="7821"/>
                  <a:pt x="998" y="7773"/>
                  <a:pt x="1005" y="7726"/>
                </a:cubicBezTo>
                <a:lnTo>
                  <a:pt x="1029" y="7579"/>
                </a:lnTo>
                <a:cubicBezTo>
                  <a:pt x="1037" y="7529"/>
                  <a:pt x="1044" y="7480"/>
                  <a:pt x="1052" y="7430"/>
                </a:cubicBezTo>
                <a:cubicBezTo>
                  <a:pt x="1060" y="7381"/>
                  <a:pt x="1067" y="7331"/>
                  <a:pt x="1075" y="7282"/>
                </a:cubicBezTo>
                <a:cubicBezTo>
                  <a:pt x="1083" y="7235"/>
                  <a:pt x="1091" y="7187"/>
                  <a:pt x="1099" y="7140"/>
                </a:cubicBezTo>
                <a:lnTo>
                  <a:pt x="1111" y="7071"/>
                </a:lnTo>
                <a:cubicBezTo>
                  <a:pt x="1115" y="7049"/>
                  <a:pt x="1119" y="7028"/>
                  <a:pt x="1123" y="7006"/>
                </a:cubicBezTo>
                <a:cubicBezTo>
                  <a:pt x="1127" y="6984"/>
                  <a:pt x="1130" y="6963"/>
                  <a:pt x="1134" y="6941"/>
                </a:cubicBezTo>
                <a:lnTo>
                  <a:pt x="1146" y="6872"/>
                </a:lnTo>
                <a:cubicBezTo>
                  <a:pt x="1154" y="6824"/>
                  <a:pt x="1161" y="6775"/>
                  <a:pt x="1169" y="6727"/>
                </a:cubicBezTo>
                <a:cubicBezTo>
                  <a:pt x="1177" y="6678"/>
                  <a:pt x="1184" y="6628"/>
                  <a:pt x="1192" y="6579"/>
                </a:cubicBezTo>
                <a:cubicBezTo>
                  <a:pt x="1196" y="6555"/>
                  <a:pt x="1200" y="6530"/>
                  <a:pt x="1204" y="6506"/>
                </a:cubicBezTo>
                <a:lnTo>
                  <a:pt x="1216" y="6437"/>
                </a:lnTo>
                <a:cubicBezTo>
                  <a:pt x="1220" y="6415"/>
                  <a:pt x="1224" y="6392"/>
                  <a:pt x="1228" y="6370"/>
                </a:cubicBezTo>
                <a:lnTo>
                  <a:pt x="1240" y="6307"/>
                </a:lnTo>
                <a:cubicBezTo>
                  <a:pt x="1244" y="6288"/>
                  <a:pt x="1247" y="6269"/>
                  <a:pt x="1251" y="6250"/>
                </a:cubicBezTo>
                <a:cubicBezTo>
                  <a:pt x="1255" y="6233"/>
                  <a:pt x="1259" y="6215"/>
                  <a:pt x="1263" y="6198"/>
                </a:cubicBezTo>
                <a:cubicBezTo>
                  <a:pt x="1267" y="6183"/>
                  <a:pt x="1272" y="6168"/>
                  <a:pt x="1276" y="6153"/>
                </a:cubicBezTo>
                <a:cubicBezTo>
                  <a:pt x="1280" y="6141"/>
                  <a:pt x="1285" y="6128"/>
                  <a:pt x="1289" y="6116"/>
                </a:cubicBezTo>
                <a:cubicBezTo>
                  <a:pt x="1294" y="6105"/>
                  <a:pt x="1300" y="6094"/>
                  <a:pt x="1305" y="6083"/>
                </a:cubicBezTo>
                <a:cubicBezTo>
                  <a:pt x="1307" y="6077"/>
                  <a:pt x="1311" y="6072"/>
                  <a:pt x="1315" y="6067"/>
                </a:cubicBezTo>
                <a:cubicBezTo>
                  <a:pt x="1319" y="6063"/>
                  <a:pt x="1323" y="6058"/>
                  <a:pt x="1327" y="6054"/>
                </a:cubicBezTo>
                <a:cubicBezTo>
                  <a:pt x="1336" y="6043"/>
                  <a:pt x="1349" y="6036"/>
                  <a:pt x="1363" y="6032"/>
                </a:cubicBezTo>
                <a:cubicBezTo>
                  <a:pt x="1365" y="6032"/>
                  <a:pt x="1367" y="6031"/>
                  <a:pt x="1369" y="6031"/>
                </a:cubicBezTo>
                <a:cubicBezTo>
                  <a:pt x="1383" y="6027"/>
                  <a:pt x="1398" y="6028"/>
                  <a:pt x="1411" y="6033"/>
                </a:cubicBezTo>
                <a:cubicBezTo>
                  <a:pt x="1413" y="6034"/>
                  <a:pt x="1415" y="6034"/>
                  <a:pt x="1417" y="6035"/>
                </a:cubicBezTo>
                <a:cubicBezTo>
                  <a:pt x="1427" y="6039"/>
                  <a:pt x="1437" y="6045"/>
                  <a:pt x="1445" y="6054"/>
                </a:cubicBezTo>
                <a:lnTo>
                  <a:pt x="1451" y="6060"/>
                </a:lnTo>
                <a:cubicBezTo>
                  <a:pt x="1454" y="6063"/>
                  <a:pt x="1457" y="6067"/>
                  <a:pt x="1459" y="6071"/>
                </a:cubicBezTo>
                <a:lnTo>
                  <a:pt x="1465" y="6080"/>
                </a:lnTo>
                <a:cubicBezTo>
                  <a:pt x="1467" y="6083"/>
                  <a:pt x="1469" y="6087"/>
                  <a:pt x="1470" y="6090"/>
                </a:cubicBezTo>
                <a:cubicBezTo>
                  <a:pt x="1472" y="6094"/>
                  <a:pt x="1474" y="6099"/>
                  <a:pt x="1476" y="6103"/>
                </a:cubicBezTo>
                <a:cubicBezTo>
                  <a:pt x="1478" y="6109"/>
                  <a:pt x="1481" y="6116"/>
                  <a:pt x="1483" y="6122"/>
                </a:cubicBezTo>
                <a:cubicBezTo>
                  <a:pt x="1487" y="6137"/>
                  <a:pt x="1492" y="6153"/>
                  <a:pt x="1496" y="6168"/>
                </a:cubicBezTo>
                <a:cubicBezTo>
                  <a:pt x="1500" y="6185"/>
                  <a:pt x="1505" y="6202"/>
                  <a:pt x="1509" y="6219"/>
                </a:cubicBezTo>
                <a:cubicBezTo>
                  <a:pt x="1513" y="6238"/>
                  <a:pt x="1517" y="6258"/>
                  <a:pt x="1521" y="6277"/>
                </a:cubicBezTo>
                <a:cubicBezTo>
                  <a:pt x="1525" y="6298"/>
                  <a:pt x="1529" y="6318"/>
                  <a:pt x="1533" y="6339"/>
                </a:cubicBezTo>
                <a:cubicBezTo>
                  <a:pt x="1537" y="6360"/>
                  <a:pt x="1541" y="6382"/>
                  <a:pt x="1545" y="6403"/>
                </a:cubicBezTo>
                <a:cubicBezTo>
                  <a:pt x="1549" y="6425"/>
                  <a:pt x="1552" y="6446"/>
                  <a:pt x="1556" y="6468"/>
                </a:cubicBezTo>
                <a:lnTo>
                  <a:pt x="1568" y="6531"/>
                </a:lnTo>
                <a:cubicBezTo>
                  <a:pt x="1572" y="6550"/>
                  <a:pt x="1576" y="6570"/>
                  <a:pt x="1580" y="6589"/>
                </a:cubicBezTo>
                <a:cubicBezTo>
                  <a:pt x="1584" y="6607"/>
                  <a:pt x="1587" y="6624"/>
                  <a:pt x="1591" y="6642"/>
                </a:cubicBezTo>
                <a:cubicBezTo>
                  <a:pt x="1595" y="6657"/>
                  <a:pt x="1598" y="6671"/>
                  <a:pt x="1602" y="6686"/>
                </a:cubicBezTo>
                <a:cubicBezTo>
                  <a:pt x="1606" y="6697"/>
                  <a:pt x="1609" y="6709"/>
                  <a:pt x="1613" y="6720"/>
                </a:cubicBezTo>
                <a:cubicBezTo>
                  <a:pt x="1614" y="6723"/>
                  <a:pt x="1615" y="6725"/>
                  <a:pt x="1616" y="6728"/>
                </a:cubicBezTo>
                <a:cubicBezTo>
                  <a:pt x="1617" y="6730"/>
                  <a:pt x="1619" y="6733"/>
                  <a:pt x="1620" y="6735"/>
                </a:cubicBezTo>
                <a:cubicBezTo>
                  <a:pt x="1618" y="6731"/>
                  <a:pt x="1615" y="6728"/>
                  <a:pt x="1613" y="6724"/>
                </a:cubicBezTo>
                <a:cubicBezTo>
                  <a:pt x="1615" y="6727"/>
                  <a:pt x="1617" y="6729"/>
                  <a:pt x="1619" y="6732"/>
                </a:cubicBezTo>
                <a:cubicBezTo>
                  <a:pt x="1614" y="6727"/>
                  <a:pt x="1610" y="6722"/>
                  <a:pt x="1605" y="6717"/>
                </a:cubicBezTo>
                <a:cubicBezTo>
                  <a:pt x="1607" y="6719"/>
                  <a:pt x="1609" y="6720"/>
                  <a:pt x="1611" y="6722"/>
                </a:cubicBezTo>
                <a:cubicBezTo>
                  <a:pt x="1598" y="6717"/>
                  <a:pt x="1584" y="6713"/>
                  <a:pt x="1571" y="6708"/>
                </a:cubicBezTo>
                <a:lnTo>
                  <a:pt x="1582" y="6708"/>
                </a:lnTo>
                <a:cubicBezTo>
                  <a:pt x="1568" y="6712"/>
                  <a:pt x="1555" y="6715"/>
                  <a:pt x="1541" y="6719"/>
                </a:cubicBezTo>
                <a:cubicBezTo>
                  <a:pt x="1545" y="6716"/>
                  <a:pt x="1549" y="6714"/>
                  <a:pt x="1553" y="6711"/>
                </a:cubicBezTo>
                <a:cubicBezTo>
                  <a:pt x="1547" y="6717"/>
                  <a:pt x="1541" y="6722"/>
                  <a:pt x="1535" y="6728"/>
                </a:cubicBezTo>
                <a:cubicBezTo>
                  <a:pt x="1539" y="6723"/>
                  <a:pt x="1542" y="6718"/>
                  <a:pt x="1546" y="6713"/>
                </a:cubicBezTo>
                <a:cubicBezTo>
                  <a:pt x="1544" y="6717"/>
                  <a:pt x="1541" y="6720"/>
                  <a:pt x="1539" y="6724"/>
                </a:cubicBezTo>
                <a:cubicBezTo>
                  <a:pt x="1543" y="6717"/>
                  <a:pt x="1546" y="6710"/>
                  <a:pt x="1550" y="6703"/>
                </a:cubicBezTo>
                <a:cubicBezTo>
                  <a:pt x="1553" y="6696"/>
                  <a:pt x="1556" y="6688"/>
                  <a:pt x="1559" y="6681"/>
                </a:cubicBezTo>
                <a:cubicBezTo>
                  <a:pt x="1563" y="6672"/>
                  <a:pt x="1566" y="6662"/>
                  <a:pt x="1570" y="6653"/>
                </a:cubicBezTo>
                <a:cubicBezTo>
                  <a:pt x="1573" y="6642"/>
                  <a:pt x="1577" y="6631"/>
                  <a:pt x="1580" y="6620"/>
                </a:cubicBezTo>
                <a:cubicBezTo>
                  <a:pt x="1584" y="6607"/>
                  <a:pt x="1587" y="6595"/>
                  <a:pt x="1591" y="6582"/>
                </a:cubicBezTo>
                <a:cubicBezTo>
                  <a:pt x="1599" y="6554"/>
                  <a:pt x="1606" y="6525"/>
                  <a:pt x="1614" y="6497"/>
                </a:cubicBezTo>
                <a:lnTo>
                  <a:pt x="1638" y="6407"/>
                </a:lnTo>
                <a:cubicBezTo>
                  <a:pt x="1646" y="6378"/>
                  <a:pt x="1653" y="6348"/>
                  <a:pt x="1661" y="6319"/>
                </a:cubicBezTo>
                <a:cubicBezTo>
                  <a:pt x="1665" y="6304"/>
                  <a:pt x="1669" y="6290"/>
                  <a:pt x="1673" y="6275"/>
                </a:cubicBezTo>
                <a:lnTo>
                  <a:pt x="1685" y="6236"/>
                </a:lnTo>
                <a:cubicBezTo>
                  <a:pt x="1689" y="6223"/>
                  <a:pt x="1692" y="6209"/>
                  <a:pt x="1696" y="6196"/>
                </a:cubicBezTo>
                <a:cubicBezTo>
                  <a:pt x="1700" y="6181"/>
                  <a:pt x="1704" y="6165"/>
                  <a:pt x="1708" y="6150"/>
                </a:cubicBezTo>
                <a:cubicBezTo>
                  <a:pt x="1712" y="6133"/>
                  <a:pt x="1715" y="6117"/>
                  <a:pt x="1719" y="6100"/>
                </a:cubicBezTo>
                <a:cubicBezTo>
                  <a:pt x="1723" y="6082"/>
                  <a:pt x="1727" y="6063"/>
                  <a:pt x="1731" y="6045"/>
                </a:cubicBezTo>
                <a:cubicBezTo>
                  <a:pt x="1738" y="6006"/>
                  <a:pt x="1746" y="5968"/>
                  <a:pt x="1753" y="5929"/>
                </a:cubicBezTo>
                <a:lnTo>
                  <a:pt x="1777" y="5812"/>
                </a:lnTo>
                <a:cubicBezTo>
                  <a:pt x="1781" y="5794"/>
                  <a:pt x="1785" y="5775"/>
                  <a:pt x="1789" y="5757"/>
                </a:cubicBezTo>
                <a:cubicBezTo>
                  <a:pt x="1793" y="5740"/>
                  <a:pt x="1797" y="5722"/>
                  <a:pt x="1801" y="5705"/>
                </a:cubicBezTo>
                <a:cubicBezTo>
                  <a:pt x="1805" y="5690"/>
                  <a:pt x="1809" y="5674"/>
                  <a:pt x="1813" y="5659"/>
                </a:cubicBezTo>
                <a:cubicBezTo>
                  <a:pt x="1817" y="5646"/>
                  <a:pt x="1821" y="5632"/>
                  <a:pt x="1825" y="5619"/>
                </a:cubicBezTo>
                <a:cubicBezTo>
                  <a:pt x="1830" y="5607"/>
                  <a:pt x="1834" y="5595"/>
                  <a:pt x="1839" y="5583"/>
                </a:cubicBezTo>
                <a:cubicBezTo>
                  <a:pt x="1844" y="5573"/>
                  <a:pt x="1850" y="5564"/>
                  <a:pt x="1855" y="5554"/>
                </a:cubicBezTo>
                <a:cubicBezTo>
                  <a:pt x="1858" y="5549"/>
                  <a:pt x="1862" y="5544"/>
                  <a:pt x="1867" y="5539"/>
                </a:cubicBezTo>
                <a:lnTo>
                  <a:pt x="1873" y="5533"/>
                </a:lnTo>
                <a:cubicBezTo>
                  <a:pt x="1877" y="5529"/>
                  <a:pt x="1882" y="5525"/>
                  <a:pt x="1887" y="5522"/>
                </a:cubicBezTo>
                <a:cubicBezTo>
                  <a:pt x="1889" y="5521"/>
                  <a:pt x="1891" y="5519"/>
                  <a:pt x="1893" y="5518"/>
                </a:cubicBezTo>
                <a:cubicBezTo>
                  <a:pt x="1902" y="5513"/>
                  <a:pt x="1912" y="5510"/>
                  <a:pt x="1923" y="5509"/>
                </a:cubicBezTo>
                <a:cubicBezTo>
                  <a:pt x="1925" y="5509"/>
                  <a:pt x="1926" y="5508"/>
                  <a:pt x="1928" y="5508"/>
                </a:cubicBezTo>
                <a:cubicBezTo>
                  <a:pt x="1942" y="5507"/>
                  <a:pt x="1955" y="5510"/>
                  <a:pt x="1967" y="5516"/>
                </a:cubicBezTo>
                <a:lnTo>
                  <a:pt x="1973" y="5519"/>
                </a:lnTo>
                <a:cubicBezTo>
                  <a:pt x="1982" y="5523"/>
                  <a:pt x="1989" y="5529"/>
                  <a:pt x="1996" y="5536"/>
                </a:cubicBezTo>
                <a:cubicBezTo>
                  <a:pt x="1998" y="5538"/>
                  <a:pt x="2000" y="5541"/>
                  <a:pt x="2002" y="5543"/>
                </a:cubicBezTo>
                <a:cubicBezTo>
                  <a:pt x="2006" y="5548"/>
                  <a:pt x="2010" y="5554"/>
                  <a:pt x="2012" y="5560"/>
                </a:cubicBezTo>
                <a:lnTo>
                  <a:pt x="2018" y="5572"/>
                </a:lnTo>
                <a:cubicBezTo>
                  <a:pt x="2021" y="5579"/>
                  <a:pt x="2023" y="5586"/>
                  <a:pt x="2026" y="5593"/>
                </a:cubicBezTo>
                <a:cubicBezTo>
                  <a:pt x="2029" y="5601"/>
                  <a:pt x="2031" y="5610"/>
                  <a:pt x="2034" y="5618"/>
                </a:cubicBezTo>
                <a:lnTo>
                  <a:pt x="2040" y="5645"/>
                </a:lnTo>
                <a:cubicBezTo>
                  <a:pt x="2042" y="5656"/>
                  <a:pt x="2045" y="5666"/>
                  <a:pt x="2047" y="5677"/>
                </a:cubicBezTo>
                <a:lnTo>
                  <a:pt x="2053" y="5707"/>
                </a:lnTo>
                <a:cubicBezTo>
                  <a:pt x="2055" y="5719"/>
                  <a:pt x="2057" y="5730"/>
                  <a:pt x="2059" y="5742"/>
                </a:cubicBezTo>
                <a:cubicBezTo>
                  <a:pt x="2063" y="5767"/>
                  <a:pt x="2067" y="5793"/>
                  <a:pt x="2071" y="5818"/>
                </a:cubicBezTo>
                <a:cubicBezTo>
                  <a:pt x="2075" y="5846"/>
                  <a:pt x="2078" y="5873"/>
                  <a:pt x="2082" y="5901"/>
                </a:cubicBezTo>
                <a:cubicBezTo>
                  <a:pt x="2086" y="5930"/>
                  <a:pt x="2090" y="5958"/>
                  <a:pt x="2094" y="5987"/>
                </a:cubicBezTo>
                <a:cubicBezTo>
                  <a:pt x="2098" y="6017"/>
                  <a:pt x="2102" y="6046"/>
                  <a:pt x="2106" y="6076"/>
                </a:cubicBezTo>
                <a:cubicBezTo>
                  <a:pt x="2110" y="6105"/>
                  <a:pt x="2113" y="6135"/>
                  <a:pt x="2117" y="6164"/>
                </a:cubicBezTo>
                <a:cubicBezTo>
                  <a:pt x="2121" y="6192"/>
                  <a:pt x="2125" y="6219"/>
                  <a:pt x="2129" y="6247"/>
                </a:cubicBezTo>
                <a:lnTo>
                  <a:pt x="2141" y="6325"/>
                </a:lnTo>
                <a:cubicBezTo>
                  <a:pt x="2145" y="6348"/>
                  <a:pt x="2148" y="6370"/>
                  <a:pt x="2152" y="6393"/>
                </a:cubicBezTo>
                <a:cubicBezTo>
                  <a:pt x="2154" y="6403"/>
                  <a:pt x="2156" y="6412"/>
                  <a:pt x="2158" y="6422"/>
                </a:cubicBezTo>
                <a:cubicBezTo>
                  <a:pt x="2160" y="6431"/>
                  <a:pt x="2161" y="6439"/>
                  <a:pt x="2163" y="6448"/>
                </a:cubicBezTo>
                <a:cubicBezTo>
                  <a:pt x="2165" y="6456"/>
                  <a:pt x="2167" y="6463"/>
                  <a:pt x="2169" y="6471"/>
                </a:cubicBezTo>
                <a:cubicBezTo>
                  <a:pt x="2171" y="6477"/>
                  <a:pt x="2172" y="6482"/>
                  <a:pt x="2174" y="6488"/>
                </a:cubicBezTo>
                <a:cubicBezTo>
                  <a:pt x="2175" y="6492"/>
                  <a:pt x="2177" y="6495"/>
                  <a:pt x="2178" y="6499"/>
                </a:cubicBezTo>
                <a:cubicBezTo>
                  <a:pt x="2179" y="6500"/>
                  <a:pt x="2179" y="6501"/>
                  <a:pt x="2180" y="6502"/>
                </a:cubicBezTo>
                <a:cubicBezTo>
                  <a:pt x="2178" y="6498"/>
                  <a:pt x="2175" y="6495"/>
                  <a:pt x="2173" y="6491"/>
                </a:cubicBezTo>
                <a:cubicBezTo>
                  <a:pt x="2175" y="6493"/>
                  <a:pt x="2177" y="6496"/>
                  <a:pt x="2179" y="6498"/>
                </a:cubicBezTo>
                <a:cubicBezTo>
                  <a:pt x="2168" y="6490"/>
                  <a:pt x="2156" y="6482"/>
                  <a:pt x="2145" y="6474"/>
                </a:cubicBezTo>
                <a:cubicBezTo>
                  <a:pt x="2147" y="6475"/>
                  <a:pt x="2149" y="6475"/>
                  <a:pt x="2151" y="6476"/>
                </a:cubicBezTo>
                <a:cubicBezTo>
                  <a:pt x="2133" y="6477"/>
                  <a:pt x="2114" y="6479"/>
                  <a:pt x="2096" y="6480"/>
                </a:cubicBezTo>
                <a:lnTo>
                  <a:pt x="2102" y="6477"/>
                </a:lnTo>
                <a:cubicBezTo>
                  <a:pt x="2094" y="6484"/>
                  <a:pt x="2085" y="6490"/>
                  <a:pt x="2077" y="6497"/>
                </a:cubicBezTo>
                <a:cubicBezTo>
                  <a:pt x="2079" y="6495"/>
                  <a:pt x="2081" y="6492"/>
                  <a:pt x="2083" y="6490"/>
                </a:cubicBezTo>
                <a:cubicBezTo>
                  <a:pt x="2081" y="6494"/>
                  <a:pt x="2078" y="6497"/>
                  <a:pt x="2076" y="6501"/>
                </a:cubicBezTo>
                <a:cubicBezTo>
                  <a:pt x="2078" y="6497"/>
                  <a:pt x="2080" y="6494"/>
                  <a:pt x="2082" y="6490"/>
                </a:cubicBezTo>
                <a:lnTo>
                  <a:pt x="2085" y="6481"/>
                </a:lnTo>
                <a:lnTo>
                  <a:pt x="2088" y="6469"/>
                </a:lnTo>
                <a:cubicBezTo>
                  <a:pt x="2090" y="6463"/>
                  <a:pt x="2092" y="6456"/>
                  <a:pt x="2094" y="6450"/>
                </a:cubicBezTo>
                <a:cubicBezTo>
                  <a:pt x="2097" y="6434"/>
                  <a:pt x="2101" y="6418"/>
                  <a:pt x="2104" y="6402"/>
                </a:cubicBezTo>
                <a:lnTo>
                  <a:pt x="2116" y="6342"/>
                </a:lnTo>
                <a:cubicBezTo>
                  <a:pt x="2120" y="6319"/>
                  <a:pt x="2123" y="6297"/>
                  <a:pt x="2127" y="6274"/>
                </a:cubicBezTo>
                <a:cubicBezTo>
                  <a:pt x="2131" y="6249"/>
                  <a:pt x="2134" y="6224"/>
                  <a:pt x="2138" y="6199"/>
                </a:cubicBezTo>
                <a:lnTo>
                  <a:pt x="2150" y="6118"/>
                </a:lnTo>
                <a:cubicBezTo>
                  <a:pt x="2158" y="6062"/>
                  <a:pt x="2165" y="6005"/>
                  <a:pt x="2173" y="5949"/>
                </a:cubicBezTo>
                <a:cubicBezTo>
                  <a:pt x="2177" y="5921"/>
                  <a:pt x="2181" y="5892"/>
                  <a:pt x="2185" y="5864"/>
                </a:cubicBezTo>
                <a:cubicBezTo>
                  <a:pt x="2189" y="5837"/>
                  <a:pt x="2193" y="5809"/>
                  <a:pt x="2197" y="5782"/>
                </a:cubicBezTo>
                <a:lnTo>
                  <a:pt x="2209" y="5704"/>
                </a:lnTo>
                <a:cubicBezTo>
                  <a:pt x="2213" y="5680"/>
                  <a:pt x="2216" y="5656"/>
                  <a:pt x="2220" y="5632"/>
                </a:cubicBezTo>
                <a:lnTo>
                  <a:pt x="2232" y="5566"/>
                </a:lnTo>
                <a:cubicBezTo>
                  <a:pt x="2236" y="5547"/>
                  <a:pt x="2241" y="5528"/>
                  <a:pt x="2245" y="5509"/>
                </a:cubicBezTo>
                <a:lnTo>
                  <a:pt x="2257" y="5461"/>
                </a:lnTo>
                <a:lnTo>
                  <a:pt x="2269" y="5416"/>
                </a:lnTo>
                <a:cubicBezTo>
                  <a:pt x="2273" y="5402"/>
                  <a:pt x="2277" y="5389"/>
                  <a:pt x="2281" y="5375"/>
                </a:cubicBezTo>
                <a:cubicBezTo>
                  <a:pt x="2285" y="5362"/>
                  <a:pt x="2289" y="5350"/>
                  <a:pt x="2293" y="5337"/>
                </a:cubicBezTo>
                <a:lnTo>
                  <a:pt x="2317" y="5268"/>
                </a:lnTo>
                <a:lnTo>
                  <a:pt x="2341" y="5205"/>
                </a:lnTo>
                <a:cubicBezTo>
                  <a:pt x="2349" y="5185"/>
                  <a:pt x="2357" y="5166"/>
                  <a:pt x="2365" y="5146"/>
                </a:cubicBezTo>
                <a:cubicBezTo>
                  <a:pt x="2373" y="5127"/>
                  <a:pt x="2380" y="5107"/>
                  <a:pt x="2388" y="5088"/>
                </a:cubicBezTo>
                <a:cubicBezTo>
                  <a:pt x="2395" y="5068"/>
                  <a:pt x="2403" y="5048"/>
                  <a:pt x="2410" y="5028"/>
                </a:cubicBezTo>
                <a:cubicBezTo>
                  <a:pt x="2418" y="5006"/>
                  <a:pt x="2425" y="4983"/>
                  <a:pt x="2433" y="4961"/>
                </a:cubicBezTo>
                <a:cubicBezTo>
                  <a:pt x="2437" y="4949"/>
                  <a:pt x="2440" y="4937"/>
                  <a:pt x="2444" y="4925"/>
                </a:cubicBezTo>
                <a:lnTo>
                  <a:pt x="2456" y="4883"/>
                </a:lnTo>
                <a:cubicBezTo>
                  <a:pt x="2464" y="4853"/>
                  <a:pt x="2471" y="4823"/>
                  <a:pt x="2479" y="4793"/>
                </a:cubicBezTo>
                <a:cubicBezTo>
                  <a:pt x="2487" y="4761"/>
                  <a:pt x="2494" y="4728"/>
                  <a:pt x="2502" y="4696"/>
                </a:cubicBezTo>
                <a:cubicBezTo>
                  <a:pt x="2510" y="4663"/>
                  <a:pt x="2517" y="4631"/>
                  <a:pt x="2525" y="4598"/>
                </a:cubicBezTo>
                <a:lnTo>
                  <a:pt x="2537" y="4550"/>
                </a:lnTo>
                <a:lnTo>
                  <a:pt x="2549" y="4505"/>
                </a:lnTo>
                <a:lnTo>
                  <a:pt x="2561" y="4463"/>
                </a:lnTo>
                <a:cubicBezTo>
                  <a:pt x="2565" y="4449"/>
                  <a:pt x="2569" y="4436"/>
                  <a:pt x="2573" y="4422"/>
                </a:cubicBezTo>
                <a:cubicBezTo>
                  <a:pt x="2577" y="4410"/>
                  <a:pt x="2581" y="4399"/>
                  <a:pt x="2585" y="4387"/>
                </a:cubicBezTo>
                <a:cubicBezTo>
                  <a:pt x="2589" y="4377"/>
                  <a:pt x="2594" y="4366"/>
                  <a:pt x="2598" y="4356"/>
                </a:cubicBezTo>
                <a:cubicBezTo>
                  <a:pt x="2603" y="4346"/>
                  <a:pt x="2609" y="4336"/>
                  <a:pt x="2614" y="4326"/>
                </a:cubicBezTo>
                <a:lnTo>
                  <a:pt x="2620" y="4317"/>
                </a:lnTo>
                <a:cubicBezTo>
                  <a:pt x="2624" y="4312"/>
                  <a:pt x="2627" y="4307"/>
                  <a:pt x="2631" y="4302"/>
                </a:cubicBezTo>
                <a:cubicBezTo>
                  <a:pt x="2641" y="4290"/>
                  <a:pt x="2654" y="4281"/>
                  <a:pt x="2669" y="4277"/>
                </a:cubicBezTo>
                <a:lnTo>
                  <a:pt x="2678" y="4274"/>
                </a:lnTo>
                <a:cubicBezTo>
                  <a:pt x="2700" y="4268"/>
                  <a:pt x="2724" y="4273"/>
                  <a:pt x="2742" y="4287"/>
                </a:cubicBezTo>
                <a:cubicBezTo>
                  <a:pt x="2745" y="4290"/>
                  <a:pt x="2749" y="4292"/>
                  <a:pt x="2752" y="4295"/>
                </a:cubicBezTo>
                <a:cubicBezTo>
                  <a:pt x="2758" y="4300"/>
                  <a:pt x="2763" y="4305"/>
                  <a:pt x="2767" y="4312"/>
                </a:cubicBezTo>
                <a:cubicBezTo>
                  <a:pt x="2771" y="4317"/>
                  <a:pt x="2774" y="4323"/>
                  <a:pt x="2778" y="4328"/>
                </a:cubicBezTo>
                <a:cubicBezTo>
                  <a:pt x="2784" y="4339"/>
                  <a:pt x="2789" y="4349"/>
                  <a:pt x="2795" y="4360"/>
                </a:cubicBezTo>
                <a:cubicBezTo>
                  <a:pt x="2800" y="4371"/>
                  <a:pt x="2804" y="4381"/>
                  <a:pt x="2809" y="4392"/>
                </a:cubicBezTo>
                <a:cubicBezTo>
                  <a:pt x="2813" y="4403"/>
                  <a:pt x="2818" y="4415"/>
                  <a:pt x="2822" y="4426"/>
                </a:cubicBezTo>
                <a:cubicBezTo>
                  <a:pt x="2831" y="4450"/>
                  <a:pt x="2840" y="4473"/>
                  <a:pt x="2849" y="4497"/>
                </a:cubicBezTo>
                <a:cubicBezTo>
                  <a:pt x="2853" y="4508"/>
                  <a:pt x="2858" y="4518"/>
                  <a:pt x="2862" y="4529"/>
                </a:cubicBezTo>
                <a:cubicBezTo>
                  <a:pt x="2866" y="4539"/>
                  <a:pt x="2871" y="4548"/>
                  <a:pt x="2875" y="4558"/>
                </a:cubicBezTo>
                <a:cubicBezTo>
                  <a:pt x="2879" y="4565"/>
                  <a:pt x="2882" y="4573"/>
                  <a:pt x="2886" y="4580"/>
                </a:cubicBezTo>
                <a:cubicBezTo>
                  <a:pt x="2889" y="4584"/>
                  <a:pt x="2892" y="4589"/>
                  <a:pt x="2895" y="4593"/>
                </a:cubicBezTo>
                <a:cubicBezTo>
                  <a:pt x="2892" y="4589"/>
                  <a:pt x="2888" y="4585"/>
                  <a:pt x="2885" y="4581"/>
                </a:cubicBezTo>
                <a:cubicBezTo>
                  <a:pt x="2889" y="4585"/>
                  <a:pt x="2892" y="4589"/>
                  <a:pt x="2896" y="4593"/>
                </a:cubicBezTo>
                <a:cubicBezTo>
                  <a:pt x="2883" y="4586"/>
                  <a:pt x="2871" y="4580"/>
                  <a:pt x="2858" y="4573"/>
                </a:cubicBezTo>
                <a:cubicBezTo>
                  <a:pt x="2862" y="4574"/>
                  <a:pt x="2865" y="4574"/>
                  <a:pt x="2869" y="4575"/>
                </a:cubicBezTo>
                <a:cubicBezTo>
                  <a:pt x="2852" y="4578"/>
                  <a:pt x="2835" y="4582"/>
                  <a:pt x="2818" y="4585"/>
                </a:cubicBezTo>
                <a:cubicBezTo>
                  <a:pt x="2820" y="4584"/>
                  <a:pt x="2821" y="4582"/>
                  <a:pt x="2823" y="4581"/>
                </a:cubicBezTo>
                <a:cubicBezTo>
                  <a:pt x="2817" y="4587"/>
                  <a:pt x="2810" y="4593"/>
                  <a:pt x="2804" y="4599"/>
                </a:cubicBezTo>
                <a:cubicBezTo>
                  <a:pt x="2806" y="4597"/>
                  <a:pt x="2807" y="4595"/>
                  <a:pt x="2809" y="4593"/>
                </a:cubicBezTo>
                <a:cubicBezTo>
                  <a:pt x="2806" y="4597"/>
                  <a:pt x="2804" y="4601"/>
                  <a:pt x="2801" y="4605"/>
                </a:cubicBezTo>
                <a:cubicBezTo>
                  <a:pt x="2803" y="4602"/>
                  <a:pt x="2804" y="4599"/>
                  <a:pt x="2806" y="4596"/>
                </a:cubicBezTo>
                <a:cubicBezTo>
                  <a:pt x="2806" y="4594"/>
                  <a:pt x="2807" y="4592"/>
                  <a:pt x="2807" y="4590"/>
                </a:cubicBezTo>
                <a:cubicBezTo>
                  <a:pt x="2809" y="4584"/>
                  <a:pt x="2810" y="4578"/>
                  <a:pt x="2812" y="4572"/>
                </a:cubicBezTo>
                <a:cubicBezTo>
                  <a:pt x="2813" y="4564"/>
                  <a:pt x="2815" y="4556"/>
                  <a:pt x="2816" y="4548"/>
                </a:cubicBezTo>
                <a:cubicBezTo>
                  <a:pt x="2818" y="4537"/>
                  <a:pt x="2820" y="4527"/>
                  <a:pt x="2822" y="4516"/>
                </a:cubicBezTo>
                <a:lnTo>
                  <a:pt x="2828" y="4480"/>
                </a:lnTo>
                <a:cubicBezTo>
                  <a:pt x="2830" y="4466"/>
                  <a:pt x="2832" y="4453"/>
                  <a:pt x="2834" y="4439"/>
                </a:cubicBezTo>
                <a:cubicBezTo>
                  <a:pt x="2836" y="4424"/>
                  <a:pt x="2837" y="4410"/>
                  <a:pt x="2839" y="4395"/>
                </a:cubicBezTo>
                <a:lnTo>
                  <a:pt x="2845" y="4347"/>
                </a:lnTo>
                <a:lnTo>
                  <a:pt x="2851" y="4296"/>
                </a:lnTo>
                <a:cubicBezTo>
                  <a:pt x="2855" y="4259"/>
                  <a:pt x="2858" y="4223"/>
                  <a:pt x="2862" y="4186"/>
                </a:cubicBezTo>
                <a:cubicBezTo>
                  <a:pt x="2866" y="4147"/>
                  <a:pt x="2870" y="4107"/>
                  <a:pt x="2874" y="4068"/>
                </a:cubicBezTo>
                <a:cubicBezTo>
                  <a:pt x="2878" y="4026"/>
                  <a:pt x="2882" y="3985"/>
                  <a:pt x="2886" y="3943"/>
                </a:cubicBezTo>
                <a:cubicBezTo>
                  <a:pt x="2890" y="3901"/>
                  <a:pt x="2893" y="3858"/>
                  <a:pt x="2897" y="3816"/>
                </a:cubicBezTo>
                <a:cubicBezTo>
                  <a:pt x="2901" y="3773"/>
                  <a:pt x="2905" y="3731"/>
                  <a:pt x="2909" y="3688"/>
                </a:cubicBezTo>
                <a:cubicBezTo>
                  <a:pt x="2913" y="3646"/>
                  <a:pt x="2917" y="3603"/>
                  <a:pt x="2921" y="3561"/>
                </a:cubicBezTo>
                <a:cubicBezTo>
                  <a:pt x="2925" y="3521"/>
                  <a:pt x="2928" y="3480"/>
                  <a:pt x="2932" y="3440"/>
                </a:cubicBezTo>
                <a:lnTo>
                  <a:pt x="2944" y="3326"/>
                </a:lnTo>
                <a:cubicBezTo>
                  <a:pt x="2946" y="3308"/>
                  <a:pt x="2948" y="3289"/>
                  <a:pt x="2950" y="3271"/>
                </a:cubicBezTo>
                <a:lnTo>
                  <a:pt x="2956" y="3220"/>
                </a:lnTo>
                <a:cubicBezTo>
                  <a:pt x="2958" y="3204"/>
                  <a:pt x="2959" y="3189"/>
                  <a:pt x="2961" y="3173"/>
                </a:cubicBezTo>
                <a:cubicBezTo>
                  <a:pt x="2963" y="3158"/>
                  <a:pt x="2966" y="3143"/>
                  <a:pt x="2968" y="3128"/>
                </a:cubicBezTo>
                <a:cubicBezTo>
                  <a:pt x="2970" y="3114"/>
                  <a:pt x="2972" y="3101"/>
                  <a:pt x="2974" y="3087"/>
                </a:cubicBezTo>
                <a:cubicBezTo>
                  <a:pt x="2976" y="3075"/>
                  <a:pt x="2978" y="3062"/>
                  <a:pt x="2980" y="3050"/>
                </a:cubicBezTo>
                <a:lnTo>
                  <a:pt x="2986" y="3017"/>
                </a:lnTo>
                <a:lnTo>
                  <a:pt x="2992" y="2987"/>
                </a:lnTo>
                <a:lnTo>
                  <a:pt x="3001" y="2963"/>
                </a:lnTo>
                <a:cubicBezTo>
                  <a:pt x="3004" y="2955"/>
                  <a:pt x="3008" y="2948"/>
                  <a:pt x="3013" y="2942"/>
                </a:cubicBezTo>
                <a:cubicBezTo>
                  <a:pt x="3016" y="2939"/>
                  <a:pt x="3018" y="2936"/>
                  <a:pt x="3021" y="2933"/>
                </a:cubicBezTo>
                <a:cubicBezTo>
                  <a:pt x="3029" y="2924"/>
                  <a:pt x="3038" y="2917"/>
                  <a:pt x="3049" y="2912"/>
                </a:cubicBezTo>
                <a:cubicBezTo>
                  <a:pt x="3052" y="2911"/>
                  <a:pt x="3056" y="2909"/>
                  <a:pt x="3059" y="2908"/>
                </a:cubicBezTo>
                <a:cubicBezTo>
                  <a:pt x="3068" y="2905"/>
                  <a:pt x="3077" y="2903"/>
                  <a:pt x="3086" y="2903"/>
                </a:cubicBezTo>
                <a:lnTo>
                  <a:pt x="3098" y="2903"/>
                </a:lnTo>
                <a:cubicBezTo>
                  <a:pt x="3104" y="2903"/>
                  <a:pt x="3111" y="2904"/>
                  <a:pt x="3117" y="2905"/>
                </a:cubicBezTo>
                <a:cubicBezTo>
                  <a:pt x="3121" y="2906"/>
                  <a:pt x="3126" y="2908"/>
                  <a:pt x="3130" y="2909"/>
                </a:cubicBezTo>
                <a:cubicBezTo>
                  <a:pt x="3133" y="2910"/>
                  <a:pt x="3137" y="2911"/>
                  <a:pt x="3140" y="2913"/>
                </a:cubicBezTo>
                <a:lnTo>
                  <a:pt x="3155" y="2919"/>
                </a:lnTo>
                <a:cubicBezTo>
                  <a:pt x="3168" y="2927"/>
                  <a:pt x="3180" y="2934"/>
                  <a:pt x="3193" y="2942"/>
                </a:cubicBezTo>
                <a:cubicBezTo>
                  <a:pt x="3205" y="2950"/>
                  <a:pt x="3217" y="2959"/>
                  <a:pt x="3229" y="2967"/>
                </a:cubicBezTo>
                <a:cubicBezTo>
                  <a:pt x="3237" y="2973"/>
                  <a:pt x="3246" y="2979"/>
                  <a:pt x="3254" y="2985"/>
                </a:cubicBezTo>
                <a:cubicBezTo>
                  <a:pt x="3257" y="2986"/>
                  <a:pt x="3259" y="2988"/>
                  <a:pt x="3262" y="2989"/>
                </a:cubicBezTo>
                <a:cubicBezTo>
                  <a:pt x="3263" y="2989"/>
                  <a:pt x="3263" y="2990"/>
                  <a:pt x="3264" y="2990"/>
                </a:cubicBezTo>
                <a:lnTo>
                  <a:pt x="3240" y="2984"/>
                </a:lnTo>
                <a:cubicBezTo>
                  <a:pt x="3243" y="2984"/>
                  <a:pt x="3245" y="2985"/>
                  <a:pt x="3248" y="2985"/>
                </a:cubicBezTo>
                <a:cubicBezTo>
                  <a:pt x="3235" y="2988"/>
                  <a:pt x="3222" y="2990"/>
                  <a:pt x="3209" y="2993"/>
                </a:cubicBezTo>
                <a:lnTo>
                  <a:pt x="3215" y="2990"/>
                </a:lnTo>
                <a:cubicBezTo>
                  <a:pt x="3206" y="2998"/>
                  <a:pt x="3198" y="3006"/>
                  <a:pt x="3189" y="3014"/>
                </a:cubicBezTo>
                <a:lnTo>
                  <a:pt x="3201" y="2996"/>
                </a:lnTo>
                <a:cubicBezTo>
                  <a:pt x="3204" y="2990"/>
                  <a:pt x="3207" y="2985"/>
                  <a:pt x="3210" y="2979"/>
                </a:cubicBezTo>
                <a:cubicBezTo>
                  <a:pt x="3213" y="2972"/>
                  <a:pt x="3216" y="2966"/>
                  <a:pt x="3219" y="2959"/>
                </a:cubicBezTo>
                <a:cubicBezTo>
                  <a:pt x="3222" y="2951"/>
                  <a:pt x="3226" y="2942"/>
                  <a:pt x="3229" y="2934"/>
                </a:cubicBezTo>
                <a:cubicBezTo>
                  <a:pt x="3237" y="2913"/>
                  <a:pt x="3244" y="2892"/>
                  <a:pt x="3252" y="2871"/>
                </a:cubicBezTo>
                <a:cubicBezTo>
                  <a:pt x="3259" y="2848"/>
                  <a:pt x="3267" y="2824"/>
                  <a:pt x="3274" y="2801"/>
                </a:cubicBezTo>
                <a:cubicBezTo>
                  <a:pt x="3282" y="2776"/>
                  <a:pt x="3289" y="2750"/>
                  <a:pt x="3297" y="2725"/>
                </a:cubicBezTo>
                <a:cubicBezTo>
                  <a:pt x="3305" y="2699"/>
                  <a:pt x="3312" y="2672"/>
                  <a:pt x="3320" y="2646"/>
                </a:cubicBezTo>
                <a:cubicBezTo>
                  <a:pt x="3328" y="2621"/>
                  <a:pt x="3336" y="2595"/>
                  <a:pt x="3344" y="2570"/>
                </a:cubicBezTo>
                <a:lnTo>
                  <a:pt x="3368" y="2498"/>
                </a:lnTo>
                <a:lnTo>
                  <a:pt x="3392" y="2432"/>
                </a:lnTo>
                <a:cubicBezTo>
                  <a:pt x="3400" y="2411"/>
                  <a:pt x="3408" y="2391"/>
                  <a:pt x="3416" y="2370"/>
                </a:cubicBezTo>
                <a:cubicBezTo>
                  <a:pt x="3431" y="2330"/>
                  <a:pt x="3447" y="2289"/>
                  <a:pt x="3462" y="2249"/>
                </a:cubicBezTo>
                <a:cubicBezTo>
                  <a:pt x="3470" y="2229"/>
                  <a:pt x="3478" y="2208"/>
                  <a:pt x="3486" y="2188"/>
                </a:cubicBezTo>
                <a:cubicBezTo>
                  <a:pt x="3494" y="2166"/>
                  <a:pt x="3501" y="2144"/>
                  <a:pt x="3509" y="2122"/>
                </a:cubicBezTo>
                <a:cubicBezTo>
                  <a:pt x="3516" y="2099"/>
                  <a:pt x="3524" y="2075"/>
                  <a:pt x="3531" y="2052"/>
                </a:cubicBezTo>
                <a:cubicBezTo>
                  <a:pt x="3539" y="2026"/>
                  <a:pt x="3546" y="1999"/>
                  <a:pt x="3554" y="1973"/>
                </a:cubicBezTo>
                <a:cubicBezTo>
                  <a:pt x="3558" y="1959"/>
                  <a:pt x="3561" y="1944"/>
                  <a:pt x="3565" y="1930"/>
                </a:cubicBezTo>
                <a:cubicBezTo>
                  <a:pt x="3569" y="1913"/>
                  <a:pt x="3572" y="1897"/>
                  <a:pt x="3576" y="1880"/>
                </a:cubicBezTo>
                <a:cubicBezTo>
                  <a:pt x="3580" y="1862"/>
                  <a:pt x="3583" y="1844"/>
                  <a:pt x="3587" y="1826"/>
                </a:cubicBezTo>
                <a:lnTo>
                  <a:pt x="3599" y="1766"/>
                </a:lnTo>
                <a:cubicBezTo>
                  <a:pt x="3607" y="1724"/>
                  <a:pt x="3614" y="1682"/>
                  <a:pt x="3622" y="1640"/>
                </a:cubicBezTo>
                <a:lnTo>
                  <a:pt x="3646" y="1511"/>
                </a:lnTo>
                <a:cubicBezTo>
                  <a:pt x="3650" y="1490"/>
                  <a:pt x="3653" y="1469"/>
                  <a:pt x="3657" y="1448"/>
                </a:cubicBezTo>
                <a:lnTo>
                  <a:pt x="3669" y="1388"/>
                </a:lnTo>
                <a:lnTo>
                  <a:pt x="3681" y="1331"/>
                </a:lnTo>
                <a:cubicBezTo>
                  <a:pt x="3685" y="1314"/>
                  <a:pt x="3689" y="1296"/>
                  <a:pt x="3693" y="1279"/>
                </a:cubicBezTo>
                <a:cubicBezTo>
                  <a:pt x="3697" y="1263"/>
                  <a:pt x="3701" y="1248"/>
                  <a:pt x="3705" y="1232"/>
                </a:cubicBezTo>
                <a:cubicBezTo>
                  <a:pt x="3709" y="1219"/>
                  <a:pt x="3714" y="1205"/>
                  <a:pt x="3718" y="1192"/>
                </a:cubicBezTo>
                <a:cubicBezTo>
                  <a:pt x="3723" y="1180"/>
                  <a:pt x="3727" y="1168"/>
                  <a:pt x="3732" y="1156"/>
                </a:cubicBezTo>
                <a:cubicBezTo>
                  <a:pt x="3737" y="1146"/>
                  <a:pt x="3743" y="1137"/>
                  <a:pt x="3748" y="1127"/>
                </a:cubicBezTo>
                <a:cubicBezTo>
                  <a:pt x="3751" y="1121"/>
                  <a:pt x="3756" y="1115"/>
                  <a:pt x="3761" y="1110"/>
                </a:cubicBezTo>
                <a:cubicBezTo>
                  <a:pt x="3765" y="1106"/>
                  <a:pt x="3769" y="1103"/>
                  <a:pt x="3773" y="1099"/>
                </a:cubicBezTo>
                <a:cubicBezTo>
                  <a:pt x="3784" y="1089"/>
                  <a:pt x="3798" y="1083"/>
                  <a:pt x="3813" y="1081"/>
                </a:cubicBezTo>
                <a:cubicBezTo>
                  <a:pt x="3817" y="1081"/>
                  <a:pt x="3821" y="1080"/>
                  <a:pt x="3825" y="1080"/>
                </a:cubicBezTo>
                <a:cubicBezTo>
                  <a:pt x="3840" y="1078"/>
                  <a:pt x="3855" y="1081"/>
                  <a:pt x="3869" y="1088"/>
                </a:cubicBezTo>
                <a:cubicBezTo>
                  <a:pt x="3873" y="1090"/>
                  <a:pt x="3876" y="1093"/>
                  <a:pt x="3880" y="1095"/>
                </a:cubicBezTo>
                <a:cubicBezTo>
                  <a:pt x="3887" y="1098"/>
                  <a:pt x="3893" y="1103"/>
                  <a:pt x="3898" y="1109"/>
                </a:cubicBezTo>
                <a:cubicBezTo>
                  <a:pt x="3902" y="1113"/>
                  <a:pt x="3906" y="1118"/>
                  <a:pt x="3910" y="1122"/>
                </a:cubicBezTo>
                <a:cubicBezTo>
                  <a:pt x="3913" y="1125"/>
                  <a:pt x="3916" y="1129"/>
                  <a:pt x="3919" y="1133"/>
                </a:cubicBezTo>
                <a:cubicBezTo>
                  <a:pt x="3923" y="1139"/>
                  <a:pt x="3926" y="1146"/>
                  <a:pt x="3930" y="1152"/>
                </a:cubicBezTo>
                <a:lnTo>
                  <a:pt x="3945" y="1182"/>
                </a:lnTo>
                <a:cubicBezTo>
                  <a:pt x="3949" y="1192"/>
                  <a:pt x="3954" y="1203"/>
                  <a:pt x="3958" y="1213"/>
                </a:cubicBezTo>
                <a:cubicBezTo>
                  <a:pt x="3962" y="1224"/>
                  <a:pt x="3967" y="1236"/>
                  <a:pt x="3971" y="1247"/>
                </a:cubicBezTo>
                <a:cubicBezTo>
                  <a:pt x="3979" y="1270"/>
                  <a:pt x="3987" y="1292"/>
                  <a:pt x="3995" y="1315"/>
                </a:cubicBezTo>
                <a:cubicBezTo>
                  <a:pt x="4003" y="1337"/>
                  <a:pt x="4010" y="1360"/>
                  <a:pt x="4018" y="1382"/>
                </a:cubicBezTo>
                <a:cubicBezTo>
                  <a:pt x="4022" y="1391"/>
                  <a:pt x="4025" y="1401"/>
                  <a:pt x="4029" y="1410"/>
                </a:cubicBezTo>
                <a:cubicBezTo>
                  <a:pt x="4033" y="1419"/>
                  <a:pt x="4036" y="1428"/>
                  <a:pt x="4040" y="1437"/>
                </a:cubicBezTo>
                <a:cubicBezTo>
                  <a:pt x="4043" y="1443"/>
                  <a:pt x="4047" y="1450"/>
                  <a:pt x="4050" y="1456"/>
                </a:cubicBezTo>
                <a:lnTo>
                  <a:pt x="4059" y="1471"/>
                </a:lnTo>
                <a:lnTo>
                  <a:pt x="4053" y="1462"/>
                </a:lnTo>
                <a:cubicBezTo>
                  <a:pt x="4061" y="1472"/>
                  <a:pt x="4068" y="1481"/>
                  <a:pt x="4076" y="1491"/>
                </a:cubicBezTo>
                <a:lnTo>
                  <a:pt x="4093" y="1505"/>
                </a:lnTo>
                <a:cubicBezTo>
                  <a:pt x="4098" y="1509"/>
                  <a:pt x="4104" y="1513"/>
                  <a:pt x="4109" y="1517"/>
                </a:cubicBezTo>
                <a:cubicBezTo>
                  <a:pt x="4116" y="1521"/>
                  <a:pt x="4122" y="1525"/>
                  <a:pt x="4129" y="1529"/>
                </a:cubicBezTo>
                <a:cubicBezTo>
                  <a:pt x="4138" y="1535"/>
                  <a:pt x="4146" y="1542"/>
                  <a:pt x="4155" y="1548"/>
                </a:cubicBezTo>
                <a:cubicBezTo>
                  <a:pt x="4165" y="1557"/>
                  <a:pt x="4175" y="1565"/>
                  <a:pt x="4185" y="1574"/>
                </a:cubicBezTo>
                <a:cubicBezTo>
                  <a:pt x="4195" y="1585"/>
                  <a:pt x="4205" y="1597"/>
                  <a:pt x="4215" y="1608"/>
                </a:cubicBezTo>
                <a:cubicBezTo>
                  <a:pt x="4221" y="1616"/>
                  <a:pt x="4226" y="1624"/>
                  <a:pt x="4232" y="1632"/>
                </a:cubicBezTo>
                <a:cubicBezTo>
                  <a:pt x="4237" y="1640"/>
                  <a:pt x="4241" y="1649"/>
                  <a:pt x="4246" y="1657"/>
                </a:cubicBezTo>
                <a:cubicBezTo>
                  <a:pt x="4251" y="1666"/>
                  <a:pt x="4255" y="1676"/>
                  <a:pt x="4260" y="1685"/>
                </a:cubicBezTo>
                <a:cubicBezTo>
                  <a:pt x="4265" y="1695"/>
                  <a:pt x="4269" y="1706"/>
                  <a:pt x="4274" y="1716"/>
                </a:cubicBezTo>
                <a:cubicBezTo>
                  <a:pt x="4278" y="1728"/>
                  <a:pt x="4283" y="1740"/>
                  <a:pt x="4287" y="1752"/>
                </a:cubicBezTo>
                <a:cubicBezTo>
                  <a:pt x="4291" y="1764"/>
                  <a:pt x="4295" y="1777"/>
                  <a:pt x="4299" y="1789"/>
                </a:cubicBezTo>
                <a:cubicBezTo>
                  <a:pt x="4307" y="1815"/>
                  <a:pt x="4315" y="1840"/>
                  <a:pt x="4323" y="1866"/>
                </a:cubicBezTo>
                <a:cubicBezTo>
                  <a:pt x="4331" y="1892"/>
                  <a:pt x="4338" y="1919"/>
                  <a:pt x="4346" y="1945"/>
                </a:cubicBezTo>
                <a:cubicBezTo>
                  <a:pt x="4354" y="1970"/>
                  <a:pt x="4361" y="1996"/>
                  <a:pt x="4369" y="2021"/>
                </a:cubicBezTo>
                <a:lnTo>
                  <a:pt x="4381" y="2054"/>
                </a:lnTo>
                <a:cubicBezTo>
                  <a:pt x="4385" y="2065"/>
                  <a:pt x="4388" y="2075"/>
                  <a:pt x="4392" y="2086"/>
                </a:cubicBezTo>
                <a:cubicBezTo>
                  <a:pt x="4396" y="2095"/>
                  <a:pt x="4399" y="2104"/>
                  <a:pt x="4403" y="2113"/>
                </a:cubicBezTo>
                <a:lnTo>
                  <a:pt x="4412" y="2134"/>
                </a:lnTo>
                <a:lnTo>
                  <a:pt x="4421" y="2149"/>
                </a:lnTo>
                <a:lnTo>
                  <a:pt x="4428" y="2156"/>
                </a:lnTo>
                <a:cubicBezTo>
                  <a:pt x="4423" y="2151"/>
                  <a:pt x="4418" y="2147"/>
                  <a:pt x="4413" y="2142"/>
                </a:cubicBezTo>
                <a:lnTo>
                  <a:pt x="4425" y="2151"/>
                </a:lnTo>
                <a:cubicBezTo>
                  <a:pt x="4416" y="2147"/>
                  <a:pt x="4406" y="2142"/>
                  <a:pt x="4397" y="2138"/>
                </a:cubicBezTo>
                <a:cubicBezTo>
                  <a:pt x="4401" y="2139"/>
                  <a:pt x="4405" y="2139"/>
                  <a:pt x="4409" y="2140"/>
                </a:cubicBezTo>
                <a:cubicBezTo>
                  <a:pt x="4398" y="2140"/>
                  <a:pt x="4387" y="2141"/>
                  <a:pt x="4376" y="2141"/>
                </a:cubicBezTo>
                <a:cubicBezTo>
                  <a:pt x="4380" y="2140"/>
                  <a:pt x="4383" y="2139"/>
                  <a:pt x="4387" y="2138"/>
                </a:cubicBezTo>
                <a:cubicBezTo>
                  <a:pt x="4380" y="2141"/>
                  <a:pt x="4374" y="2144"/>
                  <a:pt x="4367" y="2147"/>
                </a:cubicBezTo>
                <a:cubicBezTo>
                  <a:pt x="4371" y="2144"/>
                  <a:pt x="4375" y="2142"/>
                  <a:pt x="4379" y="2139"/>
                </a:cubicBezTo>
                <a:cubicBezTo>
                  <a:pt x="4376" y="2142"/>
                  <a:pt x="4372" y="2144"/>
                  <a:pt x="4369" y="2147"/>
                </a:cubicBezTo>
                <a:cubicBezTo>
                  <a:pt x="4373" y="2144"/>
                  <a:pt x="4376" y="2140"/>
                  <a:pt x="4380" y="2137"/>
                </a:cubicBezTo>
                <a:lnTo>
                  <a:pt x="4373" y="2144"/>
                </a:lnTo>
                <a:cubicBezTo>
                  <a:pt x="4377" y="2139"/>
                  <a:pt x="4381" y="2135"/>
                  <a:pt x="4385" y="2130"/>
                </a:cubicBezTo>
                <a:cubicBezTo>
                  <a:pt x="4392" y="2120"/>
                  <a:pt x="4399" y="2111"/>
                  <a:pt x="4406" y="2101"/>
                </a:cubicBezTo>
                <a:cubicBezTo>
                  <a:pt x="4414" y="2090"/>
                  <a:pt x="4421" y="2080"/>
                  <a:pt x="4429" y="2069"/>
                </a:cubicBezTo>
                <a:cubicBezTo>
                  <a:pt x="4434" y="2063"/>
                  <a:pt x="4438" y="2057"/>
                  <a:pt x="4443" y="2051"/>
                </a:cubicBezTo>
                <a:cubicBezTo>
                  <a:pt x="4448" y="2046"/>
                  <a:pt x="4452" y="2040"/>
                  <a:pt x="4457" y="2035"/>
                </a:cubicBezTo>
                <a:cubicBezTo>
                  <a:pt x="4459" y="2032"/>
                  <a:pt x="4462" y="2029"/>
                  <a:pt x="4466" y="2027"/>
                </a:cubicBezTo>
                <a:cubicBezTo>
                  <a:pt x="4470" y="2024"/>
                  <a:pt x="4474" y="2020"/>
                  <a:pt x="4478" y="2017"/>
                </a:cubicBezTo>
                <a:cubicBezTo>
                  <a:pt x="4482" y="2014"/>
                  <a:pt x="4487" y="2011"/>
                  <a:pt x="4491" y="2009"/>
                </a:cubicBezTo>
                <a:lnTo>
                  <a:pt x="4503" y="2003"/>
                </a:lnTo>
                <a:cubicBezTo>
                  <a:pt x="4511" y="1999"/>
                  <a:pt x="4519" y="1997"/>
                  <a:pt x="4528" y="1996"/>
                </a:cubicBezTo>
                <a:cubicBezTo>
                  <a:pt x="4532" y="1996"/>
                  <a:pt x="4536" y="1995"/>
                  <a:pt x="4540" y="1995"/>
                </a:cubicBezTo>
                <a:cubicBezTo>
                  <a:pt x="4552" y="1994"/>
                  <a:pt x="4564" y="1996"/>
                  <a:pt x="4575" y="2001"/>
                </a:cubicBezTo>
                <a:cubicBezTo>
                  <a:pt x="4579" y="2003"/>
                  <a:pt x="4582" y="2004"/>
                  <a:pt x="4586" y="2006"/>
                </a:cubicBezTo>
                <a:cubicBezTo>
                  <a:pt x="4594" y="2009"/>
                  <a:pt x="4601" y="2014"/>
                  <a:pt x="4607" y="2020"/>
                </a:cubicBezTo>
                <a:cubicBezTo>
                  <a:pt x="4611" y="2024"/>
                  <a:pt x="4615" y="2027"/>
                  <a:pt x="4619" y="2031"/>
                </a:cubicBezTo>
                <a:cubicBezTo>
                  <a:pt x="4622" y="2034"/>
                  <a:pt x="4626" y="2038"/>
                  <a:pt x="4628" y="2042"/>
                </a:cubicBezTo>
                <a:lnTo>
                  <a:pt x="4640" y="2060"/>
                </a:lnTo>
                <a:cubicBezTo>
                  <a:pt x="4645" y="2070"/>
                  <a:pt x="4651" y="2079"/>
                  <a:pt x="4656" y="2089"/>
                </a:cubicBezTo>
                <a:cubicBezTo>
                  <a:pt x="4661" y="2099"/>
                  <a:pt x="4665" y="2109"/>
                  <a:pt x="4670" y="2119"/>
                </a:cubicBezTo>
                <a:cubicBezTo>
                  <a:pt x="4674" y="2130"/>
                  <a:pt x="4679" y="2141"/>
                  <a:pt x="4683" y="2152"/>
                </a:cubicBezTo>
                <a:lnTo>
                  <a:pt x="4695" y="2185"/>
                </a:lnTo>
                <a:cubicBezTo>
                  <a:pt x="4703" y="2208"/>
                  <a:pt x="4711" y="2230"/>
                  <a:pt x="4719" y="2253"/>
                </a:cubicBezTo>
                <a:cubicBezTo>
                  <a:pt x="4727" y="2274"/>
                  <a:pt x="4734" y="2296"/>
                  <a:pt x="4742" y="2317"/>
                </a:cubicBezTo>
                <a:cubicBezTo>
                  <a:pt x="4746" y="2326"/>
                  <a:pt x="4749" y="2336"/>
                  <a:pt x="4753" y="2345"/>
                </a:cubicBezTo>
                <a:cubicBezTo>
                  <a:pt x="4756" y="2353"/>
                  <a:pt x="4760" y="2360"/>
                  <a:pt x="4763" y="2368"/>
                </a:cubicBezTo>
                <a:cubicBezTo>
                  <a:pt x="4766" y="2374"/>
                  <a:pt x="4770" y="2380"/>
                  <a:pt x="4773" y="2386"/>
                </a:cubicBezTo>
                <a:cubicBezTo>
                  <a:pt x="4776" y="2390"/>
                  <a:pt x="4778" y="2393"/>
                  <a:pt x="4781" y="2397"/>
                </a:cubicBezTo>
                <a:cubicBezTo>
                  <a:pt x="4777" y="2393"/>
                  <a:pt x="4774" y="2388"/>
                  <a:pt x="4770" y="2384"/>
                </a:cubicBezTo>
                <a:cubicBezTo>
                  <a:pt x="4774" y="2388"/>
                  <a:pt x="4778" y="2391"/>
                  <a:pt x="4782" y="2395"/>
                </a:cubicBezTo>
                <a:cubicBezTo>
                  <a:pt x="4774" y="2390"/>
                  <a:pt x="4767" y="2386"/>
                  <a:pt x="4759" y="2381"/>
                </a:cubicBezTo>
                <a:cubicBezTo>
                  <a:pt x="4763" y="2382"/>
                  <a:pt x="4767" y="2384"/>
                  <a:pt x="4771" y="2385"/>
                </a:cubicBezTo>
                <a:cubicBezTo>
                  <a:pt x="4756" y="2384"/>
                  <a:pt x="4741" y="2384"/>
                  <a:pt x="4726" y="2383"/>
                </a:cubicBezTo>
                <a:lnTo>
                  <a:pt x="4738" y="2380"/>
                </a:lnTo>
                <a:cubicBezTo>
                  <a:pt x="4729" y="2384"/>
                  <a:pt x="4720" y="2389"/>
                  <a:pt x="4711" y="2393"/>
                </a:cubicBezTo>
                <a:lnTo>
                  <a:pt x="4723" y="2384"/>
                </a:lnTo>
                <a:lnTo>
                  <a:pt x="4710" y="2397"/>
                </a:lnTo>
                <a:lnTo>
                  <a:pt x="4722" y="2382"/>
                </a:lnTo>
                <a:cubicBezTo>
                  <a:pt x="4724" y="2378"/>
                  <a:pt x="4727" y="2373"/>
                  <a:pt x="4729" y="2369"/>
                </a:cubicBezTo>
                <a:lnTo>
                  <a:pt x="4738" y="2348"/>
                </a:lnTo>
                <a:cubicBezTo>
                  <a:pt x="4741" y="2340"/>
                  <a:pt x="4745" y="2333"/>
                  <a:pt x="4748" y="2325"/>
                </a:cubicBezTo>
                <a:cubicBezTo>
                  <a:pt x="4756" y="2305"/>
                  <a:pt x="4763" y="2286"/>
                  <a:pt x="4771" y="2266"/>
                </a:cubicBezTo>
                <a:cubicBezTo>
                  <a:pt x="4778" y="2245"/>
                  <a:pt x="4786" y="2224"/>
                  <a:pt x="4793" y="2203"/>
                </a:cubicBezTo>
                <a:cubicBezTo>
                  <a:pt x="4801" y="2183"/>
                  <a:pt x="4810" y="2162"/>
                  <a:pt x="4818" y="2142"/>
                </a:cubicBezTo>
                <a:cubicBezTo>
                  <a:pt x="4822" y="2132"/>
                  <a:pt x="4827" y="2122"/>
                  <a:pt x="4831" y="2112"/>
                </a:cubicBezTo>
                <a:cubicBezTo>
                  <a:pt x="4835" y="2104"/>
                  <a:pt x="4840" y="2095"/>
                  <a:pt x="4844" y="2087"/>
                </a:cubicBezTo>
                <a:cubicBezTo>
                  <a:pt x="4849" y="2079"/>
                  <a:pt x="4855" y="2070"/>
                  <a:pt x="4860" y="2062"/>
                </a:cubicBezTo>
                <a:lnTo>
                  <a:pt x="4878" y="2041"/>
                </a:lnTo>
                <a:cubicBezTo>
                  <a:pt x="4881" y="2037"/>
                  <a:pt x="4885" y="2034"/>
                  <a:pt x="4889" y="2031"/>
                </a:cubicBezTo>
                <a:cubicBezTo>
                  <a:pt x="4893" y="2028"/>
                  <a:pt x="4896" y="2026"/>
                  <a:pt x="4900" y="2023"/>
                </a:cubicBezTo>
                <a:cubicBezTo>
                  <a:pt x="4904" y="2020"/>
                  <a:pt x="4908" y="2017"/>
                  <a:pt x="4913" y="2015"/>
                </a:cubicBezTo>
                <a:cubicBezTo>
                  <a:pt x="4917" y="2013"/>
                  <a:pt x="4921" y="2012"/>
                  <a:pt x="4925" y="2010"/>
                </a:cubicBezTo>
                <a:cubicBezTo>
                  <a:pt x="4931" y="2007"/>
                  <a:pt x="4937" y="2005"/>
                  <a:pt x="4943" y="2004"/>
                </a:cubicBezTo>
                <a:cubicBezTo>
                  <a:pt x="4951" y="2003"/>
                  <a:pt x="4958" y="2001"/>
                  <a:pt x="4966" y="2000"/>
                </a:cubicBezTo>
                <a:cubicBezTo>
                  <a:pt x="4974" y="1999"/>
                  <a:pt x="4982" y="1999"/>
                  <a:pt x="4990" y="2000"/>
                </a:cubicBezTo>
                <a:cubicBezTo>
                  <a:pt x="4998" y="2001"/>
                  <a:pt x="5006" y="2003"/>
                  <a:pt x="5014" y="2004"/>
                </a:cubicBezTo>
                <a:cubicBezTo>
                  <a:pt x="5019" y="2005"/>
                  <a:pt x="5025" y="2007"/>
                  <a:pt x="5030" y="2009"/>
                </a:cubicBezTo>
                <a:cubicBezTo>
                  <a:pt x="5038" y="2012"/>
                  <a:pt x="5045" y="2016"/>
                  <a:pt x="5053" y="2019"/>
                </a:cubicBezTo>
                <a:cubicBezTo>
                  <a:pt x="5063" y="2024"/>
                  <a:pt x="5073" y="2030"/>
                  <a:pt x="5083" y="2035"/>
                </a:cubicBezTo>
                <a:cubicBezTo>
                  <a:pt x="5092" y="2040"/>
                  <a:pt x="5100" y="2046"/>
                  <a:pt x="5109" y="2051"/>
                </a:cubicBezTo>
                <a:cubicBezTo>
                  <a:pt x="5116" y="2055"/>
                  <a:pt x="5122" y="2058"/>
                  <a:pt x="5129" y="2062"/>
                </a:cubicBezTo>
                <a:cubicBezTo>
                  <a:pt x="5134" y="2064"/>
                  <a:pt x="5139" y="2065"/>
                  <a:pt x="5144" y="2067"/>
                </a:cubicBezTo>
                <a:lnTo>
                  <a:pt x="5188" y="2082"/>
                </a:lnTo>
                <a:cubicBezTo>
                  <a:pt x="5205" y="2089"/>
                  <a:pt x="5222" y="2095"/>
                  <a:pt x="5239" y="2102"/>
                </a:cubicBezTo>
                <a:lnTo>
                  <a:pt x="5282" y="2117"/>
                </a:lnTo>
                <a:cubicBezTo>
                  <a:pt x="5286" y="2118"/>
                  <a:pt x="5291" y="2118"/>
                  <a:pt x="5295" y="2119"/>
                </a:cubicBezTo>
                <a:cubicBezTo>
                  <a:pt x="5292" y="2119"/>
                  <a:pt x="5288" y="2118"/>
                  <a:pt x="5285" y="2118"/>
                </a:cubicBezTo>
                <a:cubicBezTo>
                  <a:pt x="5293" y="2118"/>
                  <a:pt x="5300" y="2119"/>
                  <a:pt x="5308" y="2119"/>
                </a:cubicBezTo>
                <a:cubicBezTo>
                  <a:pt x="5302" y="2119"/>
                  <a:pt x="5296" y="2120"/>
                  <a:pt x="5290" y="2120"/>
                </a:cubicBezTo>
                <a:cubicBezTo>
                  <a:pt x="5298" y="2118"/>
                  <a:pt x="5305" y="2117"/>
                  <a:pt x="5313" y="2115"/>
                </a:cubicBezTo>
                <a:cubicBezTo>
                  <a:pt x="5308" y="2117"/>
                  <a:pt x="5302" y="2119"/>
                  <a:pt x="5297" y="2121"/>
                </a:cubicBezTo>
                <a:cubicBezTo>
                  <a:pt x="5305" y="2117"/>
                  <a:pt x="5312" y="2113"/>
                  <a:pt x="5320" y="2109"/>
                </a:cubicBezTo>
                <a:cubicBezTo>
                  <a:pt x="5325" y="2106"/>
                  <a:pt x="5331" y="2102"/>
                  <a:pt x="5336" y="2099"/>
                </a:cubicBezTo>
                <a:lnTo>
                  <a:pt x="5357" y="2084"/>
                </a:lnTo>
                <a:cubicBezTo>
                  <a:pt x="5366" y="2078"/>
                  <a:pt x="5375" y="2073"/>
                  <a:pt x="5384" y="2067"/>
                </a:cubicBezTo>
                <a:cubicBezTo>
                  <a:pt x="5394" y="2062"/>
                  <a:pt x="5405" y="2057"/>
                  <a:pt x="5415" y="2052"/>
                </a:cubicBezTo>
                <a:cubicBezTo>
                  <a:pt x="5421" y="2049"/>
                  <a:pt x="5428" y="2047"/>
                  <a:pt x="5434" y="2046"/>
                </a:cubicBezTo>
                <a:lnTo>
                  <a:pt x="5458" y="2043"/>
                </a:lnTo>
                <a:cubicBezTo>
                  <a:pt x="5465" y="2042"/>
                  <a:pt x="5473" y="2042"/>
                  <a:pt x="5480" y="2043"/>
                </a:cubicBezTo>
                <a:cubicBezTo>
                  <a:pt x="5484" y="2044"/>
                  <a:pt x="5488" y="2044"/>
                  <a:pt x="5492" y="2045"/>
                </a:cubicBezTo>
                <a:cubicBezTo>
                  <a:pt x="5497" y="2046"/>
                  <a:pt x="5502" y="2047"/>
                  <a:pt x="5507" y="2049"/>
                </a:cubicBezTo>
                <a:cubicBezTo>
                  <a:pt x="5511" y="2050"/>
                  <a:pt x="5514" y="2052"/>
                  <a:pt x="5518" y="2053"/>
                </a:cubicBezTo>
                <a:cubicBezTo>
                  <a:pt x="5523" y="2055"/>
                  <a:pt x="5528" y="2058"/>
                  <a:pt x="5533" y="2061"/>
                </a:cubicBezTo>
                <a:cubicBezTo>
                  <a:pt x="5537" y="2064"/>
                  <a:pt x="5541" y="2066"/>
                  <a:pt x="5545" y="2069"/>
                </a:cubicBezTo>
                <a:cubicBezTo>
                  <a:pt x="5548" y="2072"/>
                  <a:pt x="5552" y="2075"/>
                  <a:pt x="5555" y="2079"/>
                </a:cubicBezTo>
                <a:lnTo>
                  <a:pt x="5567" y="2091"/>
                </a:lnTo>
                <a:cubicBezTo>
                  <a:pt x="5570" y="2094"/>
                  <a:pt x="5572" y="2097"/>
                  <a:pt x="5575" y="2100"/>
                </a:cubicBezTo>
                <a:cubicBezTo>
                  <a:pt x="5579" y="2105"/>
                  <a:pt x="5582" y="2111"/>
                  <a:pt x="5586" y="2116"/>
                </a:cubicBezTo>
                <a:cubicBezTo>
                  <a:pt x="5590" y="2123"/>
                  <a:pt x="5595" y="2130"/>
                  <a:pt x="5599" y="2137"/>
                </a:cubicBezTo>
                <a:cubicBezTo>
                  <a:pt x="5608" y="2154"/>
                  <a:pt x="5617" y="2170"/>
                  <a:pt x="5626" y="2187"/>
                </a:cubicBezTo>
                <a:lnTo>
                  <a:pt x="5650" y="2235"/>
                </a:lnTo>
                <a:cubicBezTo>
                  <a:pt x="5658" y="2250"/>
                  <a:pt x="5665" y="2264"/>
                  <a:pt x="5673" y="2279"/>
                </a:cubicBezTo>
                <a:cubicBezTo>
                  <a:pt x="5676" y="2285"/>
                  <a:pt x="5680" y="2290"/>
                  <a:pt x="5683" y="2296"/>
                </a:cubicBezTo>
                <a:cubicBezTo>
                  <a:pt x="5686" y="2301"/>
                  <a:pt x="5690" y="2306"/>
                  <a:pt x="5693" y="2311"/>
                </a:cubicBezTo>
                <a:lnTo>
                  <a:pt x="5699" y="2317"/>
                </a:lnTo>
                <a:cubicBezTo>
                  <a:pt x="5701" y="2318"/>
                  <a:pt x="5702" y="2320"/>
                  <a:pt x="5704" y="2321"/>
                </a:cubicBezTo>
                <a:cubicBezTo>
                  <a:pt x="5699" y="2317"/>
                  <a:pt x="5693" y="2314"/>
                  <a:pt x="5688" y="2310"/>
                </a:cubicBezTo>
                <a:lnTo>
                  <a:pt x="5700" y="2316"/>
                </a:lnTo>
                <a:cubicBezTo>
                  <a:pt x="5690" y="2314"/>
                  <a:pt x="5681" y="2311"/>
                  <a:pt x="5671" y="2309"/>
                </a:cubicBezTo>
                <a:lnTo>
                  <a:pt x="5682" y="2309"/>
                </a:lnTo>
                <a:cubicBezTo>
                  <a:pt x="5671" y="2311"/>
                  <a:pt x="5659" y="2314"/>
                  <a:pt x="5648" y="2316"/>
                </a:cubicBezTo>
                <a:cubicBezTo>
                  <a:pt x="5652" y="2314"/>
                  <a:pt x="5655" y="2313"/>
                  <a:pt x="5659" y="2311"/>
                </a:cubicBezTo>
                <a:cubicBezTo>
                  <a:pt x="5653" y="2316"/>
                  <a:pt x="5646" y="2320"/>
                  <a:pt x="5640" y="2325"/>
                </a:cubicBezTo>
                <a:lnTo>
                  <a:pt x="5652" y="2313"/>
                </a:lnTo>
                <a:cubicBezTo>
                  <a:pt x="5649" y="2316"/>
                  <a:pt x="5646" y="2320"/>
                  <a:pt x="5643" y="2323"/>
                </a:cubicBezTo>
                <a:cubicBezTo>
                  <a:pt x="5647" y="2317"/>
                  <a:pt x="5650" y="2312"/>
                  <a:pt x="5654" y="2306"/>
                </a:cubicBezTo>
                <a:cubicBezTo>
                  <a:pt x="5657" y="2301"/>
                  <a:pt x="5659" y="2296"/>
                  <a:pt x="5662" y="2291"/>
                </a:cubicBezTo>
                <a:cubicBezTo>
                  <a:pt x="5666" y="2284"/>
                  <a:pt x="5669" y="2276"/>
                  <a:pt x="5673" y="2269"/>
                </a:cubicBezTo>
                <a:cubicBezTo>
                  <a:pt x="5676" y="2261"/>
                  <a:pt x="5680" y="2253"/>
                  <a:pt x="5683" y="2245"/>
                </a:cubicBezTo>
                <a:cubicBezTo>
                  <a:pt x="5691" y="2226"/>
                  <a:pt x="5698" y="2206"/>
                  <a:pt x="5706" y="2187"/>
                </a:cubicBezTo>
                <a:cubicBezTo>
                  <a:pt x="5713" y="2168"/>
                  <a:pt x="5721" y="2148"/>
                  <a:pt x="5728" y="2129"/>
                </a:cubicBezTo>
                <a:cubicBezTo>
                  <a:pt x="5732" y="2119"/>
                  <a:pt x="5737" y="2109"/>
                  <a:pt x="5741" y="2099"/>
                </a:cubicBezTo>
                <a:cubicBezTo>
                  <a:pt x="5745" y="2090"/>
                  <a:pt x="5750" y="2081"/>
                  <a:pt x="5754" y="2072"/>
                </a:cubicBezTo>
                <a:cubicBezTo>
                  <a:pt x="5759" y="2063"/>
                  <a:pt x="5763" y="2055"/>
                  <a:pt x="5768" y="2046"/>
                </a:cubicBezTo>
                <a:cubicBezTo>
                  <a:pt x="5773" y="2039"/>
                  <a:pt x="5778" y="2031"/>
                  <a:pt x="5783" y="2024"/>
                </a:cubicBezTo>
                <a:cubicBezTo>
                  <a:pt x="5785" y="2020"/>
                  <a:pt x="5788" y="2017"/>
                  <a:pt x="5792" y="2014"/>
                </a:cubicBezTo>
                <a:lnTo>
                  <a:pt x="5804" y="2002"/>
                </a:lnTo>
                <a:cubicBezTo>
                  <a:pt x="5809" y="1996"/>
                  <a:pt x="5816" y="1991"/>
                  <a:pt x="5823" y="1988"/>
                </a:cubicBezTo>
                <a:lnTo>
                  <a:pt x="5835" y="1982"/>
                </a:lnTo>
                <a:cubicBezTo>
                  <a:pt x="5845" y="1977"/>
                  <a:pt x="5855" y="1975"/>
                  <a:pt x="5866" y="1975"/>
                </a:cubicBezTo>
                <a:lnTo>
                  <a:pt x="5877" y="1975"/>
                </a:lnTo>
                <a:cubicBezTo>
                  <a:pt x="5885" y="1975"/>
                  <a:pt x="5893" y="1976"/>
                  <a:pt x="5900" y="1979"/>
                </a:cubicBezTo>
                <a:cubicBezTo>
                  <a:pt x="5904" y="1980"/>
                  <a:pt x="5908" y="1982"/>
                  <a:pt x="5912" y="1983"/>
                </a:cubicBezTo>
                <a:cubicBezTo>
                  <a:pt x="5919" y="1985"/>
                  <a:pt x="5925" y="1988"/>
                  <a:pt x="5931" y="1992"/>
                </a:cubicBezTo>
                <a:cubicBezTo>
                  <a:pt x="5935" y="1995"/>
                  <a:pt x="5938" y="1997"/>
                  <a:pt x="5942" y="2000"/>
                </a:cubicBezTo>
                <a:cubicBezTo>
                  <a:pt x="5945" y="2002"/>
                  <a:pt x="5948" y="2004"/>
                  <a:pt x="5951" y="2007"/>
                </a:cubicBezTo>
                <a:lnTo>
                  <a:pt x="5962" y="2018"/>
                </a:lnTo>
                <a:cubicBezTo>
                  <a:pt x="5965" y="2021"/>
                  <a:pt x="5968" y="2023"/>
                  <a:pt x="5970" y="2026"/>
                </a:cubicBezTo>
                <a:cubicBezTo>
                  <a:pt x="5978" y="2036"/>
                  <a:pt x="5985" y="2047"/>
                  <a:pt x="5993" y="2057"/>
                </a:cubicBezTo>
                <a:cubicBezTo>
                  <a:pt x="6002" y="2072"/>
                  <a:pt x="6012" y="2088"/>
                  <a:pt x="6021" y="2103"/>
                </a:cubicBezTo>
                <a:cubicBezTo>
                  <a:pt x="6029" y="2118"/>
                  <a:pt x="6038" y="2134"/>
                  <a:pt x="6046" y="2149"/>
                </a:cubicBezTo>
                <a:lnTo>
                  <a:pt x="6070" y="2194"/>
                </a:lnTo>
                <a:cubicBezTo>
                  <a:pt x="6077" y="2208"/>
                  <a:pt x="6085" y="2221"/>
                  <a:pt x="6092" y="2235"/>
                </a:cubicBezTo>
                <a:lnTo>
                  <a:pt x="6113" y="2265"/>
                </a:lnTo>
                <a:cubicBezTo>
                  <a:pt x="6117" y="2271"/>
                  <a:pt x="6120" y="2277"/>
                  <a:pt x="6124" y="2283"/>
                </a:cubicBezTo>
                <a:cubicBezTo>
                  <a:pt x="6129" y="2292"/>
                  <a:pt x="6134" y="2300"/>
                  <a:pt x="6139" y="2309"/>
                </a:cubicBezTo>
                <a:cubicBezTo>
                  <a:pt x="6147" y="2327"/>
                  <a:pt x="6156" y="2344"/>
                  <a:pt x="6164" y="2362"/>
                </a:cubicBezTo>
                <a:cubicBezTo>
                  <a:pt x="6172" y="2381"/>
                  <a:pt x="6181" y="2399"/>
                  <a:pt x="6189" y="2418"/>
                </a:cubicBezTo>
                <a:cubicBezTo>
                  <a:pt x="6197" y="2435"/>
                  <a:pt x="6204" y="2452"/>
                  <a:pt x="6212" y="2469"/>
                </a:cubicBezTo>
                <a:lnTo>
                  <a:pt x="6221" y="2487"/>
                </a:lnTo>
                <a:cubicBezTo>
                  <a:pt x="6224" y="2492"/>
                  <a:pt x="6228" y="2498"/>
                  <a:pt x="6231" y="2503"/>
                </a:cubicBezTo>
                <a:cubicBezTo>
                  <a:pt x="6234" y="2507"/>
                  <a:pt x="6236" y="2510"/>
                  <a:pt x="6239" y="2514"/>
                </a:cubicBezTo>
                <a:cubicBezTo>
                  <a:pt x="6236" y="2511"/>
                  <a:pt x="6234" y="2507"/>
                  <a:pt x="6231" y="2504"/>
                </a:cubicBezTo>
                <a:cubicBezTo>
                  <a:pt x="6235" y="2508"/>
                  <a:pt x="6239" y="2511"/>
                  <a:pt x="6243" y="2515"/>
                </a:cubicBezTo>
                <a:cubicBezTo>
                  <a:pt x="6237" y="2511"/>
                  <a:pt x="6232" y="2508"/>
                  <a:pt x="6226" y="2504"/>
                </a:cubicBezTo>
                <a:lnTo>
                  <a:pt x="6238" y="2510"/>
                </a:lnTo>
                <a:cubicBezTo>
                  <a:pt x="6226" y="2507"/>
                  <a:pt x="6213" y="2505"/>
                  <a:pt x="6201" y="2502"/>
                </a:cubicBezTo>
                <a:cubicBezTo>
                  <a:pt x="6205" y="2502"/>
                  <a:pt x="6209" y="2501"/>
                  <a:pt x="6213" y="2501"/>
                </a:cubicBezTo>
                <a:cubicBezTo>
                  <a:pt x="6202" y="2504"/>
                  <a:pt x="6191" y="2508"/>
                  <a:pt x="6180" y="2511"/>
                </a:cubicBezTo>
                <a:cubicBezTo>
                  <a:pt x="6184" y="2509"/>
                  <a:pt x="6188" y="2506"/>
                  <a:pt x="6192" y="2504"/>
                </a:cubicBezTo>
                <a:lnTo>
                  <a:pt x="6171" y="2522"/>
                </a:lnTo>
                <a:cubicBezTo>
                  <a:pt x="6175" y="2517"/>
                  <a:pt x="6178" y="2512"/>
                  <a:pt x="6182" y="2507"/>
                </a:cubicBezTo>
                <a:lnTo>
                  <a:pt x="6176" y="2516"/>
                </a:lnTo>
                <a:cubicBezTo>
                  <a:pt x="6178" y="2512"/>
                  <a:pt x="6180" y="2509"/>
                  <a:pt x="6182" y="2505"/>
                </a:cubicBezTo>
                <a:cubicBezTo>
                  <a:pt x="6183" y="2503"/>
                  <a:pt x="6183" y="2502"/>
                  <a:pt x="6184" y="2500"/>
                </a:cubicBezTo>
                <a:cubicBezTo>
                  <a:pt x="6187" y="2489"/>
                  <a:pt x="6191" y="2478"/>
                  <a:pt x="6194" y="2467"/>
                </a:cubicBezTo>
                <a:cubicBezTo>
                  <a:pt x="6198" y="2453"/>
                  <a:pt x="6201" y="2440"/>
                  <a:pt x="6205" y="2426"/>
                </a:cubicBezTo>
                <a:cubicBezTo>
                  <a:pt x="6209" y="2408"/>
                  <a:pt x="6212" y="2391"/>
                  <a:pt x="6216" y="2373"/>
                </a:cubicBezTo>
                <a:cubicBezTo>
                  <a:pt x="6220" y="2353"/>
                  <a:pt x="6223" y="2334"/>
                  <a:pt x="6227" y="2314"/>
                </a:cubicBezTo>
                <a:cubicBezTo>
                  <a:pt x="6231" y="2293"/>
                  <a:pt x="6235" y="2271"/>
                  <a:pt x="6239" y="2250"/>
                </a:cubicBezTo>
                <a:lnTo>
                  <a:pt x="6251" y="2181"/>
                </a:lnTo>
                <a:cubicBezTo>
                  <a:pt x="6255" y="2158"/>
                  <a:pt x="6258" y="2134"/>
                  <a:pt x="6262" y="2111"/>
                </a:cubicBezTo>
                <a:cubicBezTo>
                  <a:pt x="6266" y="2087"/>
                  <a:pt x="6269" y="2064"/>
                  <a:pt x="6273" y="2040"/>
                </a:cubicBezTo>
                <a:cubicBezTo>
                  <a:pt x="6277" y="2017"/>
                  <a:pt x="6282" y="1994"/>
                  <a:pt x="6286" y="1971"/>
                </a:cubicBezTo>
                <a:cubicBezTo>
                  <a:pt x="6290" y="1949"/>
                  <a:pt x="6293" y="1927"/>
                  <a:pt x="6297" y="1905"/>
                </a:cubicBezTo>
                <a:cubicBezTo>
                  <a:pt x="6301" y="1884"/>
                  <a:pt x="6305" y="1864"/>
                  <a:pt x="6309" y="1843"/>
                </a:cubicBezTo>
                <a:lnTo>
                  <a:pt x="6321" y="1786"/>
                </a:lnTo>
                <a:lnTo>
                  <a:pt x="6333" y="1738"/>
                </a:lnTo>
                <a:cubicBezTo>
                  <a:pt x="6337" y="1724"/>
                  <a:pt x="6342" y="1710"/>
                  <a:pt x="6346" y="1696"/>
                </a:cubicBezTo>
                <a:cubicBezTo>
                  <a:pt x="6348" y="1690"/>
                  <a:pt x="6351" y="1684"/>
                  <a:pt x="6353" y="1678"/>
                </a:cubicBezTo>
                <a:cubicBezTo>
                  <a:pt x="6356" y="1672"/>
                  <a:pt x="6360" y="1665"/>
                  <a:pt x="6363" y="1659"/>
                </a:cubicBezTo>
                <a:cubicBezTo>
                  <a:pt x="6365" y="1655"/>
                  <a:pt x="6368" y="1652"/>
                  <a:pt x="6370" y="1649"/>
                </a:cubicBezTo>
                <a:lnTo>
                  <a:pt x="6382" y="1634"/>
                </a:lnTo>
                <a:cubicBezTo>
                  <a:pt x="6388" y="1627"/>
                  <a:pt x="6395" y="1620"/>
                  <a:pt x="6404" y="1616"/>
                </a:cubicBezTo>
                <a:cubicBezTo>
                  <a:pt x="6408" y="1614"/>
                  <a:pt x="6412" y="1611"/>
                  <a:pt x="6416" y="1609"/>
                </a:cubicBezTo>
                <a:cubicBezTo>
                  <a:pt x="6428" y="1602"/>
                  <a:pt x="6442" y="1600"/>
                  <a:pt x="6456" y="1601"/>
                </a:cubicBezTo>
                <a:cubicBezTo>
                  <a:pt x="6460" y="1601"/>
                  <a:pt x="6464" y="1602"/>
                  <a:pt x="6468" y="1602"/>
                </a:cubicBezTo>
                <a:cubicBezTo>
                  <a:pt x="6480" y="1603"/>
                  <a:pt x="6491" y="1607"/>
                  <a:pt x="6501" y="1614"/>
                </a:cubicBezTo>
                <a:cubicBezTo>
                  <a:pt x="6505" y="1617"/>
                  <a:pt x="6509" y="1619"/>
                  <a:pt x="6513" y="1622"/>
                </a:cubicBezTo>
                <a:cubicBezTo>
                  <a:pt x="6519" y="1625"/>
                  <a:pt x="6523" y="1629"/>
                  <a:pt x="6527" y="1634"/>
                </a:cubicBezTo>
                <a:cubicBezTo>
                  <a:pt x="6531" y="1638"/>
                  <a:pt x="6535" y="1643"/>
                  <a:pt x="6539" y="1647"/>
                </a:cubicBezTo>
                <a:cubicBezTo>
                  <a:pt x="6541" y="1649"/>
                  <a:pt x="6543" y="1652"/>
                  <a:pt x="6545" y="1655"/>
                </a:cubicBezTo>
                <a:cubicBezTo>
                  <a:pt x="6549" y="1661"/>
                  <a:pt x="6553" y="1666"/>
                  <a:pt x="6557" y="1672"/>
                </a:cubicBezTo>
                <a:cubicBezTo>
                  <a:pt x="6562" y="1681"/>
                  <a:pt x="6566" y="1689"/>
                  <a:pt x="6571" y="1698"/>
                </a:cubicBezTo>
                <a:cubicBezTo>
                  <a:pt x="6576" y="1707"/>
                  <a:pt x="6580" y="1717"/>
                  <a:pt x="6585" y="1726"/>
                </a:cubicBezTo>
                <a:cubicBezTo>
                  <a:pt x="6593" y="1744"/>
                  <a:pt x="6601" y="1763"/>
                  <a:pt x="6609" y="1781"/>
                </a:cubicBezTo>
                <a:lnTo>
                  <a:pt x="6633" y="1835"/>
                </a:lnTo>
                <a:cubicBezTo>
                  <a:pt x="6636" y="1842"/>
                  <a:pt x="6640" y="1849"/>
                  <a:pt x="6643" y="1856"/>
                </a:cubicBezTo>
                <a:cubicBezTo>
                  <a:pt x="6646" y="1863"/>
                  <a:pt x="6650" y="1869"/>
                  <a:pt x="6653" y="1876"/>
                </a:cubicBezTo>
                <a:cubicBezTo>
                  <a:pt x="6656" y="1879"/>
                  <a:pt x="6658" y="1883"/>
                  <a:pt x="6661" y="1886"/>
                </a:cubicBezTo>
                <a:cubicBezTo>
                  <a:pt x="6663" y="1889"/>
                  <a:pt x="6666" y="1891"/>
                  <a:pt x="6668" y="1894"/>
                </a:cubicBezTo>
                <a:cubicBezTo>
                  <a:pt x="6675" y="1900"/>
                  <a:pt x="6681" y="1907"/>
                  <a:pt x="6688" y="1913"/>
                </a:cubicBezTo>
                <a:lnTo>
                  <a:pt x="6713" y="1941"/>
                </a:lnTo>
                <a:cubicBezTo>
                  <a:pt x="6721" y="1949"/>
                  <a:pt x="6728" y="1957"/>
                  <a:pt x="6736" y="1965"/>
                </a:cubicBezTo>
                <a:cubicBezTo>
                  <a:pt x="6743" y="1971"/>
                  <a:pt x="6749" y="1978"/>
                  <a:pt x="6756" y="1984"/>
                </a:cubicBezTo>
                <a:cubicBezTo>
                  <a:pt x="6753" y="1982"/>
                  <a:pt x="6750" y="1979"/>
                  <a:pt x="6747" y="1977"/>
                </a:cubicBezTo>
                <a:cubicBezTo>
                  <a:pt x="6755" y="1982"/>
                  <a:pt x="6762" y="1987"/>
                  <a:pt x="6770" y="1992"/>
                </a:cubicBezTo>
                <a:cubicBezTo>
                  <a:pt x="6764" y="1989"/>
                  <a:pt x="6757" y="1986"/>
                  <a:pt x="6751" y="1983"/>
                </a:cubicBezTo>
                <a:cubicBezTo>
                  <a:pt x="6759" y="1985"/>
                  <a:pt x="6766" y="1988"/>
                  <a:pt x="6774" y="1990"/>
                </a:cubicBezTo>
                <a:lnTo>
                  <a:pt x="6747" y="1987"/>
                </a:lnTo>
                <a:cubicBezTo>
                  <a:pt x="6751" y="1987"/>
                  <a:pt x="6755" y="1986"/>
                  <a:pt x="6759" y="1986"/>
                </a:cubicBezTo>
                <a:cubicBezTo>
                  <a:pt x="6753" y="1987"/>
                  <a:pt x="6747" y="1989"/>
                  <a:pt x="6741" y="1990"/>
                </a:cubicBezTo>
                <a:cubicBezTo>
                  <a:pt x="6745" y="1989"/>
                  <a:pt x="6749" y="1987"/>
                  <a:pt x="6753" y="1986"/>
                </a:cubicBezTo>
                <a:cubicBezTo>
                  <a:pt x="6748" y="1988"/>
                  <a:pt x="6743" y="1991"/>
                  <a:pt x="6738" y="1993"/>
                </a:cubicBezTo>
                <a:cubicBezTo>
                  <a:pt x="6742" y="1990"/>
                  <a:pt x="6746" y="1988"/>
                  <a:pt x="6750" y="1985"/>
                </a:cubicBezTo>
                <a:cubicBezTo>
                  <a:pt x="6746" y="1989"/>
                  <a:pt x="6742" y="1992"/>
                  <a:pt x="6738" y="1996"/>
                </a:cubicBezTo>
                <a:cubicBezTo>
                  <a:pt x="6742" y="1992"/>
                  <a:pt x="6745" y="1988"/>
                  <a:pt x="6749" y="1984"/>
                </a:cubicBezTo>
                <a:cubicBezTo>
                  <a:pt x="6746" y="1988"/>
                  <a:pt x="6743" y="1991"/>
                  <a:pt x="6740" y="1995"/>
                </a:cubicBezTo>
                <a:cubicBezTo>
                  <a:pt x="6744" y="1989"/>
                  <a:pt x="6748" y="1984"/>
                  <a:pt x="6752" y="1978"/>
                </a:cubicBezTo>
                <a:cubicBezTo>
                  <a:pt x="6755" y="1973"/>
                  <a:pt x="6757" y="1967"/>
                  <a:pt x="6760" y="1962"/>
                </a:cubicBezTo>
                <a:cubicBezTo>
                  <a:pt x="6763" y="1955"/>
                  <a:pt x="6765" y="1947"/>
                  <a:pt x="6768" y="1940"/>
                </a:cubicBezTo>
                <a:cubicBezTo>
                  <a:pt x="6772" y="1930"/>
                  <a:pt x="6775" y="1919"/>
                  <a:pt x="6779" y="1909"/>
                </a:cubicBezTo>
                <a:cubicBezTo>
                  <a:pt x="6783" y="1898"/>
                  <a:pt x="6786" y="1887"/>
                  <a:pt x="6790" y="1876"/>
                </a:cubicBezTo>
                <a:cubicBezTo>
                  <a:pt x="6794" y="1863"/>
                  <a:pt x="6798" y="1851"/>
                  <a:pt x="6802" y="1838"/>
                </a:cubicBezTo>
                <a:cubicBezTo>
                  <a:pt x="6809" y="1811"/>
                  <a:pt x="6817" y="1784"/>
                  <a:pt x="6824" y="1757"/>
                </a:cubicBezTo>
                <a:cubicBezTo>
                  <a:pt x="6832" y="1729"/>
                  <a:pt x="6840" y="1702"/>
                  <a:pt x="6848" y="1674"/>
                </a:cubicBezTo>
                <a:cubicBezTo>
                  <a:pt x="6852" y="1661"/>
                  <a:pt x="6855" y="1647"/>
                  <a:pt x="6859" y="1634"/>
                </a:cubicBezTo>
                <a:cubicBezTo>
                  <a:pt x="6863" y="1621"/>
                  <a:pt x="6868" y="1607"/>
                  <a:pt x="6872" y="1594"/>
                </a:cubicBezTo>
                <a:lnTo>
                  <a:pt x="6884" y="1558"/>
                </a:lnTo>
                <a:lnTo>
                  <a:pt x="6896" y="1525"/>
                </a:lnTo>
                <a:cubicBezTo>
                  <a:pt x="6901" y="1515"/>
                  <a:pt x="6905" y="1504"/>
                  <a:pt x="6910" y="1494"/>
                </a:cubicBezTo>
                <a:cubicBezTo>
                  <a:pt x="6915" y="1485"/>
                  <a:pt x="6919" y="1477"/>
                  <a:pt x="6924" y="1468"/>
                </a:cubicBezTo>
                <a:cubicBezTo>
                  <a:pt x="6926" y="1465"/>
                  <a:pt x="6929" y="1461"/>
                  <a:pt x="6931" y="1458"/>
                </a:cubicBezTo>
                <a:cubicBezTo>
                  <a:pt x="6938" y="1449"/>
                  <a:pt x="6945" y="1441"/>
                  <a:pt x="6952" y="1432"/>
                </a:cubicBezTo>
                <a:cubicBezTo>
                  <a:pt x="6956" y="1428"/>
                  <a:pt x="6959" y="1425"/>
                  <a:pt x="6963" y="1422"/>
                </a:cubicBezTo>
                <a:cubicBezTo>
                  <a:pt x="6971" y="1416"/>
                  <a:pt x="6978" y="1409"/>
                  <a:pt x="6986" y="1403"/>
                </a:cubicBezTo>
                <a:cubicBezTo>
                  <a:pt x="6990" y="1400"/>
                  <a:pt x="6995" y="1397"/>
                  <a:pt x="6999" y="1395"/>
                </a:cubicBezTo>
                <a:cubicBezTo>
                  <a:pt x="7007" y="1391"/>
                  <a:pt x="7016" y="1387"/>
                  <a:pt x="7024" y="1383"/>
                </a:cubicBezTo>
                <a:cubicBezTo>
                  <a:pt x="7029" y="1380"/>
                  <a:pt x="7035" y="1378"/>
                  <a:pt x="7041" y="1377"/>
                </a:cubicBezTo>
                <a:cubicBezTo>
                  <a:pt x="7049" y="1375"/>
                  <a:pt x="7058" y="1374"/>
                  <a:pt x="7066" y="1372"/>
                </a:cubicBezTo>
                <a:cubicBezTo>
                  <a:pt x="7071" y="1371"/>
                  <a:pt x="7077" y="1370"/>
                  <a:pt x="7082" y="1370"/>
                </a:cubicBezTo>
                <a:cubicBezTo>
                  <a:pt x="7090" y="1370"/>
                  <a:pt x="7099" y="1371"/>
                  <a:pt x="7107" y="1371"/>
                </a:cubicBezTo>
                <a:cubicBezTo>
                  <a:pt x="7112" y="1371"/>
                  <a:pt x="7117" y="1372"/>
                  <a:pt x="7123" y="1373"/>
                </a:cubicBezTo>
                <a:lnTo>
                  <a:pt x="7147" y="1379"/>
                </a:lnTo>
                <a:cubicBezTo>
                  <a:pt x="7151" y="1380"/>
                  <a:pt x="7156" y="1382"/>
                  <a:pt x="7160" y="1383"/>
                </a:cubicBezTo>
                <a:cubicBezTo>
                  <a:pt x="7168" y="1387"/>
                  <a:pt x="7175" y="1390"/>
                  <a:pt x="7183" y="1394"/>
                </a:cubicBezTo>
                <a:cubicBezTo>
                  <a:pt x="7187" y="1396"/>
                  <a:pt x="7192" y="1399"/>
                  <a:pt x="7196" y="1402"/>
                </a:cubicBezTo>
                <a:lnTo>
                  <a:pt x="7217" y="1417"/>
                </a:lnTo>
                <a:cubicBezTo>
                  <a:pt x="7222" y="1421"/>
                  <a:pt x="7227" y="1426"/>
                  <a:pt x="7231" y="1431"/>
                </a:cubicBezTo>
                <a:cubicBezTo>
                  <a:pt x="7235" y="1436"/>
                  <a:pt x="7238" y="1441"/>
                  <a:pt x="7242" y="1446"/>
                </a:cubicBezTo>
                <a:cubicBezTo>
                  <a:pt x="7245" y="1450"/>
                  <a:pt x="7248" y="1454"/>
                  <a:pt x="7250" y="1459"/>
                </a:cubicBezTo>
                <a:cubicBezTo>
                  <a:pt x="7254" y="1467"/>
                  <a:pt x="7257" y="1474"/>
                  <a:pt x="7261" y="1482"/>
                </a:cubicBezTo>
                <a:cubicBezTo>
                  <a:pt x="7266" y="1494"/>
                  <a:pt x="7270" y="1507"/>
                  <a:pt x="7275" y="1519"/>
                </a:cubicBezTo>
                <a:cubicBezTo>
                  <a:pt x="7279" y="1532"/>
                  <a:pt x="7284" y="1544"/>
                  <a:pt x="7288" y="1557"/>
                </a:cubicBezTo>
                <a:lnTo>
                  <a:pt x="7300" y="1599"/>
                </a:lnTo>
                <a:cubicBezTo>
                  <a:pt x="7304" y="1614"/>
                  <a:pt x="7309" y="1628"/>
                  <a:pt x="7313" y="1643"/>
                </a:cubicBezTo>
                <a:lnTo>
                  <a:pt x="7337" y="1727"/>
                </a:lnTo>
                <a:cubicBezTo>
                  <a:pt x="7341" y="1739"/>
                  <a:pt x="7344" y="1752"/>
                  <a:pt x="7348" y="1764"/>
                </a:cubicBezTo>
                <a:cubicBezTo>
                  <a:pt x="7352" y="1775"/>
                  <a:pt x="7355" y="1785"/>
                  <a:pt x="7359" y="1796"/>
                </a:cubicBezTo>
                <a:cubicBezTo>
                  <a:pt x="7363" y="1804"/>
                  <a:pt x="7366" y="1811"/>
                  <a:pt x="7370" y="1819"/>
                </a:cubicBezTo>
                <a:cubicBezTo>
                  <a:pt x="7372" y="1823"/>
                  <a:pt x="7375" y="1826"/>
                  <a:pt x="7377" y="1830"/>
                </a:cubicBezTo>
                <a:cubicBezTo>
                  <a:pt x="7372" y="1824"/>
                  <a:pt x="7368" y="1819"/>
                  <a:pt x="7363" y="1813"/>
                </a:cubicBezTo>
                <a:cubicBezTo>
                  <a:pt x="7367" y="1817"/>
                  <a:pt x="7371" y="1820"/>
                  <a:pt x="7375" y="1824"/>
                </a:cubicBezTo>
                <a:cubicBezTo>
                  <a:pt x="7363" y="1818"/>
                  <a:pt x="7352" y="1813"/>
                  <a:pt x="7340" y="1807"/>
                </a:cubicBezTo>
                <a:cubicBezTo>
                  <a:pt x="7342" y="1807"/>
                  <a:pt x="7344" y="1808"/>
                  <a:pt x="7346" y="1808"/>
                </a:cubicBezTo>
                <a:lnTo>
                  <a:pt x="7310" y="1811"/>
                </a:lnTo>
                <a:cubicBezTo>
                  <a:pt x="7312" y="1810"/>
                  <a:pt x="7314" y="1810"/>
                  <a:pt x="7316" y="1809"/>
                </a:cubicBezTo>
                <a:cubicBezTo>
                  <a:pt x="7308" y="1814"/>
                  <a:pt x="7299" y="1819"/>
                  <a:pt x="7291" y="1824"/>
                </a:cubicBezTo>
                <a:lnTo>
                  <a:pt x="7296" y="1819"/>
                </a:lnTo>
                <a:cubicBezTo>
                  <a:pt x="7292" y="1824"/>
                  <a:pt x="7287" y="1829"/>
                  <a:pt x="7283" y="1834"/>
                </a:cubicBezTo>
                <a:lnTo>
                  <a:pt x="7289" y="1825"/>
                </a:lnTo>
                <a:cubicBezTo>
                  <a:pt x="7289" y="1824"/>
                  <a:pt x="7290" y="1822"/>
                  <a:pt x="7290" y="1821"/>
                </a:cubicBezTo>
                <a:cubicBezTo>
                  <a:pt x="7291" y="1818"/>
                  <a:pt x="7292" y="1814"/>
                  <a:pt x="7293" y="1811"/>
                </a:cubicBezTo>
                <a:cubicBezTo>
                  <a:pt x="7294" y="1805"/>
                  <a:pt x="7296" y="1799"/>
                  <a:pt x="7297" y="1793"/>
                </a:cubicBezTo>
                <a:cubicBezTo>
                  <a:pt x="7299" y="1786"/>
                  <a:pt x="7300" y="1778"/>
                  <a:pt x="7302" y="1771"/>
                </a:cubicBezTo>
                <a:cubicBezTo>
                  <a:pt x="7304" y="1761"/>
                  <a:pt x="7306" y="1750"/>
                  <a:pt x="7308" y="1740"/>
                </a:cubicBezTo>
                <a:cubicBezTo>
                  <a:pt x="7310" y="1728"/>
                  <a:pt x="7311" y="1717"/>
                  <a:pt x="7313" y="1705"/>
                </a:cubicBezTo>
                <a:lnTo>
                  <a:pt x="7319" y="1666"/>
                </a:lnTo>
                <a:cubicBezTo>
                  <a:pt x="7321" y="1651"/>
                  <a:pt x="7323" y="1637"/>
                  <a:pt x="7325" y="1622"/>
                </a:cubicBezTo>
                <a:cubicBezTo>
                  <a:pt x="7327" y="1606"/>
                  <a:pt x="7329" y="1591"/>
                  <a:pt x="7331" y="1575"/>
                </a:cubicBezTo>
                <a:cubicBezTo>
                  <a:pt x="7333" y="1559"/>
                  <a:pt x="7334" y="1542"/>
                  <a:pt x="7336" y="1526"/>
                </a:cubicBezTo>
                <a:cubicBezTo>
                  <a:pt x="7340" y="1489"/>
                  <a:pt x="7344" y="1453"/>
                  <a:pt x="7348" y="1416"/>
                </a:cubicBezTo>
                <a:cubicBezTo>
                  <a:pt x="7352" y="1377"/>
                  <a:pt x="7355" y="1338"/>
                  <a:pt x="7359" y="1299"/>
                </a:cubicBezTo>
                <a:cubicBezTo>
                  <a:pt x="7363" y="1258"/>
                  <a:pt x="7367" y="1216"/>
                  <a:pt x="7371" y="1175"/>
                </a:cubicBezTo>
                <a:cubicBezTo>
                  <a:pt x="7375" y="1132"/>
                  <a:pt x="7379" y="1090"/>
                  <a:pt x="7383" y="1047"/>
                </a:cubicBezTo>
                <a:cubicBezTo>
                  <a:pt x="7387" y="1004"/>
                  <a:pt x="7390" y="962"/>
                  <a:pt x="7394" y="919"/>
                </a:cubicBezTo>
                <a:cubicBezTo>
                  <a:pt x="7398" y="877"/>
                  <a:pt x="7402" y="834"/>
                  <a:pt x="7406" y="792"/>
                </a:cubicBezTo>
                <a:lnTo>
                  <a:pt x="7418" y="669"/>
                </a:lnTo>
                <a:cubicBezTo>
                  <a:pt x="7422" y="630"/>
                  <a:pt x="7425" y="591"/>
                  <a:pt x="7429" y="552"/>
                </a:cubicBezTo>
                <a:cubicBezTo>
                  <a:pt x="7433" y="516"/>
                  <a:pt x="7437" y="481"/>
                  <a:pt x="7441" y="445"/>
                </a:cubicBezTo>
                <a:cubicBezTo>
                  <a:pt x="7443" y="429"/>
                  <a:pt x="7445" y="412"/>
                  <a:pt x="7447" y="396"/>
                </a:cubicBezTo>
                <a:lnTo>
                  <a:pt x="7453" y="348"/>
                </a:lnTo>
                <a:cubicBezTo>
                  <a:pt x="7455" y="334"/>
                  <a:pt x="7457" y="319"/>
                  <a:pt x="7459" y="305"/>
                </a:cubicBezTo>
                <a:lnTo>
                  <a:pt x="7465" y="266"/>
                </a:lnTo>
                <a:lnTo>
                  <a:pt x="7471" y="230"/>
                </a:lnTo>
                <a:cubicBezTo>
                  <a:pt x="7473" y="219"/>
                  <a:pt x="7475" y="209"/>
                  <a:pt x="7477" y="198"/>
                </a:cubicBezTo>
                <a:cubicBezTo>
                  <a:pt x="7478" y="195"/>
                  <a:pt x="7479" y="191"/>
                  <a:pt x="7480" y="188"/>
                </a:cubicBezTo>
                <a:cubicBezTo>
                  <a:pt x="7485" y="175"/>
                  <a:pt x="7489" y="162"/>
                  <a:pt x="7494" y="149"/>
                </a:cubicBezTo>
                <a:cubicBezTo>
                  <a:pt x="7496" y="143"/>
                  <a:pt x="7499" y="138"/>
                  <a:pt x="7502" y="133"/>
                </a:cubicBezTo>
                <a:cubicBezTo>
                  <a:pt x="7509" y="122"/>
                  <a:pt x="7517" y="112"/>
                  <a:pt x="7524" y="101"/>
                </a:cubicBezTo>
                <a:cubicBezTo>
                  <a:pt x="7527" y="96"/>
                  <a:pt x="7530" y="93"/>
                  <a:pt x="7534" y="89"/>
                </a:cubicBezTo>
                <a:cubicBezTo>
                  <a:pt x="7543" y="80"/>
                  <a:pt x="7553" y="72"/>
                  <a:pt x="7562" y="63"/>
                </a:cubicBezTo>
                <a:cubicBezTo>
                  <a:pt x="7565" y="60"/>
                  <a:pt x="7568" y="57"/>
                  <a:pt x="7572" y="55"/>
                </a:cubicBezTo>
                <a:cubicBezTo>
                  <a:pt x="7582" y="48"/>
                  <a:pt x="7592" y="42"/>
                  <a:pt x="7602" y="35"/>
                </a:cubicBezTo>
                <a:cubicBezTo>
                  <a:pt x="7605" y="32"/>
                  <a:pt x="7608" y="30"/>
                  <a:pt x="7612" y="29"/>
                </a:cubicBezTo>
                <a:cubicBezTo>
                  <a:pt x="7622" y="24"/>
                  <a:pt x="7632" y="20"/>
                  <a:pt x="7642" y="15"/>
                </a:cubicBezTo>
                <a:cubicBezTo>
                  <a:pt x="7645" y="14"/>
                  <a:pt x="7649" y="12"/>
                  <a:pt x="7653" y="12"/>
                </a:cubicBezTo>
                <a:cubicBezTo>
                  <a:pt x="7662" y="9"/>
                  <a:pt x="7671" y="7"/>
                  <a:pt x="7680" y="4"/>
                </a:cubicBezTo>
                <a:cubicBezTo>
                  <a:pt x="7685" y="3"/>
                  <a:pt x="7690" y="2"/>
                  <a:pt x="7696" y="2"/>
                </a:cubicBezTo>
                <a:cubicBezTo>
                  <a:pt x="7703" y="2"/>
                  <a:pt x="7710" y="1"/>
                  <a:pt x="7717" y="1"/>
                </a:cubicBezTo>
                <a:cubicBezTo>
                  <a:pt x="7727" y="0"/>
                  <a:pt x="7737" y="2"/>
                  <a:pt x="7747" y="5"/>
                </a:cubicBezTo>
                <a:cubicBezTo>
                  <a:pt x="7752" y="7"/>
                  <a:pt x="7756" y="9"/>
                  <a:pt x="7761" y="11"/>
                </a:cubicBezTo>
                <a:cubicBezTo>
                  <a:pt x="7773" y="16"/>
                  <a:pt x="7783" y="23"/>
                  <a:pt x="7791" y="33"/>
                </a:cubicBezTo>
                <a:cubicBezTo>
                  <a:pt x="7795" y="38"/>
                  <a:pt x="7798" y="43"/>
                  <a:pt x="7802" y="48"/>
                </a:cubicBezTo>
                <a:cubicBezTo>
                  <a:pt x="7805" y="51"/>
                  <a:pt x="7807" y="54"/>
                  <a:pt x="7808" y="57"/>
                </a:cubicBezTo>
                <a:lnTo>
                  <a:pt x="7820" y="78"/>
                </a:lnTo>
                <a:cubicBezTo>
                  <a:pt x="7825" y="89"/>
                  <a:pt x="7831" y="100"/>
                  <a:pt x="7836" y="111"/>
                </a:cubicBezTo>
                <a:lnTo>
                  <a:pt x="7848" y="144"/>
                </a:lnTo>
                <a:cubicBezTo>
                  <a:pt x="7852" y="156"/>
                  <a:pt x="7857" y="169"/>
                  <a:pt x="7861" y="181"/>
                </a:cubicBezTo>
                <a:cubicBezTo>
                  <a:pt x="7865" y="194"/>
                  <a:pt x="7869" y="206"/>
                  <a:pt x="7873" y="219"/>
                </a:cubicBezTo>
                <a:lnTo>
                  <a:pt x="7897" y="300"/>
                </a:lnTo>
                <a:cubicBezTo>
                  <a:pt x="7905" y="327"/>
                  <a:pt x="7913" y="353"/>
                  <a:pt x="7921" y="380"/>
                </a:cubicBezTo>
                <a:cubicBezTo>
                  <a:pt x="7925" y="392"/>
                  <a:pt x="7928" y="405"/>
                  <a:pt x="7932" y="417"/>
                </a:cubicBezTo>
                <a:cubicBezTo>
                  <a:pt x="7936" y="428"/>
                  <a:pt x="7939" y="439"/>
                  <a:pt x="7943" y="450"/>
                </a:cubicBezTo>
                <a:cubicBezTo>
                  <a:pt x="7947" y="460"/>
                  <a:pt x="7950" y="471"/>
                  <a:pt x="7954" y="481"/>
                </a:cubicBezTo>
                <a:cubicBezTo>
                  <a:pt x="7958" y="490"/>
                  <a:pt x="7961" y="498"/>
                  <a:pt x="7965" y="507"/>
                </a:cubicBezTo>
                <a:cubicBezTo>
                  <a:pt x="7968" y="513"/>
                  <a:pt x="7971" y="518"/>
                  <a:pt x="7974" y="524"/>
                </a:cubicBezTo>
                <a:cubicBezTo>
                  <a:pt x="7977" y="528"/>
                  <a:pt x="7979" y="531"/>
                  <a:pt x="7982" y="535"/>
                </a:cubicBezTo>
                <a:cubicBezTo>
                  <a:pt x="7978" y="531"/>
                  <a:pt x="7975" y="526"/>
                  <a:pt x="7971" y="522"/>
                </a:cubicBezTo>
                <a:cubicBezTo>
                  <a:pt x="7975" y="526"/>
                  <a:pt x="7979" y="529"/>
                  <a:pt x="7983" y="533"/>
                </a:cubicBezTo>
                <a:cubicBezTo>
                  <a:pt x="7978" y="530"/>
                  <a:pt x="7973" y="526"/>
                  <a:pt x="7968" y="523"/>
                </a:cubicBezTo>
                <a:lnTo>
                  <a:pt x="7980" y="529"/>
                </a:lnTo>
                <a:cubicBezTo>
                  <a:pt x="7972" y="526"/>
                  <a:pt x="7965" y="524"/>
                  <a:pt x="7957" y="521"/>
                </a:cubicBezTo>
                <a:cubicBezTo>
                  <a:pt x="7961" y="522"/>
                  <a:pt x="7964" y="522"/>
                  <a:pt x="7968" y="523"/>
                </a:cubicBezTo>
                <a:lnTo>
                  <a:pt x="7947" y="523"/>
                </a:lnTo>
                <a:cubicBezTo>
                  <a:pt x="7951" y="522"/>
                  <a:pt x="7954" y="522"/>
                  <a:pt x="7958" y="521"/>
                </a:cubicBezTo>
                <a:lnTo>
                  <a:pt x="7937" y="527"/>
                </a:lnTo>
                <a:cubicBezTo>
                  <a:pt x="7945" y="523"/>
                  <a:pt x="7953" y="520"/>
                  <a:pt x="7961" y="516"/>
                </a:cubicBezTo>
                <a:cubicBezTo>
                  <a:pt x="7957" y="519"/>
                  <a:pt x="7952" y="521"/>
                  <a:pt x="7948" y="524"/>
                </a:cubicBezTo>
                <a:lnTo>
                  <a:pt x="7972" y="506"/>
                </a:lnTo>
                <a:cubicBezTo>
                  <a:pt x="7979" y="500"/>
                  <a:pt x="7987" y="495"/>
                  <a:pt x="7994" y="489"/>
                </a:cubicBezTo>
                <a:cubicBezTo>
                  <a:pt x="8004" y="482"/>
                  <a:pt x="8015" y="476"/>
                  <a:pt x="8025" y="469"/>
                </a:cubicBezTo>
                <a:cubicBezTo>
                  <a:pt x="8030" y="467"/>
                  <a:pt x="8034" y="465"/>
                  <a:pt x="8039" y="463"/>
                </a:cubicBezTo>
                <a:cubicBezTo>
                  <a:pt x="8043" y="462"/>
                  <a:pt x="8046" y="460"/>
                  <a:pt x="8050" y="459"/>
                </a:cubicBezTo>
                <a:cubicBezTo>
                  <a:pt x="8055" y="457"/>
                  <a:pt x="8060" y="456"/>
                  <a:pt x="8065" y="456"/>
                </a:cubicBezTo>
                <a:cubicBezTo>
                  <a:pt x="8069" y="455"/>
                  <a:pt x="8072" y="455"/>
                  <a:pt x="8076" y="454"/>
                </a:cubicBezTo>
                <a:cubicBezTo>
                  <a:pt x="8084" y="453"/>
                  <a:pt x="8093" y="453"/>
                  <a:pt x="8101" y="455"/>
                </a:cubicBezTo>
                <a:cubicBezTo>
                  <a:pt x="8105" y="456"/>
                  <a:pt x="8108" y="457"/>
                  <a:pt x="8112" y="458"/>
                </a:cubicBezTo>
                <a:cubicBezTo>
                  <a:pt x="8120" y="459"/>
                  <a:pt x="8128" y="462"/>
                  <a:pt x="8134" y="466"/>
                </a:cubicBezTo>
                <a:cubicBezTo>
                  <a:pt x="8138" y="468"/>
                  <a:pt x="8142" y="471"/>
                  <a:pt x="8146" y="473"/>
                </a:cubicBezTo>
                <a:cubicBezTo>
                  <a:pt x="8150" y="476"/>
                  <a:pt x="8154" y="479"/>
                  <a:pt x="8158" y="483"/>
                </a:cubicBezTo>
                <a:cubicBezTo>
                  <a:pt x="8162" y="487"/>
                  <a:pt x="8166" y="490"/>
                  <a:pt x="8170" y="494"/>
                </a:cubicBezTo>
                <a:cubicBezTo>
                  <a:pt x="8176" y="501"/>
                  <a:pt x="8181" y="508"/>
                  <a:pt x="8187" y="515"/>
                </a:cubicBezTo>
                <a:cubicBezTo>
                  <a:pt x="8197" y="529"/>
                  <a:pt x="8206" y="544"/>
                  <a:pt x="8216" y="558"/>
                </a:cubicBezTo>
                <a:cubicBezTo>
                  <a:pt x="8225" y="575"/>
                  <a:pt x="8233" y="591"/>
                  <a:pt x="8242" y="608"/>
                </a:cubicBezTo>
                <a:cubicBezTo>
                  <a:pt x="8250" y="625"/>
                  <a:pt x="8259" y="643"/>
                  <a:pt x="8267" y="660"/>
                </a:cubicBezTo>
                <a:cubicBezTo>
                  <a:pt x="8275" y="678"/>
                  <a:pt x="8283" y="695"/>
                  <a:pt x="8291" y="713"/>
                </a:cubicBezTo>
                <a:cubicBezTo>
                  <a:pt x="8299" y="730"/>
                  <a:pt x="8306" y="746"/>
                  <a:pt x="8314" y="763"/>
                </a:cubicBezTo>
                <a:cubicBezTo>
                  <a:pt x="8321" y="778"/>
                  <a:pt x="8329" y="792"/>
                  <a:pt x="8336" y="807"/>
                </a:cubicBezTo>
                <a:cubicBezTo>
                  <a:pt x="8343" y="819"/>
                  <a:pt x="8350" y="830"/>
                  <a:pt x="8357" y="842"/>
                </a:cubicBezTo>
                <a:cubicBezTo>
                  <a:pt x="8372" y="862"/>
                  <a:pt x="8386" y="882"/>
                  <a:pt x="8401" y="902"/>
                </a:cubicBezTo>
                <a:lnTo>
                  <a:pt x="8444" y="954"/>
                </a:lnTo>
                <a:lnTo>
                  <a:pt x="8488" y="1001"/>
                </a:lnTo>
                <a:lnTo>
                  <a:pt x="8532" y="1042"/>
                </a:lnTo>
                <a:lnTo>
                  <a:pt x="8552" y="1059"/>
                </a:lnTo>
                <a:cubicBezTo>
                  <a:pt x="8558" y="1063"/>
                  <a:pt x="8565" y="1068"/>
                  <a:pt x="8571" y="1072"/>
                </a:cubicBezTo>
                <a:cubicBezTo>
                  <a:pt x="8585" y="1080"/>
                  <a:pt x="8598" y="1087"/>
                  <a:pt x="8612" y="1095"/>
                </a:cubicBezTo>
                <a:cubicBezTo>
                  <a:pt x="8628" y="1104"/>
                  <a:pt x="8643" y="1113"/>
                  <a:pt x="8659" y="1122"/>
                </a:cubicBezTo>
                <a:lnTo>
                  <a:pt x="8686" y="1140"/>
                </a:lnTo>
                <a:cubicBezTo>
                  <a:pt x="8695" y="1148"/>
                  <a:pt x="8705" y="1155"/>
                  <a:pt x="8714" y="1163"/>
                </a:cubicBezTo>
                <a:cubicBezTo>
                  <a:pt x="8731" y="1178"/>
                  <a:pt x="8747" y="1193"/>
                  <a:pt x="8764" y="1208"/>
                </a:cubicBezTo>
                <a:lnTo>
                  <a:pt x="8814" y="1258"/>
                </a:lnTo>
                <a:cubicBezTo>
                  <a:pt x="8830" y="1277"/>
                  <a:pt x="8847" y="1295"/>
                  <a:pt x="8863" y="1314"/>
                </a:cubicBezTo>
                <a:cubicBezTo>
                  <a:pt x="8880" y="1336"/>
                  <a:pt x="8897" y="1359"/>
                  <a:pt x="8914" y="1381"/>
                </a:cubicBezTo>
                <a:cubicBezTo>
                  <a:pt x="8930" y="1406"/>
                  <a:pt x="8947" y="1431"/>
                  <a:pt x="8963" y="1456"/>
                </a:cubicBezTo>
                <a:cubicBezTo>
                  <a:pt x="8979" y="1484"/>
                  <a:pt x="8996" y="1511"/>
                  <a:pt x="9012" y="1539"/>
                </a:cubicBezTo>
                <a:lnTo>
                  <a:pt x="9060" y="1629"/>
                </a:lnTo>
                <a:cubicBezTo>
                  <a:pt x="9076" y="1661"/>
                  <a:pt x="9091" y="1693"/>
                  <a:pt x="9107" y="1725"/>
                </a:cubicBezTo>
                <a:cubicBezTo>
                  <a:pt x="9115" y="1743"/>
                  <a:pt x="9124" y="1762"/>
                  <a:pt x="9132" y="1780"/>
                </a:cubicBezTo>
                <a:cubicBezTo>
                  <a:pt x="9140" y="1800"/>
                  <a:pt x="9149" y="1821"/>
                  <a:pt x="9157" y="1841"/>
                </a:cubicBezTo>
                <a:cubicBezTo>
                  <a:pt x="9165" y="1863"/>
                  <a:pt x="9173" y="1884"/>
                  <a:pt x="9181" y="1906"/>
                </a:cubicBezTo>
                <a:cubicBezTo>
                  <a:pt x="9189" y="1927"/>
                  <a:pt x="9196" y="1947"/>
                  <a:pt x="9204" y="1968"/>
                </a:cubicBezTo>
                <a:cubicBezTo>
                  <a:pt x="9212" y="1988"/>
                  <a:pt x="9219" y="2009"/>
                  <a:pt x="9227" y="2029"/>
                </a:cubicBezTo>
                <a:cubicBezTo>
                  <a:pt x="9235" y="2047"/>
                  <a:pt x="9242" y="2066"/>
                  <a:pt x="9250" y="2084"/>
                </a:cubicBezTo>
                <a:cubicBezTo>
                  <a:pt x="9257" y="2100"/>
                  <a:pt x="9265" y="2115"/>
                  <a:pt x="9272" y="2131"/>
                </a:cubicBezTo>
                <a:cubicBezTo>
                  <a:pt x="9275" y="2137"/>
                  <a:pt x="9278" y="2142"/>
                  <a:pt x="9281" y="2148"/>
                </a:cubicBezTo>
                <a:cubicBezTo>
                  <a:pt x="9284" y="2153"/>
                  <a:pt x="9288" y="2158"/>
                  <a:pt x="9291" y="2163"/>
                </a:cubicBezTo>
                <a:cubicBezTo>
                  <a:pt x="9294" y="2166"/>
                  <a:pt x="9296" y="2170"/>
                  <a:pt x="9299" y="2173"/>
                </a:cubicBezTo>
                <a:cubicBezTo>
                  <a:pt x="9301" y="2174"/>
                  <a:pt x="9302" y="2176"/>
                  <a:pt x="9304" y="2177"/>
                </a:cubicBezTo>
                <a:cubicBezTo>
                  <a:pt x="9300" y="2174"/>
                  <a:pt x="9297" y="2171"/>
                  <a:pt x="9293" y="2168"/>
                </a:cubicBezTo>
                <a:cubicBezTo>
                  <a:pt x="9301" y="2173"/>
                  <a:pt x="9308" y="2179"/>
                  <a:pt x="9316" y="2184"/>
                </a:cubicBezTo>
                <a:cubicBezTo>
                  <a:pt x="9311" y="2181"/>
                  <a:pt x="9305" y="2179"/>
                  <a:pt x="9300" y="2176"/>
                </a:cubicBezTo>
                <a:cubicBezTo>
                  <a:pt x="9308" y="2179"/>
                  <a:pt x="9316" y="2181"/>
                  <a:pt x="9324" y="2184"/>
                </a:cubicBezTo>
                <a:cubicBezTo>
                  <a:pt x="9320" y="2183"/>
                  <a:pt x="9317" y="2182"/>
                  <a:pt x="9313" y="2181"/>
                </a:cubicBezTo>
                <a:cubicBezTo>
                  <a:pt x="9321" y="2183"/>
                  <a:pt x="9329" y="2184"/>
                  <a:pt x="9337" y="2186"/>
                </a:cubicBezTo>
                <a:lnTo>
                  <a:pt x="9359" y="2189"/>
                </a:lnTo>
                <a:cubicBezTo>
                  <a:pt x="9362" y="2190"/>
                  <a:pt x="9366" y="2191"/>
                  <a:pt x="9369" y="2192"/>
                </a:cubicBezTo>
                <a:cubicBezTo>
                  <a:pt x="9377" y="2194"/>
                  <a:pt x="9384" y="2197"/>
                  <a:pt x="9392" y="2199"/>
                </a:cubicBezTo>
                <a:cubicBezTo>
                  <a:pt x="9398" y="2201"/>
                  <a:pt x="9403" y="2203"/>
                  <a:pt x="9408" y="2206"/>
                </a:cubicBezTo>
                <a:cubicBezTo>
                  <a:pt x="9416" y="2211"/>
                  <a:pt x="9423" y="2215"/>
                  <a:pt x="9431" y="2220"/>
                </a:cubicBezTo>
                <a:cubicBezTo>
                  <a:pt x="9435" y="2223"/>
                  <a:pt x="9439" y="2226"/>
                  <a:pt x="9443" y="2230"/>
                </a:cubicBezTo>
                <a:cubicBezTo>
                  <a:pt x="9447" y="2234"/>
                  <a:pt x="9451" y="2237"/>
                  <a:pt x="9455" y="2241"/>
                </a:cubicBezTo>
                <a:cubicBezTo>
                  <a:pt x="9460" y="2247"/>
                  <a:pt x="9466" y="2254"/>
                  <a:pt x="9471" y="2260"/>
                </a:cubicBezTo>
                <a:cubicBezTo>
                  <a:pt x="9481" y="2274"/>
                  <a:pt x="9490" y="2288"/>
                  <a:pt x="9500" y="2302"/>
                </a:cubicBezTo>
                <a:cubicBezTo>
                  <a:pt x="9509" y="2318"/>
                  <a:pt x="9517" y="2334"/>
                  <a:pt x="9526" y="2350"/>
                </a:cubicBezTo>
                <a:cubicBezTo>
                  <a:pt x="9535" y="2367"/>
                  <a:pt x="9543" y="2384"/>
                  <a:pt x="9552" y="2401"/>
                </a:cubicBezTo>
                <a:cubicBezTo>
                  <a:pt x="9560" y="2419"/>
                  <a:pt x="9568" y="2438"/>
                  <a:pt x="9576" y="2456"/>
                </a:cubicBezTo>
                <a:cubicBezTo>
                  <a:pt x="9592" y="2494"/>
                  <a:pt x="9607" y="2531"/>
                  <a:pt x="9623" y="2569"/>
                </a:cubicBezTo>
                <a:cubicBezTo>
                  <a:pt x="9639" y="2607"/>
                  <a:pt x="9654" y="2644"/>
                  <a:pt x="9670" y="2682"/>
                </a:cubicBezTo>
                <a:cubicBezTo>
                  <a:pt x="9678" y="2701"/>
                  <a:pt x="9686" y="2721"/>
                  <a:pt x="9694" y="2740"/>
                </a:cubicBezTo>
                <a:cubicBezTo>
                  <a:pt x="9702" y="2761"/>
                  <a:pt x="9710" y="2781"/>
                  <a:pt x="9718" y="2802"/>
                </a:cubicBezTo>
                <a:cubicBezTo>
                  <a:pt x="9734" y="2845"/>
                  <a:pt x="9749" y="2888"/>
                  <a:pt x="9765" y="2931"/>
                </a:cubicBezTo>
                <a:cubicBezTo>
                  <a:pt x="9773" y="2952"/>
                  <a:pt x="9780" y="2973"/>
                  <a:pt x="9788" y="2994"/>
                </a:cubicBezTo>
                <a:cubicBezTo>
                  <a:pt x="9796" y="3014"/>
                  <a:pt x="9803" y="3034"/>
                  <a:pt x="9811" y="3054"/>
                </a:cubicBezTo>
                <a:cubicBezTo>
                  <a:pt x="9818" y="3072"/>
                  <a:pt x="9826" y="3090"/>
                  <a:pt x="9833" y="3108"/>
                </a:cubicBezTo>
                <a:cubicBezTo>
                  <a:pt x="9841" y="3124"/>
                  <a:pt x="9848" y="3139"/>
                  <a:pt x="9856" y="3155"/>
                </a:cubicBezTo>
                <a:lnTo>
                  <a:pt x="9877" y="3191"/>
                </a:lnTo>
                <a:cubicBezTo>
                  <a:pt x="9884" y="3201"/>
                  <a:pt x="9890" y="3210"/>
                  <a:pt x="9897" y="3220"/>
                </a:cubicBezTo>
                <a:cubicBezTo>
                  <a:pt x="9904" y="3228"/>
                  <a:pt x="9910" y="3237"/>
                  <a:pt x="9917" y="3245"/>
                </a:cubicBezTo>
                <a:lnTo>
                  <a:pt x="9938" y="3269"/>
                </a:lnTo>
                <a:lnTo>
                  <a:pt x="9962" y="3296"/>
                </a:lnTo>
                <a:cubicBezTo>
                  <a:pt x="9971" y="3307"/>
                  <a:pt x="9979" y="3319"/>
                  <a:pt x="9988" y="3330"/>
                </a:cubicBezTo>
                <a:cubicBezTo>
                  <a:pt x="9997" y="3343"/>
                  <a:pt x="10005" y="3357"/>
                  <a:pt x="10014" y="3370"/>
                </a:cubicBezTo>
                <a:cubicBezTo>
                  <a:pt x="10023" y="3387"/>
                  <a:pt x="10032" y="3403"/>
                  <a:pt x="10041" y="3420"/>
                </a:cubicBezTo>
                <a:cubicBezTo>
                  <a:pt x="10046" y="3430"/>
                  <a:pt x="10050" y="3441"/>
                  <a:pt x="10055" y="3451"/>
                </a:cubicBezTo>
                <a:lnTo>
                  <a:pt x="10067" y="3481"/>
                </a:lnTo>
                <a:cubicBezTo>
                  <a:pt x="10075" y="3505"/>
                  <a:pt x="10084" y="3528"/>
                  <a:pt x="10092" y="3552"/>
                </a:cubicBezTo>
                <a:cubicBezTo>
                  <a:pt x="10100" y="3577"/>
                  <a:pt x="10108" y="3601"/>
                  <a:pt x="10116" y="3626"/>
                </a:cubicBezTo>
                <a:cubicBezTo>
                  <a:pt x="10124" y="3652"/>
                  <a:pt x="10132" y="3677"/>
                  <a:pt x="10140" y="3703"/>
                </a:cubicBezTo>
                <a:cubicBezTo>
                  <a:pt x="10148" y="3728"/>
                  <a:pt x="10155" y="3752"/>
                  <a:pt x="10163" y="3777"/>
                </a:cubicBezTo>
                <a:cubicBezTo>
                  <a:pt x="10171" y="3799"/>
                  <a:pt x="10178" y="3822"/>
                  <a:pt x="10186" y="3844"/>
                </a:cubicBezTo>
                <a:cubicBezTo>
                  <a:pt x="10190" y="3853"/>
                  <a:pt x="10193" y="3863"/>
                  <a:pt x="10197" y="3872"/>
                </a:cubicBezTo>
                <a:cubicBezTo>
                  <a:pt x="10201" y="3881"/>
                  <a:pt x="10204" y="3891"/>
                  <a:pt x="10208" y="3900"/>
                </a:cubicBezTo>
                <a:cubicBezTo>
                  <a:pt x="10211" y="3907"/>
                  <a:pt x="10215" y="3913"/>
                  <a:pt x="10218" y="3920"/>
                </a:cubicBezTo>
                <a:cubicBezTo>
                  <a:pt x="10221" y="3926"/>
                  <a:pt x="10225" y="3933"/>
                  <a:pt x="10228" y="3939"/>
                </a:cubicBezTo>
                <a:cubicBezTo>
                  <a:pt x="10230" y="3942"/>
                  <a:pt x="10232" y="3944"/>
                  <a:pt x="10234" y="3947"/>
                </a:cubicBezTo>
                <a:cubicBezTo>
                  <a:pt x="10236" y="3948"/>
                  <a:pt x="10237" y="3950"/>
                  <a:pt x="10239" y="3951"/>
                </a:cubicBezTo>
                <a:cubicBezTo>
                  <a:pt x="10235" y="3948"/>
                  <a:pt x="10231" y="3944"/>
                  <a:pt x="10227" y="3941"/>
                </a:cubicBezTo>
                <a:cubicBezTo>
                  <a:pt x="10235" y="3946"/>
                  <a:pt x="10242" y="3952"/>
                  <a:pt x="10250" y="3957"/>
                </a:cubicBezTo>
                <a:cubicBezTo>
                  <a:pt x="10244" y="3954"/>
                  <a:pt x="10239" y="3951"/>
                  <a:pt x="10233" y="3948"/>
                </a:cubicBezTo>
                <a:lnTo>
                  <a:pt x="10257" y="3957"/>
                </a:lnTo>
                <a:cubicBezTo>
                  <a:pt x="10253" y="3956"/>
                  <a:pt x="10248" y="3954"/>
                  <a:pt x="10244" y="3953"/>
                </a:cubicBezTo>
                <a:cubicBezTo>
                  <a:pt x="10252" y="3954"/>
                  <a:pt x="10261" y="3956"/>
                  <a:pt x="10269" y="3957"/>
                </a:cubicBezTo>
                <a:cubicBezTo>
                  <a:pt x="10277" y="3958"/>
                  <a:pt x="10285" y="3960"/>
                  <a:pt x="10293" y="3961"/>
                </a:cubicBezTo>
                <a:lnTo>
                  <a:pt x="10323" y="3967"/>
                </a:lnTo>
                <a:cubicBezTo>
                  <a:pt x="10328" y="3969"/>
                  <a:pt x="10334" y="3971"/>
                  <a:pt x="10339" y="3973"/>
                </a:cubicBezTo>
                <a:cubicBezTo>
                  <a:pt x="10347" y="3977"/>
                  <a:pt x="10354" y="3981"/>
                  <a:pt x="10362" y="3985"/>
                </a:cubicBezTo>
                <a:cubicBezTo>
                  <a:pt x="10366" y="3987"/>
                  <a:pt x="10371" y="3990"/>
                  <a:pt x="10375" y="3993"/>
                </a:cubicBezTo>
                <a:cubicBezTo>
                  <a:pt x="10379" y="3996"/>
                  <a:pt x="10382" y="3999"/>
                  <a:pt x="10386" y="4002"/>
                </a:cubicBezTo>
                <a:cubicBezTo>
                  <a:pt x="10389" y="4004"/>
                  <a:pt x="10391" y="4007"/>
                  <a:pt x="10394" y="4009"/>
                </a:cubicBezTo>
                <a:cubicBezTo>
                  <a:pt x="10397" y="4013"/>
                  <a:pt x="10401" y="4017"/>
                  <a:pt x="10404" y="4021"/>
                </a:cubicBezTo>
                <a:cubicBezTo>
                  <a:pt x="10407" y="4024"/>
                  <a:pt x="10409" y="4026"/>
                  <a:pt x="10411" y="4029"/>
                </a:cubicBezTo>
                <a:cubicBezTo>
                  <a:pt x="10419" y="4041"/>
                  <a:pt x="10426" y="4052"/>
                  <a:pt x="10434" y="4064"/>
                </a:cubicBezTo>
                <a:cubicBezTo>
                  <a:pt x="10443" y="4080"/>
                  <a:pt x="10452" y="4097"/>
                  <a:pt x="10461" y="4113"/>
                </a:cubicBezTo>
                <a:cubicBezTo>
                  <a:pt x="10469" y="4130"/>
                  <a:pt x="10478" y="4148"/>
                  <a:pt x="10486" y="4165"/>
                </a:cubicBezTo>
                <a:cubicBezTo>
                  <a:pt x="10494" y="4183"/>
                  <a:pt x="10502" y="4202"/>
                  <a:pt x="10510" y="4220"/>
                </a:cubicBezTo>
                <a:cubicBezTo>
                  <a:pt x="10526" y="4256"/>
                  <a:pt x="10541" y="4292"/>
                  <a:pt x="10557" y="4328"/>
                </a:cubicBezTo>
                <a:cubicBezTo>
                  <a:pt x="10565" y="4345"/>
                  <a:pt x="10572" y="4361"/>
                  <a:pt x="10580" y="4378"/>
                </a:cubicBezTo>
                <a:cubicBezTo>
                  <a:pt x="10587" y="4392"/>
                  <a:pt x="10595" y="4407"/>
                  <a:pt x="10602" y="4421"/>
                </a:cubicBezTo>
                <a:cubicBezTo>
                  <a:pt x="10617" y="4450"/>
                  <a:pt x="10633" y="4478"/>
                  <a:pt x="10648" y="4507"/>
                </a:cubicBezTo>
                <a:cubicBezTo>
                  <a:pt x="10664" y="4535"/>
                  <a:pt x="10679" y="4563"/>
                  <a:pt x="10695" y="4591"/>
                </a:cubicBezTo>
                <a:cubicBezTo>
                  <a:pt x="10702" y="4603"/>
                  <a:pt x="10709" y="4614"/>
                  <a:pt x="10716" y="4626"/>
                </a:cubicBezTo>
                <a:cubicBezTo>
                  <a:pt x="10723" y="4637"/>
                  <a:pt x="10731" y="4648"/>
                  <a:pt x="10738" y="4659"/>
                </a:cubicBezTo>
                <a:cubicBezTo>
                  <a:pt x="10745" y="4668"/>
                  <a:pt x="10751" y="4676"/>
                  <a:pt x="10758" y="4685"/>
                </a:cubicBezTo>
                <a:lnTo>
                  <a:pt x="10777" y="4704"/>
                </a:lnTo>
                <a:cubicBezTo>
                  <a:pt x="10774" y="4702"/>
                  <a:pt x="10772" y="4699"/>
                  <a:pt x="10769" y="4697"/>
                </a:cubicBezTo>
                <a:lnTo>
                  <a:pt x="10781" y="4706"/>
                </a:lnTo>
                <a:cubicBezTo>
                  <a:pt x="10778" y="4704"/>
                  <a:pt x="10774" y="4701"/>
                  <a:pt x="10771" y="4699"/>
                </a:cubicBezTo>
                <a:cubicBezTo>
                  <a:pt x="10775" y="4701"/>
                  <a:pt x="10779" y="4704"/>
                  <a:pt x="10783" y="4706"/>
                </a:cubicBezTo>
                <a:cubicBezTo>
                  <a:pt x="10777" y="4704"/>
                  <a:pt x="10771" y="4701"/>
                  <a:pt x="10765" y="4699"/>
                </a:cubicBezTo>
                <a:cubicBezTo>
                  <a:pt x="10773" y="4701"/>
                  <a:pt x="10780" y="4702"/>
                  <a:pt x="10788" y="4704"/>
                </a:cubicBezTo>
                <a:cubicBezTo>
                  <a:pt x="10783" y="4703"/>
                  <a:pt x="10777" y="4703"/>
                  <a:pt x="10772" y="4702"/>
                </a:cubicBezTo>
                <a:lnTo>
                  <a:pt x="10795" y="4702"/>
                </a:lnTo>
                <a:cubicBezTo>
                  <a:pt x="10791" y="4702"/>
                  <a:pt x="10788" y="4703"/>
                  <a:pt x="10784" y="4703"/>
                </a:cubicBezTo>
                <a:lnTo>
                  <a:pt x="10808" y="4700"/>
                </a:lnTo>
                <a:cubicBezTo>
                  <a:pt x="10816" y="4699"/>
                  <a:pt x="10823" y="4697"/>
                  <a:pt x="10831" y="4696"/>
                </a:cubicBezTo>
                <a:cubicBezTo>
                  <a:pt x="10835" y="4696"/>
                  <a:pt x="10838" y="4695"/>
                  <a:pt x="10842" y="4695"/>
                </a:cubicBezTo>
                <a:lnTo>
                  <a:pt x="10865" y="4695"/>
                </a:lnTo>
                <a:cubicBezTo>
                  <a:pt x="10871" y="4695"/>
                  <a:pt x="10877" y="4696"/>
                  <a:pt x="10883" y="4698"/>
                </a:cubicBezTo>
                <a:cubicBezTo>
                  <a:pt x="10891" y="4700"/>
                  <a:pt x="10898" y="4702"/>
                  <a:pt x="10906" y="4704"/>
                </a:cubicBezTo>
                <a:cubicBezTo>
                  <a:pt x="10912" y="4705"/>
                  <a:pt x="10918" y="4707"/>
                  <a:pt x="10923" y="4710"/>
                </a:cubicBezTo>
                <a:cubicBezTo>
                  <a:pt x="10927" y="4712"/>
                  <a:pt x="10931" y="4715"/>
                  <a:pt x="10935" y="4717"/>
                </a:cubicBezTo>
                <a:cubicBezTo>
                  <a:pt x="10939" y="4719"/>
                  <a:pt x="10943" y="4721"/>
                  <a:pt x="10946" y="4724"/>
                </a:cubicBezTo>
                <a:cubicBezTo>
                  <a:pt x="10950" y="4727"/>
                  <a:pt x="10954" y="4731"/>
                  <a:pt x="10958" y="4734"/>
                </a:cubicBezTo>
                <a:cubicBezTo>
                  <a:pt x="10961" y="4736"/>
                  <a:pt x="10963" y="4739"/>
                  <a:pt x="10965" y="4741"/>
                </a:cubicBezTo>
                <a:cubicBezTo>
                  <a:pt x="10973" y="4750"/>
                  <a:pt x="10981" y="4758"/>
                  <a:pt x="10989" y="4767"/>
                </a:cubicBezTo>
                <a:cubicBezTo>
                  <a:pt x="10999" y="4781"/>
                  <a:pt x="11008" y="4795"/>
                  <a:pt x="11018" y="4809"/>
                </a:cubicBezTo>
                <a:cubicBezTo>
                  <a:pt x="11027" y="4823"/>
                  <a:pt x="11035" y="4838"/>
                  <a:pt x="11044" y="4852"/>
                </a:cubicBezTo>
                <a:cubicBezTo>
                  <a:pt x="11052" y="4867"/>
                  <a:pt x="11061" y="4882"/>
                  <a:pt x="11069" y="4897"/>
                </a:cubicBezTo>
                <a:cubicBezTo>
                  <a:pt x="11085" y="4927"/>
                  <a:pt x="11100" y="4958"/>
                  <a:pt x="11116" y="4988"/>
                </a:cubicBezTo>
                <a:cubicBezTo>
                  <a:pt x="11123" y="5001"/>
                  <a:pt x="11131" y="5014"/>
                  <a:pt x="11138" y="5027"/>
                </a:cubicBezTo>
                <a:cubicBezTo>
                  <a:pt x="11145" y="5038"/>
                  <a:pt x="11153" y="5050"/>
                  <a:pt x="11160" y="5061"/>
                </a:cubicBezTo>
                <a:lnTo>
                  <a:pt x="11205" y="5130"/>
                </a:lnTo>
                <a:cubicBezTo>
                  <a:pt x="11221" y="5152"/>
                  <a:pt x="11236" y="5175"/>
                  <a:pt x="11252" y="5197"/>
                </a:cubicBezTo>
                <a:cubicBezTo>
                  <a:pt x="11259" y="5207"/>
                  <a:pt x="11266" y="5216"/>
                  <a:pt x="11273" y="5226"/>
                </a:cubicBezTo>
                <a:lnTo>
                  <a:pt x="11293" y="5249"/>
                </a:lnTo>
                <a:cubicBezTo>
                  <a:pt x="11299" y="5255"/>
                  <a:pt x="11306" y="5261"/>
                  <a:pt x="11312" y="5267"/>
                </a:cubicBezTo>
                <a:cubicBezTo>
                  <a:pt x="11309" y="5265"/>
                  <a:pt x="11306" y="5262"/>
                  <a:pt x="11303" y="5260"/>
                </a:cubicBezTo>
                <a:cubicBezTo>
                  <a:pt x="11311" y="5265"/>
                  <a:pt x="11319" y="5271"/>
                  <a:pt x="11327" y="5276"/>
                </a:cubicBezTo>
                <a:cubicBezTo>
                  <a:pt x="11323" y="5274"/>
                  <a:pt x="11318" y="5271"/>
                  <a:pt x="11314" y="5269"/>
                </a:cubicBezTo>
                <a:cubicBezTo>
                  <a:pt x="11318" y="5271"/>
                  <a:pt x="11322" y="5272"/>
                  <a:pt x="11326" y="5274"/>
                </a:cubicBezTo>
                <a:cubicBezTo>
                  <a:pt x="11321" y="5272"/>
                  <a:pt x="11317" y="5271"/>
                  <a:pt x="11312" y="5269"/>
                </a:cubicBezTo>
                <a:lnTo>
                  <a:pt x="11324" y="5272"/>
                </a:lnTo>
                <a:cubicBezTo>
                  <a:pt x="11317" y="5272"/>
                  <a:pt x="11310" y="5271"/>
                  <a:pt x="11303" y="5271"/>
                </a:cubicBezTo>
                <a:cubicBezTo>
                  <a:pt x="11311" y="5270"/>
                  <a:pt x="11318" y="5270"/>
                  <a:pt x="11326" y="5269"/>
                </a:cubicBezTo>
                <a:cubicBezTo>
                  <a:pt x="11320" y="5270"/>
                  <a:pt x="11314" y="5272"/>
                  <a:pt x="11308" y="5273"/>
                </a:cubicBezTo>
                <a:cubicBezTo>
                  <a:pt x="11316" y="5270"/>
                  <a:pt x="11323" y="5267"/>
                  <a:pt x="11331" y="5264"/>
                </a:cubicBezTo>
                <a:cubicBezTo>
                  <a:pt x="11337" y="5261"/>
                  <a:pt x="11342" y="5259"/>
                  <a:pt x="11348" y="5256"/>
                </a:cubicBezTo>
                <a:cubicBezTo>
                  <a:pt x="11356" y="5252"/>
                  <a:pt x="11365" y="5249"/>
                  <a:pt x="11373" y="5245"/>
                </a:cubicBezTo>
                <a:cubicBezTo>
                  <a:pt x="11384" y="5241"/>
                  <a:pt x="11394" y="5238"/>
                  <a:pt x="11405" y="5234"/>
                </a:cubicBezTo>
                <a:cubicBezTo>
                  <a:pt x="11412" y="5233"/>
                  <a:pt x="11418" y="5232"/>
                  <a:pt x="11424" y="5231"/>
                </a:cubicBezTo>
                <a:lnTo>
                  <a:pt x="11447" y="5231"/>
                </a:lnTo>
                <a:cubicBezTo>
                  <a:pt x="11456" y="5231"/>
                  <a:pt x="11464" y="5232"/>
                  <a:pt x="11472" y="5235"/>
                </a:cubicBezTo>
                <a:cubicBezTo>
                  <a:pt x="11476" y="5236"/>
                  <a:pt x="11480" y="5238"/>
                  <a:pt x="11484" y="5239"/>
                </a:cubicBezTo>
                <a:cubicBezTo>
                  <a:pt x="11488" y="5240"/>
                  <a:pt x="11492" y="5242"/>
                  <a:pt x="11496" y="5244"/>
                </a:cubicBezTo>
                <a:cubicBezTo>
                  <a:pt x="11500" y="5246"/>
                  <a:pt x="11504" y="5249"/>
                  <a:pt x="11508" y="5251"/>
                </a:cubicBezTo>
                <a:cubicBezTo>
                  <a:pt x="11513" y="5254"/>
                  <a:pt x="11518" y="5257"/>
                  <a:pt x="11522" y="5261"/>
                </a:cubicBezTo>
                <a:cubicBezTo>
                  <a:pt x="11530" y="5268"/>
                  <a:pt x="11537" y="5276"/>
                  <a:pt x="11545" y="5283"/>
                </a:cubicBezTo>
                <a:lnTo>
                  <a:pt x="11554" y="5292"/>
                </a:lnTo>
                <a:cubicBezTo>
                  <a:pt x="11562" y="5303"/>
                  <a:pt x="11569" y="5313"/>
                  <a:pt x="11577" y="5324"/>
                </a:cubicBezTo>
                <a:cubicBezTo>
                  <a:pt x="11586" y="5339"/>
                  <a:pt x="11595" y="5353"/>
                  <a:pt x="11604" y="5368"/>
                </a:cubicBezTo>
                <a:cubicBezTo>
                  <a:pt x="11612" y="5382"/>
                  <a:pt x="11621" y="5397"/>
                  <a:pt x="11629" y="5411"/>
                </a:cubicBezTo>
                <a:cubicBezTo>
                  <a:pt x="11637" y="5426"/>
                  <a:pt x="11645" y="5440"/>
                  <a:pt x="11653" y="5455"/>
                </a:cubicBezTo>
                <a:cubicBezTo>
                  <a:pt x="11660" y="5469"/>
                  <a:pt x="11668" y="5482"/>
                  <a:pt x="11675" y="5496"/>
                </a:cubicBezTo>
                <a:cubicBezTo>
                  <a:pt x="11682" y="5507"/>
                  <a:pt x="11690" y="5518"/>
                  <a:pt x="11697" y="5529"/>
                </a:cubicBezTo>
                <a:cubicBezTo>
                  <a:pt x="11704" y="5538"/>
                  <a:pt x="11710" y="5546"/>
                  <a:pt x="11717" y="5555"/>
                </a:cubicBezTo>
                <a:lnTo>
                  <a:pt x="11734" y="5572"/>
                </a:lnTo>
                <a:lnTo>
                  <a:pt x="11753" y="5588"/>
                </a:lnTo>
                <a:cubicBezTo>
                  <a:pt x="11766" y="5597"/>
                  <a:pt x="11780" y="5605"/>
                  <a:pt x="11793" y="5614"/>
                </a:cubicBezTo>
                <a:lnTo>
                  <a:pt x="11836" y="5639"/>
                </a:lnTo>
                <a:lnTo>
                  <a:pt x="11884" y="5669"/>
                </a:lnTo>
                <a:cubicBezTo>
                  <a:pt x="11894" y="5676"/>
                  <a:pt x="11903" y="5683"/>
                  <a:pt x="11913" y="5690"/>
                </a:cubicBezTo>
                <a:cubicBezTo>
                  <a:pt x="11922" y="5698"/>
                  <a:pt x="11931" y="5705"/>
                  <a:pt x="11940" y="5713"/>
                </a:cubicBezTo>
                <a:cubicBezTo>
                  <a:pt x="11956" y="5726"/>
                  <a:pt x="11971" y="5740"/>
                  <a:pt x="11987" y="5753"/>
                </a:cubicBezTo>
                <a:cubicBezTo>
                  <a:pt x="11994" y="5759"/>
                  <a:pt x="12001" y="5764"/>
                  <a:pt x="12008" y="5770"/>
                </a:cubicBezTo>
                <a:cubicBezTo>
                  <a:pt x="12014" y="5774"/>
                  <a:pt x="12020" y="5777"/>
                  <a:pt x="12026" y="5781"/>
                </a:cubicBezTo>
                <a:cubicBezTo>
                  <a:pt x="12032" y="5784"/>
                  <a:pt x="12037" y="5787"/>
                  <a:pt x="12043" y="5790"/>
                </a:cubicBezTo>
                <a:cubicBezTo>
                  <a:pt x="12038" y="5788"/>
                  <a:pt x="12034" y="5786"/>
                  <a:pt x="12029" y="5784"/>
                </a:cubicBezTo>
                <a:cubicBezTo>
                  <a:pt x="12037" y="5786"/>
                  <a:pt x="12044" y="5789"/>
                  <a:pt x="12052" y="5791"/>
                </a:cubicBezTo>
                <a:lnTo>
                  <a:pt x="12030" y="5788"/>
                </a:lnTo>
                <a:cubicBezTo>
                  <a:pt x="12038" y="5788"/>
                  <a:pt x="12045" y="5787"/>
                  <a:pt x="12053" y="5787"/>
                </a:cubicBezTo>
                <a:cubicBezTo>
                  <a:pt x="12046" y="5788"/>
                  <a:pt x="12040" y="5790"/>
                  <a:pt x="12033" y="5791"/>
                </a:cubicBezTo>
                <a:cubicBezTo>
                  <a:pt x="12041" y="5788"/>
                  <a:pt x="12049" y="5786"/>
                  <a:pt x="12057" y="5783"/>
                </a:cubicBezTo>
                <a:cubicBezTo>
                  <a:pt x="12053" y="5784"/>
                  <a:pt x="12050" y="5786"/>
                  <a:pt x="12046" y="5787"/>
                </a:cubicBezTo>
                <a:lnTo>
                  <a:pt x="12070" y="5775"/>
                </a:lnTo>
                <a:cubicBezTo>
                  <a:pt x="12076" y="5771"/>
                  <a:pt x="12081" y="5767"/>
                  <a:pt x="12087" y="5763"/>
                </a:cubicBezTo>
                <a:lnTo>
                  <a:pt x="12111" y="5748"/>
                </a:lnTo>
                <a:cubicBezTo>
                  <a:pt x="12121" y="5743"/>
                  <a:pt x="12131" y="5737"/>
                  <a:pt x="12141" y="5732"/>
                </a:cubicBezTo>
                <a:cubicBezTo>
                  <a:pt x="12144" y="5731"/>
                  <a:pt x="12148" y="5729"/>
                  <a:pt x="12151" y="5728"/>
                </a:cubicBezTo>
                <a:cubicBezTo>
                  <a:pt x="12159" y="5726"/>
                  <a:pt x="12166" y="5723"/>
                  <a:pt x="12174" y="5721"/>
                </a:cubicBezTo>
                <a:cubicBezTo>
                  <a:pt x="12181" y="5718"/>
                  <a:pt x="12189" y="5717"/>
                  <a:pt x="12196" y="5717"/>
                </a:cubicBezTo>
                <a:lnTo>
                  <a:pt x="12220" y="5717"/>
                </a:lnTo>
                <a:cubicBezTo>
                  <a:pt x="12228" y="5717"/>
                  <a:pt x="12236" y="5718"/>
                  <a:pt x="12243" y="5721"/>
                </a:cubicBezTo>
                <a:cubicBezTo>
                  <a:pt x="12251" y="5724"/>
                  <a:pt x="12259" y="5726"/>
                  <a:pt x="12267" y="5729"/>
                </a:cubicBezTo>
                <a:cubicBezTo>
                  <a:pt x="12271" y="5730"/>
                  <a:pt x="12276" y="5733"/>
                  <a:pt x="12280" y="5735"/>
                </a:cubicBezTo>
                <a:cubicBezTo>
                  <a:pt x="12288" y="5740"/>
                  <a:pt x="12296" y="5744"/>
                  <a:pt x="12304" y="5749"/>
                </a:cubicBezTo>
                <a:cubicBezTo>
                  <a:pt x="12314" y="5757"/>
                  <a:pt x="12325" y="5765"/>
                  <a:pt x="12335" y="5773"/>
                </a:cubicBezTo>
                <a:cubicBezTo>
                  <a:pt x="12344" y="5781"/>
                  <a:pt x="12352" y="5789"/>
                  <a:pt x="12361" y="5797"/>
                </a:cubicBezTo>
                <a:lnTo>
                  <a:pt x="12409" y="5842"/>
                </a:lnTo>
                <a:lnTo>
                  <a:pt x="12430" y="5860"/>
                </a:lnTo>
                <a:cubicBezTo>
                  <a:pt x="12436" y="5864"/>
                  <a:pt x="12441" y="5867"/>
                  <a:pt x="12447" y="5871"/>
                </a:cubicBezTo>
                <a:cubicBezTo>
                  <a:pt x="12460" y="5877"/>
                  <a:pt x="12474" y="5884"/>
                  <a:pt x="12487" y="5890"/>
                </a:cubicBezTo>
                <a:cubicBezTo>
                  <a:pt x="12500" y="5895"/>
                  <a:pt x="12514" y="5901"/>
                  <a:pt x="12527" y="5906"/>
                </a:cubicBezTo>
                <a:cubicBezTo>
                  <a:pt x="12542" y="5912"/>
                  <a:pt x="12557" y="5917"/>
                  <a:pt x="12572" y="5923"/>
                </a:cubicBezTo>
                <a:lnTo>
                  <a:pt x="12624" y="5947"/>
                </a:lnTo>
                <a:cubicBezTo>
                  <a:pt x="12642" y="5958"/>
                  <a:pt x="12660" y="5968"/>
                  <a:pt x="12678" y="5979"/>
                </a:cubicBezTo>
                <a:cubicBezTo>
                  <a:pt x="12694" y="5990"/>
                  <a:pt x="12711" y="6000"/>
                  <a:pt x="12727" y="6011"/>
                </a:cubicBezTo>
                <a:lnTo>
                  <a:pt x="12775" y="6044"/>
                </a:lnTo>
                <a:cubicBezTo>
                  <a:pt x="12790" y="6054"/>
                  <a:pt x="12806" y="6064"/>
                  <a:pt x="12821" y="6074"/>
                </a:cubicBezTo>
                <a:cubicBezTo>
                  <a:pt x="12837" y="6086"/>
                  <a:pt x="12854" y="6098"/>
                  <a:pt x="12870" y="6110"/>
                </a:cubicBezTo>
                <a:cubicBezTo>
                  <a:pt x="12886" y="6123"/>
                  <a:pt x="12903" y="6135"/>
                  <a:pt x="12919" y="6148"/>
                </a:cubicBezTo>
                <a:cubicBezTo>
                  <a:pt x="12926" y="6153"/>
                  <a:pt x="12932" y="6157"/>
                  <a:pt x="12939" y="6162"/>
                </a:cubicBezTo>
                <a:cubicBezTo>
                  <a:pt x="12945" y="6166"/>
                  <a:pt x="12952" y="6169"/>
                  <a:pt x="12958" y="6173"/>
                </a:cubicBezTo>
                <a:lnTo>
                  <a:pt x="12973" y="6179"/>
                </a:lnTo>
                <a:cubicBezTo>
                  <a:pt x="12969" y="6178"/>
                  <a:pt x="12964" y="6176"/>
                  <a:pt x="12960" y="6175"/>
                </a:cubicBezTo>
                <a:cubicBezTo>
                  <a:pt x="12968" y="6177"/>
                  <a:pt x="12976" y="6178"/>
                  <a:pt x="12984" y="6180"/>
                </a:cubicBezTo>
                <a:cubicBezTo>
                  <a:pt x="12978" y="6179"/>
                  <a:pt x="12972" y="6179"/>
                  <a:pt x="12966" y="6178"/>
                </a:cubicBezTo>
                <a:lnTo>
                  <a:pt x="12989" y="6178"/>
                </a:lnTo>
                <a:lnTo>
                  <a:pt x="12970" y="6181"/>
                </a:lnTo>
                <a:cubicBezTo>
                  <a:pt x="12978" y="6179"/>
                  <a:pt x="12986" y="6176"/>
                  <a:pt x="12994" y="6174"/>
                </a:cubicBezTo>
                <a:cubicBezTo>
                  <a:pt x="12999" y="6172"/>
                  <a:pt x="13004" y="6169"/>
                  <a:pt x="13009" y="6167"/>
                </a:cubicBezTo>
                <a:cubicBezTo>
                  <a:pt x="13015" y="6164"/>
                  <a:pt x="13020" y="6160"/>
                  <a:pt x="13026" y="6157"/>
                </a:cubicBezTo>
                <a:cubicBezTo>
                  <a:pt x="13033" y="6153"/>
                  <a:pt x="13041" y="6148"/>
                  <a:pt x="13048" y="6144"/>
                </a:cubicBezTo>
                <a:lnTo>
                  <a:pt x="13075" y="6129"/>
                </a:lnTo>
                <a:cubicBezTo>
                  <a:pt x="13084" y="6125"/>
                  <a:pt x="13094" y="6121"/>
                  <a:pt x="13103" y="6117"/>
                </a:cubicBezTo>
                <a:cubicBezTo>
                  <a:pt x="13108" y="6116"/>
                  <a:pt x="13113" y="6114"/>
                  <a:pt x="13117" y="6113"/>
                </a:cubicBezTo>
                <a:cubicBezTo>
                  <a:pt x="13125" y="6112"/>
                  <a:pt x="13133" y="6110"/>
                  <a:pt x="13141" y="6109"/>
                </a:cubicBezTo>
                <a:cubicBezTo>
                  <a:pt x="13146" y="6108"/>
                  <a:pt x="13152" y="6107"/>
                  <a:pt x="13158" y="6108"/>
                </a:cubicBezTo>
                <a:cubicBezTo>
                  <a:pt x="13166" y="6108"/>
                  <a:pt x="13173" y="6109"/>
                  <a:pt x="13181" y="6109"/>
                </a:cubicBezTo>
                <a:cubicBezTo>
                  <a:pt x="13185" y="6109"/>
                  <a:pt x="13188" y="6109"/>
                  <a:pt x="13192" y="6110"/>
                </a:cubicBezTo>
                <a:cubicBezTo>
                  <a:pt x="13200" y="6111"/>
                  <a:pt x="13207" y="6113"/>
                  <a:pt x="13215" y="6114"/>
                </a:cubicBezTo>
                <a:cubicBezTo>
                  <a:pt x="13219" y="6115"/>
                  <a:pt x="13222" y="6116"/>
                  <a:pt x="13226" y="6117"/>
                </a:cubicBezTo>
                <a:cubicBezTo>
                  <a:pt x="13241" y="6123"/>
                  <a:pt x="13257" y="6128"/>
                  <a:pt x="13272" y="6134"/>
                </a:cubicBezTo>
                <a:cubicBezTo>
                  <a:pt x="13288" y="6140"/>
                  <a:pt x="13303" y="6145"/>
                  <a:pt x="13319" y="6151"/>
                </a:cubicBezTo>
                <a:lnTo>
                  <a:pt x="13334" y="6154"/>
                </a:lnTo>
                <a:cubicBezTo>
                  <a:pt x="13339" y="6154"/>
                  <a:pt x="13344" y="6155"/>
                  <a:pt x="13349" y="6155"/>
                </a:cubicBezTo>
                <a:lnTo>
                  <a:pt x="13334" y="6155"/>
                </a:lnTo>
                <a:lnTo>
                  <a:pt x="13357" y="6152"/>
                </a:lnTo>
                <a:cubicBezTo>
                  <a:pt x="13354" y="6153"/>
                  <a:pt x="13350" y="6153"/>
                  <a:pt x="13347" y="6154"/>
                </a:cubicBezTo>
                <a:lnTo>
                  <a:pt x="13371" y="6148"/>
                </a:lnTo>
                <a:cubicBezTo>
                  <a:pt x="13384" y="6143"/>
                  <a:pt x="13396" y="6138"/>
                  <a:pt x="13409" y="6133"/>
                </a:cubicBezTo>
                <a:lnTo>
                  <a:pt x="13433" y="6124"/>
                </a:lnTo>
                <a:cubicBezTo>
                  <a:pt x="13442" y="6121"/>
                  <a:pt x="13452" y="6118"/>
                  <a:pt x="13461" y="6115"/>
                </a:cubicBezTo>
                <a:lnTo>
                  <a:pt x="13493" y="6109"/>
                </a:lnTo>
                <a:cubicBezTo>
                  <a:pt x="13498" y="6108"/>
                  <a:pt x="13503" y="6108"/>
                  <a:pt x="13508" y="6108"/>
                </a:cubicBezTo>
                <a:cubicBezTo>
                  <a:pt x="13516" y="6108"/>
                  <a:pt x="13524" y="6109"/>
                  <a:pt x="13532" y="6109"/>
                </a:cubicBezTo>
                <a:cubicBezTo>
                  <a:pt x="13537" y="6109"/>
                  <a:pt x="13541" y="6110"/>
                  <a:pt x="13546" y="6111"/>
                </a:cubicBezTo>
                <a:lnTo>
                  <a:pt x="13570" y="6117"/>
                </a:lnTo>
                <a:cubicBezTo>
                  <a:pt x="13574" y="6118"/>
                  <a:pt x="13578" y="6120"/>
                  <a:pt x="13582" y="6121"/>
                </a:cubicBezTo>
                <a:cubicBezTo>
                  <a:pt x="13590" y="6125"/>
                  <a:pt x="13597" y="6128"/>
                  <a:pt x="13605" y="6132"/>
                </a:cubicBezTo>
                <a:cubicBezTo>
                  <a:pt x="13614" y="6137"/>
                  <a:pt x="13624" y="6142"/>
                  <a:pt x="13633" y="6147"/>
                </a:cubicBezTo>
                <a:cubicBezTo>
                  <a:pt x="13643" y="6153"/>
                  <a:pt x="13652" y="6160"/>
                  <a:pt x="13662" y="6166"/>
                </a:cubicBezTo>
                <a:lnTo>
                  <a:pt x="13709" y="6198"/>
                </a:lnTo>
                <a:cubicBezTo>
                  <a:pt x="13715" y="6202"/>
                  <a:pt x="13722" y="6205"/>
                  <a:pt x="13728" y="6209"/>
                </a:cubicBezTo>
                <a:cubicBezTo>
                  <a:pt x="13734" y="6211"/>
                  <a:pt x="13739" y="6214"/>
                  <a:pt x="13745" y="6216"/>
                </a:cubicBezTo>
                <a:lnTo>
                  <a:pt x="13787" y="6231"/>
                </a:lnTo>
                <a:cubicBezTo>
                  <a:pt x="13801" y="6235"/>
                  <a:pt x="13816" y="6240"/>
                  <a:pt x="13830" y="6244"/>
                </a:cubicBezTo>
                <a:lnTo>
                  <a:pt x="13868" y="6250"/>
                </a:lnTo>
                <a:cubicBezTo>
                  <a:pt x="13864" y="6250"/>
                  <a:pt x="13861" y="6249"/>
                  <a:pt x="13857" y="6249"/>
                </a:cubicBezTo>
                <a:lnTo>
                  <a:pt x="13880" y="6249"/>
                </a:lnTo>
                <a:cubicBezTo>
                  <a:pt x="13885" y="6248"/>
                  <a:pt x="13889" y="6248"/>
                  <a:pt x="13894" y="6247"/>
                </a:cubicBezTo>
                <a:cubicBezTo>
                  <a:pt x="13890" y="6248"/>
                  <a:pt x="13885" y="6249"/>
                  <a:pt x="13881" y="6250"/>
                </a:cubicBezTo>
                <a:cubicBezTo>
                  <a:pt x="13889" y="6248"/>
                  <a:pt x="13897" y="6245"/>
                  <a:pt x="13905" y="6243"/>
                </a:cubicBezTo>
                <a:cubicBezTo>
                  <a:pt x="13902" y="6244"/>
                  <a:pt x="13898" y="6246"/>
                  <a:pt x="13895" y="6247"/>
                </a:cubicBezTo>
                <a:cubicBezTo>
                  <a:pt x="13903" y="6243"/>
                  <a:pt x="13910" y="6240"/>
                  <a:pt x="13918" y="6236"/>
                </a:cubicBezTo>
                <a:cubicBezTo>
                  <a:pt x="13923" y="6232"/>
                  <a:pt x="13929" y="6229"/>
                  <a:pt x="13934" y="6225"/>
                </a:cubicBezTo>
                <a:cubicBezTo>
                  <a:pt x="13941" y="6220"/>
                  <a:pt x="13947" y="6216"/>
                  <a:pt x="13954" y="6211"/>
                </a:cubicBezTo>
                <a:cubicBezTo>
                  <a:pt x="13970" y="6200"/>
                  <a:pt x="13987" y="6190"/>
                  <a:pt x="14003" y="6179"/>
                </a:cubicBezTo>
                <a:cubicBezTo>
                  <a:pt x="14013" y="6174"/>
                  <a:pt x="14022" y="6168"/>
                  <a:pt x="14032" y="6163"/>
                </a:cubicBezTo>
                <a:cubicBezTo>
                  <a:pt x="14036" y="6161"/>
                  <a:pt x="14040" y="6160"/>
                  <a:pt x="14044" y="6158"/>
                </a:cubicBezTo>
                <a:cubicBezTo>
                  <a:pt x="14052" y="6156"/>
                  <a:pt x="14059" y="6153"/>
                  <a:pt x="14067" y="6151"/>
                </a:cubicBezTo>
                <a:cubicBezTo>
                  <a:pt x="14072" y="6149"/>
                  <a:pt x="14077" y="6148"/>
                  <a:pt x="14083" y="6148"/>
                </a:cubicBezTo>
                <a:cubicBezTo>
                  <a:pt x="14091" y="6147"/>
                  <a:pt x="14098" y="6147"/>
                  <a:pt x="14106" y="6146"/>
                </a:cubicBezTo>
                <a:cubicBezTo>
                  <a:pt x="14110" y="6145"/>
                  <a:pt x="14115" y="6145"/>
                  <a:pt x="14119" y="6146"/>
                </a:cubicBezTo>
                <a:cubicBezTo>
                  <a:pt x="14127" y="6147"/>
                  <a:pt x="14134" y="6147"/>
                  <a:pt x="14142" y="6148"/>
                </a:cubicBezTo>
                <a:cubicBezTo>
                  <a:pt x="14146" y="6148"/>
                  <a:pt x="14150" y="6149"/>
                  <a:pt x="14154" y="6150"/>
                </a:cubicBezTo>
                <a:lnTo>
                  <a:pt x="14200" y="6162"/>
                </a:lnTo>
                <a:cubicBezTo>
                  <a:pt x="14209" y="6164"/>
                  <a:pt x="14218" y="6167"/>
                  <a:pt x="14227" y="6169"/>
                </a:cubicBezTo>
                <a:cubicBezTo>
                  <a:pt x="14232" y="6170"/>
                  <a:pt x="14238" y="6171"/>
                  <a:pt x="14243" y="6172"/>
                </a:cubicBezTo>
                <a:cubicBezTo>
                  <a:pt x="14248" y="6172"/>
                  <a:pt x="14254" y="6173"/>
                  <a:pt x="14259" y="6173"/>
                </a:cubicBezTo>
                <a:cubicBezTo>
                  <a:pt x="14254" y="6173"/>
                  <a:pt x="14248" y="6174"/>
                  <a:pt x="14243" y="6174"/>
                </a:cubicBezTo>
                <a:lnTo>
                  <a:pt x="14267" y="6171"/>
                </a:lnTo>
                <a:cubicBezTo>
                  <a:pt x="14263" y="6172"/>
                  <a:pt x="14258" y="6172"/>
                  <a:pt x="14254" y="6173"/>
                </a:cubicBezTo>
                <a:cubicBezTo>
                  <a:pt x="14262" y="6171"/>
                  <a:pt x="14270" y="6168"/>
                  <a:pt x="14278" y="6166"/>
                </a:cubicBezTo>
                <a:cubicBezTo>
                  <a:pt x="14283" y="6163"/>
                  <a:pt x="14288" y="6161"/>
                  <a:pt x="14293" y="6158"/>
                </a:cubicBezTo>
                <a:cubicBezTo>
                  <a:pt x="14306" y="6150"/>
                  <a:pt x="14320" y="6142"/>
                  <a:pt x="14333" y="6134"/>
                </a:cubicBezTo>
                <a:cubicBezTo>
                  <a:pt x="14346" y="6124"/>
                  <a:pt x="14360" y="6114"/>
                  <a:pt x="14373" y="6104"/>
                </a:cubicBezTo>
                <a:lnTo>
                  <a:pt x="14420" y="6069"/>
                </a:lnTo>
                <a:lnTo>
                  <a:pt x="14440" y="6052"/>
                </a:lnTo>
                <a:cubicBezTo>
                  <a:pt x="14446" y="6046"/>
                  <a:pt x="14452" y="6039"/>
                  <a:pt x="14458" y="6033"/>
                </a:cubicBezTo>
                <a:cubicBezTo>
                  <a:pt x="14473" y="6016"/>
                  <a:pt x="14488" y="6000"/>
                  <a:pt x="14503" y="5983"/>
                </a:cubicBezTo>
                <a:cubicBezTo>
                  <a:pt x="14511" y="5975"/>
                  <a:pt x="14519" y="5966"/>
                  <a:pt x="14527" y="5958"/>
                </a:cubicBezTo>
                <a:lnTo>
                  <a:pt x="14555" y="5933"/>
                </a:lnTo>
                <a:lnTo>
                  <a:pt x="14586" y="5911"/>
                </a:lnTo>
                <a:cubicBezTo>
                  <a:pt x="14590" y="5908"/>
                  <a:pt x="14595" y="5906"/>
                  <a:pt x="14600" y="5904"/>
                </a:cubicBezTo>
                <a:lnTo>
                  <a:pt x="14624" y="5895"/>
                </a:lnTo>
                <a:cubicBezTo>
                  <a:pt x="14632" y="5892"/>
                  <a:pt x="14641" y="5890"/>
                  <a:pt x="14649" y="5890"/>
                </a:cubicBezTo>
                <a:lnTo>
                  <a:pt x="14673" y="5890"/>
                </a:lnTo>
                <a:cubicBezTo>
                  <a:pt x="14680" y="5890"/>
                  <a:pt x="14688" y="5891"/>
                  <a:pt x="14695" y="5893"/>
                </a:cubicBezTo>
                <a:cubicBezTo>
                  <a:pt x="14703" y="5896"/>
                  <a:pt x="14710" y="5898"/>
                  <a:pt x="14718" y="5901"/>
                </a:cubicBezTo>
                <a:cubicBezTo>
                  <a:pt x="14723" y="5902"/>
                  <a:pt x="14727" y="5904"/>
                  <a:pt x="14731" y="5906"/>
                </a:cubicBezTo>
                <a:cubicBezTo>
                  <a:pt x="14739" y="5910"/>
                  <a:pt x="14747" y="5915"/>
                  <a:pt x="14755" y="5919"/>
                </a:cubicBezTo>
                <a:lnTo>
                  <a:pt x="14785" y="5940"/>
                </a:lnTo>
                <a:lnTo>
                  <a:pt x="14809" y="5958"/>
                </a:lnTo>
                <a:cubicBezTo>
                  <a:pt x="14816" y="5963"/>
                  <a:pt x="14823" y="5967"/>
                  <a:pt x="14830" y="5972"/>
                </a:cubicBezTo>
                <a:cubicBezTo>
                  <a:pt x="14836" y="5975"/>
                  <a:pt x="14841" y="5978"/>
                  <a:pt x="14847" y="5981"/>
                </a:cubicBezTo>
                <a:lnTo>
                  <a:pt x="14832" y="5975"/>
                </a:lnTo>
                <a:cubicBezTo>
                  <a:pt x="14840" y="5977"/>
                  <a:pt x="14848" y="5980"/>
                  <a:pt x="14856" y="5982"/>
                </a:cubicBezTo>
                <a:lnTo>
                  <a:pt x="14838" y="5979"/>
                </a:lnTo>
                <a:lnTo>
                  <a:pt x="14862" y="5979"/>
                </a:lnTo>
                <a:cubicBezTo>
                  <a:pt x="14857" y="5979"/>
                  <a:pt x="14853" y="5980"/>
                  <a:pt x="14848" y="5980"/>
                </a:cubicBezTo>
                <a:cubicBezTo>
                  <a:pt x="14856" y="5979"/>
                  <a:pt x="14863" y="5977"/>
                  <a:pt x="14871" y="5976"/>
                </a:cubicBezTo>
                <a:cubicBezTo>
                  <a:pt x="14868" y="5977"/>
                  <a:pt x="14864" y="5978"/>
                  <a:pt x="14861" y="5979"/>
                </a:cubicBezTo>
                <a:lnTo>
                  <a:pt x="14907" y="5964"/>
                </a:lnTo>
                <a:cubicBezTo>
                  <a:pt x="14922" y="5959"/>
                  <a:pt x="14938" y="5953"/>
                  <a:pt x="14953" y="5948"/>
                </a:cubicBezTo>
                <a:cubicBezTo>
                  <a:pt x="14956" y="5947"/>
                  <a:pt x="14960" y="5946"/>
                  <a:pt x="14963" y="5945"/>
                </a:cubicBezTo>
                <a:cubicBezTo>
                  <a:pt x="14971" y="5944"/>
                  <a:pt x="14978" y="5942"/>
                  <a:pt x="14986" y="5941"/>
                </a:cubicBezTo>
                <a:cubicBezTo>
                  <a:pt x="14991" y="5940"/>
                  <a:pt x="14995" y="5939"/>
                  <a:pt x="15000" y="5939"/>
                </a:cubicBezTo>
                <a:lnTo>
                  <a:pt x="15023" y="5939"/>
                </a:lnTo>
                <a:cubicBezTo>
                  <a:pt x="15029" y="5939"/>
                  <a:pt x="15034" y="5940"/>
                  <a:pt x="15040" y="5941"/>
                </a:cubicBezTo>
                <a:cubicBezTo>
                  <a:pt x="15048" y="5943"/>
                  <a:pt x="15055" y="5945"/>
                  <a:pt x="15063" y="5947"/>
                </a:cubicBezTo>
                <a:cubicBezTo>
                  <a:pt x="15068" y="5948"/>
                  <a:pt x="15072" y="5949"/>
                  <a:pt x="15076" y="5951"/>
                </a:cubicBezTo>
                <a:cubicBezTo>
                  <a:pt x="15084" y="5955"/>
                  <a:pt x="15092" y="5958"/>
                  <a:pt x="15100" y="5962"/>
                </a:cubicBezTo>
                <a:cubicBezTo>
                  <a:pt x="15110" y="5968"/>
                  <a:pt x="15120" y="5973"/>
                  <a:pt x="15130" y="5979"/>
                </a:cubicBezTo>
                <a:cubicBezTo>
                  <a:pt x="15139" y="5984"/>
                  <a:pt x="15147" y="5990"/>
                  <a:pt x="15156" y="5995"/>
                </a:cubicBezTo>
                <a:cubicBezTo>
                  <a:pt x="15163" y="5999"/>
                  <a:pt x="15170" y="6004"/>
                  <a:pt x="15177" y="6008"/>
                </a:cubicBezTo>
                <a:cubicBezTo>
                  <a:pt x="15184" y="6011"/>
                  <a:pt x="15190" y="6015"/>
                  <a:pt x="15197" y="6018"/>
                </a:cubicBezTo>
                <a:cubicBezTo>
                  <a:pt x="15193" y="6016"/>
                  <a:pt x="15188" y="6015"/>
                  <a:pt x="15184" y="6013"/>
                </a:cubicBezTo>
                <a:cubicBezTo>
                  <a:pt x="15192" y="6015"/>
                  <a:pt x="15200" y="6018"/>
                  <a:pt x="15208" y="6020"/>
                </a:cubicBezTo>
                <a:lnTo>
                  <a:pt x="15190" y="6017"/>
                </a:lnTo>
                <a:cubicBezTo>
                  <a:pt x="15198" y="6017"/>
                  <a:pt x="15206" y="6018"/>
                  <a:pt x="15214" y="6018"/>
                </a:cubicBezTo>
                <a:lnTo>
                  <a:pt x="15190" y="6021"/>
                </a:lnTo>
                <a:cubicBezTo>
                  <a:pt x="15198" y="6019"/>
                  <a:pt x="15205" y="6016"/>
                  <a:pt x="15213" y="6014"/>
                </a:cubicBezTo>
                <a:cubicBezTo>
                  <a:pt x="15208" y="6016"/>
                  <a:pt x="15203" y="6019"/>
                  <a:pt x="15198" y="6021"/>
                </a:cubicBezTo>
                <a:cubicBezTo>
                  <a:pt x="15206" y="6016"/>
                  <a:pt x="15213" y="6012"/>
                  <a:pt x="15221" y="6007"/>
                </a:cubicBezTo>
                <a:cubicBezTo>
                  <a:pt x="15226" y="6003"/>
                  <a:pt x="15231" y="5998"/>
                  <a:pt x="15236" y="5994"/>
                </a:cubicBezTo>
                <a:lnTo>
                  <a:pt x="15257" y="5976"/>
                </a:lnTo>
                <a:cubicBezTo>
                  <a:pt x="15264" y="5969"/>
                  <a:pt x="15271" y="5963"/>
                  <a:pt x="15278" y="5956"/>
                </a:cubicBezTo>
                <a:cubicBezTo>
                  <a:pt x="15287" y="5949"/>
                  <a:pt x="15296" y="5941"/>
                  <a:pt x="15305" y="5934"/>
                </a:cubicBezTo>
                <a:cubicBezTo>
                  <a:pt x="15315" y="5928"/>
                  <a:pt x="15325" y="5921"/>
                  <a:pt x="15335" y="5915"/>
                </a:cubicBezTo>
                <a:cubicBezTo>
                  <a:pt x="15339" y="5912"/>
                  <a:pt x="15344" y="5910"/>
                  <a:pt x="15348" y="5908"/>
                </a:cubicBezTo>
                <a:lnTo>
                  <a:pt x="15372" y="5899"/>
                </a:lnTo>
                <a:cubicBezTo>
                  <a:pt x="15378" y="5897"/>
                  <a:pt x="15385" y="5895"/>
                  <a:pt x="15391" y="5895"/>
                </a:cubicBezTo>
                <a:cubicBezTo>
                  <a:pt x="15399" y="5894"/>
                  <a:pt x="15407" y="5894"/>
                  <a:pt x="15415" y="5893"/>
                </a:cubicBezTo>
                <a:cubicBezTo>
                  <a:pt x="15419" y="5892"/>
                  <a:pt x="15424" y="5892"/>
                  <a:pt x="15429" y="5893"/>
                </a:cubicBezTo>
                <a:cubicBezTo>
                  <a:pt x="15437" y="5894"/>
                  <a:pt x="15444" y="5894"/>
                  <a:pt x="15452" y="5895"/>
                </a:cubicBezTo>
                <a:cubicBezTo>
                  <a:pt x="15463" y="5897"/>
                  <a:pt x="15473" y="5900"/>
                  <a:pt x="15484" y="5902"/>
                </a:cubicBezTo>
                <a:cubicBezTo>
                  <a:pt x="15494" y="5905"/>
                  <a:pt x="15504" y="5909"/>
                  <a:pt x="15514" y="5912"/>
                </a:cubicBezTo>
                <a:cubicBezTo>
                  <a:pt x="15530" y="5918"/>
                  <a:pt x="15547" y="5925"/>
                  <a:pt x="15563" y="5931"/>
                </a:cubicBezTo>
                <a:cubicBezTo>
                  <a:pt x="15570" y="5933"/>
                  <a:pt x="15576" y="5935"/>
                  <a:pt x="15583" y="5937"/>
                </a:cubicBezTo>
                <a:cubicBezTo>
                  <a:pt x="15588" y="5938"/>
                  <a:pt x="15593" y="5938"/>
                  <a:pt x="15598" y="5939"/>
                </a:cubicBezTo>
                <a:lnTo>
                  <a:pt x="15636" y="5942"/>
                </a:lnTo>
                <a:cubicBezTo>
                  <a:pt x="15650" y="5942"/>
                  <a:pt x="15663" y="5941"/>
                  <a:pt x="15677" y="5941"/>
                </a:cubicBezTo>
                <a:cubicBezTo>
                  <a:pt x="15708" y="5941"/>
                  <a:pt x="15739" y="5940"/>
                  <a:pt x="15770" y="5940"/>
                </a:cubicBezTo>
                <a:cubicBezTo>
                  <a:pt x="15810" y="5939"/>
                  <a:pt x="15842" y="5971"/>
                  <a:pt x="15843" y="6011"/>
                </a:cubicBezTo>
                <a:cubicBezTo>
                  <a:pt x="15844" y="6051"/>
                  <a:pt x="15812" y="6083"/>
                  <a:pt x="15772" y="6084"/>
                </a:cubicBezTo>
                <a:cubicBezTo>
                  <a:pt x="15740" y="6084"/>
                  <a:pt x="15709" y="6085"/>
                  <a:pt x="15677" y="6085"/>
                </a:cubicBezTo>
                <a:lnTo>
                  <a:pt x="15626" y="6085"/>
                </a:lnTo>
                <a:cubicBezTo>
                  <a:pt x="15607" y="6084"/>
                  <a:pt x="15589" y="6082"/>
                  <a:pt x="15570" y="6081"/>
                </a:cubicBezTo>
                <a:cubicBezTo>
                  <a:pt x="15559" y="6079"/>
                  <a:pt x="15549" y="6076"/>
                  <a:pt x="15538" y="6074"/>
                </a:cubicBezTo>
                <a:cubicBezTo>
                  <a:pt x="15529" y="6071"/>
                  <a:pt x="15521" y="6068"/>
                  <a:pt x="15512" y="6065"/>
                </a:cubicBezTo>
                <a:cubicBezTo>
                  <a:pt x="15497" y="6060"/>
                  <a:pt x="15483" y="6054"/>
                  <a:pt x="15468" y="6049"/>
                </a:cubicBezTo>
                <a:cubicBezTo>
                  <a:pt x="15462" y="6047"/>
                  <a:pt x="15457" y="6045"/>
                  <a:pt x="15451" y="6043"/>
                </a:cubicBezTo>
                <a:cubicBezTo>
                  <a:pt x="15446" y="6042"/>
                  <a:pt x="15441" y="6040"/>
                  <a:pt x="15436" y="6039"/>
                </a:cubicBezTo>
                <a:lnTo>
                  <a:pt x="15413" y="6036"/>
                </a:lnTo>
                <a:lnTo>
                  <a:pt x="15427" y="6036"/>
                </a:lnTo>
                <a:cubicBezTo>
                  <a:pt x="15419" y="6037"/>
                  <a:pt x="15412" y="6037"/>
                  <a:pt x="15404" y="6038"/>
                </a:cubicBezTo>
                <a:cubicBezTo>
                  <a:pt x="15410" y="6037"/>
                  <a:pt x="15417" y="6035"/>
                  <a:pt x="15423" y="6034"/>
                </a:cubicBezTo>
                <a:cubicBezTo>
                  <a:pt x="15415" y="6037"/>
                  <a:pt x="15408" y="6040"/>
                  <a:pt x="15400" y="6043"/>
                </a:cubicBezTo>
                <a:cubicBezTo>
                  <a:pt x="15404" y="6041"/>
                  <a:pt x="15409" y="6038"/>
                  <a:pt x="15413" y="6036"/>
                </a:cubicBezTo>
                <a:cubicBezTo>
                  <a:pt x="15407" y="6039"/>
                  <a:pt x="15402" y="6043"/>
                  <a:pt x="15396" y="6046"/>
                </a:cubicBezTo>
                <a:lnTo>
                  <a:pt x="15376" y="6063"/>
                </a:lnTo>
                <a:lnTo>
                  <a:pt x="15351" y="6085"/>
                </a:lnTo>
                <a:lnTo>
                  <a:pt x="15325" y="6108"/>
                </a:lnTo>
                <a:cubicBezTo>
                  <a:pt x="15314" y="6116"/>
                  <a:pt x="15304" y="6124"/>
                  <a:pt x="15293" y="6132"/>
                </a:cubicBezTo>
                <a:cubicBezTo>
                  <a:pt x="15285" y="6136"/>
                  <a:pt x="15278" y="6141"/>
                  <a:pt x="15270" y="6145"/>
                </a:cubicBezTo>
                <a:cubicBezTo>
                  <a:pt x="15265" y="6148"/>
                  <a:pt x="15260" y="6150"/>
                  <a:pt x="15255" y="6152"/>
                </a:cubicBezTo>
                <a:cubicBezTo>
                  <a:pt x="15247" y="6154"/>
                  <a:pt x="15239" y="6157"/>
                  <a:pt x="15231" y="6159"/>
                </a:cubicBezTo>
                <a:cubicBezTo>
                  <a:pt x="15223" y="6161"/>
                  <a:pt x="15215" y="6162"/>
                  <a:pt x="15207" y="6162"/>
                </a:cubicBezTo>
                <a:cubicBezTo>
                  <a:pt x="15199" y="6162"/>
                  <a:pt x="15192" y="6161"/>
                  <a:pt x="15184" y="6161"/>
                </a:cubicBezTo>
                <a:cubicBezTo>
                  <a:pt x="15178" y="6161"/>
                  <a:pt x="15172" y="6160"/>
                  <a:pt x="15166" y="6158"/>
                </a:cubicBezTo>
                <a:cubicBezTo>
                  <a:pt x="15158" y="6156"/>
                  <a:pt x="15151" y="6153"/>
                  <a:pt x="15143" y="6151"/>
                </a:cubicBezTo>
                <a:cubicBezTo>
                  <a:pt x="15139" y="6150"/>
                  <a:pt x="15134" y="6148"/>
                  <a:pt x="15130" y="6146"/>
                </a:cubicBezTo>
                <a:cubicBezTo>
                  <a:pt x="15121" y="6141"/>
                  <a:pt x="15113" y="6137"/>
                  <a:pt x="15104" y="6132"/>
                </a:cubicBezTo>
                <a:cubicBezTo>
                  <a:pt x="15095" y="6127"/>
                  <a:pt x="15087" y="6122"/>
                  <a:pt x="15078" y="6117"/>
                </a:cubicBezTo>
                <a:cubicBezTo>
                  <a:pt x="15071" y="6112"/>
                  <a:pt x="15064" y="6108"/>
                  <a:pt x="15057" y="6103"/>
                </a:cubicBezTo>
                <a:cubicBezTo>
                  <a:pt x="15052" y="6100"/>
                  <a:pt x="15046" y="6096"/>
                  <a:pt x="15041" y="6093"/>
                </a:cubicBezTo>
                <a:cubicBezTo>
                  <a:pt x="15033" y="6090"/>
                  <a:pt x="15026" y="6086"/>
                  <a:pt x="15018" y="6083"/>
                </a:cubicBezTo>
                <a:cubicBezTo>
                  <a:pt x="15022" y="6084"/>
                  <a:pt x="15027" y="6086"/>
                  <a:pt x="15031" y="6087"/>
                </a:cubicBezTo>
                <a:cubicBezTo>
                  <a:pt x="15023" y="6085"/>
                  <a:pt x="15015" y="6084"/>
                  <a:pt x="15007" y="6082"/>
                </a:cubicBezTo>
                <a:cubicBezTo>
                  <a:pt x="15012" y="6082"/>
                  <a:pt x="15018" y="6083"/>
                  <a:pt x="15023" y="6083"/>
                </a:cubicBezTo>
                <a:lnTo>
                  <a:pt x="15000" y="6083"/>
                </a:lnTo>
                <a:cubicBezTo>
                  <a:pt x="15005" y="6083"/>
                  <a:pt x="15009" y="6082"/>
                  <a:pt x="15014" y="6082"/>
                </a:cubicBezTo>
                <a:cubicBezTo>
                  <a:pt x="15006" y="6084"/>
                  <a:pt x="14998" y="6085"/>
                  <a:pt x="14990" y="6087"/>
                </a:cubicBezTo>
                <a:cubicBezTo>
                  <a:pt x="14993" y="6086"/>
                  <a:pt x="14997" y="6085"/>
                  <a:pt x="15000" y="6084"/>
                </a:cubicBezTo>
                <a:cubicBezTo>
                  <a:pt x="14984" y="6089"/>
                  <a:pt x="14969" y="6095"/>
                  <a:pt x="14953" y="6100"/>
                </a:cubicBezTo>
                <a:cubicBezTo>
                  <a:pt x="14937" y="6105"/>
                  <a:pt x="14922" y="6111"/>
                  <a:pt x="14906" y="6116"/>
                </a:cubicBezTo>
                <a:cubicBezTo>
                  <a:pt x="14903" y="6117"/>
                  <a:pt x="14899" y="6118"/>
                  <a:pt x="14896" y="6118"/>
                </a:cubicBezTo>
                <a:cubicBezTo>
                  <a:pt x="14888" y="6119"/>
                  <a:pt x="14880" y="6121"/>
                  <a:pt x="14872" y="6122"/>
                </a:cubicBezTo>
                <a:cubicBezTo>
                  <a:pt x="14868" y="6123"/>
                  <a:pt x="14863" y="6124"/>
                  <a:pt x="14858" y="6123"/>
                </a:cubicBezTo>
                <a:lnTo>
                  <a:pt x="14835" y="6123"/>
                </a:lnTo>
                <a:cubicBezTo>
                  <a:pt x="14829" y="6123"/>
                  <a:pt x="14823" y="6122"/>
                  <a:pt x="14817" y="6120"/>
                </a:cubicBezTo>
                <a:cubicBezTo>
                  <a:pt x="14809" y="6118"/>
                  <a:pt x="14802" y="6116"/>
                  <a:pt x="14794" y="6114"/>
                </a:cubicBezTo>
                <a:cubicBezTo>
                  <a:pt x="14788" y="6112"/>
                  <a:pt x="14783" y="6110"/>
                  <a:pt x="14779" y="6108"/>
                </a:cubicBezTo>
                <a:cubicBezTo>
                  <a:pt x="14769" y="6102"/>
                  <a:pt x="14759" y="6097"/>
                  <a:pt x="14749" y="6091"/>
                </a:cubicBezTo>
                <a:cubicBezTo>
                  <a:pt x="14741" y="6085"/>
                  <a:pt x="14732" y="6080"/>
                  <a:pt x="14724" y="6074"/>
                </a:cubicBezTo>
                <a:cubicBezTo>
                  <a:pt x="14716" y="6068"/>
                  <a:pt x="14709" y="6063"/>
                  <a:pt x="14701" y="6057"/>
                </a:cubicBezTo>
                <a:cubicBezTo>
                  <a:pt x="14696" y="6053"/>
                  <a:pt x="14690" y="6049"/>
                  <a:pt x="14685" y="6045"/>
                </a:cubicBezTo>
                <a:cubicBezTo>
                  <a:pt x="14677" y="6041"/>
                  <a:pt x="14670" y="6036"/>
                  <a:pt x="14662" y="6032"/>
                </a:cubicBezTo>
                <a:cubicBezTo>
                  <a:pt x="14666" y="6034"/>
                  <a:pt x="14671" y="6036"/>
                  <a:pt x="14675" y="6038"/>
                </a:cubicBezTo>
                <a:cubicBezTo>
                  <a:pt x="14667" y="6036"/>
                  <a:pt x="14659" y="6033"/>
                  <a:pt x="14651" y="6031"/>
                </a:cubicBezTo>
                <a:lnTo>
                  <a:pt x="14673" y="6034"/>
                </a:lnTo>
                <a:lnTo>
                  <a:pt x="14649" y="6034"/>
                </a:lnTo>
                <a:cubicBezTo>
                  <a:pt x="14658" y="6032"/>
                  <a:pt x="14666" y="6031"/>
                  <a:pt x="14675" y="6029"/>
                </a:cubicBezTo>
                <a:cubicBezTo>
                  <a:pt x="14667" y="6032"/>
                  <a:pt x="14660" y="6035"/>
                  <a:pt x="14652" y="6038"/>
                </a:cubicBezTo>
                <a:cubicBezTo>
                  <a:pt x="14657" y="6036"/>
                  <a:pt x="14661" y="6033"/>
                  <a:pt x="14666" y="6031"/>
                </a:cubicBezTo>
                <a:lnTo>
                  <a:pt x="14651" y="6040"/>
                </a:lnTo>
                <a:lnTo>
                  <a:pt x="14631" y="6057"/>
                </a:lnTo>
                <a:cubicBezTo>
                  <a:pt x="14624" y="6065"/>
                  <a:pt x="14617" y="6072"/>
                  <a:pt x="14610" y="6080"/>
                </a:cubicBezTo>
                <a:cubicBezTo>
                  <a:pt x="14594" y="6098"/>
                  <a:pt x="14577" y="6115"/>
                  <a:pt x="14561" y="6133"/>
                </a:cubicBezTo>
                <a:lnTo>
                  <a:pt x="14533" y="6161"/>
                </a:lnTo>
                <a:cubicBezTo>
                  <a:pt x="14524" y="6169"/>
                  <a:pt x="14515" y="6176"/>
                  <a:pt x="14506" y="6184"/>
                </a:cubicBezTo>
                <a:lnTo>
                  <a:pt x="14458" y="6220"/>
                </a:lnTo>
                <a:cubicBezTo>
                  <a:pt x="14441" y="6233"/>
                  <a:pt x="14423" y="6245"/>
                  <a:pt x="14406" y="6258"/>
                </a:cubicBezTo>
                <a:cubicBezTo>
                  <a:pt x="14388" y="6268"/>
                  <a:pt x="14370" y="6279"/>
                  <a:pt x="14352" y="6289"/>
                </a:cubicBezTo>
                <a:cubicBezTo>
                  <a:pt x="14342" y="6294"/>
                  <a:pt x="14331" y="6298"/>
                  <a:pt x="14321" y="6303"/>
                </a:cubicBezTo>
                <a:cubicBezTo>
                  <a:pt x="14313" y="6306"/>
                  <a:pt x="14306" y="6308"/>
                  <a:pt x="14298" y="6311"/>
                </a:cubicBezTo>
                <a:cubicBezTo>
                  <a:pt x="14294" y="6312"/>
                  <a:pt x="14289" y="6313"/>
                  <a:pt x="14285" y="6313"/>
                </a:cubicBezTo>
                <a:lnTo>
                  <a:pt x="14262" y="6316"/>
                </a:lnTo>
                <a:cubicBezTo>
                  <a:pt x="14257" y="6317"/>
                  <a:pt x="14251" y="6317"/>
                  <a:pt x="14246" y="6317"/>
                </a:cubicBezTo>
                <a:lnTo>
                  <a:pt x="14215" y="6314"/>
                </a:lnTo>
                <a:cubicBezTo>
                  <a:pt x="14205" y="6312"/>
                  <a:pt x="14195" y="6309"/>
                  <a:pt x="14185" y="6307"/>
                </a:cubicBezTo>
                <a:lnTo>
                  <a:pt x="14164" y="6301"/>
                </a:lnTo>
                <a:lnTo>
                  <a:pt x="14118" y="6289"/>
                </a:lnTo>
                <a:cubicBezTo>
                  <a:pt x="14122" y="6290"/>
                  <a:pt x="14126" y="6290"/>
                  <a:pt x="14130" y="6291"/>
                </a:cubicBezTo>
                <a:cubicBezTo>
                  <a:pt x="14122" y="6290"/>
                  <a:pt x="14114" y="6290"/>
                  <a:pt x="14106" y="6289"/>
                </a:cubicBezTo>
                <a:lnTo>
                  <a:pt x="14119" y="6289"/>
                </a:lnTo>
                <a:cubicBezTo>
                  <a:pt x="14111" y="6290"/>
                  <a:pt x="14103" y="6290"/>
                  <a:pt x="14095" y="6291"/>
                </a:cubicBezTo>
                <a:cubicBezTo>
                  <a:pt x="14100" y="6290"/>
                  <a:pt x="14106" y="6289"/>
                  <a:pt x="14111" y="6288"/>
                </a:cubicBezTo>
                <a:cubicBezTo>
                  <a:pt x="14103" y="6291"/>
                  <a:pt x="14095" y="6293"/>
                  <a:pt x="14087" y="6296"/>
                </a:cubicBezTo>
                <a:cubicBezTo>
                  <a:pt x="14091" y="6294"/>
                  <a:pt x="14095" y="6293"/>
                  <a:pt x="14099" y="6291"/>
                </a:cubicBezTo>
                <a:cubicBezTo>
                  <a:pt x="14093" y="6294"/>
                  <a:pt x="14088" y="6296"/>
                  <a:pt x="14082" y="6299"/>
                </a:cubicBezTo>
                <a:lnTo>
                  <a:pt x="14037" y="6329"/>
                </a:lnTo>
                <a:cubicBezTo>
                  <a:pt x="14028" y="6335"/>
                  <a:pt x="14020" y="6341"/>
                  <a:pt x="14011" y="6347"/>
                </a:cubicBezTo>
                <a:cubicBezTo>
                  <a:pt x="14000" y="6353"/>
                  <a:pt x="13990" y="6360"/>
                  <a:pt x="13979" y="6366"/>
                </a:cubicBezTo>
                <a:cubicBezTo>
                  <a:pt x="13971" y="6370"/>
                  <a:pt x="13964" y="6373"/>
                  <a:pt x="13956" y="6377"/>
                </a:cubicBezTo>
                <a:cubicBezTo>
                  <a:pt x="13953" y="6379"/>
                  <a:pt x="13949" y="6380"/>
                  <a:pt x="13946" y="6381"/>
                </a:cubicBezTo>
                <a:cubicBezTo>
                  <a:pt x="13938" y="6383"/>
                  <a:pt x="13931" y="6386"/>
                  <a:pt x="13923" y="6388"/>
                </a:cubicBezTo>
                <a:cubicBezTo>
                  <a:pt x="13918" y="6389"/>
                  <a:pt x="13914" y="6390"/>
                  <a:pt x="13910" y="6391"/>
                </a:cubicBezTo>
                <a:cubicBezTo>
                  <a:pt x="13899" y="6392"/>
                  <a:pt x="13888" y="6392"/>
                  <a:pt x="13877" y="6393"/>
                </a:cubicBezTo>
                <a:lnTo>
                  <a:pt x="13854" y="6393"/>
                </a:lnTo>
                <a:cubicBezTo>
                  <a:pt x="13850" y="6393"/>
                  <a:pt x="13847" y="6393"/>
                  <a:pt x="13843" y="6392"/>
                </a:cubicBezTo>
                <a:cubicBezTo>
                  <a:pt x="13825" y="6389"/>
                  <a:pt x="13806" y="6385"/>
                  <a:pt x="13788" y="6382"/>
                </a:cubicBezTo>
                <a:cubicBezTo>
                  <a:pt x="13771" y="6377"/>
                  <a:pt x="13754" y="6371"/>
                  <a:pt x="13737" y="6366"/>
                </a:cubicBezTo>
                <a:cubicBezTo>
                  <a:pt x="13720" y="6360"/>
                  <a:pt x="13703" y="6353"/>
                  <a:pt x="13686" y="6347"/>
                </a:cubicBezTo>
                <a:cubicBezTo>
                  <a:pt x="13676" y="6342"/>
                  <a:pt x="13666" y="6338"/>
                  <a:pt x="13656" y="6333"/>
                </a:cubicBezTo>
                <a:cubicBezTo>
                  <a:pt x="13647" y="6328"/>
                  <a:pt x="13637" y="6322"/>
                  <a:pt x="13628" y="6317"/>
                </a:cubicBezTo>
                <a:lnTo>
                  <a:pt x="13582" y="6286"/>
                </a:lnTo>
                <a:cubicBezTo>
                  <a:pt x="13576" y="6282"/>
                  <a:pt x="13570" y="6277"/>
                  <a:pt x="13564" y="6273"/>
                </a:cubicBezTo>
                <a:cubicBezTo>
                  <a:pt x="13558" y="6270"/>
                  <a:pt x="13551" y="6266"/>
                  <a:pt x="13545" y="6263"/>
                </a:cubicBezTo>
                <a:cubicBezTo>
                  <a:pt x="13537" y="6259"/>
                  <a:pt x="13530" y="6256"/>
                  <a:pt x="13522" y="6252"/>
                </a:cubicBezTo>
                <a:cubicBezTo>
                  <a:pt x="13526" y="6254"/>
                  <a:pt x="13530" y="6255"/>
                  <a:pt x="13534" y="6257"/>
                </a:cubicBezTo>
                <a:cubicBezTo>
                  <a:pt x="13526" y="6255"/>
                  <a:pt x="13519" y="6253"/>
                  <a:pt x="13511" y="6251"/>
                </a:cubicBezTo>
                <a:cubicBezTo>
                  <a:pt x="13516" y="6252"/>
                  <a:pt x="13520" y="6252"/>
                  <a:pt x="13525" y="6253"/>
                </a:cubicBezTo>
                <a:cubicBezTo>
                  <a:pt x="13517" y="6253"/>
                  <a:pt x="13510" y="6252"/>
                  <a:pt x="13502" y="6252"/>
                </a:cubicBezTo>
                <a:cubicBezTo>
                  <a:pt x="13507" y="6252"/>
                  <a:pt x="13512" y="6251"/>
                  <a:pt x="13517" y="6251"/>
                </a:cubicBezTo>
                <a:cubicBezTo>
                  <a:pt x="13512" y="6252"/>
                  <a:pt x="13507" y="6252"/>
                  <a:pt x="13502" y="6253"/>
                </a:cubicBezTo>
                <a:cubicBezTo>
                  <a:pt x="13496" y="6255"/>
                  <a:pt x="13490" y="6256"/>
                  <a:pt x="13484" y="6258"/>
                </a:cubicBezTo>
                <a:cubicBezTo>
                  <a:pt x="13476" y="6261"/>
                  <a:pt x="13469" y="6264"/>
                  <a:pt x="13461" y="6267"/>
                </a:cubicBezTo>
                <a:lnTo>
                  <a:pt x="13406" y="6288"/>
                </a:lnTo>
                <a:cubicBezTo>
                  <a:pt x="13398" y="6290"/>
                  <a:pt x="13391" y="6292"/>
                  <a:pt x="13383" y="6294"/>
                </a:cubicBezTo>
                <a:cubicBezTo>
                  <a:pt x="13379" y="6295"/>
                  <a:pt x="13376" y="6295"/>
                  <a:pt x="13373" y="6296"/>
                </a:cubicBezTo>
                <a:cubicBezTo>
                  <a:pt x="13365" y="6297"/>
                  <a:pt x="13357" y="6297"/>
                  <a:pt x="13349" y="6298"/>
                </a:cubicBezTo>
                <a:cubicBezTo>
                  <a:pt x="13344" y="6299"/>
                  <a:pt x="13339" y="6299"/>
                  <a:pt x="13334" y="6298"/>
                </a:cubicBezTo>
                <a:cubicBezTo>
                  <a:pt x="13323" y="6297"/>
                  <a:pt x="13313" y="6295"/>
                  <a:pt x="13302" y="6294"/>
                </a:cubicBezTo>
                <a:cubicBezTo>
                  <a:pt x="13291" y="6291"/>
                  <a:pt x="13281" y="6289"/>
                  <a:pt x="13270" y="6286"/>
                </a:cubicBezTo>
                <a:cubicBezTo>
                  <a:pt x="13255" y="6280"/>
                  <a:pt x="13239" y="6275"/>
                  <a:pt x="13224" y="6269"/>
                </a:cubicBezTo>
                <a:cubicBezTo>
                  <a:pt x="13208" y="6264"/>
                  <a:pt x="13193" y="6258"/>
                  <a:pt x="13177" y="6253"/>
                </a:cubicBezTo>
                <a:cubicBezTo>
                  <a:pt x="13181" y="6254"/>
                  <a:pt x="13184" y="6255"/>
                  <a:pt x="13188" y="6256"/>
                </a:cubicBezTo>
                <a:cubicBezTo>
                  <a:pt x="13180" y="6254"/>
                  <a:pt x="13172" y="6253"/>
                  <a:pt x="13164" y="6251"/>
                </a:cubicBezTo>
                <a:cubicBezTo>
                  <a:pt x="13168" y="6251"/>
                  <a:pt x="13171" y="6252"/>
                  <a:pt x="13175" y="6252"/>
                </a:cubicBezTo>
                <a:cubicBezTo>
                  <a:pt x="13167" y="6252"/>
                  <a:pt x="13159" y="6251"/>
                  <a:pt x="13151" y="6251"/>
                </a:cubicBezTo>
                <a:cubicBezTo>
                  <a:pt x="13157" y="6251"/>
                  <a:pt x="13162" y="6250"/>
                  <a:pt x="13168" y="6250"/>
                </a:cubicBezTo>
                <a:cubicBezTo>
                  <a:pt x="13160" y="6252"/>
                  <a:pt x="13153" y="6253"/>
                  <a:pt x="13145" y="6255"/>
                </a:cubicBezTo>
                <a:cubicBezTo>
                  <a:pt x="13149" y="6254"/>
                  <a:pt x="13154" y="6252"/>
                  <a:pt x="13158" y="6251"/>
                </a:cubicBezTo>
                <a:cubicBezTo>
                  <a:pt x="13152" y="6253"/>
                  <a:pt x="13147" y="6256"/>
                  <a:pt x="13141" y="6258"/>
                </a:cubicBezTo>
                <a:cubicBezTo>
                  <a:pt x="13134" y="6261"/>
                  <a:pt x="13128" y="6264"/>
                  <a:pt x="13121" y="6267"/>
                </a:cubicBezTo>
                <a:cubicBezTo>
                  <a:pt x="13113" y="6272"/>
                  <a:pt x="13104" y="6277"/>
                  <a:pt x="13096" y="6282"/>
                </a:cubicBezTo>
                <a:cubicBezTo>
                  <a:pt x="13086" y="6287"/>
                  <a:pt x="13077" y="6293"/>
                  <a:pt x="13067" y="6298"/>
                </a:cubicBezTo>
                <a:cubicBezTo>
                  <a:pt x="13056" y="6303"/>
                  <a:pt x="13046" y="6307"/>
                  <a:pt x="13035" y="6312"/>
                </a:cubicBezTo>
                <a:cubicBezTo>
                  <a:pt x="13027" y="6314"/>
                  <a:pt x="13020" y="6317"/>
                  <a:pt x="13012" y="6319"/>
                </a:cubicBezTo>
                <a:cubicBezTo>
                  <a:pt x="13005" y="6321"/>
                  <a:pt x="12999" y="6322"/>
                  <a:pt x="12993" y="6322"/>
                </a:cubicBezTo>
                <a:lnTo>
                  <a:pt x="12969" y="6322"/>
                </a:lnTo>
                <a:cubicBezTo>
                  <a:pt x="12963" y="6323"/>
                  <a:pt x="12957" y="6322"/>
                  <a:pt x="12951" y="6321"/>
                </a:cubicBezTo>
                <a:cubicBezTo>
                  <a:pt x="12943" y="6319"/>
                  <a:pt x="12936" y="6317"/>
                  <a:pt x="12928" y="6315"/>
                </a:cubicBezTo>
                <a:cubicBezTo>
                  <a:pt x="12923" y="6314"/>
                  <a:pt x="12919" y="6313"/>
                  <a:pt x="12915" y="6311"/>
                </a:cubicBezTo>
                <a:cubicBezTo>
                  <a:pt x="12905" y="6306"/>
                  <a:pt x="12894" y="6302"/>
                  <a:pt x="12884" y="6297"/>
                </a:cubicBezTo>
                <a:cubicBezTo>
                  <a:pt x="12874" y="6291"/>
                  <a:pt x="12865" y="6285"/>
                  <a:pt x="12855" y="6279"/>
                </a:cubicBezTo>
                <a:cubicBezTo>
                  <a:pt x="12847" y="6273"/>
                  <a:pt x="12838" y="6267"/>
                  <a:pt x="12830" y="6261"/>
                </a:cubicBezTo>
                <a:cubicBezTo>
                  <a:pt x="12815" y="6249"/>
                  <a:pt x="12800" y="6238"/>
                  <a:pt x="12785" y="6226"/>
                </a:cubicBezTo>
                <a:cubicBezTo>
                  <a:pt x="12770" y="6216"/>
                  <a:pt x="12756" y="6205"/>
                  <a:pt x="12741" y="6195"/>
                </a:cubicBezTo>
                <a:cubicBezTo>
                  <a:pt x="12725" y="6184"/>
                  <a:pt x="12709" y="6174"/>
                  <a:pt x="12693" y="6163"/>
                </a:cubicBezTo>
                <a:cubicBezTo>
                  <a:pt x="12678" y="6153"/>
                  <a:pt x="12663" y="6142"/>
                  <a:pt x="12648" y="6132"/>
                </a:cubicBezTo>
                <a:lnTo>
                  <a:pt x="12603" y="6102"/>
                </a:lnTo>
                <a:cubicBezTo>
                  <a:pt x="12590" y="6094"/>
                  <a:pt x="12576" y="6086"/>
                  <a:pt x="12563" y="6078"/>
                </a:cubicBezTo>
                <a:cubicBezTo>
                  <a:pt x="12549" y="6071"/>
                  <a:pt x="12536" y="6065"/>
                  <a:pt x="12522" y="6058"/>
                </a:cubicBezTo>
                <a:lnTo>
                  <a:pt x="12474" y="6040"/>
                </a:lnTo>
                <a:lnTo>
                  <a:pt x="12421" y="6019"/>
                </a:lnTo>
                <a:cubicBezTo>
                  <a:pt x="12403" y="6009"/>
                  <a:pt x="12384" y="6000"/>
                  <a:pt x="12366" y="5990"/>
                </a:cubicBezTo>
                <a:cubicBezTo>
                  <a:pt x="12356" y="5983"/>
                  <a:pt x="12347" y="5976"/>
                  <a:pt x="12337" y="5969"/>
                </a:cubicBezTo>
                <a:cubicBezTo>
                  <a:pt x="12328" y="5962"/>
                  <a:pt x="12319" y="5954"/>
                  <a:pt x="12310" y="5947"/>
                </a:cubicBezTo>
                <a:cubicBezTo>
                  <a:pt x="12295" y="5933"/>
                  <a:pt x="12280" y="5918"/>
                  <a:pt x="12265" y="5904"/>
                </a:cubicBezTo>
                <a:cubicBezTo>
                  <a:pt x="12258" y="5898"/>
                  <a:pt x="12252" y="5892"/>
                  <a:pt x="12245" y="5886"/>
                </a:cubicBezTo>
                <a:cubicBezTo>
                  <a:pt x="12240" y="5882"/>
                  <a:pt x="12235" y="5877"/>
                  <a:pt x="12230" y="5873"/>
                </a:cubicBezTo>
                <a:cubicBezTo>
                  <a:pt x="12222" y="5868"/>
                  <a:pt x="12215" y="5864"/>
                  <a:pt x="12207" y="5859"/>
                </a:cubicBezTo>
                <a:cubicBezTo>
                  <a:pt x="12211" y="5861"/>
                  <a:pt x="12216" y="5863"/>
                  <a:pt x="12220" y="5865"/>
                </a:cubicBezTo>
                <a:cubicBezTo>
                  <a:pt x="12212" y="5862"/>
                  <a:pt x="12205" y="5860"/>
                  <a:pt x="12197" y="5857"/>
                </a:cubicBezTo>
                <a:cubicBezTo>
                  <a:pt x="12205" y="5858"/>
                  <a:pt x="12212" y="5860"/>
                  <a:pt x="12220" y="5861"/>
                </a:cubicBezTo>
                <a:lnTo>
                  <a:pt x="12196" y="5861"/>
                </a:lnTo>
                <a:cubicBezTo>
                  <a:pt x="12204" y="5860"/>
                  <a:pt x="12211" y="5858"/>
                  <a:pt x="12219" y="5857"/>
                </a:cubicBezTo>
                <a:cubicBezTo>
                  <a:pt x="12211" y="5860"/>
                  <a:pt x="12204" y="5862"/>
                  <a:pt x="12196" y="5865"/>
                </a:cubicBezTo>
                <a:cubicBezTo>
                  <a:pt x="12199" y="5864"/>
                  <a:pt x="12203" y="5862"/>
                  <a:pt x="12206" y="5861"/>
                </a:cubicBezTo>
                <a:cubicBezTo>
                  <a:pt x="12200" y="5864"/>
                  <a:pt x="12195" y="5866"/>
                  <a:pt x="12189" y="5869"/>
                </a:cubicBezTo>
                <a:cubicBezTo>
                  <a:pt x="12181" y="5874"/>
                  <a:pt x="12174" y="5879"/>
                  <a:pt x="12166" y="5884"/>
                </a:cubicBezTo>
                <a:cubicBezTo>
                  <a:pt x="12156" y="5890"/>
                  <a:pt x="12147" y="5896"/>
                  <a:pt x="12137" y="5902"/>
                </a:cubicBezTo>
                <a:cubicBezTo>
                  <a:pt x="12129" y="5906"/>
                  <a:pt x="12122" y="5911"/>
                  <a:pt x="12114" y="5915"/>
                </a:cubicBezTo>
                <a:cubicBezTo>
                  <a:pt x="12110" y="5916"/>
                  <a:pt x="12107" y="5918"/>
                  <a:pt x="12103" y="5919"/>
                </a:cubicBezTo>
                <a:cubicBezTo>
                  <a:pt x="12095" y="5922"/>
                  <a:pt x="12088" y="5924"/>
                  <a:pt x="12080" y="5927"/>
                </a:cubicBezTo>
                <a:cubicBezTo>
                  <a:pt x="12073" y="5929"/>
                  <a:pt x="12066" y="5931"/>
                  <a:pt x="12060" y="5931"/>
                </a:cubicBezTo>
                <a:cubicBezTo>
                  <a:pt x="12052" y="5931"/>
                  <a:pt x="12044" y="5932"/>
                  <a:pt x="12036" y="5932"/>
                </a:cubicBezTo>
                <a:cubicBezTo>
                  <a:pt x="12029" y="5932"/>
                  <a:pt x="12021" y="5931"/>
                  <a:pt x="12014" y="5929"/>
                </a:cubicBezTo>
                <a:lnTo>
                  <a:pt x="11990" y="5923"/>
                </a:lnTo>
                <a:cubicBezTo>
                  <a:pt x="11985" y="5922"/>
                  <a:pt x="11981" y="5920"/>
                  <a:pt x="11976" y="5917"/>
                </a:cubicBezTo>
                <a:cubicBezTo>
                  <a:pt x="11966" y="5912"/>
                  <a:pt x="11957" y="5907"/>
                  <a:pt x="11947" y="5902"/>
                </a:cubicBezTo>
                <a:cubicBezTo>
                  <a:pt x="11937" y="5895"/>
                  <a:pt x="11928" y="5889"/>
                  <a:pt x="11918" y="5882"/>
                </a:cubicBezTo>
                <a:cubicBezTo>
                  <a:pt x="11910" y="5875"/>
                  <a:pt x="11901" y="5869"/>
                  <a:pt x="11893" y="5862"/>
                </a:cubicBezTo>
                <a:cubicBezTo>
                  <a:pt x="11877" y="5849"/>
                  <a:pt x="11862" y="5835"/>
                  <a:pt x="11846" y="5822"/>
                </a:cubicBezTo>
                <a:cubicBezTo>
                  <a:pt x="11840" y="5816"/>
                  <a:pt x="11833" y="5811"/>
                  <a:pt x="11827" y="5805"/>
                </a:cubicBezTo>
                <a:cubicBezTo>
                  <a:pt x="11821" y="5800"/>
                  <a:pt x="11815" y="5796"/>
                  <a:pt x="11809" y="5791"/>
                </a:cubicBezTo>
                <a:lnTo>
                  <a:pt x="11763" y="5763"/>
                </a:lnTo>
                <a:lnTo>
                  <a:pt x="11713" y="5734"/>
                </a:lnTo>
                <a:cubicBezTo>
                  <a:pt x="11695" y="5722"/>
                  <a:pt x="11677" y="5709"/>
                  <a:pt x="11659" y="5697"/>
                </a:cubicBezTo>
                <a:lnTo>
                  <a:pt x="11632" y="5673"/>
                </a:lnTo>
                <a:cubicBezTo>
                  <a:pt x="11622" y="5663"/>
                  <a:pt x="11612" y="5652"/>
                  <a:pt x="11602" y="5642"/>
                </a:cubicBezTo>
                <a:cubicBezTo>
                  <a:pt x="11593" y="5630"/>
                  <a:pt x="11584" y="5619"/>
                  <a:pt x="11575" y="5607"/>
                </a:cubicBezTo>
                <a:cubicBezTo>
                  <a:pt x="11566" y="5593"/>
                  <a:pt x="11558" y="5580"/>
                  <a:pt x="11549" y="5566"/>
                </a:cubicBezTo>
                <a:cubicBezTo>
                  <a:pt x="11541" y="5552"/>
                  <a:pt x="11534" y="5538"/>
                  <a:pt x="11526" y="5524"/>
                </a:cubicBezTo>
                <a:cubicBezTo>
                  <a:pt x="11518" y="5510"/>
                  <a:pt x="11511" y="5496"/>
                  <a:pt x="11503" y="5482"/>
                </a:cubicBezTo>
                <a:cubicBezTo>
                  <a:pt x="11496" y="5469"/>
                  <a:pt x="11488" y="5455"/>
                  <a:pt x="11481" y="5442"/>
                </a:cubicBezTo>
                <a:cubicBezTo>
                  <a:pt x="11475" y="5431"/>
                  <a:pt x="11468" y="5421"/>
                  <a:pt x="11462" y="5410"/>
                </a:cubicBezTo>
                <a:cubicBezTo>
                  <a:pt x="11454" y="5400"/>
                  <a:pt x="11446" y="5389"/>
                  <a:pt x="11438" y="5379"/>
                </a:cubicBezTo>
                <a:lnTo>
                  <a:pt x="11447" y="5388"/>
                </a:lnTo>
                <a:cubicBezTo>
                  <a:pt x="11439" y="5381"/>
                  <a:pt x="11431" y="5373"/>
                  <a:pt x="11423" y="5366"/>
                </a:cubicBezTo>
                <a:cubicBezTo>
                  <a:pt x="11428" y="5369"/>
                  <a:pt x="11432" y="5373"/>
                  <a:pt x="11437" y="5376"/>
                </a:cubicBezTo>
                <a:cubicBezTo>
                  <a:pt x="11433" y="5374"/>
                  <a:pt x="11430" y="5372"/>
                  <a:pt x="11426" y="5370"/>
                </a:cubicBezTo>
                <a:cubicBezTo>
                  <a:pt x="11430" y="5372"/>
                  <a:pt x="11434" y="5373"/>
                  <a:pt x="11438" y="5375"/>
                </a:cubicBezTo>
                <a:cubicBezTo>
                  <a:pt x="11434" y="5374"/>
                  <a:pt x="11430" y="5372"/>
                  <a:pt x="11426" y="5371"/>
                </a:cubicBezTo>
                <a:cubicBezTo>
                  <a:pt x="11434" y="5372"/>
                  <a:pt x="11443" y="5374"/>
                  <a:pt x="11451" y="5375"/>
                </a:cubicBezTo>
                <a:lnTo>
                  <a:pt x="11428" y="5375"/>
                </a:lnTo>
                <a:lnTo>
                  <a:pt x="11447" y="5372"/>
                </a:lnTo>
                <a:cubicBezTo>
                  <a:pt x="11442" y="5373"/>
                  <a:pt x="11437" y="5375"/>
                  <a:pt x="11432" y="5376"/>
                </a:cubicBezTo>
                <a:cubicBezTo>
                  <a:pt x="11425" y="5379"/>
                  <a:pt x="11417" y="5383"/>
                  <a:pt x="11410" y="5386"/>
                </a:cubicBezTo>
                <a:cubicBezTo>
                  <a:pt x="11400" y="5391"/>
                  <a:pt x="11390" y="5395"/>
                  <a:pt x="11380" y="5400"/>
                </a:cubicBezTo>
                <a:cubicBezTo>
                  <a:pt x="11372" y="5403"/>
                  <a:pt x="11365" y="5405"/>
                  <a:pt x="11357" y="5408"/>
                </a:cubicBezTo>
                <a:cubicBezTo>
                  <a:pt x="11351" y="5410"/>
                  <a:pt x="11345" y="5412"/>
                  <a:pt x="11339" y="5412"/>
                </a:cubicBezTo>
                <a:cubicBezTo>
                  <a:pt x="11331" y="5413"/>
                  <a:pt x="11323" y="5413"/>
                  <a:pt x="11315" y="5414"/>
                </a:cubicBezTo>
                <a:cubicBezTo>
                  <a:pt x="11308" y="5415"/>
                  <a:pt x="11301" y="5414"/>
                  <a:pt x="11294" y="5413"/>
                </a:cubicBezTo>
                <a:lnTo>
                  <a:pt x="11282" y="5410"/>
                </a:lnTo>
                <a:cubicBezTo>
                  <a:pt x="11277" y="5409"/>
                  <a:pt x="11273" y="5408"/>
                  <a:pt x="11268" y="5406"/>
                </a:cubicBezTo>
                <a:cubicBezTo>
                  <a:pt x="11264" y="5404"/>
                  <a:pt x="11261" y="5403"/>
                  <a:pt x="11257" y="5401"/>
                </a:cubicBezTo>
                <a:cubicBezTo>
                  <a:pt x="11252" y="5399"/>
                  <a:pt x="11248" y="5397"/>
                  <a:pt x="11244" y="5394"/>
                </a:cubicBezTo>
                <a:cubicBezTo>
                  <a:pt x="11236" y="5388"/>
                  <a:pt x="11229" y="5383"/>
                  <a:pt x="11221" y="5377"/>
                </a:cubicBezTo>
                <a:cubicBezTo>
                  <a:pt x="11217" y="5375"/>
                  <a:pt x="11214" y="5373"/>
                  <a:pt x="11212" y="5370"/>
                </a:cubicBezTo>
                <a:lnTo>
                  <a:pt x="11185" y="5343"/>
                </a:lnTo>
                <a:cubicBezTo>
                  <a:pt x="11176" y="5333"/>
                  <a:pt x="11167" y="5322"/>
                  <a:pt x="11158" y="5312"/>
                </a:cubicBezTo>
                <a:cubicBezTo>
                  <a:pt x="11150" y="5301"/>
                  <a:pt x="11141" y="5290"/>
                  <a:pt x="11133" y="5279"/>
                </a:cubicBezTo>
                <a:cubicBezTo>
                  <a:pt x="11117" y="5256"/>
                  <a:pt x="11101" y="5232"/>
                  <a:pt x="11085" y="5209"/>
                </a:cubicBezTo>
                <a:cubicBezTo>
                  <a:pt x="11069" y="5185"/>
                  <a:pt x="11054" y="5162"/>
                  <a:pt x="11038" y="5138"/>
                </a:cubicBezTo>
                <a:cubicBezTo>
                  <a:pt x="11030" y="5125"/>
                  <a:pt x="11021" y="5111"/>
                  <a:pt x="11013" y="5098"/>
                </a:cubicBezTo>
                <a:cubicBezTo>
                  <a:pt x="11005" y="5083"/>
                  <a:pt x="10996" y="5069"/>
                  <a:pt x="10988" y="5054"/>
                </a:cubicBezTo>
                <a:cubicBezTo>
                  <a:pt x="10973" y="5025"/>
                  <a:pt x="10957" y="4995"/>
                  <a:pt x="10942" y="4966"/>
                </a:cubicBezTo>
                <a:cubicBezTo>
                  <a:pt x="10935" y="4953"/>
                  <a:pt x="10927" y="4939"/>
                  <a:pt x="10920" y="4926"/>
                </a:cubicBezTo>
                <a:lnTo>
                  <a:pt x="10899" y="4890"/>
                </a:lnTo>
                <a:cubicBezTo>
                  <a:pt x="10893" y="4881"/>
                  <a:pt x="10888" y="4873"/>
                  <a:pt x="10882" y="4864"/>
                </a:cubicBezTo>
                <a:lnTo>
                  <a:pt x="10859" y="4838"/>
                </a:lnTo>
                <a:lnTo>
                  <a:pt x="10866" y="4845"/>
                </a:lnTo>
                <a:cubicBezTo>
                  <a:pt x="10862" y="4842"/>
                  <a:pt x="10859" y="4838"/>
                  <a:pt x="10855" y="4835"/>
                </a:cubicBezTo>
                <a:cubicBezTo>
                  <a:pt x="10859" y="4838"/>
                  <a:pt x="10862" y="4840"/>
                  <a:pt x="10866" y="4843"/>
                </a:cubicBezTo>
                <a:lnTo>
                  <a:pt x="10854" y="4837"/>
                </a:lnTo>
                <a:cubicBezTo>
                  <a:pt x="10860" y="4839"/>
                  <a:pt x="10865" y="4841"/>
                  <a:pt x="10871" y="4843"/>
                </a:cubicBezTo>
                <a:lnTo>
                  <a:pt x="10847" y="4837"/>
                </a:lnTo>
                <a:cubicBezTo>
                  <a:pt x="10853" y="4838"/>
                  <a:pt x="10859" y="4838"/>
                  <a:pt x="10865" y="4839"/>
                </a:cubicBezTo>
                <a:lnTo>
                  <a:pt x="10842" y="4839"/>
                </a:lnTo>
                <a:lnTo>
                  <a:pt x="10853" y="4839"/>
                </a:lnTo>
                <a:lnTo>
                  <a:pt x="10829" y="4842"/>
                </a:lnTo>
                <a:cubicBezTo>
                  <a:pt x="10821" y="4843"/>
                  <a:pt x="10814" y="4845"/>
                  <a:pt x="10806" y="4846"/>
                </a:cubicBezTo>
                <a:lnTo>
                  <a:pt x="10795" y="4846"/>
                </a:lnTo>
                <a:lnTo>
                  <a:pt x="10772" y="4846"/>
                </a:lnTo>
                <a:cubicBezTo>
                  <a:pt x="10766" y="4846"/>
                  <a:pt x="10761" y="4846"/>
                  <a:pt x="10756" y="4845"/>
                </a:cubicBezTo>
                <a:lnTo>
                  <a:pt x="10732" y="4839"/>
                </a:lnTo>
                <a:cubicBezTo>
                  <a:pt x="10726" y="4838"/>
                  <a:pt x="10720" y="4835"/>
                  <a:pt x="10714" y="4832"/>
                </a:cubicBezTo>
                <a:lnTo>
                  <a:pt x="10702" y="4826"/>
                </a:lnTo>
                <a:cubicBezTo>
                  <a:pt x="10699" y="4824"/>
                  <a:pt x="10695" y="4822"/>
                  <a:pt x="10692" y="4819"/>
                </a:cubicBezTo>
                <a:cubicBezTo>
                  <a:pt x="10688" y="4816"/>
                  <a:pt x="10685" y="4813"/>
                  <a:pt x="10681" y="4810"/>
                </a:cubicBezTo>
                <a:cubicBezTo>
                  <a:pt x="10678" y="4808"/>
                  <a:pt x="10675" y="4806"/>
                  <a:pt x="10673" y="4803"/>
                </a:cubicBezTo>
                <a:cubicBezTo>
                  <a:pt x="10664" y="4793"/>
                  <a:pt x="10654" y="4783"/>
                  <a:pt x="10645" y="4773"/>
                </a:cubicBezTo>
                <a:cubicBezTo>
                  <a:pt x="10636" y="4762"/>
                  <a:pt x="10627" y="4750"/>
                  <a:pt x="10618" y="4739"/>
                </a:cubicBezTo>
                <a:cubicBezTo>
                  <a:pt x="10610" y="4726"/>
                  <a:pt x="10602" y="4714"/>
                  <a:pt x="10594" y="4701"/>
                </a:cubicBezTo>
                <a:cubicBezTo>
                  <a:pt x="10585" y="4687"/>
                  <a:pt x="10577" y="4674"/>
                  <a:pt x="10568" y="4660"/>
                </a:cubicBezTo>
                <a:cubicBezTo>
                  <a:pt x="10553" y="4632"/>
                  <a:pt x="10537" y="4603"/>
                  <a:pt x="10522" y="4575"/>
                </a:cubicBezTo>
                <a:cubicBezTo>
                  <a:pt x="10506" y="4546"/>
                  <a:pt x="10490" y="4516"/>
                  <a:pt x="10474" y="4487"/>
                </a:cubicBezTo>
                <a:cubicBezTo>
                  <a:pt x="10466" y="4471"/>
                  <a:pt x="10457" y="4454"/>
                  <a:pt x="10449" y="4438"/>
                </a:cubicBezTo>
                <a:cubicBezTo>
                  <a:pt x="10441" y="4421"/>
                  <a:pt x="10433" y="4403"/>
                  <a:pt x="10425" y="4386"/>
                </a:cubicBezTo>
                <a:cubicBezTo>
                  <a:pt x="10410" y="4350"/>
                  <a:pt x="10394" y="4314"/>
                  <a:pt x="10379" y="4278"/>
                </a:cubicBezTo>
                <a:cubicBezTo>
                  <a:pt x="10372" y="4261"/>
                  <a:pt x="10364" y="4245"/>
                  <a:pt x="10357" y="4228"/>
                </a:cubicBezTo>
                <a:cubicBezTo>
                  <a:pt x="10350" y="4213"/>
                  <a:pt x="10342" y="4197"/>
                  <a:pt x="10335" y="4182"/>
                </a:cubicBezTo>
                <a:cubicBezTo>
                  <a:pt x="10328" y="4170"/>
                  <a:pt x="10322" y="4157"/>
                  <a:pt x="10315" y="4145"/>
                </a:cubicBezTo>
                <a:cubicBezTo>
                  <a:pt x="10307" y="4133"/>
                  <a:pt x="10299" y="4122"/>
                  <a:pt x="10291" y="4110"/>
                </a:cubicBezTo>
                <a:cubicBezTo>
                  <a:pt x="10293" y="4113"/>
                  <a:pt x="10296" y="4115"/>
                  <a:pt x="10298" y="4118"/>
                </a:cubicBezTo>
                <a:lnTo>
                  <a:pt x="10287" y="4107"/>
                </a:lnTo>
                <a:cubicBezTo>
                  <a:pt x="10290" y="4109"/>
                  <a:pt x="10292" y="4112"/>
                  <a:pt x="10295" y="4114"/>
                </a:cubicBezTo>
                <a:cubicBezTo>
                  <a:pt x="10291" y="4111"/>
                  <a:pt x="10288" y="4108"/>
                  <a:pt x="10284" y="4105"/>
                </a:cubicBezTo>
                <a:cubicBezTo>
                  <a:pt x="10288" y="4108"/>
                  <a:pt x="10293" y="4110"/>
                  <a:pt x="10297" y="4113"/>
                </a:cubicBezTo>
                <a:cubicBezTo>
                  <a:pt x="10289" y="4109"/>
                  <a:pt x="10282" y="4106"/>
                  <a:pt x="10274" y="4102"/>
                </a:cubicBezTo>
                <a:cubicBezTo>
                  <a:pt x="10279" y="4104"/>
                  <a:pt x="10285" y="4106"/>
                  <a:pt x="10290" y="4108"/>
                </a:cubicBezTo>
                <a:cubicBezTo>
                  <a:pt x="10284" y="4106"/>
                  <a:pt x="10278" y="4105"/>
                  <a:pt x="10272" y="4103"/>
                </a:cubicBezTo>
                <a:lnTo>
                  <a:pt x="10247" y="4100"/>
                </a:lnTo>
                <a:cubicBezTo>
                  <a:pt x="10239" y="4099"/>
                  <a:pt x="10230" y="4097"/>
                  <a:pt x="10222" y="4096"/>
                </a:cubicBezTo>
                <a:cubicBezTo>
                  <a:pt x="10217" y="4095"/>
                  <a:pt x="10213" y="4094"/>
                  <a:pt x="10209" y="4092"/>
                </a:cubicBezTo>
                <a:cubicBezTo>
                  <a:pt x="10201" y="4089"/>
                  <a:pt x="10193" y="4087"/>
                  <a:pt x="10185" y="4084"/>
                </a:cubicBezTo>
                <a:cubicBezTo>
                  <a:pt x="10179" y="4082"/>
                  <a:pt x="10173" y="4079"/>
                  <a:pt x="10168" y="4075"/>
                </a:cubicBezTo>
                <a:cubicBezTo>
                  <a:pt x="10160" y="4070"/>
                  <a:pt x="10153" y="4064"/>
                  <a:pt x="10145" y="4059"/>
                </a:cubicBezTo>
                <a:cubicBezTo>
                  <a:pt x="10140" y="4056"/>
                  <a:pt x="10136" y="4053"/>
                  <a:pt x="10133" y="4049"/>
                </a:cubicBezTo>
                <a:lnTo>
                  <a:pt x="10116" y="4029"/>
                </a:lnTo>
                <a:cubicBezTo>
                  <a:pt x="10111" y="4022"/>
                  <a:pt x="10106" y="4014"/>
                  <a:pt x="10101" y="4007"/>
                </a:cubicBezTo>
                <a:cubicBezTo>
                  <a:pt x="10097" y="3999"/>
                  <a:pt x="10092" y="3991"/>
                  <a:pt x="10088" y="3983"/>
                </a:cubicBezTo>
                <a:cubicBezTo>
                  <a:pt x="10083" y="3973"/>
                  <a:pt x="10079" y="3963"/>
                  <a:pt x="10074" y="3953"/>
                </a:cubicBezTo>
                <a:cubicBezTo>
                  <a:pt x="10070" y="3943"/>
                  <a:pt x="10066" y="3934"/>
                  <a:pt x="10062" y="3924"/>
                </a:cubicBezTo>
                <a:cubicBezTo>
                  <a:pt x="10058" y="3913"/>
                  <a:pt x="10053" y="3901"/>
                  <a:pt x="10049" y="3890"/>
                </a:cubicBezTo>
                <a:cubicBezTo>
                  <a:pt x="10041" y="3866"/>
                  <a:pt x="10033" y="3843"/>
                  <a:pt x="10025" y="3819"/>
                </a:cubicBezTo>
                <a:cubicBezTo>
                  <a:pt x="10017" y="3794"/>
                  <a:pt x="10010" y="3770"/>
                  <a:pt x="10002" y="3745"/>
                </a:cubicBezTo>
                <a:cubicBezTo>
                  <a:pt x="9994" y="3720"/>
                  <a:pt x="9987" y="3696"/>
                  <a:pt x="9979" y="3671"/>
                </a:cubicBezTo>
                <a:cubicBezTo>
                  <a:pt x="9971" y="3647"/>
                  <a:pt x="9964" y="3623"/>
                  <a:pt x="9956" y="3599"/>
                </a:cubicBezTo>
                <a:cubicBezTo>
                  <a:pt x="9949" y="3578"/>
                  <a:pt x="9941" y="3557"/>
                  <a:pt x="9934" y="3536"/>
                </a:cubicBezTo>
                <a:cubicBezTo>
                  <a:pt x="9930" y="3527"/>
                  <a:pt x="9927" y="3518"/>
                  <a:pt x="9923" y="3509"/>
                </a:cubicBezTo>
                <a:cubicBezTo>
                  <a:pt x="9920" y="3502"/>
                  <a:pt x="9917" y="3494"/>
                  <a:pt x="9914" y="3487"/>
                </a:cubicBezTo>
                <a:cubicBezTo>
                  <a:pt x="9907" y="3474"/>
                  <a:pt x="9901" y="3462"/>
                  <a:pt x="9894" y="3449"/>
                </a:cubicBezTo>
                <a:cubicBezTo>
                  <a:pt x="9887" y="3438"/>
                  <a:pt x="9880" y="3428"/>
                  <a:pt x="9873" y="3417"/>
                </a:cubicBezTo>
                <a:cubicBezTo>
                  <a:pt x="9866" y="3408"/>
                  <a:pt x="9860" y="3400"/>
                  <a:pt x="9853" y="3391"/>
                </a:cubicBezTo>
                <a:cubicBezTo>
                  <a:pt x="9845" y="3382"/>
                  <a:pt x="9838" y="3373"/>
                  <a:pt x="9830" y="3364"/>
                </a:cubicBezTo>
                <a:lnTo>
                  <a:pt x="9804" y="3335"/>
                </a:lnTo>
                <a:cubicBezTo>
                  <a:pt x="9795" y="3324"/>
                  <a:pt x="9787" y="3313"/>
                  <a:pt x="9778" y="3302"/>
                </a:cubicBezTo>
                <a:cubicBezTo>
                  <a:pt x="9769" y="3289"/>
                  <a:pt x="9760" y="3275"/>
                  <a:pt x="9751" y="3262"/>
                </a:cubicBezTo>
                <a:cubicBezTo>
                  <a:pt x="9742" y="3247"/>
                  <a:pt x="9734" y="3231"/>
                  <a:pt x="9725" y="3216"/>
                </a:cubicBezTo>
                <a:cubicBezTo>
                  <a:pt x="9717" y="3198"/>
                  <a:pt x="9709" y="3181"/>
                  <a:pt x="9701" y="3163"/>
                </a:cubicBezTo>
                <a:cubicBezTo>
                  <a:pt x="9693" y="3144"/>
                  <a:pt x="9684" y="3124"/>
                  <a:pt x="9676" y="3105"/>
                </a:cubicBezTo>
                <a:cubicBezTo>
                  <a:pt x="9668" y="3085"/>
                  <a:pt x="9661" y="3064"/>
                  <a:pt x="9653" y="3044"/>
                </a:cubicBezTo>
                <a:lnTo>
                  <a:pt x="9629" y="2981"/>
                </a:lnTo>
                <a:cubicBezTo>
                  <a:pt x="9614" y="2939"/>
                  <a:pt x="9598" y="2896"/>
                  <a:pt x="9583" y="2854"/>
                </a:cubicBezTo>
                <a:cubicBezTo>
                  <a:pt x="9575" y="2834"/>
                  <a:pt x="9568" y="2814"/>
                  <a:pt x="9560" y="2794"/>
                </a:cubicBezTo>
                <a:cubicBezTo>
                  <a:pt x="9552" y="2775"/>
                  <a:pt x="9545" y="2756"/>
                  <a:pt x="9537" y="2737"/>
                </a:cubicBezTo>
                <a:cubicBezTo>
                  <a:pt x="9522" y="2699"/>
                  <a:pt x="9506" y="2662"/>
                  <a:pt x="9491" y="2624"/>
                </a:cubicBezTo>
                <a:cubicBezTo>
                  <a:pt x="9475" y="2587"/>
                  <a:pt x="9460" y="2551"/>
                  <a:pt x="9444" y="2514"/>
                </a:cubicBezTo>
                <a:cubicBezTo>
                  <a:pt x="9437" y="2497"/>
                  <a:pt x="9429" y="2481"/>
                  <a:pt x="9422" y="2464"/>
                </a:cubicBezTo>
                <a:cubicBezTo>
                  <a:pt x="9415" y="2449"/>
                  <a:pt x="9407" y="2434"/>
                  <a:pt x="9400" y="2419"/>
                </a:cubicBezTo>
                <a:cubicBezTo>
                  <a:pt x="9393" y="2407"/>
                  <a:pt x="9387" y="2394"/>
                  <a:pt x="9380" y="2382"/>
                </a:cubicBezTo>
                <a:cubicBezTo>
                  <a:pt x="9374" y="2372"/>
                  <a:pt x="9368" y="2363"/>
                  <a:pt x="9362" y="2353"/>
                </a:cubicBezTo>
                <a:cubicBezTo>
                  <a:pt x="9360" y="2350"/>
                  <a:pt x="9357" y="2348"/>
                  <a:pt x="9355" y="2345"/>
                </a:cubicBezTo>
                <a:lnTo>
                  <a:pt x="9344" y="2334"/>
                </a:lnTo>
                <a:lnTo>
                  <a:pt x="9356" y="2343"/>
                </a:lnTo>
                <a:cubicBezTo>
                  <a:pt x="9348" y="2338"/>
                  <a:pt x="9341" y="2334"/>
                  <a:pt x="9333" y="2329"/>
                </a:cubicBezTo>
                <a:cubicBezTo>
                  <a:pt x="9338" y="2332"/>
                  <a:pt x="9344" y="2334"/>
                  <a:pt x="9349" y="2337"/>
                </a:cubicBezTo>
                <a:cubicBezTo>
                  <a:pt x="9341" y="2334"/>
                  <a:pt x="9333" y="2332"/>
                  <a:pt x="9325" y="2329"/>
                </a:cubicBezTo>
                <a:cubicBezTo>
                  <a:pt x="9328" y="2330"/>
                  <a:pt x="9332" y="2330"/>
                  <a:pt x="9335" y="2331"/>
                </a:cubicBezTo>
                <a:cubicBezTo>
                  <a:pt x="9326" y="2330"/>
                  <a:pt x="9318" y="2328"/>
                  <a:pt x="9309" y="2327"/>
                </a:cubicBezTo>
                <a:cubicBezTo>
                  <a:pt x="9301" y="2326"/>
                  <a:pt x="9294" y="2324"/>
                  <a:pt x="9286" y="2323"/>
                </a:cubicBezTo>
                <a:cubicBezTo>
                  <a:pt x="9282" y="2322"/>
                  <a:pt x="9279" y="2321"/>
                  <a:pt x="9275" y="2320"/>
                </a:cubicBezTo>
                <a:lnTo>
                  <a:pt x="9251" y="2311"/>
                </a:lnTo>
                <a:cubicBezTo>
                  <a:pt x="9246" y="2309"/>
                  <a:pt x="9241" y="2306"/>
                  <a:pt x="9236" y="2303"/>
                </a:cubicBezTo>
                <a:cubicBezTo>
                  <a:pt x="9228" y="2298"/>
                  <a:pt x="9221" y="2293"/>
                  <a:pt x="9213" y="2288"/>
                </a:cubicBezTo>
                <a:cubicBezTo>
                  <a:pt x="9209" y="2285"/>
                  <a:pt x="9205" y="2282"/>
                  <a:pt x="9202" y="2279"/>
                </a:cubicBezTo>
                <a:cubicBezTo>
                  <a:pt x="9196" y="2273"/>
                  <a:pt x="9190" y="2266"/>
                  <a:pt x="9184" y="2260"/>
                </a:cubicBezTo>
                <a:lnTo>
                  <a:pt x="9169" y="2239"/>
                </a:lnTo>
                <a:cubicBezTo>
                  <a:pt x="9165" y="2232"/>
                  <a:pt x="9160" y="2225"/>
                  <a:pt x="9156" y="2218"/>
                </a:cubicBezTo>
                <a:cubicBezTo>
                  <a:pt x="9151" y="2209"/>
                  <a:pt x="9146" y="2201"/>
                  <a:pt x="9141" y="2192"/>
                </a:cubicBezTo>
                <a:cubicBezTo>
                  <a:pt x="9133" y="2174"/>
                  <a:pt x="9124" y="2157"/>
                  <a:pt x="9116" y="2139"/>
                </a:cubicBezTo>
                <a:cubicBezTo>
                  <a:pt x="9108" y="2120"/>
                  <a:pt x="9101" y="2100"/>
                  <a:pt x="9093" y="2081"/>
                </a:cubicBezTo>
                <a:cubicBezTo>
                  <a:pt x="9085" y="2060"/>
                  <a:pt x="9077" y="2040"/>
                  <a:pt x="9069" y="2019"/>
                </a:cubicBezTo>
                <a:cubicBezTo>
                  <a:pt x="9061" y="1998"/>
                  <a:pt x="9053" y="1976"/>
                  <a:pt x="9045" y="1955"/>
                </a:cubicBezTo>
                <a:cubicBezTo>
                  <a:pt x="9038" y="1935"/>
                  <a:pt x="9030" y="1915"/>
                  <a:pt x="9023" y="1895"/>
                </a:cubicBezTo>
                <a:cubicBezTo>
                  <a:pt x="9016" y="1876"/>
                  <a:pt x="9008" y="1858"/>
                  <a:pt x="9001" y="1839"/>
                </a:cubicBezTo>
                <a:cubicBezTo>
                  <a:pt x="8994" y="1822"/>
                  <a:pt x="8986" y="1806"/>
                  <a:pt x="8979" y="1789"/>
                </a:cubicBezTo>
                <a:cubicBezTo>
                  <a:pt x="8963" y="1758"/>
                  <a:pt x="8948" y="1728"/>
                  <a:pt x="8932" y="1697"/>
                </a:cubicBezTo>
                <a:cubicBezTo>
                  <a:pt x="8917" y="1669"/>
                  <a:pt x="8902" y="1640"/>
                  <a:pt x="8887" y="1612"/>
                </a:cubicBezTo>
                <a:cubicBezTo>
                  <a:pt x="8872" y="1586"/>
                  <a:pt x="8858" y="1561"/>
                  <a:pt x="8843" y="1535"/>
                </a:cubicBezTo>
                <a:cubicBezTo>
                  <a:pt x="8828" y="1512"/>
                  <a:pt x="8813" y="1490"/>
                  <a:pt x="8798" y="1467"/>
                </a:cubicBezTo>
                <a:cubicBezTo>
                  <a:pt x="8784" y="1448"/>
                  <a:pt x="8770" y="1428"/>
                  <a:pt x="8756" y="1409"/>
                </a:cubicBezTo>
                <a:cubicBezTo>
                  <a:pt x="8741" y="1392"/>
                  <a:pt x="8726" y="1376"/>
                  <a:pt x="8711" y="1359"/>
                </a:cubicBezTo>
                <a:cubicBezTo>
                  <a:pt x="8697" y="1344"/>
                  <a:pt x="8682" y="1330"/>
                  <a:pt x="8668" y="1315"/>
                </a:cubicBezTo>
                <a:cubicBezTo>
                  <a:pt x="8653" y="1302"/>
                  <a:pt x="8639" y="1288"/>
                  <a:pt x="8624" y="1275"/>
                </a:cubicBezTo>
                <a:cubicBezTo>
                  <a:pt x="8618" y="1270"/>
                  <a:pt x="8611" y="1265"/>
                  <a:pt x="8605" y="1260"/>
                </a:cubicBezTo>
                <a:cubicBezTo>
                  <a:pt x="8599" y="1256"/>
                  <a:pt x="8592" y="1251"/>
                  <a:pt x="8586" y="1247"/>
                </a:cubicBezTo>
                <a:cubicBezTo>
                  <a:pt x="8571" y="1238"/>
                  <a:pt x="8555" y="1229"/>
                  <a:pt x="8540" y="1220"/>
                </a:cubicBezTo>
                <a:cubicBezTo>
                  <a:pt x="8522" y="1210"/>
                  <a:pt x="8505" y="1199"/>
                  <a:pt x="8487" y="1189"/>
                </a:cubicBezTo>
                <a:cubicBezTo>
                  <a:pt x="8478" y="1182"/>
                  <a:pt x="8469" y="1176"/>
                  <a:pt x="8460" y="1169"/>
                </a:cubicBezTo>
                <a:cubicBezTo>
                  <a:pt x="8451" y="1162"/>
                  <a:pt x="8442" y="1154"/>
                  <a:pt x="8433" y="1147"/>
                </a:cubicBezTo>
                <a:cubicBezTo>
                  <a:pt x="8416" y="1131"/>
                  <a:pt x="8400" y="1115"/>
                  <a:pt x="8383" y="1099"/>
                </a:cubicBezTo>
                <a:lnTo>
                  <a:pt x="8334" y="1047"/>
                </a:lnTo>
                <a:cubicBezTo>
                  <a:pt x="8317" y="1027"/>
                  <a:pt x="8300" y="1006"/>
                  <a:pt x="8283" y="986"/>
                </a:cubicBezTo>
                <a:lnTo>
                  <a:pt x="8234" y="916"/>
                </a:lnTo>
                <a:cubicBezTo>
                  <a:pt x="8225" y="901"/>
                  <a:pt x="8217" y="887"/>
                  <a:pt x="8208" y="872"/>
                </a:cubicBezTo>
                <a:cubicBezTo>
                  <a:pt x="8200" y="856"/>
                  <a:pt x="8191" y="839"/>
                  <a:pt x="8183" y="823"/>
                </a:cubicBezTo>
                <a:cubicBezTo>
                  <a:pt x="8175" y="806"/>
                  <a:pt x="8168" y="789"/>
                  <a:pt x="8160" y="772"/>
                </a:cubicBezTo>
                <a:cubicBezTo>
                  <a:pt x="8152" y="755"/>
                  <a:pt x="8145" y="739"/>
                  <a:pt x="8137" y="722"/>
                </a:cubicBezTo>
                <a:cubicBezTo>
                  <a:pt x="8130" y="706"/>
                  <a:pt x="8122" y="691"/>
                  <a:pt x="8115" y="675"/>
                </a:cubicBezTo>
                <a:cubicBezTo>
                  <a:pt x="8108" y="662"/>
                  <a:pt x="8102" y="649"/>
                  <a:pt x="8095" y="636"/>
                </a:cubicBezTo>
                <a:lnTo>
                  <a:pt x="8077" y="606"/>
                </a:lnTo>
                <a:cubicBezTo>
                  <a:pt x="8075" y="603"/>
                  <a:pt x="8072" y="601"/>
                  <a:pt x="8070" y="598"/>
                </a:cubicBezTo>
                <a:lnTo>
                  <a:pt x="8059" y="587"/>
                </a:lnTo>
                <a:lnTo>
                  <a:pt x="8071" y="596"/>
                </a:lnTo>
                <a:cubicBezTo>
                  <a:pt x="8067" y="594"/>
                  <a:pt x="8064" y="591"/>
                  <a:pt x="8060" y="589"/>
                </a:cubicBezTo>
                <a:cubicBezTo>
                  <a:pt x="8067" y="592"/>
                  <a:pt x="8075" y="595"/>
                  <a:pt x="8082" y="598"/>
                </a:cubicBezTo>
                <a:cubicBezTo>
                  <a:pt x="8078" y="597"/>
                  <a:pt x="8074" y="597"/>
                  <a:pt x="8070" y="596"/>
                </a:cubicBezTo>
                <a:cubicBezTo>
                  <a:pt x="8078" y="596"/>
                  <a:pt x="8087" y="597"/>
                  <a:pt x="8095" y="597"/>
                </a:cubicBezTo>
                <a:cubicBezTo>
                  <a:pt x="8091" y="597"/>
                  <a:pt x="8087" y="598"/>
                  <a:pt x="8083" y="598"/>
                </a:cubicBezTo>
                <a:lnTo>
                  <a:pt x="8098" y="595"/>
                </a:lnTo>
                <a:cubicBezTo>
                  <a:pt x="8094" y="596"/>
                  <a:pt x="8090" y="598"/>
                  <a:pt x="8086" y="599"/>
                </a:cubicBezTo>
                <a:cubicBezTo>
                  <a:pt x="8091" y="597"/>
                  <a:pt x="8095" y="595"/>
                  <a:pt x="8100" y="593"/>
                </a:cubicBezTo>
                <a:cubicBezTo>
                  <a:pt x="8094" y="596"/>
                  <a:pt x="8089" y="599"/>
                  <a:pt x="8083" y="602"/>
                </a:cubicBezTo>
                <a:cubicBezTo>
                  <a:pt x="8075" y="609"/>
                  <a:pt x="8066" y="615"/>
                  <a:pt x="8058" y="622"/>
                </a:cubicBezTo>
                <a:cubicBezTo>
                  <a:pt x="8050" y="628"/>
                  <a:pt x="8042" y="633"/>
                  <a:pt x="8034" y="639"/>
                </a:cubicBezTo>
                <a:cubicBezTo>
                  <a:pt x="8030" y="642"/>
                  <a:pt x="8026" y="645"/>
                  <a:pt x="8021" y="647"/>
                </a:cubicBezTo>
                <a:cubicBezTo>
                  <a:pt x="8013" y="651"/>
                  <a:pt x="8005" y="654"/>
                  <a:pt x="7997" y="658"/>
                </a:cubicBezTo>
                <a:cubicBezTo>
                  <a:pt x="7991" y="661"/>
                  <a:pt x="7984" y="663"/>
                  <a:pt x="7977" y="664"/>
                </a:cubicBezTo>
                <a:cubicBezTo>
                  <a:pt x="7973" y="664"/>
                  <a:pt x="7969" y="665"/>
                  <a:pt x="7965" y="665"/>
                </a:cubicBezTo>
                <a:cubicBezTo>
                  <a:pt x="7958" y="666"/>
                  <a:pt x="7951" y="666"/>
                  <a:pt x="7944" y="665"/>
                </a:cubicBezTo>
                <a:cubicBezTo>
                  <a:pt x="7940" y="664"/>
                  <a:pt x="7936" y="664"/>
                  <a:pt x="7932" y="663"/>
                </a:cubicBezTo>
                <a:cubicBezTo>
                  <a:pt x="7924" y="661"/>
                  <a:pt x="7916" y="659"/>
                  <a:pt x="7909" y="655"/>
                </a:cubicBezTo>
                <a:cubicBezTo>
                  <a:pt x="7905" y="653"/>
                  <a:pt x="7902" y="650"/>
                  <a:pt x="7898" y="648"/>
                </a:cubicBezTo>
                <a:cubicBezTo>
                  <a:pt x="7892" y="645"/>
                  <a:pt x="7888" y="642"/>
                  <a:pt x="7883" y="637"/>
                </a:cubicBezTo>
                <a:lnTo>
                  <a:pt x="7872" y="626"/>
                </a:lnTo>
                <a:cubicBezTo>
                  <a:pt x="7868" y="623"/>
                  <a:pt x="7864" y="619"/>
                  <a:pt x="7861" y="614"/>
                </a:cubicBezTo>
                <a:lnTo>
                  <a:pt x="7846" y="590"/>
                </a:lnTo>
                <a:cubicBezTo>
                  <a:pt x="7841" y="580"/>
                  <a:pt x="7836" y="571"/>
                  <a:pt x="7831" y="561"/>
                </a:cubicBezTo>
                <a:cubicBezTo>
                  <a:pt x="7827" y="551"/>
                  <a:pt x="7823" y="540"/>
                  <a:pt x="7819" y="530"/>
                </a:cubicBezTo>
                <a:lnTo>
                  <a:pt x="7807" y="497"/>
                </a:lnTo>
                <a:cubicBezTo>
                  <a:pt x="7803" y="484"/>
                  <a:pt x="7798" y="472"/>
                  <a:pt x="7794" y="459"/>
                </a:cubicBezTo>
                <a:lnTo>
                  <a:pt x="7782" y="420"/>
                </a:lnTo>
                <a:cubicBezTo>
                  <a:pt x="7774" y="394"/>
                  <a:pt x="7767" y="367"/>
                  <a:pt x="7759" y="341"/>
                </a:cubicBezTo>
                <a:cubicBezTo>
                  <a:pt x="7751" y="315"/>
                  <a:pt x="7744" y="290"/>
                  <a:pt x="7736" y="264"/>
                </a:cubicBezTo>
                <a:cubicBezTo>
                  <a:pt x="7732" y="252"/>
                  <a:pt x="7729" y="240"/>
                  <a:pt x="7725" y="228"/>
                </a:cubicBezTo>
                <a:cubicBezTo>
                  <a:pt x="7721" y="218"/>
                  <a:pt x="7718" y="207"/>
                  <a:pt x="7714" y="197"/>
                </a:cubicBezTo>
                <a:cubicBezTo>
                  <a:pt x="7710" y="188"/>
                  <a:pt x="7707" y="178"/>
                  <a:pt x="7703" y="169"/>
                </a:cubicBezTo>
                <a:cubicBezTo>
                  <a:pt x="7700" y="162"/>
                  <a:pt x="7698" y="156"/>
                  <a:pt x="7695" y="149"/>
                </a:cubicBezTo>
                <a:lnTo>
                  <a:pt x="7683" y="128"/>
                </a:lnTo>
                <a:cubicBezTo>
                  <a:pt x="7685" y="131"/>
                  <a:pt x="7688" y="134"/>
                  <a:pt x="7690" y="137"/>
                </a:cubicBezTo>
                <a:cubicBezTo>
                  <a:pt x="7686" y="132"/>
                  <a:pt x="7682" y="128"/>
                  <a:pt x="7678" y="123"/>
                </a:cubicBezTo>
                <a:cubicBezTo>
                  <a:pt x="7688" y="130"/>
                  <a:pt x="7698" y="138"/>
                  <a:pt x="7708" y="145"/>
                </a:cubicBezTo>
                <a:cubicBezTo>
                  <a:pt x="7703" y="143"/>
                  <a:pt x="7699" y="141"/>
                  <a:pt x="7694" y="139"/>
                </a:cubicBezTo>
                <a:cubicBezTo>
                  <a:pt x="7704" y="141"/>
                  <a:pt x="7714" y="142"/>
                  <a:pt x="7724" y="144"/>
                </a:cubicBezTo>
                <a:cubicBezTo>
                  <a:pt x="7717" y="144"/>
                  <a:pt x="7709" y="145"/>
                  <a:pt x="7702" y="145"/>
                </a:cubicBezTo>
                <a:cubicBezTo>
                  <a:pt x="7707" y="144"/>
                  <a:pt x="7713" y="144"/>
                  <a:pt x="7718" y="143"/>
                </a:cubicBezTo>
                <a:cubicBezTo>
                  <a:pt x="7709" y="145"/>
                  <a:pt x="7699" y="148"/>
                  <a:pt x="7690" y="150"/>
                </a:cubicBezTo>
                <a:cubicBezTo>
                  <a:pt x="7694" y="149"/>
                  <a:pt x="7697" y="148"/>
                  <a:pt x="7701" y="147"/>
                </a:cubicBezTo>
                <a:cubicBezTo>
                  <a:pt x="7691" y="151"/>
                  <a:pt x="7681" y="156"/>
                  <a:pt x="7671" y="160"/>
                </a:cubicBezTo>
                <a:cubicBezTo>
                  <a:pt x="7674" y="158"/>
                  <a:pt x="7678" y="156"/>
                  <a:pt x="7681" y="154"/>
                </a:cubicBezTo>
                <a:cubicBezTo>
                  <a:pt x="7671" y="161"/>
                  <a:pt x="7661" y="167"/>
                  <a:pt x="7651" y="174"/>
                </a:cubicBezTo>
                <a:cubicBezTo>
                  <a:pt x="7654" y="171"/>
                  <a:pt x="7658" y="169"/>
                  <a:pt x="7661" y="166"/>
                </a:cubicBezTo>
                <a:lnTo>
                  <a:pt x="7634" y="193"/>
                </a:lnTo>
                <a:cubicBezTo>
                  <a:pt x="7637" y="189"/>
                  <a:pt x="7641" y="185"/>
                  <a:pt x="7644" y="181"/>
                </a:cubicBezTo>
                <a:cubicBezTo>
                  <a:pt x="7637" y="192"/>
                  <a:pt x="7629" y="203"/>
                  <a:pt x="7622" y="214"/>
                </a:cubicBezTo>
                <a:cubicBezTo>
                  <a:pt x="7625" y="209"/>
                  <a:pt x="7627" y="203"/>
                  <a:pt x="7630" y="198"/>
                </a:cubicBezTo>
                <a:cubicBezTo>
                  <a:pt x="7625" y="211"/>
                  <a:pt x="7621" y="224"/>
                  <a:pt x="7616" y="237"/>
                </a:cubicBezTo>
                <a:cubicBezTo>
                  <a:pt x="7617" y="234"/>
                  <a:pt x="7618" y="230"/>
                  <a:pt x="7619" y="227"/>
                </a:cubicBezTo>
                <a:cubicBezTo>
                  <a:pt x="7617" y="236"/>
                  <a:pt x="7615" y="246"/>
                  <a:pt x="7613" y="255"/>
                </a:cubicBezTo>
                <a:cubicBezTo>
                  <a:pt x="7611" y="266"/>
                  <a:pt x="7609" y="276"/>
                  <a:pt x="7607" y="287"/>
                </a:cubicBezTo>
                <a:cubicBezTo>
                  <a:pt x="7605" y="300"/>
                  <a:pt x="7604" y="312"/>
                  <a:pt x="7602" y="325"/>
                </a:cubicBezTo>
                <a:lnTo>
                  <a:pt x="7596" y="367"/>
                </a:lnTo>
                <a:cubicBezTo>
                  <a:pt x="7594" y="382"/>
                  <a:pt x="7592" y="396"/>
                  <a:pt x="7590" y="411"/>
                </a:cubicBezTo>
                <a:cubicBezTo>
                  <a:pt x="7588" y="428"/>
                  <a:pt x="7587" y="444"/>
                  <a:pt x="7585" y="461"/>
                </a:cubicBezTo>
                <a:cubicBezTo>
                  <a:pt x="7581" y="496"/>
                  <a:pt x="7577" y="532"/>
                  <a:pt x="7573" y="567"/>
                </a:cubicBezTo>
                <a:cubicBezTo>
                  <a:pt x="7569" y="606"/>
                  <a:pt x="7565" y="644"/>
                  <a:pt x="7561" y="683"/>
                </a:cubicBezTo>
                <a:cubicBezTo>
                  <a:pt x="7557" y="724"/>
                  <a:pt x="7553" y="764"/>
                  <a:pt x="7549" y="805"/>
                </a:cubicBezTo>
                <a:cubicBezTo>
                  <a:pt x="7545" y="847"/>
                  <a:pt x="7542" y="890"/>
                  <a:pt x="7538" y="932"/>
                </a:cubicBezTo>
                <a:lnTo>
                  <a:pt x="7526" y="1061"/>
                </a:lnTo>
                <a:cubicBezTo>
                  <a:pt x="7522" y="1104"/>
                  <a:pt x="7518" y="1146"/>
                  <a:pt x="7514" y="1189"/>
                </a:cubicBezTo>
                <a:cubicBezTo>
                  <a:pt x="7510" y="1230"/>
                  <a:pt x="7507" y="1272"/>
                  <a:pt x="7503" y="1313"/>
                </a:cubicBezTo>
                <a:cubicBezTo>
                  <a:pt x="7499" y="1353"/>
                  <a:pt x="7495" y="1392"/>
                  <a:pt x="7491" y="1432"/>
                </a:cubicBezTo>
                <a:cubicBezTo>
                  <a:pt x="7487" y="1468"/>
                  <a:pt x="7483" y="1505"/>
                  <a:pt x="7479" y="1541"/>
                </a:cubicBezTo>
                <a:cubicBezTo>
                  <a:pt x="7477" y="1558"/>
                  <a:pt x="7475" y="1576"/>
                  <a:pt x="7473" y="1593"/>
                </a:cubicBezTo>
                <a:lnTo>
                  <a:pt x="7467" y="1641"/>
                </a:lnTo>
                <a:lnTo>
                  <a:pt x="7461" y="1686"/>
                </a:lnTo>
                <a:cubicBezTo>
                  <a:pt x="7459" y="1700"/>
                  <a:pt x="7458" y="1714"/>
                  <a:pt x="7456" y="1728"/>
                </a:cubicBezTo>
                <a:cubicBezTo>
                  <a:pt x="7454" y="1741"/>
                  <a:pt x="7451" y="1753"/>
                  <a:pt x="7449" y="1766"/>
                </a:cubicBezTo>
                <a:lnTo>
                  <a:pt x="7443" y="1799"/>
                </a:lnTo>
                <a:cubicBezTo>
                  <a:pt x="7441" y="1810"/>
                  <a:pt x="7439" y="1820"/>
                  <a:pt x="7437" y="1831"/>
                </a:cubicBezTo>
                <a:cubicBezTo>
                  <a:pt x="7434" y="1840"/>
                  <a:pt x="7432" y="1849"/>
                  <a:pt x="7429" y="1858"/>
                </a:cubicBezTo>
                <a:cubicBezTo>
                  <a:pt x="7426" y="1865"/>
                  <a:pt x="7424" y="1872"/>
                  <a:pt x="7421" y="1879"/>
                </a:cubicBezTo>
                <a:cubicBezTo>
                  <a:pt x="7418" y="1886"/>
                  <a:pt x="7414" y="1894"/>
                  <a:pt x="7411" y="1901"/>
                </a:cubicBezTo>
                <a:cubicBezTo>
                  <a:pt x="7409" y="1904"/>
                  <a:pt x="7408" y="1907"/>
                  <a:pt x="7406" y="1910"/>
                </a:cubicBezTo>
                <a:cubicBezTo>
                  <a:pt x="7402" y="1915"/>
                  <a:pt x="7398" y="1921"/>
                  <a:pt x="7393" y="1925"/>
                </a:cubicBezTo>
                <a:cubicBezTo>
                  <a:pt x="7391" y="1927"/>
                  <a:pt x="7389" y="1928"/>
                  <a:pt x="7387" y="1930"/>
                </a:cubicBezTo>
                <a:cubicBezTo>
                  <a:pt x="7380" y="1937"/>
                  <a:pt x="7371" y="1942"/>
                  <a:pt x="7362" y="1945"/>
                </a:cubicBezTo>
                <a:cubicBezTo>
                  <a:pt x="7360" y="1946"/>
                  <a:pt x="7358" y="1946"/>
                  <a:pt x="7356" y="1947"/>
                </a:cubicBezTo>
                <a:cubicBezTo>
                  <a:pt x="7344" y="1951"/>
                  <a:pt x="7332" y="1952"/>
                  <a:pt x="7320" y="1950"/>
                </a:cubicBezTo>
                <a:cubicBezTo>
                  <a:pt x="7318" y="1950"/>
                  <a:pt x="7317" y="1949"/>
                  <a:pt x="7315" y="1949"/>
                </a:cubicBezTo>
                <a:cubicBezTo>
                  <a:pt x="7302" y="1946"/>
                  <a:pt x="7290" y="1941"/>
                  <a:pt x="7280" y="1932"/>
                </a:cubicBezTo>
                <a:cubicBezTo>
                  <a:pt x="7276" y="1929"/>
                  <a:pt x="7272" y="1925"/>
                  <a:pt x="7268" y="1922"/>
                </a:cubicBezTo>
                <a:cubicBezTo>
                  <a:pt x="7262" y="1917"/>
                  <a:pt x="7258" y="1911"/>
                  <a:pt x="7254" y="1905"/>
                </a:cubicBezTo>
                <a:cubicBezTo>
                  <a:pt x="7248" y="1895"/>
                  <a:pt x="7243" y="1886"/>
                  <a:pt x="7237" y="1876"/>
                </a:cubicBezTo>
                <a:cubicBezTo>
                  <a:pt x="7233" y="1865"/>
                  <a:pt x="7228" y="1854"/>
                  <a:pt x="7224" y="1843"/>
                </a:cubicBezTo>
                <a:cubicBezTo>
                  <a:pt x="7220" y="1831"/>
                  <a:pt x="7215" y="1819"/>
                  <a:pt x="7211" y="1807"/>
                </a:cubicBezTo>
                <a:cubicBezTo>
                  <a:pt x="7207" y="1794"/>
                  <a:pt x="7202" y="1780"/>
                  <a:pt x="7198" y="1767"/>
                </a:cubicBezTo>
                <a:cubicBezTo>
                  <a:pt x="7190" y="1739"/>
                  <a:pt x="7182" y="1710"/>
                  <a:pt x="7174" y="1682"/>
                </a:cubicBezTo>
                <a:cubicBezTo>
                  <a:pt x="7170" y="1668"/>
                  <a:pt x="7167" y="1655"/>
                  <a:pt x="7163" y="1641"/>
                </a:cubicBezTo>
                <a:cubicBezTo>
                  <a:pt x="7159" y="1628"/>
                  <a:pt x="7155" y="1616"/>
                  <a:pt x="7151" y="1603"/>
                </a:cubicBezTo>
                <a:cubicBezTo>
                  <a:pt x="7147" y="1592"/>
                  <a:pt x="7144" y="1580"/>
                  <a:pt x="7140" y="1569"/>
                </a:cubicBezTo>
                <a:cubicBezTo>
                  <a:pt x="7137" y="1560"/>
                  <a:pt x="7134" y="1552"/>
                  <a:pt x="7131" y="1543"/>
                </a:cubicBezTo>
                <a:cubicBezTo>
                  <a:pt x="7127" y="1535"/>
                  <a:pt x="7124" y="1528"/>
                  <a:pt x="7120" y="1520"/>
                </a:cubicBezTo>
                <a:cubicBezTo>
                  <a:pt x="7123" y="1524"/>
                  <a:pt x="7125" y="1529"/>
                  <a:pt x="7128" y="1533"/>
                </a:cubicBezTo>
                <a:cubicBezTo>
                  <a:pt x="7124" y="1528"/>
                  <a:pt x="7121" y="1523"/>
                  <a:pt x="7117" y="1518"/>
                </a:cubicBezTo>
                <a:cubicBezTo>
                  <a:pt x="7122" y="1523"/>
                  <a:pt x="7126" y="1528"/>
                  <a:pt x="7131" y="1533"/>
                </a:cubicBezTo>
                <a:cubicBezTo>
                  <a:pt x="7124" y="1528"/>
                  <a:pt x="7117" y="1522"/>
                  <a:pt x="7110" y="1517"/>
                </a:cubicBezTo>
                <a:cubicBezTo>
                  <a:pt x="7114" y="1520"/>
                  <a:pt x="7119" y="1522"/>
                  <a:pt x="7123" y="1525"/>
                </a:cubicBezTo>
                <a:cubicBezTo>
                  <a:pt x="7115" y="1521"/>
                  <a:pt x="7108" y="1518"/>
                  <a:pt x="7100" y="1514"/>
                </a:cubicBezTo>
                <a:cubicBezTo>
                  <a:pt x="7104" y="1516"/>
                  <a:pt x="7109" y="1517"/>
                  <a:pt x="7113" y="1519"/>
                </a:cubicBezTo>
                <a:cubicBezTo>
                  <a:pt x="7105" y="1517"/>
                  <a:pt x="7096" y="1515"/>
                  <a:pt x="7088" y="1513"/>
                </a:cubicBezTo>
                <a:cubicBezTo>
                  <a:pt x="7093" y="1514"/>
                  <a:pt x="7099" y="1514"/>
                  <a:pt x="7104" y="1515"/>
                </a:cubicBezTo>
                <a:cubicBezTo>
                  <a:pt x="7096" y="1515"/>
                  <a:pt x="7087" y="1514"/>
                  <a:pt x="7079" y="1514"/>
                </a:cubicBezTo>
                <a:cubicBezTo>
                  <a:pt x="7084" y="1514"/>
                  <a:pt x="7090" y="1513"/>
                  <a:pt x="7095" y="1513"/>
                </a:cubicBezTo>
                <a:cubicBezTo>
                  <a:pt x="7087" y="1515"/>
                  <a:pt x="7078" y="1516"/>
                  <a:pt x="7070" y="1518"/>
                </a:cubicBezTo>
                <a:cubicBezTo>
                  <a:pt x="7076" y="1516"/>
                  <a:pt x="7081" y="1514"/>
                  <a:pt x="7087" y="1512"/>
                </a:cubicBezTo>
                <a:lnTo>
                  <a:pt x="7063" y="1524"/>
                </a:lnTo>
                <a:cubicBezTo>
                  <a:pt x="7067" y="1521"/>
                  <a:pt x="7072" y="1519"/>
                  <a:pt x="7076" y="1516"/>
                </a:cubicBezTo>
                <a:cubicBezTo>
                  <a:pt x="7068" y="1522"/>
                  <a:pt x="7061" y="1528"/>
                  <a:pt x="7053" y="1534"/>
                </a:cubicBezTo>
                <a:cubicBezTo>
                  <a:pt x="7057" y="1531"/>
                  <a:pt x="7060" y="1527"/>
                  <a:pt x="7064" y="1524"/>
                </a:cubicBezTo>
                <a:cubicBezTo>
                  <a:pt x="7057" y="1532"/>
                  <a:pt x="7050" y="1541"/>
                  <a:pt x="7043" y="1549"/>
                </a:cubicBezTo>
                <a:cubicBezTo>
                  <a:pt x="7045" y="1546"/>
                  <a:pt x="7048" y="1542"/>
                  <a:pt x="7050" y="1539"/>
                </a:cubicBezTo>
                <a:lnTo>
                  <a:pt x="7041" y="1554"/>
                </a:lnTo>
                <a:cubicBezTo>
                  <a:pt x="7038" y="1561"/>
                  <a:pt x="7034" y="1568"/>
                  <a:pt x="7031" y="1575"/>
                </a:cubicBezTo>
                <a:cubicBezTo>
                  <a:pt x="7027" y="1585"/>
                  <a:pt x="7024" y="1594"/>
                  <a:pt x="7020" y="1604"/>
                </a:cubicBezTo>
                <a:cubicBezTo>
                  <a:pt x="7016" y="1615"/>
                  <a:pt x="7013" y="1626"/>
                  <a:pt x="7009" y="1637"/>
                </a:cubicBezTo>
                <a:cubicBezTo>
                  <a:pt x="7005" y="1649"/>
                  <a:pt x="7002" y="1661"/>
                  <a:pt x="6998" y="1673"/>
                </a:cubicBezTo>
                <a:cubicBezTo>
                  <a:pt x="6994" y="1686"/>
                  <a:pt x="6990" y="1700"/>
                  <a:pt x="6986" y="1713"/>
                </a:cubicBezTo>
                <a:cubicBezTo>
                  <a:pt x="6978" y="1741"/>
                  <a:pt x="6971" y="1768"/>
                  <a:pt x="6963" y="1796"/>
                </a:cubicBezTo>
                <a:cubicBezTo>
                  <a:pt x="6955" y="1824"/>
                  <a:pt x="6947" y="1853"/>
                  <a:pt x="6939" y="1881"/>
                </a:cubicBezTo>
                <a:lnTo>
                  <a:pt x="6927" y="1920"/>
                </a:lnTo>
                <a:lnTo>
                  <a:pt x="6915" y="1959"/>
                </a:lnTo>
                <a:cubicBezTo>
                  <a:pt x="6911" y="1971"/>
                  <a:pt x="6906" y="1982"/>
                  <a:pt x="6902" y="1994"/>
                </a:cubicBezTo>
                <a:cubicBezTo>
                  <a:pt x="6897" y="2005"/>
                  <a:pt x="6892" y="2017"/>
                  <a:pt x="6887" y="2028"/>
                </a:cubicBezTo>
                <a:cubicBezTo>
                  <a:pt x="6882" y="2038"/>
                  <a:pt x="6876" y="2048"/>
                  <a:pt x="6871" y="2058"/>
                </a:cubicBezTo>
                <a:cubicBezTo>
                  <a:pt x="6867" y="2064"/>
                  <a:pt x="6864" y="2069"/>
                  <a:pt x="6860" y="2075"/>
                </a:cubicBezTo>
                <a:cubicBezTo>
                  <a:pt x="6857" y="2079"/>
                  <a:pt x="6854" y="2083"/>
                  <a:pt x="6851" y="2086"/>
                </a:cubicBezTo>
                <a:cubicBezTo>
                  <a:pt x="6847" y="2090"/>
                  <a:pt x="6843" y="2093"/>
                  <a:pt x="6839" y="2097"/>
                </a:cubicBezTo>
                <a:cubicBezTo>
                  <a:pt x="6836" y="2101"/>
                  <a:pt x="6831" y="2105"/>
                  <a:pt x="6827" y="2108"/>
                </a:cubicBezTo>
                <a:cubicBezTo>
                  <a:pt x="6823" y="2110"/>
                  <a:pt x="6819" y="2113"/>
                  <a:pt x="6815" y="2115"/>
                </a:cubicBezTo>
                <a:cubicBezTo>
                  <a:pt x="6810" y="2118"/>
                  <a:pt x="6805" y="2120"/>
                  <a:pt x="6800" y="2122"/>
                </a:cubicBezTo>
                <a:cubicBezTo>
                  <a:pt x="6796" y="2123"/>
                  <a:pt x="6793" y="2125"/>
                  <a:pt x="6789" y="2126"/>
                </a:cubicBezTo>
                <a:cubicBezTo>
                  <a:pt x="6783" y="2128"/>
                  <a:pt x="6777" y="2129"/>
                  <a:pt x="6771" y="2130"/>
                </a:cubicBezTo>
                <a:cubicBezTo>
                  <a:pt x="6767" y="2130"/>
                  <a:pt x="6764" y="2131"/>
                  <a:pt x="6760" y="2131"/>
                </a:cubicBezTo>
                <a:cubicBezTo>
                  <a:pt x="6751" y="2131"/>
                  <a:pt x="6742" y="2131"/>
                  <a:pt x="6733" y="2128"/>
                </a:cubicBezTo>
                <a:cubicBezTo>
                  <a:pt x="6725" y="2126"/>
                  <a:pt x="6717" y="2123"/>
                  <a:pt x="6709" y="2121"/>
                </a:cubicBezTo>
                <a:cubicBezTo>
                  <a:pt x="6702" y="2119"/>
                  <a:pt x="6696" y="2116"/>
                  <a:pt x="6690" y="2112"/>
                </a:cubicBezTo>
                <a:cubicBezTo>
                  <a:pt x="6682" y="2107"/>
                  <a:pt x="6675" y="2101"/>
                  <a:pt x="6667" y="2096"/>
                </a:cubicBezTo>
                <a:cubicBezTo>
                  <a:pt x="6664" y="2094"/>
                  <a:pt x="6661" y="2092"/>
                  <a:pt x="6658" y="2089"/>
                </a:cubicBezTo>
                <a:cubicBezTo>
                  <a:pt x="6649" y="2081"/>
                  <a:pt x="6640" y="2072"/>
                  <a:pt x="6631" y="2064"/>
                </a:cubicBezTo>
                <a:cubicBezTo>
                  <a:pt x="6623" y="2055"/>
                  <a:pt x="6615" y="2047"/>
                  <a:pt x="6607" y="2038"/>
                </a:cubicBezTo>
                <a:cubicBezTo>
                  <a:pt x="6600" y="2030"/>
                  <a:pt x="6593" y="2023"/>
                  <a:pt x="6586" y="2015"/>
                </a:cubicBezTo>
                <a:cubicBezTo>
                  <a:pt x="6577" y="2006"/>
                  <a:pt x="6568" y="1996"/>
                  <a:pt x="6559" y="1987"/>
                </a:cubicBezTo>
                <a:cubicBezTo>
                  <a:pt x="6554" y="1981"/>
                  <a:pt x="6548" y="1974"/>
                  <a:pt x="6543" y="1968"/>
                </a:cubicBezTo>
                <a:cubicBezTo>
                  <a:pt x="6537" y="1960"/>
                  <a:pt x="6532" y="1951"/>
                  <a:pt x="6526" y="1943"/>
                </a:cubicBezTo>
                <a:cubicBezTo>
                  <a:pt x="6522" y="1935"/>
                  <a:pt x="6518" y="1928"/>
                  <a:pt x="6514" y="1920"/>
                </a:cubicBezTo>
                <a:cubicBezTo>
                  <a:pt x="6509" y="1911"/>
                  <a:pt x="6505" y="1901"/>
                  <a:pt x="6500" y="1892"/>
                </a:cubicBezTo>
                <a:cubicBezTo>
                  <a:pt x="6493" y="1875"/>
                  <a:pt x="6485" y="1857"/>
                  <a:pt x="6478" y="1840"/>
                </a:cubicBezTo>
                <a:cubicBezTo>
                  <a:pt x="6470" y="1823"/>
                  <a:pt x="6463" y="1806"/>
                  <a:pt x="6455" y="1789"/>
                </a:cubicBezTo>
                <a:cubicBezTo>
                  <a:pt x="6452" y="1782"/>
                  <a:pt x="6449" y="1776"/>
                  <a:pt x="6446" y="1769"/>
                </a:cubicBezTo>
                <a:cubicBezTo>
                  <a:pt x="6443" y="1763"/>
                  <a:pt x="6439" y="1758"/>
                  <a:pt x="6436" y="1752"/>
                </a:cubicBezTo>
                <a:cubicBezTo>
                  <a:pt x="6432" y="1746"/>
                  <a:pt x="6429" y="1740"/>
                  <a:pt x="6425" y="1734"/>
                </a:cubicBezTo>
                <a:cubicBezTo>
                  <a:pt x="6427" y="1737"/>
                  <a:pt x="6429" y="1739"/>
                  <a:pt x="6431" y="1742"/>
                </a:cubicBezTo>
                <a:cubicBezTo>
                  <a:pt x="6427" y="1738"/>
                  <a:pt x="6424" y="1733"/>
                  <a:pt x="6420" y="1729"/>
                </a:cubicBezTo>
                <a:cubicBezTo>
                  <a:pt x="6425" y="1733"/>
                  <a:pt x="6429" y="1737"/>
                  <a:pt x="6434" y="1741"/>
                </a:cubicBezTo>
                <a:cubicBezTo>
                  <a:pt x="6430" y="1738"/>
                  <a:pt x="6426" y="1736"/>
                  <a:pt x="6422" y="1733"/>
                </a:cubicBezTo>
                <a:lnTo>
                  <a:pt x="6455" y="1745"/>
                </a:lnTo>
                <a:cubicBezTo>
                  <a:pt x="6451" y="1745"/>
                  <a:pt x="6448" y="1744"/>
                  <a:pt x="6444" y="1744"/>
                </a:cubicBezTo>
                <a:cubicBezTo>
                  <a:pt x="6457" y="1741"/>
                  <a:pt x="6471" y="1739"/>
                  <a:pt x="6484" y="1736"/>
                </a:cubicBezTo>
                <a:lnTo>
                  <a:pt x="6472" y="1742"/>
                </a:lnTo>
                <a:cubicBezTo>
                  <a:pt x="6479" y="1736"/>
                  <a:pt x="6487" y="1730"/>
                  <a:pt x="6494" y="1724"/>
                </a:cubicBezTo>
                <a:cubicBezTo>
                  <a:pt x="6490" y="1729"/>
                  <a:pt x="6487" y="1733"/>
                  <a:pt x="6483" y="1738"/>
                </a:cubicBezTo>
                <a:cubicBezTo>
                  <a:pt x="6485" y="1735"/>
                  <a:pt x="6488" y="1731"/>
                  <a:pt x="6490" y="1728"/>
                </a:cubicBezTo>
                <a:lnTo>
                  <a:pt x="6487" y="1731"/>
                </a:lnTo>
                <a:cubicBezTo>
                  <a:pt x="6486" y="1734"/>
                  <a:pt x="6484" y="1738"/>
                  <a:pt x="6483" y="1741"/>
                </a:cubicBezTo>
                <a:cubicBezTo>
                  <a:pt x="6480" y="1752"/>
                  <a:pt x="6476" y="1762"/>
                  <a:pt x="6473" y="1773"/>
                </a:cubicBezTo>
                <a:cubicBezTo>
                  <a:pt x="6469" y="1788"/>
                  <a:pt x="6466" y="1802"/>
                  <a:pt x="6462" y="1817"/>
                </a:cubicBezTo>
                <a:cubicBezTo>
                  <a:pt x="6458" y="1834"/>
                  <a:pt x="6454" y="1852"/>
                  <a:pt x="6450" y="1869"/>
                </a:cubicBezTo>
                <a:cubicBezTo>
                  <a:pt x="6446" y="1889"/>
                  <a:pt x="6443" y="1909"/>
                  <a:pt x="6439" y="1929"/>
                </a:cubicBezTo>
                <a:lnTo>
                  <a:pt x="6427" y="1995"/>
                </a:lnTo>
                <a:cubicBezTo>
                  <a:pt x="6423" y="2018"/>
                  <a:pt x="6420" y="2041"/>
                  <a:pt x="6416" y="2064"/>
                </a:cubicBezTo>
                <a:cubicBezTo>
                  <a:pt x="6412" y="2087"/>
                  <a:pt x="6408" y="2111"/>
                  <a:pt x="6404" y="2134"/>
                </a:cubicBezTo>
                <a:cubicBezTo>
                  <a:pt x="6400" y="2158"/>
                  <a:pt x="6396" y="2181"/>
                  <a:pt x="6392" y="2205"/>
                </a:cubicBezTo>
                <a:lnTo>
                  <a:pt x="6380" y="2274"/>
                </a:lnTo>
                <a:cubicBezTo>
                  <a:pt x="6376" y="2296"/>
                  <a:pt x="6373" y="2319"/>
                  <a:pt x="6369" y="2341"/>
                </a:cubicBezTo>
                <a:lnTo>
                  <a:pt x="6357" y="2404"/>
                </a:lnTo>
                <a:cubicBezTo>
                  <a:pt x="6353" y="2423"/>
                  <a:pt x="6348" y="2441"/>
                  <a:pt x="6344" y="2460"/>
                </a:cubicBezTo>
                <a:cubicBezTo>
                  <a:pt x="6340" y="2477"/>
                  <a:pt x="6335" y="2494"/>
                  <a:pt x="6331" y="2511"/>
                </a:cubicBezTo>
                <a:cubicBezTo>
                  <a:pt x="6327" y="2525"/>
                  <a:pt x="6322" y="2538"/>
                  <a:pt x="6318" y="2552"/>
                </a:cubicBezTo>
                <a:cubicBezTo>
                  <a:pt x="6315" y="2559"/>
                  <a:pt x="6312" y="2567"/>
                  <a:pt x="6309" y="2574"/>
                </a:cubicBezTo>
                <a:cubicBezTo>
                  <a:pt x="6307" y="2578"/>
                  <a:pt x="6305" y="2581"/>
                  <a:pt x="6303" y="2585"/>
                </a:cubicBezTo>
                <a:cubicBezTo>
                  <a:pt x="6301" y="2589"/>
                  <a:pt x="6299" y="2592"/>
                  <a:pt x="6297" y="2595"/>
                </a:cubicBezTo>
                <a:lnTo>
                  <a:pt x="6285" y="2610"/>
                </a:lnTo>
                <a:cubicBezTo>
                  <a:pt x="6279" y="2617"/>
                  <a:pt x="6272" y="2623"/>
                  <a:pt x="6264" y="2628"/>
                </a:cubicBezTo>
                <a:cubicBezTo>
                  <a:pt x="6260" y="2630"/>
                  <a:pt x="6256" y="2633"/>
                  <a:pt x="6252" y="2635"/>
                </a:cubicBezTo>
                <a:cubicBezTo>
                  <a:pt x="6242" y="2641"/>
                  <a:pt x="6231" y="2644"/>
                  <a:pt x="6219" y="2645"/>
                </a:cubicBezTo>
                <a:lnTo>
                  <a:pt x="6208" y="2645"/>
                </a:lnTo>
                <a:cubicBezTo>
                  <a:pt x="6195" y="2646"/>
                  <a:pt x="6182" y="2643"/>
                  <a:pt x="6171" y="2637"/>
                </a:cubicBezTo>
                <a:cubicBezTo>
                  <a:pt x="6167" y="2635"/>
                  <a:pt x="6164" y="2633"/>
                  <a:pt x="6160" y="2631"/>
                </a:cubicBezTo>
                <a:cubicBezTo>
                  <a:pt x="6154" y="2628"/>
                  <a:pt x="6148" y="2624"/>
                  <a:pt x="6143" y="2619"/>
                </a:cubicBezTo>
                <a:cubicBezTo>
                  <a:pt x="6139" y="2615"/>
                  <a:pt x="6135" y="2612"/>
                  <a:pt x="6131" y="2608"/>
                </a:cubicBezTo>
                <a:cubicBezTo>
                  <a:pt x="6128" y="2605"/>
                  <a:pt x="6125" y="2602"/>
                  <a:pt x="6123" y="2598"/>
                </a:cubicBezTo>
                <a:cubicBezTo>
                  <a:pt x="6118" y="2591"/>
                  <a:pt x="6112" y="2584"/>
                  <a:pt x="6107" y="2577"/>
                </a:cubicBezTo>
                <a:cubicBezTo>
                  <a:pt x="6103" y="2569"/>
                  <a:pt x="6098" y="2562"/>
                  <a:pt x="6094" y="2554"/>
                </a:cubicBezTo>
                <a:cubicBezTo>
                  <a:pt x="6089" y="2545"/>
                  <a:pt x="6085" y="2536"/>
                  <a:pt x="6080" y="2527"/>
                </a:cubicBezTo>
                <a:cubicBezTo>
                  <a:pt x="6072" y="2510"/>
                  <a:pt x="6065" y="2492"/>
                  <a:pt x="6057" y="2475"/>
                </a:cubicBezTo>
                <a:cubicBezTo>
                  <a:pt x="6050" y="2458"/>
                  <a:pt x="6042" y="2441"/>
                  <a:pt x="6035" y="2424"/>
                </a:cubicBezTo>
                <a:cubicBezTo>
                  <a:pt x="6028" y="2409"/>
                  <a:pt x="6020" y="2394"/>
                  <a:pt x="6013" y="2379"/>
                </a:cubicBezTo>
                <a:cubicBezTo>
                  <a:pt x="6010" y="2373"/>
                  <a:pt x="6007" y="2368"/>
                  <a:pt x="6004" y="2362"/>
                </a:cubicBezTo>
                <a:cubicBezTo>
                  <a:pt x="6000" y="2356"/>
                  <a:pt x="5996" y="2351"/>
                  <a:pt x="5992" y="2345"/>
                </a:cubicBezTo>
                <a:cubicBezTo>
                  <a:pt x="5983" y="2331"/>
                  <a:pt x="5975" y="2318"/>
                  <a:pt x="5966" y="2304"/>
                </a:cubicBezTo>
                <a:cubicBezTo>
                  <a:pt x="5958" y="2290"/>
                  <a:pt x="5950" y="2275"/>
                  <a:pt x="5942" y="2261"/>
                </a:cubicBezTo>
                <a:cubicBezTo>
                  <a:pt x="5934" y="2246"/>
                  <a:pt x="5927" y="2232"/>
                  <a:pt x="5919" y="2217"/>
                </a:cubicBezTo>
                <a:cubicBezTo>
                  <a:pt x="5912" y="2203"/>
                  <a:pt x="5904" y="2190"/>
                  <a:pt x="5897" y="2176"/>
                </a:cubicBezTo>
                <a:cubicBezTo>
                  <a:pt x="5891" y="2165"/>
                  <a:pt x="5885" y="2155"/>
                  <a:pt x="5879" y="2144"/>
                </a:cubicBezTo>
                <a:cubicBezTo>
                  <a:pt x="5871" y="2134"/>
                  <a:pt x="5863" y="2123"/>
                  <a:pt x="5855" y="2113"/>
                </a:cubicBezTo>
                <a:cubicBezTo>
                  <a:pt x="5858" y="2116"/>
                  <a:pt x="5860" y="2119"/>
                  <a:pt x="5863" y="2122"/>
                </a:cubicBezTo>
                <a:cubicBezTo>
                  <a:pt x="5859" y="2118"/>
                  <a:pt x="5855" y="2115"/>
                  <a:pt x="5851" y="2111"/>
                </a:cubicBezTo>
                <a:cubicBezTo>
                  <a:pt x="5854" y="2113"/>
                  <a:pt x="5857" y="2116"/>
                  <a:pt x="5860" y="2118"/>
                </a:cubicBezTo>
                <a:cubicBezTo>
                  <a:pt x="5856" y="2115"/>
                  <a:pt x="5852" y="2113"/>
                  <a:pt x="5848" y="2110"/>
                </a:cubicBezTo>
                <a:cubicBezTo>
                  <a:pt x="5854" y="2113"/>
                  <a:pt x="5861" y="2116"/>
                  <a:pt x="5867" y="2119"/>
                </a:cubicBezTo>
                <a:cubicBezTo>
                  <a:pt x="5863" y="2118"/>
                  <a:pt x="5859" y="2116"/>
                  <a:pt x="5855" y="2115"/>
                </a:cubicBezTo>
                <a:cubicBezTo>
                  <a:pt x="5862" y="2116"/>
                  <a:pt x="5870" y="2118"/>
                  <a:pt x="5877" y="2119"/>
                </a:cubicBezTo>
                <a:lnTo>
                  <a:pt x="5866" y="2119"/>
                </a:lnTo>
                <a:cubicBezTo>
                  <a:pt x="5876" y="2117"/>
                  <a:pt x="5887" y="2114"/>
                  <a:pt x="5897" y="2112"/>
                </a:cubicBezTo>
                <a:cubicBezTo>
                  <a:pt x="5893" y="2114"/>
                  <a:pt x="5890" y="2115"/>
                  <a:pt x="5886" y="2117"/>
                </a:cubicBezTo>
                <a:cubicBezTo>
                  <a:pt x="5892" y="2112"/>
                  <a:pt x="5899" y="2108"/>
                  <a:pt x="5905" y="2103"/>
                </a:cubicBezTo>
                <a:lnTo>
                  <a:pt x="5893" y="2115"/>
                </a:lnTo>
                <a:cubicBezTo>
                  <a:pt x="5896" y="2112"/>
                  <a:pt x="5899" y="2108"/>
                  <a:pt x="5902" y="2105"/>
                </a:cubicBezTo>
                <a:lnTo>
                  <a:pt x="5893" y="2117"/>
                </a:lnTo>
                <a:cubicBezTo>
                  <a:pt x="5890" y="2122"/>
                  <a:pt x="5887" y="2128"/>
                  <a:pt x="5884" y="2133"/>
                </a:cubicBezTo>
                <a:cubicBezTo>
                  <a:pt x="5880" y="2141"/>
                  <a:pt x="5877" y="2148"/>
                  <a:pt x="5873" y="2156"/>
                </a:cubicBezTo>
                <a:cubicBezTo>
                  <a:pt x="5870" y="2164"/>
                  <a:pt x="5866" y="2173"/>
                  <a:pt x="5863" y="2181"/>
                </a:cubicBezTo>
                <a:lnTo>
                  <a:pt x="5839" y="2241"/>
                </a:lnTo>
                <a:lnTo>
                  <a:pt x="5815" y="2301"/>
                </a:lnTo>
                <a:cubicBezTo>
                  <a:pt x="5811" y="2311"/>
                  <a:pt x="5806" y="2322"/>
                  <a:pt x="5802" y="2332"/>
                </a:cubicBezTo>
                <a:cubicBezTo>
                  <a:pt x="5798" y="2341"/>
                  <a:pt x="5793" y="2351"/>
                  <a:pt x="5789" y="2360"/>
                </a:cubicBezTo>
                <a:lnTo>
                  <a:pt x="5774" y="2387"/>
                </a:lnTo>
                <a:cubicBezTo>
                  <a:pt x="5770" y="2393"/>
                  <a:pt x="5766" y="2398"/>
                  <a:pt x="5762" y="2404"/>
                </a:cubicBezTo>
                <a:cubicBezTo>
                  <a:pt x="5760" y="2408"/>
                  <a:pt x="5757" y="2411"/>
                  <a:pt x="5753" y="2414"/>
                </a:cubicBezTo>
                <a:lnTo>
                  <a:pt x="5741" y="2426"/>
                </a:lnTo>
                <a:cubicBezTo>
                  <a:pt x="5736" y="2432"/>
                  <a:pt x="5729" y="2437"/>
                  <a:pt x="5722" y="2440"/>
                </a:cubicBezTo>
                <a:lnTo>
                  <a:pt x="5710" y="2446"/>
                </a:lnTo>
                <a:cubicBezTo>
                  <a:pt x="5699" y="2451"/>
                  <a:pt x="5688" y="2453"/>
                  <a:pt x="5676" y="2453"/>
                </a:cubicBezTo>
                <a:cubicBezTo>
                  <a:pt x="5672" y="2453"/>
                  <a:pt x="5668" y="2452"/>
                  <a:pt x="5664" y="2452"/>
                </a:cubicBezTo>
                <a:cubicBezTo>
                  <a:pt x="5654" y="2452"/>
                  <a:pt x="5644" y="2449"/>
                  <a:pt x="5635" y="2445"/>
                </a:cubicBezTo>
                <a:lnTo>
                  <a:pt x="5623" y="2439"/>
                </a:lnTo>
                <a:cubicBezTo>
                  <a:pt x="5617" y="2436"/>
                  <a:pt x="5612" y="2432"/>
                  <a:pt x="5607" y="2428"/>
                </a:cubicBezTo>
                <a:cubicBezTo>
                  <a:pt x="5601" y="2422"/>
                  <a:pt x="5595" y="2417"/>
                  <a:pt x="5589" y="2411"/>
                </a:cubicBezTo>
                <a:cubicBezTo>
                  <a:pt x="5583" y="2404"/>
                  <a:pt x="5577" y="2396"/>
                  <a:pt x="5571" y="2389"/>
                </a:cubicBezTo>
                <a:cubicBezTo>
                  <a:pt x="5567" y="2382"/>
                  <a:pt x="5562" y="2375"/>
                  <a:pt x="5558" y="2368"/>
                </a:cubicBezTo>
                <a:cubicBezTo>
                  <a:pt x="5554" y="2360"/>
                  <a:pt x="5549" y="2353"/>
                  <a:pt x="5545" y="2345"/>
                </a:cubicBezTo>
                <a:cubicBezTo>
                  <a:pt x="5537" y="2330"/>
                  <a:pt x="5529" y="2314"/>
                  <a:pt x="5521" y="2299"/>
                </a:cubicBezTo>
                <a:cubicBezTo>
                  <a:pt x="5513" y="2284"/>
                  <a:pt x="5506" y="2268"/>
                  <a:pt x="5498" y="2253"/>
                </a:cubicBezTo>
                <a:cubicBezTo>
                  <a:pt x="5492" y="2240"/>
                  <a:pt x="5485" y="2228"/>
                  <a:pt x="5479" y="2215"/>
                </a:cubicBezTo>
                <a:cubicBezTo>
                  <a:pt x="5475" y="2210"/>
                  <a:pt x="5472" y="2204"/>
                  <a:pt x="5468" y="2199"/>
                </a:cubicBezTo>
                <a:cubicBezTo>
                  <a:pt x="5464" y="2193"/>
                  <a:pt x="5460" y="2188"/>
                  <a:pt x="5456" y="2182"/>
                </a:cubicBezTo>
                <a:cubicBezTo>
                  <a:pt x="5459" y="2185"/>
                  <a:pt x="5461" y="2188"/>
                  <a:pt x="5464" y="2191"/>
                </a:cubicBezTo>
                <a:cubicBezTo>
                  <a:pt x="5460" y="2187"/>
                  <a:pt x="5456" y="2182"/>
                  <a:pt x="5452" y="2178"/>
                </a:cubicBezTo>
                <a:lnTo>
                  <a:pt x="5462" y="2188"/>
                </a:lnTo>
                <a:cubicBezTo>
                  <a:pt x="5458" y="2185"/>
                  <a:pt x="5455" y="2183"/>
                  <a:pt x="5451" y="2180"/>
                </a:cubicBezTo>
                <a:cubicBezTo>
                  <a:pt x="5456" y="2183"/>
                  <a:pt x="5461" y="2185"/>
                  <a:pt x="5466" y="2188"/>
                </a:cubicBezTo>
                <a:cubicBezTo>
                  <a:pt x="5462" y="2186"/>
                  <a:pt x="5458" y="2185"/>
                  <a:pt x="5454" y="2183"/>
                </a:cubicBezTo>
                <a:cubicBezTo>
                  <a:pt x="5459" y="2184"/>
                  <a:pt x="5464" y="2186"/>
                  <a:pt x="5469" y="2187"/>
                </a:cubicBezTo>
                <a:cubicBezTo>
                  <a:pt x="5465" y="2186"/>
                  <a:pt x="5461" y="2186"/>
                  <a:pt x="5457" y="2185"/>
                </a:cubicBezTo>
                <a:lnTo>
                  <a:pt x="5479" y="2185"/>
                </a:lnTo>
                <a:cubicBezTo>
                  <a:pt x="5471" y="2186"/>
                  <a:pt x="5464" y="2188"/>
                  <a:pt x="5456" y="2189"/>
                </a:cubicBezTo>
                <a:cubicBezTo>
                  <a:pt x="5462" y="2187"/>
                  <a:pt x="5469" y="2185"/>
                  <a:pt x="5475" y="2183"/>
                </a:cubicBezTo>
                <a:lnTo>
                  <a:pt x="5460" y="2189"/>
                </a:lnTo>
                <a:cubicBezTo>
                  <a:pt x="5453" y="2193"/>
                  <a:pt x="5447" y="2197"/>
                  <a:pt x="5440" y="2201"/>
                </a:cubicBezTo>
                <a:cubicBezTo>
                  <a:pt x="5431" y="2207"/>
                  <a:pt x="5423" y="2213"/>
                  <a:pt x="5414" y="2219"/>
                </a:cubicBezTo>
                <a:cubicBezTo>
                  <a:pt x="5404" y="2226"/>
                  <a:pt x="5394" y="2232"/>
                  <a:pt x="5384" y="2239"/>
                </a:cubicBezTo>
                <a:cubicBezTo>
                  <a:pt x="5376" y="2243"/>
                  <a:pt x="5368" y="2246"/>
                  <a:pt x="5360" y="2250"/>
                </a:cubicBezTo>
                <a:cubicBezTo>
                  <a:pt x="5355" y="2253"/>
                  <a:pt x="5349" y="2255"/>
                  <a:pt x="5343" y="2256"/>
                </a:cubicBezTo>
                <a:cubicBezTo>
                  <a:pt x="5335" y="2258"/>
                  <a:pt x="5328" y="2259"/>
                  <a:pt x="5320" y="2261"/>
                </a:cubicBezTo>
                <a:cubicBezTo>
                  <a:pt x="5314" y="2262"/>
                  <a:pt x="5308" y="2263"/>
                  <a:pt x="5302" y="2262"/>
                </a:cubicBezTo>
                <a:cubicBezTo>
                  <a:pt x="5294" y="2262"/>
                  <a:pt x="5286" y="2261"/>
                  <a:pt x="5278" y="2261"/>
                </a:cubicBezTo>
                <a:cubicBezTo>
                  <a:pt x="5275" y="2261"/>
                  <a:pt x="5271" y="2261"/>
                  <a:pt x="5268" y="2260"/>
                </a:cubicBezTo>
                <a:cubicBezTo>
                  <a:pt x="5257" y="2258"/>
                  <a:pt x="5246" y="2255"/>
                  <a:pt x="5235" y="2253"/>
                </a:cubicBezTo>
                <a:cubicBezTo>
                  <a:pt x="5218" y="2247"/>
                  <a:pt x="5201" y="2242"/>
                  <a:pt x="5184" y="2236"/>
                </a:cubicBezTo>
                <a:lnTo>
                  <a:pt x="5142" y="2218"/>
                </a:lnTo>
                <a:cubicBezTo>
                  <a:pt x="5125" y="2212"/>
                  <a:pt x="5109" y="2207"/>
                  <a:pt x="5092" y="2201"/>
                </a:cubicBezTo>
                <a:cubicBezTo>
                  <a:pt x="5081" y="2197"/>
                  <a:pt x="5071" y="2192"/>
                  <a:pt x="5060" y="2188"/>
                </a:cubicBezTo>
                <a:cubicBezTo>
                  <a:pt x="5051" y="2183"/>
                  <a:pt x="5043" y="2179"/>
                  <a:pt x="5034" y="2174"/>
                </a:cubicBezTo>
                <a:cubicBezTo>
                  <a:pt x="5027" y="2170"/>
                  <a:pt x="5020" y="2165"/>
                  <a:pt x="5013" y="2161"/>
                </a:cubicBezTo>
                <a:cubicBezTo>
                  <a:pt x="5007" y="2158"/>
                  <a:pt x="5002" y="2154"/>
                  <a:pt x="4996" y="2151"/>
                </a:cubicBezTo>
                <a:cubicBezTo>
                  <a:pt x="4988" y="2148"/>
                  <a:pt x="4981" y="2144"/>
                  <a:pt x="4973" y="2141"/>
                </a:cubicBezTo>
                <a:cubicBezTo>
                  <a:pt x="4978" y="2143"/>
                  <a:pt x="4984" y="2144"/>
                  <a:pt x="4989" y="2146"/>
                </a:cubicBezTo>
                <a:cubicBezTo>
                  <a:pt x="4981" y="2145"/>
                  <a:pt x="4974" y="2143"/>
                  <a:pt x="4966" y="2142"/>
                </a:cubicBezTo>
                <a:lnTo>
                  <a:pt x="4990" y="2142"/>
                </a:lnTo>
                <a:cubicBezTo>
                  <a:pt x="4982" y="2143"/>
                  <a:pt x="4975" y="2145"/>
                  <a:pt x="4967" y="2146"/>
                </a:cubicBezTo>
                <a:lnTo>
                  <a:pt x="4985" y="2140"/>
                </a:lnTo>
                <a:lnTo>
                  <a:pt x="4973" y="2146"/>
                </a:lnTo>
                <a:cubicBezTo>
                  <a:pt x="4977" y="2143"/>
                  <a:pt x="4982" y="2141"/>
                  <a:pt x="4986" y="2138"/>
                </a:cubicBezTo>
                <a:lnTo>
                  <a:pt x="4974" y="2147"/>
                </a:lnTo>
                <a:cubicBezTo>
                  <a:pt x="4978" y="2144"/>
                  <a:pt x="4981" y="2140"/>
                  <a:pt x="4985" y="2137"/>
                </a:cubicBezTo>
                <a:lnTo>
                  <a:pt x="4980" y="2142"/>
                </a:lnTo>
                <a:cubicBezTo>
                  <a:pt x="4977" y="2146"/>
                  <a:pt x="4975" y="2149"/>
                  <a:pt x="4972" y="2153"/>
                </a:cubicBezTo>
                <a:cubicBezTo>
                  <a:pt x="4969" y="2160"/>
                  <a:pt x="4965" y="2166"/>
                  <a:pt x="4962" y="2173"/>
                </a:cubicBezTo>
                <a:cubicBezTo>
                  <a:pt x="4958" y="2180"/>
                  <a:pt x="4955" y="2188"/>
                  <a:pt x="4951" y="2195"/>
                </a:cubicBezTo>
                <a:cubicBezTo>
                  <a:pt x="4944" y="2214"/>
                  <a:pt x="4936" y="2233"/>
                  <a:pt x="4929" y="2252"/>
                </a:cubicBezTo>
                <a:cubicBezTo>
                  <a:pt x="4921" y="2274"/>
                  <a:pt x="4913" y="2295"/>
                  <a:pt x="4905" y="2317"/>
                </a:cubicBezTo>
                <a:cubicBezTo>
                  <a:pt x="4897" y="2338"/>
                  <a:pt x="4889" y="2360"/>
                  <a:pt x="4881" y="2381"/>
                </a:cubicBezTo>
                <a:cubicBezTo>
                  <a:pt x="4877" y="2391"/>
                  <a:pt x="4872" y="2402"/>
                  <a:pt x="4868" y="2412"/>
                </a:cubicBezTo>
                <a:cubicBezTo>
                  <a:pt x="4863" y="2421"/>
                  <a:pt x="4858" y="2431"/>
                  <a:pt x="4853" y="2440"/>
                </a:cubicBezTo>
                <a:cubicBezTo>
                  <a:pt x="4848" y="2449"/>
                  <a:pt x="4842" y="2458"/>
                  <a:pt x="4837" y="2467"/>
                </a:cubicBezTo>
                <a:cubicBezTo>
                  <a:pt x="4833" y="2472"/>
                  <a:pt x="4830" y="2478"/>
                  <a:pt x="4826" y="2483"/>
                </a:cubicBezTo>
                <a:cubicBezTo>
                  <a:pt x="4822" y="2488"/>
                  <a:pt x="4818" y="2492"/>
                  <a:pt x="4813" y="2496"/>
                </a:cubicBezTo>
                <a:cubicBezTo>
                  <a:pt x="4809" y="2499"/>
                  <a:pt x="4805" y="2503"/>
                  <a:pt x="4801" y="2506"/>
                </a:cubicBezTo>
                <a:cubicBezTo>
                  <a:pt x="4793" y="2512"/>
                  <a:pt x="4784" y="2517"/>
                  <a:pt x="4774" y="2519"/>
                </a:cubicBezTo>
                <a:cubicBezTo>
                  <a:pt x="4770" y="2520"/>
                  <a:pt x="4767" y="2521"/>
                  <a:pt x="4763" y="2522"/>
                </a:cubicBezTo>
                <a:cubicBezTo>
                  <a:pt x="4748" y="2526"/>
                  <a:pt x="4732" y="2525"/>
                  <a:pt x="4718" y="2520"/>
                </a:cubicBezTo>
                <a:cubicBezTo>
                  <a:pt x="4714" y="2518"/>
                  <a:pt x="4711" y="2517"/>
                  <a:pt x="4707" y="2515"/>
                </a:cubicBezTo>
                <a:cubicBezTo>
                  <a:pt x="4698" y="2512"/>
                  <a:pt x="4691" y="2507"/>
                  <a:pt x="4684" y="2501"/>
                </a:cubicBezTo>
                <a:cubicBezTo>
                  <a:pt x="4680" y="2497"/>
                  <a:pt x="4676" y="2494"/>
                  <a:pt x="4672" y="2490"/>
                </a:cubicBezTo>
                <a:cubicBezTo>
                  <a:pt x="4668" y="2486"/>
                  <a:pt x="4664" y="2482"/>
                  <a:pt x="4661" y="2477"/>
                </a:cubicBezTo>
                <a:cubicBezTo>
                  <a:pt x="4656" y="2469"/>
                  <a:pt x="4651" y="2462"/>
                  <a:pt x="4646" y="2454"/>
                </a:cubicBezTo>
                <a:cubicBezTo>
                  <a:pt x="4641" y="2445"/>
                  <a:pt x="4637" y="2436"/>
                  <a:pt x="4632" y="2427"/>
                </a:cubicBezTo>
                <a:cubicBezTo>
                  <a:pt x="4628" y="2417"/>
                  <a:pt x="4623" y="2408"/>
                  <a:pt x="4619" y="2398"/>
                </a:cubicBezTo>
                <a:cubicBezTo>
                  <a:pt x="4615" y="2387"/>
                  <a:pt x="4611" y="2377"/>
                  <a:pt x="4607" y="2366"/>
                </a:cubicBezTo>
                <a:cubicBezTo>
                  <a:pt x="4599" y="2344"/>
                  <a:pt x="4591" y="2323"/>
                  <a:pt x="4583" y="2301"/>
                </a:cubicBezTo>
                <a:cubicBezTo>
                  <a:pt x="4575" y="2279"/>
                  <a:pt x="4568" y="2257"/>
                  <a:pt x="4560" y="2235"/>
                </a:cubicBezTo>
                <a:cubicBezTo>
                  <a:pt x="4556" y="2225"/>
                  <a:pt x="4553" y="2215"/>
                  <a:pt x="4549" y="2205"/>
                </a:cubicBezTo>
                <a:cubicBezTo>
                  <a:pt x="4546" y="2196"/>
                  <a:pt x="4542" y="2188"/>
                  <a:pt x="4539" y="2179"/>
                </a:cubicBezTo>
                <a:cubicBezTo>
                  <a:pt x="4536" y="2171"/>
                  <a:pt x="4532" y="2164"/>
                  <a:pt x="4529" y="2156"/>
                </a:cubicBezTo>
                <a:cubicBezTo>
                  <a:pt x="4527" y="2151"/>
                  <a:pt x="4524" y="2146"/>
                  <a:pt x="4522" y="2141"/>
                </a:cubicBezTo>
                <a:cubicBezTo>
                  <a:pt x="4518" y="2135"/>
                  <a:pt x="4514" y="2130"/>
                  <a:pt x="4510" y="2124"/>
                </a:cubicBezTo>
                <a:cubicBezTo>
                  <a:pt x="4513" y="2128"/>
                  <a:pt x="4516" y="2131"/>
                  <a:pt x="4519" y="2135"/>
                </a:cubicBezTo>
                <a:lnTo>
                  <a:pt x="4508" y="2124"/>
                </a:lnTo>
                <a:cubicBezTo>
                  <a:pt x="4515" y="2129"/>
                  <a:pt x="4522" y="2133"/>
                  <a:pt x="4529" y="2138"/>
                </a:cubicBezTo>
                <a:cubicBezTo>
                  <a:pt x="4525" y="2136"/>
                  <a:pt x="4521" y="2135"/>
                  <a:pt x="4517" y="2133"/>
                </a:cubicBezTo>
                <a:lnTo>
                  <a:pt x="4552" y="2139"/>
                </a:lnTo>
                <a:cubicBezTo>
                  <a:pt x="4548" y="2139"/>
                  <a:pt x="4544" y="2140"/>
                  <a:pt x="4540" y="2140"/>
                </a:cubicBezTo>
                <a:cubicBezTo>
                  <a:pt x="4548" y="2138"/>
                  <a:pt x="4557" y="2135"/>
                  <a:pt x="4565" y="2133"/>
                </a:cubicBezTo>
                <a:cubicBezTo>
                  <a:pt x="4561" y="2135"/>
                  <a:pt x="4558" y="2136"/>
                  <a:pt x="4554" y="2138"/>
                </a:cubicBezTo>
                <a:cubicBezTo>
                  <a:pt x="4558" y="2135"/>
                  <a:pt x="4563" y="2133"/>
                  <a:pt x="4567" y="2130"/>
                </a:cubicBezTo>
                <a:lnTo>
                  <a:pt x="4555" y="2139"/>
                </a:lnTo>
                <a:cubicBezTo>
                  <a:pt x="4558" y="2136"/>
                  <a:pt x="4561" y="2134"/>
                  <a:pt x="4564" y="2131"/>
                </a:cubicBezTo>
                <a:cubicBezTo>
                  <a:pt x="4561" y="2134"/>
                  <a:pt x="4558" y="2138"/>
                  <a:pt x="4555" y="2141"/>
                </a:cubicBezTo>
                <a:cubicBezTo>
                  <a:pt x="4552" y="2145"/>
                  <a:pt x="4549" y="2148"/>
                  <a:pt x="4546" y="2152"/>
                </a:cubicBezTo>
                <a:cubicBezTo>
                  <a:pt x="4538" y="2164"/>
                  <a:pt x="4530" y="2175"/>
                  <a:pt x="4522" y="2187"/>
                </a:cubicBezTo>
                <a:cubicBezTo>
                  <a:pt x="4513" y="2199"/>
                  <a:pt x="4505" y="2210"/>
                  <a:pt x="4496" y="2222"/>
                </a:cubicBezTo>
                <a:cubicBezTo>
                  <a:pt x="4492" y="2227"/>
                  <a:pt x="4489" y="2231"/>
                  <a:pt x="4485" y="2236"/>
                </a:cubicBezTo>
                <a:cubicBezTo>
                  <a:pt x="4482" y="2238"/>
                  <a:pt x="4480" y="2241"/>
                  <a:pt x="4478" y="2243"/>
                </a:cubicBezTo>
                <a:cubicBezTo>
                  <a:pt x="4474" y="2247"/>
                  <a:pt x="4470" y="2250"/>
                  <a:pt x="4466" y="2254"/>
                </a:cubicBezTo>
                <a:cubicBezTo>
                  <a:pt x="4463" y="2257"/>
                  <a:pt x="4459" y="2259"/>
                  <a:pt x="4456" y="2262"/>
                </a:cubicBezTo>
                <a:cubicBezTo>
                  <a:pt x="4452" y="2264"/>
                  <a:pt x="4448" y="2267"/>
                  <a:pt x="4444" y="2269"/>
                </a:cubicBezTo>
                <a:cubicBezTo>
                  <a:pt x="4437" y="2273"/>
                  <a:pt x="4431" y="2276"/>
                  <a:pt x="4424" y="2278"/>
                </a:cubicBezTo>
                <a:lnTo>
                  <a:pt x="4412" y="2281"/>
                </a:lnTo>
                <a:cubicBezTo>
                  <a:pt x="4401" y="2283"/>
                  <a:pt x="4390" y="2284"/>
                  <a:pt x="4379" y="2281"/>
                </a:cubicBezTo>
                <a:cubicBezTo>
                  <a:pt x="4375" y="2280"/>
                  <a:pt x="4371" y="2280"/>
                  <a:pt x="4367" y="2279"/>
                </a:cubicBezTo>
                <a:cubicBezTo>
                  <a:pt x="4357" y="2277"/>
                  <a:pt x="4348" y="2273"/>
                  <a:pt x="4339" y="2266"/>
                </a:cubicBezTo>
                <a:cubicBezTo>
                  <a:pt x="4335" y="2263"/>
                  <a:pt x="4332" y="2261"/>
                  <a:pt x="4328" y="2258"/>
                </a:cubicBezTo>
                <a:cubicBezTo>
                  <a:pt x="4322" y="2254"/>
                  <a:pt x="4317" y="2249"/>
                  <a:pt x="4313" y="2244"/>
                </a:cubicBezTo>
                <a:cubicBezTo>
                  <a:pt x="4308" y="2236"/>
                  <a:pt x="4302" y="2229"/>
                  <a:pt x="4297" y="2221"/>
                </a:cubicBezTo>
                <a:cubicBezTo>
                  <a:pt x="4292" y="2212"/>
                  <a:pt x="4287" y="2204"/>
                  <a:pt x="4282" y="2195"/>
                </a:cubicBezTo>
                <a:cubicBezTo>
                  <a:pt x="4277" y="2185"/>
                  <a:pt x="4273" y="2176"/>
                  <a:pt x="4268" y="2166"/>
                </a:cubicBezTo>
                <a:cubicBezTo>
                  <a:pt x="4264" y="2155"/>
                  <a:pt x="4260" y="2145"/>
                  <a:pt x="4256" y="2134"/>
                </a:cubicBezTo>
                <a:lnTo>
                  <a:pt x="4244" y="2101"/>
                </a:lnTo>
                <a:cubicBezTo>
                  <a:pt x="4240" y="2088"/>
                  <a:pt x="4236" y="2076"/>
                  <a:pt x="4232" y="2063"/>
                </a:cubicBezTo>
                <a:cubicBezTo>
                  <a:pt x="4224" y="2037"/>
                  <a:pt x="4216" y="2012"/>
                  <a:pt x="4208" y="1986"/>
                </a:cubicBezTo>
                <a:cubicBezTo>
                  <a:pt x="4200" y="1960"/>
                  <a:pt x="4193" y="1934"/>
                  <a:pt x="4185" y="1908"/>
                </a:cubicBezTo>
                <a:cubicBezTo>
                  <a:pt x="4177" y="1883"/>
                  <a:pt x="4170" y="1859"/>
                  <a:pt x="4162" y="1834"/>
                </a:cubicBezTo>
                <a:cubicBezTo>
                  <a:pt x="4158" y="1823"/>
                  <a:pt x="4155" y="1812"/>
                  <a:pt x="4151" y="1801"/>
                </a:cubicBezTo>
                <a:cubicBezTo>
                  <a:pt x="4148" y="1792"/>
                  <a:pt x="4144" y="1782"/>
                  <a:pt x="4141" y="1773"/>
                </a:cubicBezTo>
                <a:cubicBezTo>
                  <a:pt x="4138" y="1765"/>
                  <a:pt x="4134" y="1756"/>
                  <a:pt x="4131" y="1748"/>
                </a:cubicBezTo>
                <a:cubicBezTo>
                  <a:pt x="4128" y="1741"/>
                  <a:pt x="4125" y="1735"/>
                  <a:pt x="4122" y="1728"/>
                </a:cubicBezTo>
                <a:lnTo>
                  <a:pt x="4113" y="1713"/>
                </a:lnTo>
                <a:cubicBezTo>
                  <a:pt x="4111" y="1709"/>
                  <a:pt x="4108" y="1706"/>
                  <a:pt x="4106" y="1702"/>
                </a:cubicBezTo>
                <a:cubicBezTo>
                  <a:pt x="4100" y="1695"/>
                  <a:pt x="4095" y="1688"/>
                  <a:pt x="4089" y="1681"/>
                </a:cubicBezTo>
                <a:cubicBezTo>
                  <a:pt x="4083" y="1676"/>
                  <a:pt x="4077" y="1670"/>
                  <a:pt x="4071" y="1665"/>
                </a:cubicBezTo>
                <a:cubicBezTo>
                  <a:pt x="4065" y="1660"/>
                  <a:pt x="4058" y="1656"/>
                  <a:pt x="4052" y="1651"/>
                </a:cubicBezTo>
                <a:lnTo>
                  <a:pt x="4025" y="1633"/>
                </a:lnTo>
                <a:lnTo>
                  <a:pt x="3994" y="1611"/>
                </a:lnTo>
                <a:lnTo>
                  <a:pt x="3965" y="1582"/>
                </a:lnTo>
                <a:cubicBezTo>
                  <a:pt x="3957" y="1573"/>
                  <a:pt x="3949" y="1563"/>
                  <a:pt x="3941" y="1554"/>
                </a:cubicBezTo>
                <a:lnTo>
                  <a:pt x="3935" y="1545"/>
                </a:lnTo>
                <a:cubicBezTo>
                  <a:pt x="3930" y="1537"/>
                  <a:pt x="3926" y="1529"/>
                  <a:pt x="3921" y="1521"/>
                </a:cubicBezTo>
                <a:cubicBezTo>
                  <a:pt x="3916" y="1511"/>
                  <a:pt x="3912" y="1502"/>
                  <a:pt x="3907" y="1492"/>
                </a:cubicBezTo>
                <a:lnTo>
                  <a:pt x="3895" y="1462"/>
                </a:lnTo>
                <a:cubicBezTo>
                  <a:pt x="3891" y="1451"/>
                  <a:pt x="3886" y="1440"/>
                  <a:pt x="3882" y="1429"/>
                </a:cubicBezTo>
                <a:cubicBezTo>
                  <a:pt x="3874" y="1407"/>
                  <a:pt x="3867" y="1385"/>
                  <a:pt x="3859" y="1363"/>
                </a:cubicBezTo>
                <a:cubicBezTo>
                  <a:pt x="3851" y="1341"/>
                  <a:pt x="3844" y="1320"/>
                  <a:pt x="3836" y="1298"/>
                </a:cubicBezTo>
                <a:cubicBezTo>
                  <a:pt x="3833" y="1289"/>
                  <a:pt x="3829" y="1279"/>
                  <a:pt x="3826" y="1270"/>
                </a:cubicBezTo>
                <a:cubicBezTo>
                  <a:pt x="3822" y="1262"/>
                  <a:pt x="3819" y="1253"/>
                  <a:pt x="3815" y="1245"/>
                </a:cubicBezTo>
                <a:cubicBezTo>
                  <a:pt x="3812" y="1239"/>
                  <a:pt x="3810" y="1233"/>
                  <a:pt x="3807" y="1227"/>
                </a:cubicBezTo>
                <a:cubicBezTo>
                  <a:pt x="3803" y="1221"/>
                  <a:pt x="3799" y="1214"/>
                  <a:pt x="3795" y="1208"/>
                </a:cubicBezTo>
                <a:cubicBezTo>
                  <a:pt x="3798" y="1212"/>
                  <a:pt x="3801" y="1215"/>
                  <a:pt x="3804" y="1219"/>
                </a:cubicBezTo>
                <a:cubicBezTo>
                  <a:pt x="3800" y="1215"/>
                  <a:pt x="3796" y="1210"/>
                  <a:pt x="3792" y="1206"/>
                </a:cubicBezTo>
                <a:cubicBezTo>
                  <a:pt x="3798" y="1211"/>
                  <a:pt x="3804" y="1215"/>
                  <a:pt x="3810" y="1220"/>
                </a:cubicBezTo>
                <a:lnTo>
                  <a:pt x="3798" y="1214"/>
                </a:lnTo>
                <a:cubicBezTo>
                  <a:pt x="3813" y="1217"/>
                  <a:pt x="3827" y="1219"/>
                  <a:pt x="3842" y="1222"/>
                </a:cubicBezTo>
                <a:cubicBezTo>
                  <a:pt x="3838" y="1223"/>
                  <a:pt x="3834" y="1223"/>
                  <a:pt x="3830" y="1224"/>
                </a:cubicBezTo>
                <a:cubicBezTo>
                  <a:pt x="3843" y="1218"/>
                  <a:pt x="3857" y="1212"/>
                  <a:pt x="3870" y="1206"/>
                </a:cubicBezTo>
                <a:cubicBezTo>
                  <a:pt x="3866" y="1209"/>
                  <a:pt x="3863" y="1213"/>
                  <a:pt x="3859" y="1216"/>
                </a:cubicBezTo>
                <a:cubicBezTo>
                  <a:pt x="3863" y="1210"/>
                  <a:pt x="3868" y="1205"/>
                  <a:pt x="3872" y="1199"/>
                </a:cubicBezTo>
                <a:cubicBezTo>
                  <a:pt x="3870" y="1203"/>
                  <a:pt x="3867" y="1206"/>
                  <a:pt x="3865" y="1210"/>
                </a:cubicBezTo>
                <a:cubicBezTo>
                  <a:pt x="3862" y="1218"/>
                  <a:pt x="3858" y="1225"/>
                  <a:pt x="3855" y="1233"/>
                </a:cubicBezTo>
                <a:cubicBezTo>
                  <a:pt x="3851" y="1245"/>
                  <a:pt x="3848" y="1257"/>
                  <a:pt x="3844" y="1269"/>
                </a:cubicBezTo>
                <a:cubicBezTo>
                  <a:pt x="3840" y="1283"/>
                  <a:pt x="3837" y="1297"/>
                  <a:pt x="3833" y="1311"/>
                </a:cubicBezTo>
                <a:cubicBezTo>
                  <a:pt x="3829" y="1327"/>
                  <a:pt x="3826" y="1344"/>
                  <a:pt x="3822" y="1360"/>
                </a:cubicBezTo>
                <a:cubicBezTo>
                  <a:pt x="3818" y="1379"/>
                  <a:pt x="3815" y="1397"/>
                  <a:pt x="3811" y="1416"/>
                </a:cubicBezTo>
                <a:cubicBezTo>
                  <a:pt x="3807" y="1435"/>
                  <a:pt x="3803" y="1455"/>
                  <a:pt x="3799" y="1474"/>
                </a:cubicBezTo>
                <a:lnTo>
                  <a:pt x="3787" y="1537"/>
                </a:lnTo>
                <a:cubicBezTo>
                  <a:pt x="3779" y="1580"/>
                  <a:pt x="3772" y="1623"/>
                  <a:pt x="3764" y="1666"/>
                </a:cubicBezTo>
                <a:cubicBezTo>
                  <a:pt x="3756" y="1709"/>
                  <a:pt x="3749" y="1751"/>
                  <a:pt x="3741" y="1794"/>
                </a:cubicBezTo>
                <a:lnTo>
                  <a:pt x="3729" y="1854"/>
                </a:lnTo>
                <a:cubicBezTo>
                  <a:pt x="3725" y="1874"/>
                  <a:pt x="3721" y="1893"/>
                  <a:pt x="3717" y="1913"/>
                </a:cubicBezTo>
                <a:cubicBezTo>
                  <a:pt x="3713" y="1931"/>
                  <a:pt x="3708" y="1948"/>
                  <a:pt x="3704" y="1966"/>
                </a:cubicBezTo>
                <a:lnTo>
                  <a:pt x="3692" y="2014"/>
                </a:lnTo>
                <a:cubicBezTo>
                  <a:pt x="3684" y="2041"/>
                  <a:pt x="3676" y="2069"/>
                  <a:pt x="3668" y="2096"/>
                </a:cubicBezTo>
                <a:cubicBezTo>
                  <a:pt x="3660" y="2121"/>
                  <a:pt x="3652" y="2145"/>
                  <a:pt x="3644" y="2170"/>
                </a:cubicBezTo>
                <a:cubicBezTo>
                  <a:pt x="3636" y="2193"/>
                  <a:pt x="3628" y="2215"/>
                  <a:pt x="3620" y="2238"/>
                </a:cubicBezTo>
                <a:cubicBezTo>
                  <a:pt x="3612" y="2259"/>
                  <a:pt x="3605" y="2280"/>
                  <a:pt x="3597" y="2301"/>
                </a:cubicBezTo>
                <a:cubicBezTo>
                  <a:pt x="3581" y="2341"/>
                  <a:pt x="3566" y="2381"/>
                  <a:pt x="3550" y="2421"/>
                </a:cubicBezTo>
                <a:cubicBezTo>
                  <a:pt x="3542" y="2441"/>
                  <a:pt x="3535" y="2461"/>
                  <a:pt x="3527" y="2481"/>
                </a:cubicBezTo>
                <a:cubicBezTo>
                  <a:pt x="3519" y="2502"/>
                  <a:pt x="3512" y="2522"/>
                  <a:pt x="3504" y="2543"/>
                </a:cubicBezTo>
                <a:cubicBezTo>
                  <a:pt x="3496" y="2566"/>
                  <a:pt x="3489" y="2589"/>
                  <a:pt x="3481" y="2612"/>
                </a:cubicBezTo>
                <a:cubicBezTo>
                  <a:pt x="3473" y="2637"/>
                  <a:pt x="3466" y="2663"/>
                  <a:pt x="3458" y="2688"/>
                </a:cubicBezTo>
                <a:cubicBezTo>
                  <a:pt x="3450" y="2714"/>
                  <a:pt x="3443" y="2740"/>
                  <a:pt x="3435" y="2766"/>
                </a:cubicBezTo>
                <a:cubicBezTo>
                  <a:pt x="3427" y="2792"/>
                  <a:pt x="3419" y="2819"/>
                  <a:pt x="3411" y="2845"/>
                </a:cubicBezTo>
                <a:lnTo>
                  <a:pt x="3387" y="2920"/>
                </a:lnTo>
                <a:cubicBezTo>
                  <a:pt x="3379" y="2943"/>
                  <a:pt x="3371" y="2965"/>
                  <a:pt x="3363" y="2988"/>
                </a:cubicBezTo>
                <a:cubicBezTo>
                  <a:pt x="3359" y="2999"/>
                  <a:pt x="3354" y="3009"/>
                  <a:pt x="3350" y="3020"/>
                </a:cubicBezTo>
                <a:cubicBezTo>
                  <a:pt x="3345" y="3030"/>
                  <a:pt x="3341" y="3040"/>
                  <a:pt x="3336" y="3050"/>
                </a:cubicBezTo>
                <a:cubicBezTo>
                  <a:pt x="3331" y="3059"/>
                  <a:pt x="3326" y="3067"/>
                  <a:pt x="3321" y="3076"/>
                </a:cubicBezTo>
                <a:cubicBezTo>
                  <a:pt x="3317" y="3082"/>
                  <a:pt x="3314" y="3087"/>
                  <a:pt x="3310" y="3093"/>
                </a:cubicBezTo>
                <a:cubicBezTo>
                  <a:pt x="3303" y="3103"/>
                  <a:pt x="3294" y="3111"/>
                  <a:pt x="3284" y="3117"/>
                </a:cubicBezTo>
                <a:lnTo>
                  <a:pt x="3278" y="3120"/>
                </a:lnTo>
                <a:cubicBezTo>
                  <a:pt x="3267" y="3126"/>
                  <a:pt x="3253" y="3129"/>
                  <a:pt x="3239" y="3128"/>
                </a:cubicBezTo>
                <a:lnTo>
                  <a:pt x="3231" y="3128"/>
                </a:lnTo>
                <a:cubicBezTo>
                  <a:pt x="3223" y="3127"/>
                  <a:pt x="3215" y="3125"/>
                  <a:pt x="3208" y="3122"/>
                </a:cubicBezTo>
                <a:cubicBezTo>
                  <a:pt x="3202" y="3119"/>
                  <a:pt x="3195" y="3117"/>
                  <a:pt x="3189" y="3114"/>
                </a:cubicBezTo>
                <a:cubicBezTo>
                  <a:pt x="3184" y="3111"/>
                  <a:pt x="3178" y="3107"/>
                  <a:pt x="3173" y="3104"/>
                </a:cubicBezTo>
                <a:cubicBezTo>
                  <a:pt x="3163" y="3097"/>
                  <a:pt x="3153" y="3091"/>
                  <a:pt x="3143" y="3084"/>
                </a:cubicBezTo>
                <a:cubicBezTo>
                  <a:pt x="3135" y="3078"/>
                  <a:pt x="3127" y="3071"/>
                  <a:pt x="3119" y="3065"/>
                </a:cubicBezTo>
                <a:cubicBezTo>
                  <a:pt x="3111" y="3060"/>
                  <a:pt x="3104" y="3056"/>
                  <a:pt x="3096" y="3051"/>
                </a:cubicBezTo>
                <a:cubicBezTo>
                  <a:pt x="3091" y="3049"/>
                  <a:pt x="3087" y="3046"/>
                  <a:pt x="3082" y="3044"/>
                </a:cubicBezTo>
                <a:cubicBezTo>
                  <a:pt x="3085" y="3045"/>
                  <a:pt x="3089" y="3047"/>
                  <a:pt x="3092" y="3048"/>
                </a:cubicBezTo>
                <a:cubicBezTo>
                  <a:pt x="3088" y="3047"/>
                  <a:pt x="3083" y="3045"/>
                  <a:pt x="3079" y="3044"/>
                </a:cubicBezTo>
                <a:lnTo>
                  <a:pt x="3098" y="3047"/>
                </a:lnTo>
                <a:lnTo>
                  <a:pt x="3086" y="3047"/>
                </a:lnTo>
                <a:cubicBezTo>
                  <a:pt x="3095" y="3045"/>
                  <a:pt x="3104" y="3044"/>
                  <a:pt x="3113" y="3042"/>
                </a:cubicBezTo>
                <a:cubicBezTo>
                  <a:pt x="3110" y="3043"/>
                  <a:pt x="3106" y="3045"/>
                  <a:pt x="3103" y="3046"/>
                </a:cubicBezTo>
                <a:cubicBezTo>
                  <a:pt x="3112" y="3039"/>
                  <a:pt x="3122" y="3032"/>
                  <a:pt x="3131" y="3025"/>
                </a:cubicBezTo>
                <a:cubicBezTo>
                  <a:pt x="3128" y="3028"/>
                  <a:pt x="3126" y="3032"/>
                  <a:pt x="3123" y="3035"/>
                </a:cubicBezTo>
                <a:lnTo>
                  <a:pt x="3135" y="3014"/>
                </a:lnTo>
                <a:cubicBezTo>
                  <a:pt x="3134" y="3016"/>
                  <a:pt x="3134" y="3017"/>
                  <a:pt x="3133" y="3019"/>
                </a:cubicBezTo>
                <a:cubicBezTo>
                  <a:pt x="3131" y="3027"/>
                  <a:pt x="3129" y="3034"/>
                  <a:pt x="3127" y="3042"/>
                </a:cubicBezTo>
                <a:cubicBezTo>
                  <a:pt x="3125" y="3052"/>
                  <a:pt x="3124" y="3063"/>
                  <a:pt x="3122" y="3073"/>
                </a:cubicBezTo>
                <a:cubicBezTo>
                  <a:pt x="3120" y="3085"/>
                  <a:pt x="3118" y="3096"/>
                  <a:pt x="3116" y="3108"/>
                </a:cubicBezTo>
                <a:lnTo>
                  <a:pt x="3110" y="3147"/>
                </a:lnTo>
                <a:cubicBezTo>
                  <a:pt x="3108" y="3161"/>
                  <a:pt x="3106" y="3176"/>
                  <a:pt x="3104" y="3190"/>
                </a:cubicBezTo>
                <a:cubicBezTo>
                  <a:pt x="3102" y="3206"/>
                  <a:pt x="3101" y="3221"/>
                  <a:pt x="3099" y="3237"/>
                </a:cubicBezTo>
                <a:cubicBezTo>
                  <a:pt x="3097" y="3254"/>
                  <a:pt x="3095" y="3270"/>
                  <a:pt x="3093" y="3287"/>
                </a:cubicBezTo>
                <a:cubicBezTo>
                  <a:pt x="3091" y="3305"/>
                  <a:pt x="3089" y="3322"/>
                  <a:pt x="3087" y="3340"/>
                </a:cubicBezTo>
                <a:cubicBezTo>
                  <a:pt x="3083" y="3378"/>
                  <a:pt x="3080" y="3415"/>
                  <a:pt x="3076" y="3453"/>
                </a:cubicBezTo>
                <a:cubicBezTo>
                  <a:pt x="3072" y="3494"/>
                  <a:pt x="3068" y="3534"/>
                  <a:pt x="3064" y="3575"/>
                </a:cubicBezTo>
                <a:cubicBezTo>
                  <a:pt x="3060" y="3617"/>
                  <a:pt x="3056" y="3658"/>
                  <a:pt x="3052" y="3700"/>
                </a:cubicBezTo>
                <a:cubicBezTo>
                  <a:pt x="3048" y="3743"/>
                  <a:pt x="3045" y="3785"/>
                  <a:pt x="3041" y="3828"/>
                </a:cubicBezTo>
                <a:cubicBezTo>
                  <a:pt x="3037" y="3871"/>
                  <a:pt x="3033" y="3913"/>
                  <a:pt x="3029" y="3956"/>
                </a:cubicBezTo>
                <a:cubicBezTo>
                  <a:pt x="3025" y="3998"/>
                  <a:pt x="3021" y="4039"/>
                  <a:pt x="3017" y="4081"/>
                </a:cubicBezTo>
                <a:cubicBezTo>
                  <a:pt x="3013" y="4121"/>
                  <a:pt x="3010" y="4161"/>
                  <a:pt x="3006" y="4201"/>
                </a:cubicBezTo>
                <a:lnTo>
                  <a:pt x="2994" y="4312"/>
                </a:lnTo>
                <a:cubicBezTo>
                  <a:pt x="2992" y="4329"/>
                  <a:pt x="2990" y="4347"/>
                  <a:pt x="2988" y="4364"/>
                </a:cubicBezTo>
                <a:cubicBezTo>
                  <a:pt x="2986" y="4380"/>
                  <a:pt x="2984" y="4397"/>
                  <a:pt x="2982" y="4413"/>
                </a:cubicBezTo>
                <a:cubicBezTo>
                  <a:pt x="2980" y="4429"/>
                  <a:pt x="2978" y="4444"/>
                  <a:pt x="2976" y="4460"/>
                </a:cubicBezTo>
                <a:lnTo>
                  <a:pt x="2970" y="4502"/>
                </a:lnTo>
                <a:lnTo>
                  <a:pt x="2964" y="4541"/>
                </a:lnTo>
                <a:cubicBezTo>
                  <a:pt x="2962" y="4552"/>
                  <a:pt x="2960" y="4564"/>
                  <a:pt x="2958" y="4575"/>
                </a:cubicBezTo>
                <a:cubicBezTo>
                  <a:pt x="2956" y="4586"/>
                  <a:pt x="2953" y="4597"/>
                  <a:pt x="2951" y="4608"/>
                </a:cubicBezTo>
                <a:cubicBezTo>
                  <a:pt x="2949" y="4618"/>
                  <a:pt x="2946" y="4627"/>
                  <a:pt x="2944" y="4637"/>
                </a:cubicBezTo>
                <a:cubicBezTo>
                  <a:pt x="2941" y="4644"/>
                  <a:pt x="2939" y="4650"/>
                  <a:pt x="2936" y="4657"/>
                </a:cubicBezTo>
                <a:cubicBezTo>
                  <a:pt x="2935" y="4660"/>
                  <a:pt x="2933" y="4664"/>
                  <a:pt x="2932" y="4667"/>
                </a:cubicBezTo>
                <a:cubicBezTo>
                  <a:pt x="2929" y="4671"/>
                  <a:pt x="2927" y="4675"/>
                  <a:pt x="2924" y="4679"/>
                </a:cubicBezTo>
                <a:cubicBezTo>
                  <a:pt x="2923" y="4681"/>
                  <a:pt x="2921" y="4683"/>
                  <a:pt x="2920" y="4685"/>
                </a:cubicBezTo>
                <a:cubicBezTo>
                  <a:pt x="2914" y="4692"/>
                  <a:pt x="2908" y="4698"/>
                  <a:pt x="2901" y="4703"/>
                </a:cubicBezTo>
                <a:lnTo>
                  <a:pt x="2895" y="4706"/>
                </a:lnTo>
                <a:cubicBezTo>
                  <a:pt x="2880" y="4716"/>
                  <a:pt x="2861" y="4720"/>
                  <a:pt x="2844" y="4716"/>
                </a:cubicBezTo>
                <a:cubicBezTo>
                  <a:pt x="2840" y="4715"/>
                  <a:pt x="2837" y="4715"/>
                  <a:pt x="2833" y="4714"/>
                </a:cubicBezTo>
                <a:cubicBezTo>
                  <a:pt x="2818" y="4712"/>
                  <a:pt x="2805" y="4705"/>
                  <a:pt x="2795" y="4694"/>
                </a:cubicBezTo>
                <a:cubicBezTo>
                  <a:pt x="2791" y="4690"/>
                  <a:pt x="2787" y="4687"/>
                  <a:pt x="2783" y="4683"/>
                </a:cubicBezTo>
                <a:cubicBezTo>
                  <a:pt x="2779" y="4679"/>
                  <a:pt x="2776" y="4675"/>
                  <a:pt x="2773" y="4671"/>
                </a:cubicBezTo>
                <a:cubicBezTo>
                  <a:pt x="2768" y="4662"/>
                  <a:pt x="2762" y="4654"/>
                  <a:pt x="2757" y="4645"/>
                </a:cubicBezTo>
                <a:lnTo>
                  <a:pt x="2742" y="4615"/>
                </a:lnTo>
                <a:cubicBezTo>
                  <a:pt x="2738" y="4604"/>
                  <a:pt x="2733" y="4594"/>
                  <a:pt x="2729" y="4583"/>
                </a:cubicBezTo>
                <a:cubicBezTo>
                  <a:pt x="2724" y="4571"/>
                  <a:pt x="2720" y="4560"/>
                  <a:pt x="2715" y="4548"/>
                </a:cubicBezTo>
                <a:cubicBezTo>
                  <a:pt x="2706" y="4525"/>
                  <a:pt x="2698" y="4503"/>
                  <a:pt x="2689" y="4480"/>
                </a:cubicBezTo>
                <a:cubicBezTo>
                  <a:pt x="2685" y="4470"/>
                  <a:pt x="2680" y="4459"/>
                  <a:pt x="2676" y="4449"/>
                </a:cubicBezTo>
                <a:cubicBezTo>
                  <a:pt x="2672" y="4440"/>
                  <a:pt x="2669" y="4432"/>
                  <a:pt x="2665" y="4423"/>
                </a:cubicBezTo>
                <a:lnTo>
                  <a:pt x="2659" y="4408"/>
                </a:lnTo>
                <a:cubicBezTo>
                  <a:pt x="2655" y="4402"/>
                  <a:pt x="2652" y="4397"/>
                  <a:pt x="2648" y="4391"/>
                </a:cubicBezTo>
                <a:cubicBezTo>
                  <a:pt x="2653" y="4397"/>
                  <a:pt x="2657" y="4402"/>
                  <a:pt x="2662" y="4408"/>
                </a:cubicBezTo>
                <a:cubicBezTo>
                  <a:pt x="2659" y="4405"/>
                  <a:pt x="2655" y="4403"/>
                  <a:pt x="2652" y="4400"/>
                </a:cubicBezTo>
                <a:cubicBezTo>
                  <a:pt x="2674" y="4404"/>
                  <a:pt x="2695" y="4409"/>
                  <a:pt x="2717" y="4413"/>
                </a:cubicBezTo>
                <a:cubicBezTo>
                  <a:pt x="2714" y="4414"/>
                  <a:pt x="2711" y="4414"/>
                  <a:pt x="2708" y="4415"/>
                </a:cubicBezTo>
                <a:cubicBezTo>
                  <a:pt x="2721" y="4407"/>
                  <a:pt x="2733" y="4398"/>
                  <a:pt x="2746" y="4390"/>
                </a:cubicBezTo>
                <a:lnTo>
                  <a:pt x="2734" y="4405"/>
                </a:lnTo>
                <a:cubicBezTo>
                  <a:pt x="2736" y="4402"/>
                  <a:pt x="2738" y="4398"/>
                  <a:pt x="2740" y="4395"/>
                </a:cubicBezTo>
                <a:cubicBezTo>
                  <a:pt x="2737" y="4400"/>
                  <a:pt x="2735" y="4405"/>
                  <a:pt x="2732" y="4410"/>
                </a:cubicBezTo>
                <a:cubicBezTo>
                  <a:pt x="2728" y="4418"/>
                  <a:pt x="2725" y="4427"/>
                  <a:pt x="2721" y="4435"/>
                </a:cubicBezTo>
                <a:cubicBezTo>
                  <a:pt x="2718" y="4445"/>
                  <a:pt x="2714" y="4456"/>
                  <a:pt x="2711" y="4466"/>
                </a:cubicBezTo>
                <a:cubicBezTo>
                  <a:pt x="2707" y="4478"/>
                  <a:pt x="2703" y="4489"/>
                  <a:pt x="2699" y="4501"/>
                </a:cubicBezTo>
                <a:cubicBezTo>
                  <a:pt x="2695" y="4514"/>
                  <a:pt x="2692" y="4528"/>
                  <a:pt x="2688" y="4541"/>
                </a:cubicBezTo>
                <a:cubicBezTo>
                  <a:pt x="2684" y="4556"/>
                  <a:pt x="2681" y="4571"/>
                  <a:pt x="2677" y="4586"/>
                </a:cubicBezTo>
                <a:lnTo>
                  <a:pt x="2665" y="4631"/>
                </a:lnTo>
                <a:cubicBezTo>
                  <a:pt x="2657" y="4664"/>
                  <a:pt x="2650" y="4696"/>
                  <a:pt x="2642" y="4729"/>
                </a:cubicBezTo>
                <a:lnTo>
                  <a:pt x="2618" y="4828"/>
                </a:lnTo>
                <a:cubicBezTo>
                  <a:pt x="2610" y="4860"/>
                  <a:pt x="2602" y="4891"/>
                  <a:pt x="2594" y="4923"/>
                </a:cubicBezTo>
                <a:cubicBezTo>
                  <a:pt x="2590" y="4937"/>
                  <a:pt x="2586" y="4952"/>
                  <a:pt x="2582" y="4966"/>
                </a:cubicBezTo>
                <a:lnTo>
                  <a:pt x="2570" y="5008"/>
                </a:lnTo>
                <a:cubicBezTo>
                  <a:pt x="2562" y="5032"/>
                  <a:pt x="2553" y="5055"/>
                  <a:pt x="2545" y="5079"/>
                </a:cubicBezTo>
                <a:cubicBezTo>
                  <a:pt x="2537" y="5100"/>
                  <a:pt x="2530" y="5122"/>
                  <a:pt x="2522" y="5143"/>
                </a:cubicBezTo>
                <a:cubicBezTo>
                  <a:pt x="2514" y="5162"/>
                  <a:pt x="2506" y="5182"/>
                  <a:pt x="2498" y="5201"/>
                </a:cubicBezTo>
                <a:cubicBezTo>
                  <a:pt x="2490" y="5220"/>
                  <a:pt x="2483" y="5238"/>
                  <a:pt x="2475" y="5257"/>
                </a:cubicBezTo>
                <a:cubicBezTo>
                  <a:pt x="2468" y="5276"/>
                  <a:pt x="2460" y="5296"/>
                  <a:pt x="2453" y="5315"/>
                </a:cubicBezTo>
                <a:cubicBezTo>
                  <a:pt x="2445" y="5337"/>
                  <a:pt x="2438" y="5358"/>
                  <a:pt x="2430" y="5380"/>
                </a:cubicBezTo>
                <a:cubicBezTo>
                  <a:pt x="2426" y="5392"/>
                  <a:pt x="2423" y="5404"/>
                  <a:pt x="2419" y="5416"/>
                </a:cubicBezTo>
                <a:cubicBezTo>
                  <a:pt x="2415" y="5429"/>
                  <a:pt x="2412" y="5441"/>
                  <a:pt x="2408" y="5454"/>
                </a:cubicBezTo>
                <a:cubicBezTo>
                  <a:pt x="2404" y="5468"/>
                  <a:pt x="2400" y="5481"/>
                  <a:pt x="2396" y="5495"/>
                </a:cubicBezTo>
                <a:cubicBezTo>
                  <a:pt x="2392" y="5510"/>
                  <a:pt x="2389" y="5526"/>
                  <a:pt x="2385" y="5541"/>
                </a:cubicBezTo>
                <a:cubicBezTo>
                  <a:pt x="2381" y="5558"/>
                  <a:pt x="2378" y="5575"/>
                  <a:pt x="2374" y="5592"/>
                </a:cubicBezTo>
                <a:cubicBezTo>
                  <a:pt x="2370" y="5613"/>
                  <a:pt x="2367" y="5633"/>
                  <a:pt x="2363" y="5654"/>
                </a:cubicBezTo>
                <a:lnTo>
                  <a:pt x="2351" y="5726"/>
                </a:lnTo>
                <a:cubicBezTo>
                  <a:pt x="2347" y="5751"/>
                  <a:pt x="2343" y="5777"/>
                  <a:pt x="2339" y="5802"/>
                </a:cubicBezTo>
                <a:cubicBezTo>
                  <a:pt x="2335" y="5830"/>
                  <a:pt x="2332" y="5857"/>
                  <a:pt x="2328" y="5885"/>
                </a:cubicBezTo>
                <a:lnTo>
                  <a:pt x="2316" y="5969"/>
                </a:lnTo>
                <a:cubicBezTo>
                  <a:pt x="2308" y="6026"/>
                  <a:pt x="2301" y="6082"/>
                  <a:pt x="2293" y="6139"/>
                </a:cubicBezTo>
                <a:lnTo>
                  <a:pt x="2281" y="6220"/>
                </a:lnTo>
                <a:lnTo>
                  <a:pt x="2269" y="6298"/>
                </a:lnTo>
                <a:lnTo>
                  <a:pt x="2257" y="6370"/>
                </a:lnTo>
                <a:lnTo>
                  <a:pt x="2245" y="6433"/>
                </a:lnTo>
                <a:cubicBezTo>
                  <a:pt x="2241" y="6451"/>
                  <a:pt x="2236" y="6470"/>
                  <a:pt x="2232" y="6488"/>
                </a:cubicBezTo>
                <a:lnTo>
                  <a:pt x="2226" y="6512"/>
                </a:lnTo>
                <a:cubicBezTo>
                  <a:pt x="2223" y="6520"/>
                  <a:pt x="2221" y="6528"/>
                  <a:pt x="2218" y="6536"/>
                </a:cubicBezTo>
                <a:cubicBezTo>
                  <a:pt x="2215" y="6543"/>
                  <a:pt x="2212" y="6549"/>
                  <a:pt x="2209" y="6556"/>
                </a:cubicBezTo>
                <a:lnTo>
                  <a:pt x="2203" y="6568"/>
                </a:lnTo>
                <a:cubicBezTo>
                  <a:pt x="2201" y="6572"/>
                  <a:pt x="2199" y="6575"/>
                  <a:pt x="2196" y="6579"/>
                </a:cubicBezTo>
                <a:cubicBezTo>
                  <a:pt x="2194" y="6581"/>
                  <a:pt x="2193" y="6584"/>
                  <a:pt x="2191" y="6586"/>
                </a:cubicBezTo>
                <a:cubicBezTo>
                  <a:pt x="2184" y="6594"/>
                  <a:pt x="2176" y="6601"/>
                  <a:pt x="2166" y="6606"/>
                </a:cubicBezTo>
                <a:lnTo>
                  <a:pt x="2160" y="6609"/>
                </a:lnTo>
                <a:cubicBezTo>
                  <a:pt x="2143" y="6617"/>
                  <a:pt x="2123" y="6619"/>
                  <a:pt x="2105" y="6613"/>
                </a:cubicBezTo>
                <a:cubicBezTo>
                  <a:pt x="2103" y="6612"/>
                  <a:pt x="2101" y="6612"/>
                  <a:pt x="2099" y="6611"/>
                </a:cubicBezTo>
                <a:cubicBezTo>
                  <a:pt x="2086" y="6606"/>
                  <a:pt x="2074" y="6598"/>
                  <a:pt x="2065" y="6587"/>
                </a:cubicBezTo>
                <a:cubicBezTo>
                  <a:pt x="2063" y="6585"/>
                  <a:pt x="2062" y="6582"/>
                  <a:pt x="2060" y="6580"/>
                </a:cubicBezTo>
                <a:cubicBezTo>
                  <a:pt x="2057" y="6576"/>
                  <a:pt x="2055" y="6573"/>
                  <a:pt x="2053" y="6569"/>
                </a:cubicBezTo>
                <a:cubicBezTo>
                  <a:pt x="2050" y="6562"/>
                  <a:pt x="2046" y="6556"/>
                  <a:pt x="2043" y="6549"/>
                </a:cubicBezTo>
                <a:cubicBezTo>
                  <a:pt x="2040" y="6542"/>
                  <a:pt x="2038" y="6535"/>
                  <a:pt x="2035" y="6528"/>
                </a:cubicBezTo>
                <a:cubicBezTo>
                  <a:pt x="2033" y="6520"/>
                  <a:pt x="2030" y="6512"/>
                  <a:pt x="2028" y="6504"/>
                </a:cubicBezTo>
                <a:cubicBezTo>
                  <a:pt x="2026" y="6496"/>
                  <a:pt x="2025" y="6487"/>
                  <a:pt x="2023" y="6479"/>
                </a:cubicBezTo>
                <a:cubicBezTo>
                  <a:pt x="2021" y="6469"/>
                  <a:pt x="2018" y="6459"/>
                  <a:pt x="2016" y="6449"/>
                </a:cubicBezTo>
                <a:cubicBezTo>
                  <a:pt x="2014" y="6438"/>
                  <a:pt x="2012" y="6428"/>
                  <a:pt x="2010" y="6417"/>
                </a:cubicBezTo>
                <a:cubicBezTo>
                  <a:pt x="2006" y="6393"/>
                  <a:pt x="2002" y="6370"/>
                  <a:pt x="1998" y="6346"/>
                </a:cubicBezTo>
                <a:cubicBezTo>
                  <a:pt x="1994" y="6320"/>
                  <a:pt x="1991" y="6293"/>
                  <a:pt x="1987" y="6267"/>
                </a:cubicBezTo>
                <a:cubicBezTo>
                  <a:pt x="1983" y="6239"/>
                  <a:pt x="1979" y="6210"/>
                  <a:pt x="1975" y="6182"/>
                </a:cubicBezTo>
                <a:lnTo>
                  <a:pt x="1963" y="6095"/>
                </a:lnTo>
                <a:cubicBezTo>
                  <a:pt x="1959" y="6066"/>
                  <a:pt x="1956" y="6036"/>
                  <a:pt x="1952" y="6007"/>
                </a:cubicBezTo>
                <a:cubicBezTo>
                  <a:pt x="1948" y="5978"/>
                  <a:pt x="1944" y="5950"/>
                  <a:pt x="1940" y="5921"/>
                </a:cubicBezTo>
                <a:lnTo>
                  <a:pt x="1928" y="5840"/>
                </a:lnTo>
                <a:cubicBezTo>
                  <a:pt x="1924" y="5816"/>
                  <a:pt x="1921" y="5791"/>
                  <a:pt x="1917" y="5767"/>
                </a:cubicBezTo>
                <a:cubicBezTo>
                  <a:pt x="1915" y="5756"/>
                  <a:pt x="1913" y="5746"/>
                  <a:pt x="1911" y="5735"/>
                </a:cubicBezTo>
                <a:cubicBezTo>
                  <a:pt x="1909" y="5725"/>
                  <a:pt x="1907" y="5714"/>
                  <a:pt x="1905" y="5704"/>
                </a:cubicBezTo>
                <a:cubicBezTo>
                  <a:pt x="1904" y="5696"/>
                  <a:pt x="1902" y="5688"/>
                  <a:pt x="1901" y="5680"/>
                </a:cubicBezTo>
                <a:lnTo>
                  <a:pt x="1895" y="5659"/>
                </a:lnTo>
                <a:cubicBezTo>
                  <a:pt x="1894" y="5654"/>
                  <a:pt x="1892" y="5648"/>
                  <a:pt x="1891" y="5643"/>
                </a:cubicBezTo>
                <a:cubicBezTo>
                  <a:pt x="1890" y="5639"/>
                  <a:pt x="1888" y="5636"/>
                  <a:pt x="1887" y="5632"/>
                </a:cubicBezTo>
                <a:cubicBezTo>
                  <a:pt x="1899" y="5632"/>
                  <a:pt x="1954" y="5641"/>
                  <a:pt x="1966" y="5643"/>
                </a:cubicBezTo>
                <a:lnTo>
                  <a:pt x="1960" y="5646"/>
                </a:lnTo>
                <a:cubicBezTo>
                  <a:pt x="1965" y="5642"/>
                  <a:pt x="1969" y="5639"/>
                  <a:pt x="1974" y="5635"/>
                </a:cubicBezTo>
                <a:lnTo>
                  <a:pt x="1968" y="5641"/>
                </a:lnTo>
                <a:lnTo>
                  <a:pt x="1980" y="5626"/>
                </a:lnTo>
                <a:cubicBezTo>
                  <a:pt x="1978" y="5630"/>
                  <a:pt x="1975" y="5633"/>
                  <a:pt x="1973" y="5637"/>
                </a:cubicBezTo>
                <a:cubicBezTo>
                  <a:pt x="1968" y="5648"/>
                  <a:pt x="1957" y="5678"/>
                  <a:pt x="1952" y="5695"/>
                </a:cubicBezTo>
                <a:cubicBezTo>
                  <a:pt x="1948" y="5710"/>
                  <a:pt x="1945" y="5724"/>
                  <a:pt x="1941" y="5739"/>
                </a:cubicBezTo>
                <a:lnTo>
                  <a:pt x="1929" y="5787"/>
                </a:lnTo>
                <a:cubicBezTo>
                  <a:pt x="1925" y="5805"/>
                  <a:pt x="1922" y="5823"/>
                  <a:pt x="1918" y="5841"/>
                </a:cubicBezTo>
                <a:cubicBezTo>
                  <a:pt x="1910" y="5879"/>
                  <a:pt x="1903" y="5918"/>
                  <a:pt x="1895" y="5956"/>
                </a:cubicBezTo>
                <a:cubicBezTo>
                  <a:pt x="1887" y="5996"/>
                  <a:pt x="1879" y="6035"/>
                  <a:pt x="1871" y="6075"/>
                </a:cubicBezTo>
                <a:cubicBezTo>
                  <a:pt x="1867" y="6094"/>
                  <a:pt x="1863" y="6112"/>
                  <a:pt x="1859" y="6131"/>
                </a:cubicBezTo>
                <a:cubicBezTo>
                  <a:pt x="1855" y="6149"/>
                  <a:pt x="1851" y="6168"/>
                  <a:pt x="1847" y="6186"/>
                </a:cubicBezTo>
                <a:lnTo>
                  <a:pt x="1835" y="6234"/>
                </a:lnTo>
                <a:lnTo>
                  <a:pt x="1823" y="6276"/>
                </a:lnTo>
                <a:cubicBezTo>
                  <a:pt x="1819" y="6289"/>
                  <a:pt x="1816" y="6302"/>
                  <a:pt x="1812" y="6315"/>
                </a:cubicBezTo>
                <a:cubicBezTo>
                  <a:pt x="1808" y="6328"/>
                  <a:pt x="1804" y="6342"/>
                  <a:pt x="1800" y="6355"/>
                </a:cubicBezTo>
                <a:cubicBezTo>
                  <a:pt x="1792" y="6385"/>
                  <a:pt x="1785" y="6414"/>
                  <a:pt x="1777" y="6444"/>
                </a:cubicBezTo>
                <a:cubicBezTo>
                  <a:pt x="1769" y="6474"/>
                  <a:pt x="1761" y="6505"/>
                  <a:pt x="1753" y="6535"/>
                </a:cubicBezTo>
                <a:cubicBezTo>
                  <a:pt x="1745" y="6564"/>
                  <a:pt x="1738" y="6594"/>
                  <a:pt x="1730" y="6623"/>
                </a:cubicBezTo>
                <a:cubicBezTo>
                  <a:pt x="1726" y="6637"/>
                  <a:pt x="1722" y="6650"/>
                  <a:pt x="1718" y="6664"/>
                </a:cubicBezTo>
                <a:cubicBezTo>
                  <a:pt x="1714" y="6677"/>
                  <a:pt x="1709" y="6690"/>
                  <a:pt x="1705" y="6703"/>
                </a:cubicBezTo>
                <a:cubicBezTo>
                  <a:pt x="1701" y="6715"/>
                  <a:pt x="1696" y="6727"/>
                  <a:pt x="1692" y="6739"/>
                </a:cubicBezTo>
                <a:cubicBezTo>
                  <a:pt x="1687" y="6749"/>
                  <a:pt x="1682" y="6760"/>
                  <a:pt x="1677" y="6770"/>
                </a:cubicBezTo>
                <a:cubicBezTo>
                  <a:pt x="1673" y="6777"/>
                  <a:pt x="1670" y="6785"/>
                  <a:pt x="1666" y="6792"/>
                </a:cubicBezTo>
                <a:cubicBezTo>
                  <a:pt x="1664" y="6796"/>
                  <a:pt x="1662" y="6799"/>
                  <a:pt x="1659" y="6803"/>
                </a:cubicBezTo>
                <a:cubicBezTo>
                  <a:pt x="1655" y="6808"/>
                  <a:pt x="1651" y="6812"/>
                  <a:pt x="1647" y="6817"/>
                </a:cubicBezTo>
                <a:cubicBezTo>
                  <a:pt x="1642" y="6824"/>
                  <a:pt x="1636" y="6829"/>
                  <a:pt x="1629" y="6834"/>
                </a:cubicBezTo>
                <a:cubicBezTo>
                  <a:pt x="1625" y="6836"/>
                  <a:pt x="1621" y="6839"/>
                  <a:pt x="1617" y="6841"/>
                </a:cubicBezTo>
                <a:cubicBezTo>
                  <a:pt x="1605" y="6849"/>
                  <a:pt x="1590" y="6853"/>
                  <a:pt x="1576" y="6852"/>
                </a:cubicBezTo>
                <a:cubicBezTo>
                  <a:pt x="1572" y="6852"/>
                  <a:pt x="1568" y="6851"/>
                  <a:pt x="1564" y="6851"/>
                </a:cubicBezTo>
                <a:cubicBezTo>
                  <a:pt x="1550" y="6851"/>
                  <a:pt x="1536" y="6846"/>
                  <a:pt x="1524" y="6837"/>
                </a:cubicBezTo>
                <a:cubicBezTo>
                  <a:pt x="1522" y="6836"/>
                  <a:pt x="1520" y="6834"/>
                  <a:pt x="1518" y="6833"/>
                </a:cubicBezTo>
                <a:cubicBezTo>
                  <a:pt x="1513" y="6828"/>
                  <a:pt x="1508" y="6824"/>
                  <a:pt x="1504" y="6818"/>
                </a:cubicBezTo>
                <a:cubicBezTo>
                  <a:pt x="1502" y="6815"/>
                  <a:pt x="1500" y="6813"/>
                  <a:pt x="1498" y="6810"/>
                </a:cubicBezTo>
                <a:cubicBezTo>
                  <a:pt x="1495" y="6807"/>
                  <a:pt x="1493" y="6803"/>
                  <a:pt x="1491" y="6799"/>
                </a:cubicBezTo>
                <a:cubicBezTo>
                  <a:pt x="1488" y="6794"/>
                  <a:pt x="1486" y="6788"/>
                  <a:pt x="1483" y="6783"/>
                </a:cubicBezTo>
                <a:cubicBezTo>
                  <a:pt x="1480" y="6776"/>
                  <a:pt x="1478" y="6770"/>
                  <a:pt x="1475" y="6763"/>
                </a:cubicBezTo>
                <a:cubicBezTo>
                  <a:pt x="1471" y="6749"/>
                  <a:pt x="1467" y="6736"/>
                  <a:pt x="1463" y="6722"/>
                </a:cubicBezTo>
                <a:cubicBezTo>
                  <a:pt x="1459" y="6705"/>
                  <a:pt x="1454" y="6689"/>
                  <a:pt x="1450" y="6672"/>
                </a:cubicBezTo>
                <a:cubicBezTo>
                  <a:pt x="1446" y="6654"/>
                  <a:pt x="1442" y="6635"/>
                  <a:pt x="1438" y="6617"/>
                </a:cubicBezTo>
                <a:cubicBezTo>
                  <a:pt x="1434" y="6597"/>
                  <a:pt x="1430" y="6576"/>
                  <a:pt x="1426" y="6556"/>
                </a:cubicBezTo>
                <a:cubicBezTo>
                  <a:pt x="1422" y="6535"/>
                  <a:pt x="1419" y="6514"/>
                  <a:pt x="1415" y="6493"/>
                </a:cubicBezTo>
                <a:cubicBezTo>
                  <a:pt x="1411" y="6472"/>
                  <a:pt x="1407" y="6450"/>
                  <a:pt x="1403" y="6429"/>
                </a:cubicBezTo>
                <a:lnTo>
                  <a:pt x="1391" y="6366"/>
                </a:lnTo>
                <a:cubicBezTo>
                  <a:pt x="1387" y="6346"/>
                  <a:pt x="1384" y="6327"/>
                  <a:pt x="1380" y="6307"/>
                </a:cubicBezTo>
                <a:cubicBezTo>
                  <a:pt x="1376" y="6289"/>
                  <a:pt x="1373" y="6272"/>
                  <a:pt x="1369" y="6254"/>
                </a:cubicBezTo>
                <a:cubicBezTo>
                  <a:pt x="1365" y="6238"/>
                  <a:pt x="1362" y="6223"/>
                  <a:pt x="1358" y="6207"/>
                </a:cubicBezTo>
                <a:cubicBezTo>
                  <a:pt x="1355" y="6196"/>
                  <a:pt x="1351" y="6184"/>
                  <a:pt x="1348" y="6173"/>
                </a:cubicBezTo>
                <a:cubicBezTo>
                  <a:pt x="1346" y="6169"/>
                  <a:pt x="1345" y="6164"/>
                  <a:pt x="1343" y="6160"/>
                </a:cubicBezTo>
                <a:cubicBezTo>
                  <a:pt x="1341" y="6156"/>
                  <a:pt x="1340" y="6151"/>
                  <a:pt x="1338" y="6147"/>
                </a:cubicBezTo>
                <a:cubicBezTo>
                  <a:pt x="1337" y="6145"/>
                  <a:pt x="1321" y="6147"/>
                  <a:pt x="1337" y="6147"/>
                </a:cubicBezTo>
                <a:cubicBezTo>
                  <a:pt x="1352" y="6146"/>
                  <a:pt x="1420" y="6147"/>
                  <a:pt x="1434" y="6150"/>
                </a:cubicBezTo>
                <a:cubicBezTo>
                  <a:pt x="1430" y="6154"/>
                  <a:pt x="1427" y="6159"/>
                  <a:pt x="1423" y="6163"/>
                </a:cubicBezTo>
                <a:cubicBezTo>
                  <a:pt x="1426" y="6158"/>
                  <a:pt x="1430" y="6152"/>
                  <a:pt x="1433" y="6147"/>
                </a:cubicBezTo>
                <a:cubicBezTo>
                  <a:pt x="1430" y="6152"/>
                  <a:pt x="1428" y="6157"/>
                  <a:pt x="1425" y="6162"/>
                </a:cubicBezTo>
                <a:cubicBezTo>
                  <a:pt x="1422" y="6172"/>
                  <a:pt x="1418" y="6182"/>
                  <a:pt x="1415" y="6192"/>
                </a:cubicBezTo>
                <a:cubicBezTo>
                  <a:pt x="1411" y="6205"/>
                  <a:pt x="1408" y="6218"/>
                  <a:pt x="1404" y="6231"/>
                </a:cubicBezTo>
                <a:cubicBezTo>
                  <a:pt x="1400" y="6247"/>
                  <a:pt x="1397" y="6262"/>
                  <a:pt x="1393" y="6278"/>
                </a:cubicBezTo>
                <a:cubicBezTo>
                  <a:pt x="1389" y="6297"/>
                  <a:pt x="1385" y="6315"/>
                  <a:pt x="1381" y="6334"/>
                </a:cubicBezTo>
                <a:lnTo>
                  <a:pt x="1369" y="6394"/>
                </a:lnTo>
                <a:cubicBezTo>
                  <a:pt x="1365" y="6416"/>
                  <a:pt x="1362" y="6438"/>
                  <a:pt x="1358" y="6460"/>
                </a:cubicBezTo>
                <a:cubicBezTo>
                  <a:pt x="1354" y="6483"/>
                  <a:pt x="1351" y="6507"/>
                  <a:pt x="1347" y="6530"/>
                </a:cubicBezTo>
                <a:lnTo>
                  <a:pt x="1335" y="6602"/>
                </a:lnTo>
                <a:cubicBezTo>
                  <a:pt x="1327" y="6651"/>
                  <a:pt x="1320" y="6701"/>
                  <a:pt x="1312" y="6750"/>
                </a:cubicBezTo>
                <a:cubicBezTo>
                  <a:pt x="1304" y="6799"/>
                  <a:pt x="1296" y="6847"/>
                  <a:pt x="1288" y="6896"/>
                </a:cubicBezTo>
                <a:cubicBezTo>
                  <a:pt x="1284" y="6919"/>
                  <a:pt x="1280" y="6943"/>
                  <a:pt x="1276" y="6966"/>
                </a:cubicBezTo>
                <a:lnTo>
                  <a:pt x="1264" y="7032"/>
                </a:lnTo>
                <a:cubicBezTo>
                  <a:pt x="1260" y="7053"/>
                  <a:pt x="1257" y="7075"/>
                  <a:pt x="1253" y="7096"/>
                </a:cubicBezTo>
                <a:cubicBezTo>
                  <a:pt x="1249" y="7119"/>
                  <a:pt x="1245" y="7141"/>
                  <a:pt x="1241" y="7164"/>
                </a:cubicBezTo>
                <a:cubicBezTo>
                  <a:pt x="1233" y="7211"/>
                  <a:pt x="1226" y="7258"/>
                  <a:pt x="1218" y="7305"/>
                </a:cubicBezTo>
                <a:cubicBezTo>
                  <a:pt x="1210" y="7354"/>
                  <a:pt x="1203" y="7403"/>
                  <a:pt x="1195" y="7452"/>
                </a:cubicBezTo>
                <a:lnTo>
                  <a:pt x="1171" y="7602"/>
                </a:lnTo>
                <a:cubicBezTo>
                  <a:pt x="1163" y="7651"/>
                  <a:pt x="1156" y="7700"/>
                  <a:pt x="1148" y="7749"/>
                </a:cubicBezTo>
                <a:lnTo>
                  <a:pt x="1124" y="7893"/>
                </a:lnTo>
                <a:cubicBezTo>
                  <a:pt x="1120" y="7916"/>
                  <a:pt x="1116" y="7938"/>
                  <a:pt x="1112" y="7961"/>
                </a:cubicBezTo>
                <a:cubicBezTo>
                  <a:pt x="1108" y="7983"/>
                  <a:pt x="1105" y="8006"/>
                  <a:pt x="1101" y="8028"/>
                </a:cubicBezTo>
                <a:lnTo>
                  <a:pt x="1089" y="8091"/>
                </a:lnTo>
                <a:lnTo>
                  <a:pt x="1077" y="8151"/>
                </a:lnTo>
                <a:cubicBezTo>
                  <a:pt x="1069" y="8189"/>
                  <a:pt x="1061" y="8226"/>
                  <a:pt x="1053" y="8264"/>
                </a:cubicBezTo>
                <a:cubicBezTo>
                  <a:pt x="1045" y="8300"/>
                  <a:pt x="1038" y="8335"/>
                  <a:pt x="1030" y="8371"/>
                </a:cubicBezTo>
                <a:cubicBezTo>
                  <a:pt x="1022" y="8405"/>
                  <a:pt x="1014" y="8438"/>
                  <a:pt x="1006" y="8472"/>
                </a:cubicBezTo>
                <a:cubicBezTo>
                  <a:pt x="998" y="8503"/>
                  <a:pt x="991" y="8535"/>
                  <a:pt x="983" y="8566"/>
                </a:cubicBezTo>
                <a:cubicBezTo>
                  <a:pt x="975" y="8596"/>
                  <a:pt x="967" y="8625"/>
                  <a:pt x="959" y="8655"/>
                </a:cubicBezTo>
                <a:cubicBezTo>
                  <a:pt x="951" y="8682"/>
                  <a:pt x="943" y="8710"/>
                  <a:pt x="935" y="8737"/>
                </a:cubicBezTo>
                <a:lnTo>
                  <a:pt x="911" y="8812"/>
                </a:lnTo>
                <a:cubicBezTo>
                  <a:pt x="902" y="8836"/>
                  <a:pt x="893" y="8861"/>
                  <a:pt x="884" y="8885"/>
                </a:cubicBezTo>
                <a:cubicBezTo>
                  <a:pt x="878" y="8898"/>
                  <a:pt x="871" y="8911"/>
                  <a:pt x="865" y="8924"/>
                </a:cubicBezTo>
                <a:cubicBezTo>
                  <a:pt x="863" y="8928"/>
                  <a:pt x="861" y="8932"/>
                  <a:pt x="858" y="8935"/>
                </a:cubicBezTo>
                <a:cubicBezTo>
                  <a:pt x="848" y="8948"/>
                  <a:pt x="839" y="8960"/>
                  <a:pt x="829" y="8973"/>
                </a:cubicBezTo>
                <a:lnTo>
                  <a:pt x="800" y="9002"/>
                </a:lnTo>
                <a:lnTo>
                  <a:pt x="776" y="9023"/>
                </a:lnTo>
                <a:cubicBezTo>
                  <a:pt x="769" y="9029"/>
                  <a:pt x="763" y="9036"/>
                  <a:pt x="756" y="9042"/>
                </a:cubicBezTo>
                <a:lnTo>
                  <a:pt x="735" y="9066"/>
                </a:lnTo>
                <a:cubicBezTo>
                  <a:pt x="732" y="9070"/>
                  <a:pt x="730" y="9075"/>
                  <a:pt x="727" y="9079"/>
                </a:cubicBezTo>
                <a:cubicBezTo>
                  <a:pt x="724" y="9084"/>
                  <a:pt x="721" y="9090"/>
                  <a:pt x="718" y="9095"/>
                </a:cubicBezTo>
                <a:cubicBezTo>
                  <a:pt x="715" y="9101"/>
                  <a:pt x="713" y="9106"/>
                  <a:pt x="710" y="9112"/>
                </a:cubicBezTo>
                <a:cubicBezTo>
                  <a:pt x="707" y="9120"/>
                  <a:pt x="705" y="9128"/>
                  <a:pt x="702" y="9136"/>
                </a:cubicBezTo>
                <a:cubicBezTo>
                  <a:pt x="700" y="9143"/>
                  <a:pt x="699" y="9149"/>
                  <a:pt x="697" y="9156"/>
                </a:cubicBezTo>
                <a:cubicBezTo>
                  <a:pt x="695" y="9164"/>
                  <a:pt x="694" y="9171"/>
                  <a:pt x="692" y="9179"/>
                </a:cubicBezTo>
                <a:cubicBezTo>
                  <a:pt x="690" y="9189"/>
                  <a:pt x="688" y="9198"/>
                  <a:pt x="686" y="9208"/>
                </a:cubicBezTo>
                <a:cubicBezTo>
                  <a:pt x="684" y="9218"/>
                  <a:pt x="683" y="9228"/>
                  <a:pt x="681" y="9238"/>
                </a:cubicBezTo>
                <a:lnTo>
                  <a:pt x="669" y="9310"/>
                </a:lnTo>
                <a:lnTo>
                  <a:pt x="657" y="9391"/>
                </a:lnTo>
                <a:cubicBezTo>
                  <a:pt x="653" y="9420"/>
                  <a:pt x="650" y="9450"/>
                  <a:pt x="646" y="9479"/>
                </a:cubicBezTo>
                <a:cubicBezTo>
                  <a:pt x="642" y="9509"/>
                  <a:pt x="638" y="9540"/>
                  <a:pt x="634" y="9570"/>
                </a:cubicBezTo>
                <a:lnTo>
                  <a:pt x="622" y="9663"/>
                </a:lnTo>
                <a:cubicBezTo>
                  <a:pt x="618" y="9694"/>
                  <a:pt x="615" y="9724"/>
                  <a:pt x="611" y="9755"/>
                </a:cubicBezTo>
                <a:cubicBezTo>
                  <a:pt x="607" y="9785"/>
                  <a:pt x="603" y="9814"/>
                  <a:pt x="599" y="9844"/>
                </a:cubicBezTo>
                <a:cubicBezTo>
                  <a:pt x="595" y="9872"/>
                  <a:pt x="591" y="9899"/>
                  <a:pt x="587" y="9927"/>
                </a:cubicBezTo>
                <a:lnTo>
                  <a:pt x="575" y="10002"/>
                </a:lnTo>
                <a:cubicBezTo>
                  <a:pt x="573" y="10013"/>
                  <a:pt x="571" y="10025"/>
                  <a:pt x="569" y="10036"/>
                </a:cubicBezTo>
                <a:lnTo>
                  <a:pt x="563" y="10066"/>
                </a:lnTo>
                <a:cubicBezTo>
                  <a:pt x="561" y="10076"/>
                  <a:pt x="559" y="10087"/>
                  <a:pt x="557" y="10097"/>
                </a:cubicBezTo>
                <a:cubicBezTo>
                  <a:pt x="554" y="10106"/>
                  <a:pt x="552" y="10114"/>
                  <a:pt x="549" y="10123"/>
                </a:cubicBezTo>
                <a:cubicBezTo>
                  <a:pt x="547" y="10130"/>
                  <a:pt x="544" y="10138"/>
                  <a:pt x="542" y="10145"/>
                </a:cubicBezTo>
                <a:cubicBezTo>
                  <a:pt x="540" y="10150"/>
                  <a:pt x="539" y="10154"/>
                  <a:pt x="537" y="10159"/>
                </a:cubicBezTo>
                <a:cubicBezTo>
                  <a:pt x="535" y="10164"/>
                  <a:pt x="533" y="10168"/>
                  <a:pt x="530" y="10172"/>
                </a:cubicBezTo>
                <a:lnTo>
                  <a:pt x="524" y="10181"/>
                </a:lnTo>
                <a:cubicBezTo>
                  <a:pt x="520" y="10189"/>
                  <a:pt x="514" y="10195"/>
                  <a:pt x="507" y="10201"/>
                </a:cubicBezTo>
                <a:cubicBezTo>
                  <a:pt x="505" y="10202"/>
                  <a:pt x="503" y="10204"/>
                  <a:pt x="501" y="10205"/>
                </a:cubicBezTo>
                <a:cubicBezTo>
                  <a:pt x="486" y="10216"/>
                  <a:pt x="469" y="10221"/>
                  <a:pt x="451" y="10219"/>
                </a:cubicBezTo>
                <a:lnTo>
                  <a:pt x="445" y="10219"/>
                </a:lnTo>
                <a:cubicBezTo>
                  <a:pt x="429" y="10217"/>
                  <a:pt x="413" y="10210"/>
                  <a:pt x="401" y="10198"/>
                </a:cubicBezTo>
                <a:lnTo>
                  <a:pt x="395" y="10192"/>
                </a:lnTo>
                <a:cubicBezTo>
                  <a:pt x="390" y="10187"/>
                  <a:pt x="386" y="10181"/>
                  <a:pt x="382" y="10174"/>
                </a:cubicBezTo>
                <a:cubicBezTo>
                  <a:pt x="380" y="10170"/>
                  <a:pt x="378" y="10167"/>
                  <a:pt x="376" y="10163"/>
                </a:cubicBezTo>
                <a:cubicBezTo>
                  <a:pt x="374" y="10159"/>
                  <a:pt x="373" y="10156"/>
                  <a:pt x="372" y="10152"/>
                </a:cubicBezTo>
                <a:cubicBezTo>
                  <a:pt x="370" y="10145"/>
                  <a:pt x="367" y="10139"/>
                  <a:pt x="365" y="10132"/>
                </a:cubicBezTo>
                <a:cubicBezTo>
                  <a:pt x="363" y="10124"/>
                  <a:pt x="360" y="10116"/>
                  <a:pt x="358" y="10108"/>
                </a:cubicBezTo>
                <a:cubicBezTo>
                  <a:pt x="356" y="10098"/>
                  <a:pt x="354" y="10089"/>
                  <a:pt x="352" y="10079"/>
                </a:cubicBezTo>
                <a:cubicBezTo>
                  <a:pt x="350" y="10068"/>
                  <a:pt x="347" y="10057"/>
                  <a:pt x="345" y="10046"/>
                </a:cubicBezTo>
                <a:cubicBezTo>
                  <a:pt x="343" y="10035"/>
                  <a:pt x="342" y="10023"/>
                  <a:pt x="340" y="10012"/>
                </a:cubicBezTo>
                <a:lnTo>
                  <a:pt x="334" y="9973"/>
                </a:lnTo>
                <a:cubicBezTo>
                  <a:pt x="332" y="9959"/>
                  <a:pt x="330" y="9944"/>
                  <a:pt x="328" y="9930"/>
                </a:cubicBezTo>
                <a:lnTo>
                  <a:pt x="322" y="9885"/>
                </a:lnTo>
                <a:cubicBezTo>
                  <a:pt x="320" y="9869"/>
                  <a:pt x="318" y="9852"/>
                  <a:pt x="316" y="9836"/>
                </a:cubicBezTo>
                <a:cubicBezTo>
                  <a:pt x="312" y="9802"/>
                  <a:pt x="308" y="9767"/>
                  <a:pt x="304" y="9733"/>
                </a:cubicBezTo>
                <a:cubicBezTo>
                  <a:pt x="300" y="9695"/>
                  <a:pt x="296" y="9658"/>
                  <a:pt x="292" y="9620"/>
                </a:cubicBezTo>
                <a:cubicBezTo>
                  <a:pt x="288" y="9580"/>
                  <a:pt x="285" y="9540"/>
                  <a:pt x="281" y="9500"/>
                </a:cubicBezTo>
                <a:lnTo>
                  <a:pt x="269" y="9377"/>
                </a:lnTo>
                <a:cubicBezTo>
                  <a:pt x="265" y="9335"/>
                  <a:pt x="261" y="9292"/>
                  <a:pt x="257" y="9250"/>
                </a:cubicBezTo>
                <a:cubicBezTo>
                  <a:pt x="253" y="9208"/>
                  <a:pt x="250" y="9165"/>
                  <a:pt x="246" y="9123"/>
                </a:cubicBezTo>
                <a:cubicBezTo>
                  <a:pt x="242" y="9081"/>
                  <a:pt x="238" y="9040"/>
                  <a:pt x="234" y="8998"/>
                </a:cubicBezTo>
                <a:cubicBezTo>
                  <a:pt x="230" y="8957"/>
                  <a:pt x="226" y="8917"/>
                  <a:pt x="222" y="8876"/>
                </a:cubicBezTo>
                <a:cubicBezTo>
                  <a:pt x="218" y="8837"/>
                  <a:pt x="215" y="8799"/>
                  <a:pt x="211" y="8760"/>
                </a:cubicBezTo>
                <a:lnTo>
                  <a:pt x="199" y="8652"/>
                </a:lnTo>
                <a:cubicBezTo>
                  <a:pt x="195" y="8619"/>
                  <a:pt x="192" y="8587"/>
                  <a:pt x="188" y="8554"/>
                </a:cubicBezTo>
                <a:lnTo>
                  <a:pt x="164" y="8371"/>
                </a:lnTo>
                <a:cubicBezTo>
                  <a:pt x="156" y="8312"/>
                  <a:pt x="149" y="8252"/>
                  <a:pt x="141" y="8193"/>
                </a:cubicBezTo>
                <a:cubicBezTo>
                  <a:pt x="133" y="8135"/>
                  <a:pt x="126" y="8077"/>
                  <a:pt x="118" y="8019"/>
                </a:cubicBezTo>
                <a:lnTo>
                  <a:pt x="94" y="7848"/>
                </a:lnTo>
                <a:cubicBezTo>
                  <a:pt x="79" y="7735"/>
                  <a:pt x="63" y="7622"/>
                  <a:pt x="48" y="7509"/>
                </a:cubicBezTo>
                <a:cubicBezTo>
                  <a:pt x="40" y="7452"/>
                  <a:pt x="32" y="7396"/>
                  <a:pt x="24" y="7339"/>
                </a:cubicBezTo>
                <a:cubicBezTo>
                  <a:pt x="16" y="7282"/>
                  <a:pt x="9" y="7224"/>
                  <a:pt x="1" y="7167"/>
                </a:cubicBezTo>
                <a:cubicBezTo>
                  <a:pt x="-5" y="7128"/>
                  <a:pt x="23" y="7092"/>
                  <a:pt x="62" y="7086"/>
                </a:cubicBezTo>
                <a:cubicBezTo>
                  <a:pt x="102" y="7081"/>
                  <a:pt x="138" y="7108"/>
                  <a:pt x="143" y="7148"/>
                </a:cubicBezTo>
                <a:close/>
              </a:path>
            </a:pathLst>
          </a:custGeom>
          <a:solidFill>
            <a:srgbClr val="BE4B48"/>
          </a:solidFill>
          <a:ln w="1"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n-US" sz="4400" smtClean="0">
              <a:solidFill>
                <a:prstClr val="black"/>
              </a:solidFill>
              <a:cs typeface="Arial" charset="0"/>
            </a:endParaRPr>
          </a:p>
        </p:txBody>
      </p:sp>
      <p:sp>
        <p:nvSpPr>
          <p:cNvPr id="24" name="Rectangle 24"/>
          <p:cNvSpPr>
            <a:spLocks noChangeArrowheads="1"/>
          </p:cNvSpPr>
          <p:nvPr/>
        </p:nvSpPr>
        <p:spPr bwMode="auto">
          <a:xfrm>
            <a:off x="2200612" y="6152344"/>
            <a:ext cx="129844"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0</a:t>
            </a:r>
            <a:endParaRPr lang="en-US" sz="4400" smtClean="0">
              <a:solidFill>
                <a:prstClr val="black"/>
              </a:solidFill>
              <a:latin typeface="Arial" pitchFamily="34" charset="0"/>
              <a:cs typeface="Arial" pitchFamily="34" charset="0"/>
            </a:endParaRPr>
          </a:p>
        </p:txBody>
      </p:sp>
      <p:sp>
        <p:nvSpPr>
          <p:cNvPr id="25" name="Rectangle 25"/>
          <p:cNvSpPr>
            <a:spLocks noChangeArrowheads="1"/>
          </p:cNvSpPr>
          <p:nvPr/>
        </p:nvSpPr>
        <p:spPr bwMode="auto">
          <a:xfrm>
            <a:off x="2588473" y="6152344"/>
            <a:ext cx="129844"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5</a:t>
            </a:r>
            <a:endParaRPr lang="en-US" sz="4400" smtClean="0">
              <a:solidFill>
                <a:prstClr val="black"/>
              </a:solidFill>
              <a:latin typeface="Arial" pitchFamily="34" charset="0"/>
              <a:cs typeface="Arial" pitchFamily="34" charset="0"/>
            </a:endParaRPr>
          </a:p>
        </p:txBody>
      </p:sp>
      <p:sp>
        <p:nvSpPr>
          <p:cNvPr id="26" name="Rectangle 26"/>
          <p:cNvSpPr>
            <a:spLocks noChangeArrowheads="1"/>
          </p:cNvSpPr>
          <p:nvPr/>
        </p:nvSpPr>
        <p:spPr bwMode="auto">
          <a:xfrm>
            <a:off x="2907073"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10</a:t>
            </a:r>
            <a:endParaRPr lang="en-US" sz="4400" smtClean="0">
              <a:solidFill>
                <a:prstClr val="black"/>
              </a:solidFill>
              <a:latin typeface="Arial" pitchFamily="34" charset="0"/>
              <a:cs typeface="Arial" pitchFamily="34" charset="0"/>
            </a:endParaRPr>
          </a:p>
        </p:txBody>
      </p:sp>
      <p:sp>
        <p:nvSpPr>
          <p:cNvPr id="27" name="Rectangle 27"/>
          <p:cNvSpPr>
            <a:spLocks noChangeArrowheads="1"/>
          </p:cNvSpPr>
          <p:nvPr/>
        </p:nvSpPr>
        <p:spPr bwMode="auto">
          <a:xfrm>
            <a:off x="3294934"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15</a:t>
            </a:r>
            <a:endParaRPr lang="en-US" sz="4400" smtClean="0">
              <a:solidFill>
                <a:prstClr val="black"/>
              </a:solidFill>
              <a:latin typeface="Arial" pitchFamily="34" charset="0"/>
              <a:cs typeface="Arial" pitchFamily="34" charset="0"/>
            </a:endParaRPr>
          </a:p>
        </p:txBody>
      </p:sp>
      <p:sp>
        <p:nvSpPr>
          <p:cNvPr id="28" name="Rectangle 28"/>
          <p:cNvSpPr>
            <a:spLocks noChangeArrowheads="1"/>
          </p:cNvSpPr>
          <p:nvPr/>
        </p:nvSpPr>
        <p:spPr bwMode="auto">
          <a:xfrm>
            <a:off x="3682795"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20</a:t>
            </a:r>
            <a:endParaRPr lang="en-US" sz="4400" smtClean="0">
              <a:solidFill>
                <a:prstClr val="black"/>
              </a:solidFill>
              <a:latin typeface="Arial" pitchFamily="34" charset="0"/>
              <a:cs typeface="Arial" pitchFamily="34" charset="0"/>
            </a:endParaRPr>
          </a:p>
        </p:txBody>
      </p:sp>
      <p:sp>
        <p:nvSpPr>
          <p:cNvPr id="29" name="Rectangle 29"/>
          <p:cNvSpPr>
            <a:spLocks noChangeArrowheads="1"/>
          </p:cNvSpPr>
          <p:nvPr/>
        </p:nvSpPr>
        <p:spPr bwMode="auto">
          <a:xfrm>
            <a:off x="4070656"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25</a:t>
            </a:r>
            <a:endParaRPr lang="en-US" sz="4400" smtClean="0">
              <a:solidFill>
                <a:prstClr val="black"/>
              </a:solidFill>
              <a:latin typeface="Arial" pitchFamily="34" charset="0"/>
              <a:cs typeface="Arial" pitchFamily="34" charset="0"/>
            </a:endParaRPr>
          </a:p>
        </p:txBody>
      </p:sp>
      <p:sp>
        <p:nvSpPr>
          <p:cNvPr id="30" name="Rectangle 30"/>
          <p:cNvSpPr>
            <a:spLocks noChangeArrowheads="1"/>
          </p:cNvSpPr>
          <p:nvPr/>
        </p:nvSpPr>
        <p:spPr bwMode="auto">
          <a:xfrm>
            <a:off x="4461979"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30</a:t>
            </a:r>
            <a:endParaRPr lang="en-US" sz="4400" smtClean="0">
              <a:solidFill>
                <a:prstClr val="black"/>
              </a:solidFill>
              <a:latin typeface="Arial" pitchFamily="34" charset="0"/>
              <a:cs typeface="Arial" pitchFamily="34" charset="0"/>
            </a:endParaRPr>
          </a:p>
        </p:txBody>
      </p:sp>
      <p:sp>
        <p:nvSpPr>
          <p:cNvPr id="31" name="Rectangle 31"/>
          <p:cNvSpPr>
            <a:spLocks noChangeArrowheads="1"/>
          </p:cNvSpPr>
          <p:nvPr/>
        </p:nvSpPr>
        <p:spPr bwMode="auto">
          <a:xfrm>
            <a:off x="4849840"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35</a:t>
            </a:r>
            <a:endParaRPr lang="en-US" sz="4400" smtClean="0">
              <a:solidFill>
                <a:prstClr val="black"/>
              </a:solidFill>
              <a:latin typeface="Arial" pitchFamily="34" charset="0"/>
              <a:cs typeface="Arial" pitchFamily="34" charset="0"/>
            </a:endParaRPr>
          </a:p>
        </p:txBody>
      </p:sp>
      <p:sp>
        <p:nvSpPr>
          <p:cNvPr id="1024" name="Rectangle 32"/>
          <p:cNvSpPr>
            <a:spLocks noChangeArrowheads="1"/>
          </p:cNvSpPr>
          <p:nvPr/>
        </p:nvSpPr>
        <p:spPr bwMode="auto">
          <a:xfrm>
            <a:off x="5237701"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40</a:t>
            </a:r>
            <a:endParaRPr lang="en-US" sz="4400" smtClean="0">
              <a:solidFill>
                <a:prstClr val="black"/>
              </a:solidFill>
              <a:latin typeface="Arial" pitchFamily="34" charset="0"/>
              <a:cs typeface="Arial" pitchFamily="34" charset="0"/>
            </a:endParaRPr>
          </a:p>
        </p:txBody>
      </p:sp>
      <p:sp>
        <p:nvSpPr>
          <p:cNvPr id="1025" name="Rectangle 33"/>
          <p:cNvSpPr>
            <a:spLocks noChangeArrowheads="1"/>
          </p:cNvSpPr>
          <p:nvPr/>
        </p:nvSpPr>
        <p:spPr bwMode="auto">
          <a:xfrm>
            <a:off x="5625562"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45</a:t>
            </a:r>
            <a:endParaRPr lang="en-US" sz="4400" smtClean="0">
              <a:solidFill>
                <a:prstClr val="black"/>
              </a:solidFill>
              <a:latin typeface="Arial" pitchFamily="34" charset="0"/>
              <a:cs typeface="Arial" pitchFamily="34" charset="0"/>
            </a:endParaRPr>
          </a:p>
        </p:txBody>
      </p:sp>
      <p:sp>
        <p:nvSpPr>
          <p:cNvPr id="1027" name="Rectangle 34"/>
          <p:cNvSpPr>
            <a:spLocks noChangeArrowheads="1"/>
          </p:cNvSpPr>
          <p:nvPr/>
        </p:nvSpPr>
        <p:spPr bwMode="auto">
          <a:xfrm>
            <a:off x="6013423"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50</a:t>
            </a:r>
            <a:endParaRPr lang="en-US" sz="4400" smtClean="0">
              <a:solidFill>
                <a:prstClr val="black"/>
              </a:solidFill>
              <a:latin typeface="Arial" pitchFamily="34" charset="0"/>
              <a:cs typeface="Arial" pitchFamily="34" charset="0"/>
            </a:endParaRPr>
          </a:p>
        </p:txBody>
      </p:sp>
      <p:sp>
        <p:nvSpPr>
          <p:cNvPr id="1028" name="Rectangle 35"/>
          <p:cNvSpPr>
            <a:spLocks noChangeArrowheads="1"/>
          </p:cNvSpPr>
          <p:nvPr/>
        </p:nvSpPr>
        <p:spPr bwMode="auto">
          <a:xfrm>
            <a:off x="6401284"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55</a:t>
            </a:r>
            <a:endParaRPr lang="en-US" sz="4400" smtClean="0">
              <a:solidFill>
                <a:prstClr val="black"/>
              </a:solidFill>
              <a:latin typeface="Arial" pitchFamily="34" charset="0"/>
              <a:cs typeface="Arial" pitchFamily="34" charset="0"/>
            </a:endParaRPr>
          </a:p>
        </p:txBody>
      </p:sp>
      <p:sp>
        <p:nvSpPr>
          <p:cNvPr id="1029" name="Rectangle 36"/>
          <p:cNvSpPr>
            <a:spLocks noChangeArrowheads="1"/>
          </p:cNvSpPr>
          <p:nvPr/>
        </p:nvSpPr>
        <p:spPr bwMode="auto">
          <a:xfrm>
            <a:off x="6789145"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60</a:t>
            </a:r>
            <a:endParaRPr lang="en-US" sz="4400" smtClean="0">
              <a:solidFill>
                <a:prstClr val="black"/>
              </a:solidFill>
              <a:latin typeface="Arial" pitchFamily="34" charset="0"/>
              <a:cs typeface="Arial" pitchFamily="34" charset="0"/>
            </a:endParaRPr>
          </a:p>
        </p:txBody>
      </p:sp>
      <p:sp>
        <p:nvSpPr>
          <p:cNvPr id="1030" name="Rectangle 37"/>
          <p:cNvSpPr>
            <a:spLocks noChangeArrowheads="1"/>
          </p:cNvSpPr>
          <p:nvPr/>
        </p:nvSpPr>
        <p:spPr bwMode="auto">
          <a:xfrm>
            <a:off x="7180470"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65</a:t>
            </a:r>
            <a:endParaRPr lang="en-US" sz="4400" smtClean="0">
              <a:solidFill>
                <a:prstClr val="black"/>
              </a:solidFill>
              <a:latin typeface="Arial" pitchFamily="34" charset="0"/>
              <a:cs typeface="Arial" pitchFamily="34" charset="0"/>
            </a:endParaRPr>
          </a:p>
        </p:txBody>
      </p:sp>
      <p:sp>
        <p:nvSpPr>
          <p:cNvPr id="1031" name="Rectangle 38"/>
          <p:cNvSpPr>
            <a:spLocks noChangeArrowheads="1"/>
          </p:cNvSpPr>
          <p:nvPr/>
        </p:nvSpPr>
        <p:spPr bwMode="auto">
          <a:xfrm>
            <a:off x="7568331"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70</a:t>
            </a:r>
            <a:endParaRPr lang="en-US" sz="4400" smtClean="0">
              <a:solidFill>
                <a:prstClr val="black"/>
              </a:solidFill>
              <a:latin typeface="Arial" pitchFamily="34" charset="0"/>
              <a:cs typeface="Arial" pitchFamily="34" charset="0"/>
            </a:endParaRPr>
          </a:p>
        </p:txBody>
      </p:sp>
      <p:sp>
        <p:nvSpPr>
          <p:cNvPr id="1032" name="Rectangle 39"/>
          <p:cNvSpPr>
            <a:spLocks noChangeArrowheads="1"/>
          </p:cNvSpPr>
          <p:nvPr/>
        </p:nvSpPr>
        <p:spPr bwMode="auto">
          <a:xfrm>
            <a:off x="7956192"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75</a:t>
            </a:r>
            <a:endParaRPr lang="en-US" sz="4400" smtClean="0">
              <a:solidFill>
                <a:prstClr val="black"/>
              </a:solidFill>
              <a:latin typeface="Arial" pitchFamily="34" charset="0"/>
              <a:cs typeface="Arial" pitchFamily="34" charset="0"/>
            </a:endParaRPr>
          </a:p>
        </p:txBody>
      </p:sp>
      <p:sp>
        <p:nvSpPr>
          <p:cNvPr id="1033" name="Rectangle 40"/>
          <p:cNvSpPr>
            <a:spLocks noChangeArrowheads="1"/>
          </p:cNvSpPr>
          <p:nvPr/>
        </p:nvSpPr>
        <p:spPr bwMode="auto">
          <a:xfrm>
            <a:off x="8344053"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80</a:t>
            </a:r>
            <a:endParaRPr lang="en-US" sz="4400" smtClean="0">
              <a:solidFill>
                <a:prstClr val="black"/>
              </a:solidFill>
              <a:latin typeface="Arial" pitchFamily="34" charset="0"/>
              <a:cs typeface="Arial" pitchFamily="34" charset="0"/>
            </a:endParaRPr>
          </a:p>
        </p:txBody>
      </p:sp>
      <p:sp>
        <p:nvSpPr>
          <p:cNvPr id="1034" name="Rectangle 41"/>
          <p:cNvSpPr>
            <a:spLocks noChangeArrowheads="1"/>
          </p:cNvSpPr>
          <p:nvPr/>
        </p:nvSpPr>
        <p:spPr bwMode="auto">
          <a:xfrm>
            <a:off x="8731914" y="6152344"/>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85</a:t>
            </a:r>
            <a:endParaRPr lang="en-US" sz="4400" smtClean="0">
              <a:solidFill>
                <a:prstClr val="black"/>
              </a:solidFill>
              <a:latin typeface="Arial" pitchFamily="34" charset="0"/>
              <a:cs typeface="Arial" pitchFamily="34" charset="0"/>
            </a:endParaRPr>
          </a:p>
        </p:txBody>
      </p:sp>
      <p:sp>
        <p:nvSpPr>
          <p:cNvPr id="1035" name="Rectangle 42"/>
          <p:cNvSpPr>
            <a:spLocks noChangeArrowheads="1"/>
          </p:cNvSpPr>
          <p:nvPr/>
        </p:nvSpPr>
        <p:spPr bwMode="auto">
          <a:xfrm>
            <a:off x="3913986" y="6408004"/>
            <a:ext cx="3031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b="1" dirty="0" smtClean="0">
                <a:solidFill>
                  <a:srgbClr val="000000"/>
                </a:solidFill>
                <a:cs typeface="Arial" pitchFamily="34" charset="0"/>
              </a:rPr>
              <a:t>Age at Diagnosis (Years)</a:t>
            </a:r>
            <a:endParaRPr lang="en-US" sz="4000" dirty="0" smtClean="0">
              <a:solidFill>
                <a:prstClr val="black"/>
              </a:solidFill>
              <a:latin typeface="Arial" pitchFamily="34" charset="0"/>
              <a:cs typeface="Arial" pitchFamily="34" charset="0"/>
            </a:endParaRPr>
          </a:p>
        </p:txBody>
      </p:sp>
      <p:sp>
        <p:nvSpPr>
          <p:cNvPr id="1042" name="TextBox 1041"/>
          <p:cNvSpPr txBox="1"/>
          <p:nvPr/>
        </p:nvSpPr>
        <p:spPr>
          <a:xfrm>
            <a:off x="129540" y="120830"/>
            <a:ext cx="8884920" cy="945970"/>
          </a:xfrm>
          <a:prstGeom prst="rect">
            <a:avLst/>
          </a:prstGeom>
          <a:noFill/>
        </p:spPr>
        <p:txBody>
          <a:bodyPr wrap="square" rtlCol="0">
            <a:spAutoFit/>
          </a:bodyPr>
          <a:lstStyle/>
          <a:p>
            <a:pPr algn="ctr"/>
            <a:r>
              <a:rPr lang="en-US" sz="2800" b="1" dirty="0" smtClean="0">
                <a:solidFill>
                  <a:prstClr val="black"/>
                </a:solidFill>
                <a:cs typeface="Arial" charset="0"/>
              </a:rPr>
              <a:t>Proportion of All Cancer that is not Reported as Malignant, </a:t>
            </a:r>
            <a:br>
              <a:rPr lang="en-US" sz="2800" b="1" dirty="0" smtClean="0">
                <a:solidFill>
                  <a:prstClr val="black"/>
                </a:solidFill>
                <a:cs typeface="Arial" charset="0"/>
              </a:rPr>
            </a:br>
            <a:r>
              <a:rPr lang="en-US" sz="2800" b="1" dirty="0" smtClean="0">
                <a:solidFill>
                  <a:prstClr val="black"/>
                </a:solidFill>
                <a:cs typeface="Arial" charset="0"/>
              </a:rPr>
              <a:t>by Individual Year at Diagnosis, SEER18, 2000-2009</a:t>
            </a:r>
          </a:p>
        </p:txBody>
      </p:sp>
      <p:sp>
        <p:nvSpPr>
          <p:cNvPr id="53" name="Freeform 9"/>
          <p:cNvSpPr>
            <a:spLocks noEditPoints="1"/>
          </p:cNvSpPr>
          <p:nvPr/>
        </p:nvSpPr>
        <p:spPr bwMode="auto">
          <a:xfrm>
            <a:off x="2200076" y="1219200"/>
            <a:ext cx="79322" cy="4836379"/>
          </a:xfrm>
          <a:custGeom>
            <a:avLst/>
            <a:gdLst>
              <a:gd name="T0" fmla="*/ 0 w 26"/>
              <a:gd name="T1" fmla="*/ 1610 h 1616"/>
              <a:gd name="T2" fmla="*/ 26 w 26"/>
              <a:gd name="T3" fmla="*/ 1610 h 1616"/>
              <a:gd name="T4" fmla="*/ 26 w 26"/>
              <a:gd name="T5" fmla="*/ 1616 h 1616"/>
              <a:gd name="T6" fmla="*/ 0 w 26"/>
              <a:gd name="T7" fmla="*/ 1616 h 1616"/>
              <a:gd name="T8" fmla="*/ 0 w 26"/>
              <a:gd name="T9" fmla="*/ 1610 h 1616"/>
              <a:gd name="T10" fmla="*/ 0 w 26"/>
              <a:gd name="T11" fmla="*/ 1449 h 1616"/>
              <a:gd name="T12" fmla="*/ 26 w 26"/>
              <a:gd name="T13" fmla="*/ 1449 h 1616"/>
              <a:gd name="T14" fmla="*/ 26 w 26"/>
              <a:gd name="T15" fmla="*/ 1454 h 1616"/>
              <a:gd name="T16" fmla="*/ 0 w 26"/>
              <a:gd name="T17" fmla="*/ 1454 h 1616"/>
              <a:gd name="T18" fmla="*/ 0 w 26"/>
              <a:gd name="T19" fmla="*/ 1449 h 1616"/>
              <a:gd name="T20" fmla="*/ 0 w 26"/>
              <a:gd name="T21" fmla="*/ 1287 h 1616"/>
              <a:gd name="T22" fmla="*/ 26 w 26"/>
              <a:gd name="T23" fmla="*/ 1287 h 1616"/>
              <a:gd name="T24" fmla="*/ 26 w 26"/>
              <a:gd name="T25" fmla="*/ 1293 h 1616"/>
              <a:gd name="T26" fmla="*/ 0 w 26"/>
              <a:gd name="T27" fmla="*/ 1293 h 1616"/>
              <a:gd name="T28" fmla="*/ 0 w 26"/>
              <a:gd name="T29" fmla="*/ 1287 h 1616"/>
              <a:gd name="T30" fmla="*/ 0 w 26"/>
              <a:gd name="T31" fmla="*/ 1127 h 1616"/>
              <a:gd name="T32" fmla="*/ 26 w 26"/>
              <a:gd name="T33" fmla="*/ 1127 h 1616"/>
              <a:gd name="T34" fmla="*/ 26 w 26"/>
              <a:gd name="T35" fmla="*/ 1133 h 1616"/>
              <a:gd name="T36" fmla="*/ 0 w 26"/>
              <a:gd name="T37" fmla="*/ 1133 h 1616"/>
              <a:gd name="T38" fmla="*/ 0 w 26"/>
              <a:gd name="T39" fmla="*/ 1127 h 1616"/>
              <a:gd name="T40" fmla="*/ 0 w 26"/>
              <a:gd name="T41" fmla="*/ 966 h 1616"/>
              <a:gd name="T42" fmla="*/ 26 w 26"/>
              <a:gd name="T43" fmla="*/ 966 h 1616"/>
              <a:gd name="T44" fmla="*/ 26 w 26"/>
              <a:gd name="T45" fmla="*/ 972 h 1616"/>
              <a:gd name="T46" fmla="*/ 0 w 26"/>
              <a:gd name="T47" fmla="*/ 972 h 1616"/>
              <a:gd name="T48" fmla="*/ 0 w 26"/>
              <a:gd name="T49" fmla="*/ 966 h 1616"/>
              <a:gd name="T50" fmla="*/ 0 w 26"/>
              <a:gd name="T51" fmla="*/ 805 h 1616"/>
              <a:gd name="T52" fmla="*/ 26 w 26"/>
              <a:gd name="T53" fmla="*/ 805 h 1616"/>
              <a:gd name="T54" fmla="*/ 26 w 26"/>
              <a:gd name="T55" fmla="*/ 810 h 1616"/>
              <a:gd name="T56" fmla="*/ 0 w 26"/>
              <a:gd name="T57" fmla="*/ 810 h 1616"/>
              <a:gd name="T58" fmla="*/ 0 w 26"/>
              <a:gd name="T59" fmla="*/ 805 h 1616"/>
              <a:gd name="T60" fmla="*/ 0 w 26"/>
              <a:gd name="T61" fmla="*/ 644 h 1616"/>
              <a:gd name="T62" fmla="*/ 26 w 26"/>
              <a:gd name="T63" fmla="*/ 644 h 1616"/>
              <a:gd name="T64" fmla="*/ 26 w 26"/>
              <a:gd name="T65" fmla="*/ 650 h 1616"/>
              <a:gd name="T66" fmla="*/ 0 w 26"/>
              <a:gd name="T67" fmla="*/ 650 h 1616"/>
              <a:gd name="T68" fmla="*/ 0 w 26"/>
              <a:gd name="T69" fmla="*/ 644 h 1616"/>
              <a:gd name="T70" fmla="*/ 0 w 26"/>
              <a:gd name="T71" fmla="*/ 483 h 1616"/>
              <a:gd name="T72" fmla="*/ 26 w 26"/>
              <a:gd name="T73" fmla="*/ 483 h 1616"/>
              <a:gd name="T74" fmla="*/ 26 w 26"/>
              <a:gd name="T75" fmla="*/ 489 h 1616"/>
              <a:gd name="T76" fmla="*/ 0 w 26"/>
              <a:gd name="T77" fmla="*/ 489 h 1616"/>
              <a:gd name="T78" fmla="*/ 0 w 26"/>
              <a:gd name="T79" fmla="*/ 483 h 1616"/>
              <a:gd name="T80" fmla="*/ 0 w 26"/>
              <a:gd name="T81" fmla="*/ 322 h 1616"/>
              <a:gd name="T82" fmla="*/ 26 w 26"/>
              <a:gd name="T83" fmla="*/ 322 h 1616"/>
              <a:gd name="T84" fmla="*/ 26 w 26"/>
              <a:gd name="T85" fmla="*/ 327 h 1616"/>
              <a:gd name="T86" fmla="*/ 0 w 26"/>
              <a:gd name="T87" fmla="*/ 327 h 1616"/>
              <a:gd name="T88" fmla="*/ 0 w 26"/>
              <a:gd name="T89" fmla="*/ 322 h 1616"/>
              <a:gd name="T90" fmla="*/ 0 w 26"/>
              <a:gd name="T91" fmla="*/ 161 h 1616"/>
              <a:gd name="T92" fmla="*/ 26 w 26"/>
              <a:gd name="T93" fmla="*/ 161 h 1616"/>
              <a:gd name="T94" fmla="*/ 26 w 26"/>
              <a:gd name="T95" fmla="*/ 167 h 1616"/>
              <a:gd name="T96" fmla="*/ 0 w 26"/>
              <a:gd name="T97" fmla="*/ 167 h 1616"/>
              <a:gd name="T98" fmla="*/ 0 w 26"/>
              <a:gd name="T99" fmla="*/ 161 h 1616"/>
              <a:gd name="T100" fmla="*/ 0 w 26"/>
              <a:gd name="T101" fmla="*/ 0 h 1616"/>
              <a:gd name="T102" fmla="*/ 26 w 26"/>
              <a:gd name="T103" fmla="*/ 0 h 1616"/>
              <a:gd name="T104" fmla="*/ 26 w 26"/>
              <a:gd name="T105" fmla="*/ 6 h 1616"/>
              <a:gd name="T106" fmla="*/ 0 w 26"/>
              <a:gd name="T107" fmla="*/ 6 h 1616"/>
              <a:gd name="T108" fmla="*/ 0 w 26"/>
              <a:gd name="T109" fmla="*/ 0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 h="1616">
                <a:moveTo>
                  <a:pt x="0" y="1610"/>
                </a:moveTo>
                <a:lnTo>
                  <a:pt x="26" y="1610"/>
                </a:lnTo>
                <a:lnTo>
                  <a:pt x="26" y="1616"/>
                </a:lnTo>
                <a:lnTo>
                  <a:pt x="0" y="1616"/>
                </a:lnTo>
                <a:lnTo>
                  <a:pt x="0" y="1610"/>
                </a:lnTo>
                <a:close/>
                <a:moveTo>
                  <a:pt x="0" y="1449"/>
                </a:moveTo>
                <a:lnTo>
                  <a:pt x="26" y="1449"/>
                </a:lnTo>
                <a:lnTo>
                  <a:pt x="26" y="1454"/>
                </a:lnTo>
                <a:lnTo>
                  <a:pt x="0" y="1454"/>
                </a:lnTo>
                <a:lnTo>
                  <a:pt x="0" y="1449"/>
                </a:lnTo>
                <a:close/>
                <a:moveTo>
                  <a:pt x="0" y="1287"/>
                </a:moveTo>
                <a:lnTo>
                  <a:pt x="26" y="1287"/>
                </a:lnTo>
                <a:lnTo>
                  <a:pt x="26" y="1293"/>
                </a:lnTo>
                <a:lnTo>
                  <a:pt x="0" y="1293"/>
                </a:lnTo>
                <a:lnTo>
                  <a:pt x="0" y="1287"/>
                </a:lnTo>
                <a:close/>
                <a:moveTo>
                  <a:pt x="0" y="1127"/>
                </a:moveTo>
                <a:lnTo>
                  <a:pt x="26" y="1127"/>
                </a:lnTo>
                <a:lnTo>
                  <a:pt x="26" y="1133"/>
                </a:lnTo>
                <a:lnTo>
                  <a:pt x="0" y="1133"/>
                </a:lnTo>
                <a:lnTo>
                  <a:pt x="0" y="1127"/>
                </a:lnTo>
                <a:close/>
                <a:moveTo>
                  <a:pt x="0" y="966"/>
                </a:moveTo>
                <a:lnTo>
                  <a:pt x="26" y="966"/>
                </a:lnTo>
                <a:lnTo>
                  <a:pt x="26" y="972"/>
                </a:lnTo>
                <a:lnTo>
                  <a:pt x="0" y="972"/>
                </a:lnTo>
                <a:lnTo>
                  <a:pt x="0" y="966"/>
                </a:lnTo>
                <a:close/>
                <a:moveTo>
                  <a:pt x="0" y="805"/>
                </a:moveTo>
                <a:lnTo>
                  <a:pt x="26" y="805"/>
                </a:lnTo>
                <a:lnTo>
                  <a:pt x="26" y="810"/>
                </a:lnTo>
                <a:lnTo>
                  <a:pt x="0" y="810"/>
                </a:lnTo>
                <a:lnTo>
                  <a:pt x="0" y="805"/>
                </a:lnTo>
                <a:close/>
                <a:moveTo>
                  <a:pt x="0" y="644"/>
                </a:moveTo>
                <a:lnTo>
                  <a:pt x="26" y="644"/>
                </a:lnTo>
                <a:lnTo>
                  <a:pt x="26" y="650"/>
                </a:lnTo>
                <a:lnTo>
                  <a:pt x="0" y="650"/>
                </a:lnTo>
                <a:lnTo>
                  <a:pt x="0" y="644"/>
                </a:lnTo>
                <a:close/>
                <a:moveTo>
                  <a:pt x="0" y="483"/>
                </a:moveTo>
                <a:lnTo>
                  <a:pt x="26" y="483"/>
                </a:lnTo>
                <a:lnTo>
                  <a:pt x="26" y="489"/>
                </a:lnTo>
                <a:lnTo>
                  <a:pt x="0" y="489"/>
                </a:lnTo>
                <a:lnTo>
                  <a:pt x="0" y="483"/>
                </a:lnTo>
                <a:close/>
                <a:moveTo>
                  <a:pt x="0" y="322"/>
                </a:moveTo>
                <a:lnTo>
                  <a:pt x="26" y="322"/>
                </a:lnTo>
                <a:lnTo>
                  <a:pt x="26" y="327"/>
                </a:lnTo>
                <a:lnTo>
                  <a:pt x="0" y="327"/>
                </a:lnTo>
                <a:lnTo>
                  <a:pt x="0" y="322"/>
                </a:lnTo>
                <a:close/>
                <a:moveTo>
                  <a:pt x="0" y="161"/>
                </a:moveTo>
                <a:lnTo>
                  <a:pt x="26" y="161"/>
                </a:lnTo>
                <a:lnTo>
                  <a:pt x="26" y="167"/>
                </a:lnTo>
                <a:lnTo>
                  <a:pt x="0" y="167"/>
                </a:lnTo>
                <a:lnTo>
                  <a:pt x="0" y="161"/>
                </a:lnTo>
                <a:close/>
                <a:moveTo>
                  <a:pt x="0" y="0"/>
                </a:moveTo>
                <a:lnTo>
                  <a:pt x="26" y="0"/>
                </a:lnTo>
                <a:lnTo>
                  <a:pt x="26"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mtClean="0">
              <a:solidFill>
                <a:prstClr val="black"/>
              </a:solidFill>
              <a:cs typeface="Arial" charset="0"/>
            </a:endParaRPr>
          </a:p>
        </p:txBody>
      </p:sp>
      <p:sp>
        <p:nvSpPr>
          <p:cNvPr id="1045" name="Rectangle 1044"/>
          <p:cNvSpPr/>
          <p:nvPr/>
        </p:nvSpPr>
        <p:spPr>
          <a:xfrm>
            <a:off x="3439768" y="2191053"/>
            <a:ext cx="1921686" cy="3848316"/>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grpSp>
        <p:nvGrpSpPr>
          <p:cNvPr id="2" name="Group 1048"/>
          <p:cNvGrpSpPr/>
          <p:nvPr/>
        </p:nvGrpSpPr>
        <p:grpSpPr>
          <a:xfrm>
            <a:off x="3463396" y="4933890"/>
            <a:ext cx="1883068" cy="400110"/>
            <a:chOff x="2765890" y="5024826"/>
            <a:chExt cx="1883068" cy="400110"/>
          </a:xfrm>
        </p:grpSpPr>
        <p:cxnSp>
          <p:nvCxnSpPr>
            <p:cNvPr id="1047" name="Straight Arrow Connector 1046"/>
            <p:cNvCxnSpPr/>
            <p:nvPr/>
          </p:nvCxnSpPr>
          <p:spPr>
            <a:xfrm>
              <a:off x="2765890" y="5401025"/>
              <a:ext cx="1883068"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8" name="TextBox 1047"/>
            <p:cNvSpPr txBox="1"/>
            <p:nvPr/>
          </p:nvSpPr>
          <p:spPr>
            <a:xfrm>
              <a:off x="3319524" y="5024826"/>
              <a:ext cx="788839" cy="400110"/>
            </a:xfrm>
            <a:prstGeom prst="rect">
              <a:avLst/>
            </a:prstGeom>
            <a:noFill/>
          </p:spPr>
          <p:txBody>
            <a:bodyPr wrap="square" rtlCol="0">
              <a:spAutoFit/>
            </a:bodyPr>
            <a:lstStyle/>
            <a:p>
              <a:pPr algn="ctr"/>
              <a:r>
                <a:rPr lang="en-US" sz="2000" b="1" dirty="0" smtClean="0">
                  <a:solidFill>
                    <a:prstClr val="black"/>
                  </a:solidFill>
                  <a:cs typeface="Arial" charset="0"/>
                </a:rPr>
                <a:t>AYA</a:t>
              </a:r>
            </a:p>
          </p:txBody>
        </p:sp>
      </p:grpSp>
      <p:sp>
        <p:nvSpPr>
          <p:cNvPr id="1050" name="Rectangle 1049"/>
          <p:cNvSpPr/>
          <p:nvPr/>
        </p:nvSpPr>
        <p:spPr>
          <a:xfrm>
            <a:off x="1986815" y="1219200"/>
            <a:ext cx="564983" cy="33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61" name="Rectangle 13"/>
          <p:cNvSpPr>
            <a:spLocks noChangeArrowheads="1"/>
          </p:cNvSpPr>
          <p:nvPr/>
        </p:nvSpPr>
        <p:spPr bwMode="auto">
          <a:xfrm>
            <a:off x="1821960" y="5889811"/>
            <a:ext cx="312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0%</a:t>
            </a:r>
            <a:endParaRPr lang="en-US" sz="4400" smtClean="0">
              <a:solidFill>
                <a:prstClr val="black"/>
              </a:solidFill>
              <a:latin typeface="Arial" pitchFamily="34" charset="0"/>
              <a:cs typeface="Arial" pitchFamily="34" charset="0"/>
            </a:endParaRPr>
          </a:p>
        </p:txBody>
      </p:sp>
      <p:sp>
        <p:nvSpPr>
          <p:cNvPr id="62" name="Rectangle 14"/>
          <p:cNvSpPr>
            <a:spLocks noChangeArrowheads="1"/>
          </p:cNvSpPr>
          <p:nvPr/>
        </p:nvSpPr>
        <p:spPr bwMode="auto">
          <a:xfrm>
            <a:off x="1821960" y="5408229"/>
            <a:ext cx="312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2%</a:t>
            </a:r>
            <a:endParaRPr lang="en-US" sz="4400" smtClean="0">
              <a:solidFill>
                <a:prstClr val="black"/>
              </a:solidFill>
              <a:latin typeface="Arial" pitchFamily="34" charset="0"/>
              <a:cs typeface="Arial" pitchFamily="34" charset="0"/>
            </a:endParaRPr>
          </a:p>
        </p:txBody>
      </p:sp>
      <p:sp>
        <p:nvSpPr>
          <p:cNvPr id="63" name="Rectangle 15"/>
          <p:cNvSpPr>
            <a:spLocks noChangeArrowheads="1"/>
          </p:cNvSpPr>
          <p:nvPr/>
        </p:nvSpPr>
        <p:spPr bwMode="auto">
          <a:xfrm>
            <a:off x="1821960" y="4926649"/>
            <a:ext cx="312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4%</a:t>
            </a:r>
            <a:endParaRPr lang="en-US" sz="4400" smtClean="0">
              <a:solidFill>
                <a:prstClr val="black"/>
              </a:solidFill>
              <a:latin typeface="Arial" pitchFamily="34" charset="0"/>
              <a:cs typeface="Arial" pitchFamily="34" charset="0"/>
            </a:endParaRPr>
          </a:p>
        </p:txBody>
      </p:sp>
      <p:sp>
        <p:nvSpPr>
          <p:cNvPr id="64" name="Rectangle 16"/>
          <p:cNvSpPr>
            <a:spLocks noChangeArrowheads="1"/>
          </p:cNvSpPr>
          <p:nvPr/>
        </p:nvSpPr>
        <p:spPr bwMode="auto">
          <a:xfrm>
            <a:off x="1821960" y="4445068"/>
            <a:ext cx="312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6%</a:t>
            </a:r>
            <a:endParaRPr lang="en-US" sz="4400" smtClean="0">
              <a:solidFill>
                <a:prstClr val="black"/>
              </a:solidFill>
              <a:latin typeface="Arial" pitchFamily="34" charset="0"/>
              <a:cs typeface="Arial" pitchFamily="34" charset="0"/>
            </a:endParaRPr>
          </a:p>
        </p:txBody>
      </p:sp>
      <p:sp>
        <p:nvSpPr>
          <p:cNvPr id="65" name="Rectangle 17"/>
          <p:cNvSpPr>
            <a:spLocks noChangeArrowheads="1"/>
          </p:cNvSpPr>
          <p:nvPr/>
        </p:nvSpPr>
        <p:spPr bwMode="auto">
          <a:xfrm>
            <a:off x="1821960" y="3963488"/>
            <a:ext cx="312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8%</a:t>
            </a:r>
            <a:endParaRPr lang="en-US" sz="4400" smtClean="0">
              <a:solidFill>
                <a:prstClr val="black"/>
              </a:solidFill>
              <a:latin typeface="Arial" pitchFamily="34" charset="0"/>
              <a:cs typeface="Arial" pitchFamily="34" charset="0"/>
            </a:endParaRPr>
          </a:p>
        </p:txBody>
      </p:sp>
      <p:sp>
        <p:nvSpPr>
          <p:cNvPr id="66" name="Rectangle 18"/>
          <p:cNvSpPr>
            <a:spLocks noChangeArrowheads="1"/>
          </p:cNvSpPr>
          <p:nvPr/>
        </p:nvSpPr>
        <p:spPr bwMode="auto">
          <a:xfrm>
            <a:off x="1692116" y="3481906"/>
            <a:ext cx="44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10%</a:t>
            </a:r>
            <a:endParaRPr lang="en-US" sz="4400" smtClean="0">
              <a:solidFill>
                <a:prstClr val="black"/>
              </a:solidFill>
              <a:latin typeface="Arial" pitchFamily="34" charset="0"/>
              <a:cs typeface="Arial" pitchFamily="34" charset="0"/>
            </a:endParaRPr>
          </a:p>
        </p:txBody>
      </p:sp>
      <p:sp>
        <p:nvSpPr>
          <p:cNvPr id="67" name="Rectangle 19"/>
          <p:cNvSpPr>
            <a:spLocks noChangeArrowheads="1"/>
          </p:cNvSpPr>
          <p:nvPr/>
        </p:nvSpPr>
        <p:spPr bwMode="auto">
          <a:xfrm>
            <a:off x="1692116" y="3000327"/>
            <a:ext cx="44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12%</a:t>
            </a:r>
            <a:endParaRPr lang="en-US" sz="4400" smtClean="0">
              <a:solidFill>
                <a:prstClr val="black"/>
              </a:solidFill>
              <a:latin typeface="Arial" pitchFamily="34" charset="0"/>
              <a:cs typeface="Arial" pitchFamily="34" charset="0"/>
            </a:endParaRPr>
          </a:p>
        </p:txBody>
      </p:sp>
      <p:sp>
        <p:nvSpPr>
          <p:cNvPr id="68" name="Rectangle 20"/>
          <p:cNvSpPr>
            <a:spLocks noChangeArrowheads="1"/>
          </p:cNvSpPr>
          <p:nvPr/>
        </p:nvSpPr>
        <p:spPr bwMode="auto">
          <a:xfrm>
            <a:off x="1692116" y="2518745"/>
            <a:ext cx="44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14%</a:t>
            </a:r>
            <a:endParaRPr lang="en-US" sz="4400" smtClean="0">
              <a:solidFill>
                <a:prstClr val="black"/>
              </a:solidFill>
              <a:latin typeface="Arial" pitchFamily="34" charset="0"/>
              <a:cs typeface="Arial" pitchFamily="34" charset="0"/>
            </a:endParaRPr>
          </a:p>
        </p:txBody>
      </p:sp>
      <p:sp>
        <p:nvSpPr>
          <p:cNvPr id="69" name="Rectangle 21"/>
          <p:cNvSpPr>
            <a:spLocks noChangeArrowheads="1"/>
          </p:cNvSpPr>
          <p:nvPr/>
        </p:nvSpPr>
        <p:spPr bwMode="auto">
          <a:xfrm>
            <a:off x="1692116" y="2037165"/>
            <a:ext cx="44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16%</a:t>
            </a:r>
            <a:endParaRPr lang="en-US" sz="4400" smtClean="0">
              <a:solidFill>
                <a:prstClr val="black"/>
              </a:solidFill>
              <a:latin typeface="Arial" pitchFamily="34" charset="0"/>
              <a:cs typeface="Arial" pitchFamily="34" charset="0"/>
            </a:endParaRPr>
          </a:p>
        </p:txBody>
      </p:sp>
      <p:sp>
        <p:nvSpPr>
          <p:cNvPr id="70" name="Rectangle 22"/>
          <p:cNvSpPr>
            <a:spLocks noChangeArrowheads="1"/>
          </p:cNvSpPr>
          <p:nvPr/>
        </p:nvSpPr>
        <p:spPr bwMode="auto">
          <a:xfrm>
            <a:off x="1692116" y="1555584"/>
            <a:ext cx="44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dirty="0" smtClean="0">
                <a:solidFill>
                  <a:srgbClr val="000000"/>
                </a:solidFill>
                <a:cs typeface="Arial" pitchFamily="34" charset="0"/>
              </a:rPr>
              <a:t>18%</a:t>
            </a:r>
            <a:endParaRPr lang="en-US" sz="4400" dirty="0" smtClean="0">
              <a:solidFill>
                <a:prstClr val="black"/>
              </a:solidFill>
              <a:latin typeface="Arial" pitchFamily="34" charset="0"/>
              <a:cs typeface="Arial" pitchFamily="34" charset="0"/>
            </a:endParaRPr>
          </a:p>
        </p:txBody>
      </p:sp>
      <p:sp>
        <p:nvSpPr>
          <p:cNvPr id="43" name="TextBox 42"/>
          <p:cNvSpPr txBox="1"/>
          <p:nvPr/>
        </p:nvSpPr>
        <p:spPr>
          <a:xfrm>
            <a:off x="3352800" y="2967336"/>
            <a:ext cx="2023164" cy="1138773"/>
          </a:xfrm>
          <a:prstGeom prst="rect">
            <a:avLst/>
          </a:prstGeom>
          <a:noFill/>
        </p:spPr>
        <p:txBody>
          <a:bodyPr wrap="square" rtlCol="0">
            <a:spAutoFit/>
          </a:bodyPr>
          <a:lstStyle/>
          <a:p>
            <a:pPr algn="ctr"/>
            <a:r>
              <a:rPr lang="en-US" sz="2400" b="1" dirty="0" smtClean="0">
                <a:solidFill>
                  <a:srgbClr val="C00000"/>
                </a:solidFill>
                <a:cs typeface="Arial" pitchFamily="34" charset="0"/>
              </a:rPr>
              <a:t>AYAs: </a:t>
            </a:r>
            <a:br>
              <a:rPr lang="en-US" sz="2400" b="1" dirty="0" smtClean="0">
                <a:solidFill>
                  <a:srgbClr val="C00000"/>
                </a:solidFill>
                <a:cs typeface="Arial" pitchFamily="34" charset="0"/>
              </a:rPr>
            </a:br>
            <a:r>
              <a:rPr lang="en-US" sz="2400" b="1" dirty="0" smtClean="0">
                <a:solidFill>
                  <a:srgbClr val="C00000"/>
                </a:solidFill>
                <a:cs typeface="Arial" pitchFamily="34" charset="0"/>
              </a:rPr>
              <a:t>12%-16% </a:t>
            </a:r>
            <a:r>
              <a:rPr lang="en-US" sz="2000" b="1" dirty="0" smtClean="0">
                <a:solidFill>
                  <a:srgbClr val="C00000"/>
                </a:solidFill>
                <a:cs typeface="Arial" pitchFamily="34" charset="0"/>
              </a:rPr>
              <a:t/>
            </a:r>
            <a:br>
              <a:rPr lang="en-US" sz="2000" b="1" dirty="0" smtClean="0">
                <a:solidFill>
                  <a:srgbClr val="C00000"/>
                </a:solidFill>
                <a:cs typeface="Arial" pitchFamily="34" charset="0"/>
              </a:rPr>
            </a:br>
            <a:r>
              <a:rPr lang="en-US" sz="2000" b="1" dirty="0" smtClean="0">
                <a:solidFill>
                  <a:srgbClr val="C00000"/>
                </a:solidFill>
                <a:cs typeface="Arial" pitchFamily="34" charset="0"/>
              </a:rPr>
              <a:t>“</a:t>
            </a:r>
            <a:r>
              <a:rPr lang="en-US" sz="2000" b="1" dirty="0">
                <a:solidFill>
                  <a:srgbClr val="C00000"/>
                </a:solidFill>
                <a:cs typeface="Arial" pitchFamily="34" charset="0"/>
              </a:rPr>
              <a:t>Non-Malignant”</a:t>
            </a:r>
          </a:p>
        </p:txBody>
      </p:sp>
      <p:sp>
        <p:nvSpPr>
          <p:cNvPr id="44" name="Rectangle 43"/>
          <p:cNvSpPr/>
          <p:nvPr/>
        </p:nvSpPr>
        <p:spPr>
          <a:xfrm rot="16200000">
            <a:off x="410389" y="3325941"/>
            <a:ext cx="2017732" cy="400110"/>
          </a:xfrm>
          <a:prstGeom prst="rect">
            <a:avLst/>
          </a:prstGeom>
        </p:spPr>
        <p:txBody>
          <a:bodyPr wrap="none">
            <a:spAutoFit/>
          </a:bodyPr>
          <a:lstStyle/>
          <a:p>
            <a:pPr fontAlgn="base">
              <a:spcBef>
                <a:spcPct val="0"/>
              </a:spcBef>
              <a:spcAft>
                <a:spcPct val="0"/>
              </a:spcAft>
            </a:pPr>
            <a:r>
              <a:rPr lang="en-US" sz="2000" b="1" dirty="0" smtClean="0">
                <a:solidFill>
                  <a:srgbClr val="000000"/>
                </a:solidFill>
                <a:cs typeface="Arial" pitchFamily="34" charset="0"/>
              </a:rPr>
              <a:t>“Non-Malignant”</a:t>
            </a:r>
            <a:endParaRPr lang="en-US" sz="2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3311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r>
              <a:rPr lang="en-US" dirty="0" smtClean="0"/>
              <a:t>AYA = 15 to 39 years old, inclusive</a:t>
            </a:r>
          </a:p>
          <a:p>
            <a:endParaRPr lang="en-US" sz="1600" dirty="0"/>
          </a:p>
          <a:p>
            <a:r>
              <a:rPr lang="en-US" dirty="0" smtClean="0"/>
              <a:t>2000 to 2010 and subintervals</a:t>
            </a:r>
          </a:p>
          <a:p>
            <a:endParaRPr lang="en-US" sz="1600" dirty="0"/>
          </a:p>
          <a:p>
            <a:r>
              <a:rPr lang="en-US" dirty="0" smtClean="0"/>
              <a:t>SEER 18 </a:t>
            </a:r>
            <a:r>
              <a:rPr lang="en-US" dirty="0"/>
              <a:t>(</a:t>
            </a:r>
            <a:r>
              <a:rPr lang="en-US" dirty="0" smtClean="0"/>
              <a:t>28% of US Population)</a:t>
            </a:r>
            <a:endParaRPr lang="en-US" dirty="0"/>
          </a:p>
          <a:p>
            <a:pPr lvl="1"/>
            <a:r>
              <a:rPr lang="en-US" dirty="0" smtClean="0"/>
              <a:t>Limited publication of population-based, non-site specific cancer epidemiology focused on AYA</a:t>
            </a:r>
          </a:p>
          <a:p>
            <a:pPr lvl="1"/>
            <a:endParaRPr lang="en-US" sz="1600" dirty="0" smtClean="0"/>
          </a:p>
        </p:txBody>
      </p:sp>
    </p:spTree>
    <p:extLst>
      <p:ext uri="{BB962C8B-B14F-4D97-AF65-F5344CB8AC3E}">
        <p14:creationId xmlns:p14="http://schemas.microsoft.com/office/powerpoint/2010/main" val="2983225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1044"/>
          <p:cNvSpPr/>
          <p:nvPr/>
        </p:nvSpPr>
        <p:spPr>
          <a:xfrm>
            <a:off x="3424778" y="1281705"/>
            <a:ext cx="1844728" cy="477370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5" name="Rectangle 8"/>
          <p:cNvSpPr>
            <a:spLocks noChangeArrowheads="1"/>
          </p:cNvSpPr>
          <p:nvPr/>
        </p:nvSpPr>
        <p:spPr bwMode="auto">
          <a:xfrm>
            <a:off x="2266040" y="1300432"/>
            <a:ext cx="19987" cy="4775081"/>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mtClean="0">
              <a:solidFill>
                <a:prstClr val="black"/>
              </a:solidFill>
              <a:cs typeface="Arial" charset="0"/>
            </a:endParaRPr>
          </a:p>
        </p:txBody>
      </p:sp>
      <p:sp>
        <p:nvSpPr>
          <p:cNvPr id="146" name="Freeform 9"/>
          <p:cNvSpPr>
            <a:spLocks noEditPoints="1"/>
          </p:cNvSpPr>
          <p:nvPr/>
        </p:nvSpPr>
        <p:spPr bwMode="auto">
          <a:xfrm>
            <a:off x="2189423" y="1291070"/>
            <a:ext cx="86610" cy="4793807"/>
          </a:xfrm>
          <a:custGeom>
            <a:avLst/>
            <a:gdLst>
              <a:gd name="T0" fmla="*/ 0 w 26"/>
              <a:gd name="T1" fmla="*/ 1530 h 1536"/>
              <a:gd name="T2" fmla="*/ 26 w 26"/>
              <a:gd name="T3" fmla="*/ 1530 h 1536"/>
              <a:gd name="T4" fmla="*/ 26 w 26"/>
              <a:gd name="T5" fmla="*/ 1536 h 1536"/>
              <a:gd name="T6" fmla="*/ 0 w 26"/>
              <a:gd name="T7" fmla="*/ 1536 h 1536"/>
              <a:gd name="T8" fmla="*/ 0 w 26"/>
              <a:gd name="T9" fmla="*/ 1530 h 1536"/>
              <a:gd name="T10" fmla="*/ 0 w 26"/>
              <a:gd name="T11" fmla="*/ 1391 h 1536"/>
              <a:gd name="T12" fmla="*/ 26 w 26"/>
              <a:gd name="T13" fmla="*/ 1391 h 1536"/>
              <a:gd name="T14" fmla="*/ 26 w 26"/>
              <a:gd name="T15" fmla="*/ 1396 h 1536"/>
              <a:gd name="T16" fmla="*/ 0 w 26"/>
              <a:gd name="T17" fmla="*/ 1396 h 1536"/>
              <a:gd name="T18" fmla="*/ 0 w 26"/>
              <a:gd name="T19" fmla="*/ 1391 h 1536"/>
              <a:gd name="T20" fmla="*/ 0 w 26"/>
              <a:gd name="T21" fmla="*/ 1251 h 1536"/>
              <a:gd name="T22" fmla="*/ 26 w 26"/>
              <a:gd name="T23" fmla="*/ 1251 h 1536"/>
              <a:gd name="T24" fmla="*/ 26 w 26"/>
              <a:gd name="T25" fmla="*/ 1257 h 1536"/>
              <a:gd name="T26" fmla="*/ 0 w 26"/>
              <a:gd name="T27" fmla="*/ 1257 h 1536"/>
              <a:gd name="T28" fmla="*/ 0 w 26"/>
              <a:gd name="T29" fmla="*/ 1251 h 1536"/>
              <a:gd name="T30" fmla="*/ 0 w 26"/>
              <a:gd name="T31" fmla="*/ 1112 h 1536"/>
              <a:gd name="T32" fmla="*/ 26 w 26"/>
              <a:gd name="T33" fmla="*/ 1112 h 1536"/>
              <a:gd name="T34" fmla="*/ 26 w 26"/>
              <a:gd name="T35" fmla="*/ 1118 h 1536"/>
              <a:gd name="T36" fmla="*/ 0 w 26"/>
              <a:gd name="T37" fmla="*/ 1118 h 1536"/>
              <a:gd name="T38" fmla="*/ 0 w 26"/>
              <a:gd name="T39" fmla="*/ 1112 h 1536"/>
              <a:gd name="T40" fmla="*/ 0 w 26"/>
              <a:gd name="T41" fmla="*/ 973 h 1536"/>
              <a:gd name="T42" fmla="*/ 26 w 26"/>
              <a:gd name="T43" fmla="*/ 973 h 1536"/>
              <a:gd name="T44" fmla="*/ 26 w 26"/>
              <a:gd name="T45" fmla="*/ 979 h 1536"/>
              <a:gd name="T46" fmla="*/ 0 w 26"/>
              <a:gd name="T47" fmla="*/ 979 h 1536"/>
              <a:gd name="T48" fmla="*/ 0 w 26"/>
              <a:gd name="T49" fmla="*/ 973 h 1536"/>
              <a:gd name="T50" fmla="*/ 0 w 26"/>
              <a:gd name="T51" fmla="*/ 834 h 1536"/>
              <a:gd name="T52" fmla="*/ 26 w 26"/>
              <a:gd name="T53" fmla="*/ 834 h 1536"/>
              <a:gd name="T54" fmla="*/ 26 w 26"/>
              <a:gd name="T55" fmla="*/ 840 h 1536"/>
              <a:gd name="T56" fmla="*/ 0 w 26"/>
              <a:gd name="T57" fmla="*/ 840 h 1536"/>
              <a:gd name="T58" fmla="*/ 0 w 26"/>
              <a:gd name="T59" fmla="*/ 834 h 1536"/>
              <a:gd name="T60" fmla="*/ 0 w 26"/>
              <a:gd name="T61" fmla="*/ 696 h 1536"/>
              <a:gd name="T62" fmla="*/ 26 w 26"/>
              <a:gd name="T63" fmla="*/ 696 h 1536"/>
              <a:gd name="T64" fmla="*/ 26 w 26"/>
              <a:gd name="T65" fmla="*/ 701 h 1536"/>
              <a:gd name="T66" fmla="*/ 0 w 26"/>
              <a:gd name="T67" fmla="*/ 701 h 1536"/>
              <a:gd name="T68" fmla="*/ 0 w 26"/>
              <a:gd name="T69" fmla="*/ 696 h 1536"/>
              <a:gd name="T70" fmla="*/ 0 w 26"/>
              <a:gd name="T71" fmla="*/ 557 h 1536"/>
              <a:gd name="T72" fmla="*/ 26 w 26"/>
              <a:gd name="T73" fmla="*/ 557 h 1536"/>
              <a:gd name="T74" fmla="*/ 26 w 26"/>
              <a:gd name="T75" fmla="*/ 562 h 1536"/>
              <a:gd name="T76" fmla="*/ 0 w 26"/>
              <a:gd name="T77" fmla="*/ 562 h 1536"/>
              <a:gd name="T78" fmla="*/ 0 w 26"/>
              <a:gd name="T79" fmla="*/ 557 h 1536"/>
              <a:gd name="T80" fmla="*/ 0 w 26"/>
              <a:gd name="T81" fmla="*/ 417 h 1536"/>
              <a:gd name="T82" fmla="*/ 26 w 26"/>
              <a:gd name="T83" fmla="*/ 417 h 1536"/>
              <a:gd name="T84" fmla="*/ 26 w 26"/>
              <a:gd name="T85" fmla="*/ 423 h 1536"/>
              <a:gd name="T86" fmla="*/ 0 w 26"/>
              <a:gd name="T87" fmla="*/ 423 h 1536"/>
              <a:gd name="T88" fmla="*/ 0 w 26"/>
              <a:gd name="T89" fmla="*/ 417 h 1536"/>
              <a:gd name="T90" fmla="*/ 0 w 26"/>
              <a:gd name="T91" fmla="*/ 278 h 1536"/>
              <a:gd name="T92" fmla="*/ 26 w 26"/>
              <a:gd name="T93" fmla="*/ 278 h 1536"/>
              <a:gd name="T94" fmla="*/ 26 w 26"/>
              <a:gd name="T95" fmla="*/ 284 h 1536"/>
              <a:gd name="T96" fmla="*/ 0 w 26"/>
              <a:gd name="T97" fmla="*/ 284 h 1536"/>
              <a:gd name="T98" fmla="*/ 0 w 26"/>
              <a:gd name="T99" fmla="*/ 278 h 1536"/>
              <a:gd name="T100" fmla="*/ 0 w 26"/>
              <a:gd name="T101" fmla="*/ 139 h 1536"/>
              <a:gd name="T102" fmla="*/ 26 w 26"/>
              <a:gd name="T103" fmla="*/ 139 h 1536"/>
              <a:gd name="T104" fmla="*/ 26 w 26"/>
              <a:gd name="T105" fmla="*/ 145 h 1536"/>
              <a:gd name="T106" fmla="*/ 0 w 26"/>
              <a:gd name="T107" fmla="*/ 145 h 1536"/>
              <a:gd name="T108" fmla="*/ 0 w 26"/>
              <a:gd name="T109" fmla="*/ 139 h 1536"/>
              <a:gd name="T110" fmla="*/ 0 w 26"/>
              <a:gd name="T111" fmla="*/ 0 h 1536"/>
              <a:gd name="T112" fmla="*/ 26 w 26"/>
              <a:gd name="T113" fmla="*/ 0 h 1536"/>
              <a:gd name="T114" fmla="*/ 26 w 26"/>
              <a:gd name="T115" fmla="*/ 6 h 1536"/>
              <a:gd name="T116" fmla="*/ 0 w 26"/>
              <a:gd name="T117" fmla="*/ 6 h 1536"/>
              <a:gd name="T118" fmla="*/ 0 w 26"/>
              <a:gd name="T119"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1536">
                <a:moveTo>
                  <a:pt x="0" y="1530"/>
                </a:moveTo>
                <a:lnTo>
                  <a:pt x="26" y="1530"/>
                </a:lnTo>
                <a:lnTo>
                  <a:pt x="26" y="1536"/>
                </a:lnTo>
                <a:lnTo>
                  <a:pt x="0" y="1536"/>
                </a:lnTo>
                <a:lnTo>
                  <a:pt x="0" y="1530"/>
                </a:lnTo>
                <a:close/>
                <a:moveTo>
                  <a:pt x="0" y="1391"/>
                </a:moveTo>
                <a:lnTo>
                  <a:pt x="26" y="1391"/>
                </a:lnTo>
                <a:lnTo>
                  <a:pt x="26" y="1396"/>
                </a:lnTo>
                <a:lnTo>
                  <a:pt x="0" y="1396"/>
                </a:lnTo>
                <a:lnTo>
                  <a:pt x="0" y="1391"/>
                </a:lnTo>
                <a:close/>
                <a:moveTo>
                  <a:pt x="0" y="1251"/>
                </a:moveTo>
                <a:lnTo>
                  <a:pt x="26" y="1251"/>
                </a:lnTo>
                <a:lnTo>
                  <a:pt x="26" y="1257"/>
                </a:lnTo>
                <a:lnTo>
                  <a:pt x="0" y="1257"/>
                </a:lnTo>
                <a:lnTo>
                  <a:pt x="0" y="1251"/>
                </a:lnTo>
                <a:close/>
                <a:moveTo>
                  <a:pt x="0" y="1112"/>
                </a:moveTo>
                <a:lnTo>
                  <a:pt x="26" y="1112"/>
                </a:lnTo>
                <a:lnTo>
                  <a:pt x="26" y="1118"/>
                </a:lnTo>
                <a:lnTo>
                  <a:pt x="0" y="1118"/>
                </a:lnTo>
                <a:lnTo>
                  <a:pt x="0" y="1112"/>
                </a:lnTo>
                <a:close/>
                <a:moveTo>
                  <a:pt x="0" y="973"/>
                </a:moveTo>
                <a:lnTo>
                  <a:pt x="26" y="973"/>
                </a:lnTo>
                <a:lnTo>
                  <a:pt x="26" y="979"/>
                </a:lnTo>
                <a:lnTo>
                  <a:pt x="0" y="979"/>
                </a:lnTo>
                <a:lnTo>
                  <a:pt x="0" y="973"/>
                </a:lnTo>
                <a:close/>
                <a:moveTo>
                  <a:pt x="0" y="834"/>
                </a:moveTo>
                <a:lnTo>
                  <a:pt x="26" y="834"/>
                </a:lnTo>
                <a:lnTo>
                  <a:pt x="26" y="840"/>
                </a:lnTo>
                <a:lnTo>
                  <a:pt x="0" y="840"/>
                </a:lnTo>
                <a:lnTo>
                  <a:pt x="0" y="834"/>
                </a:lnTo>
                <a:close/>
                <a:moveTo>
                  <a:pt x="0" y="696"/>
                </a:moveTo>
                <a:lnTo>
                  <a:pt x="26" y="696"/>
                </a:lnTo>
                <a:lnTo>
                  <a:pt x="26" y="701"/>
                </a:lnTo>
                <a:lnTo>
                  <a:pt x="0" y="701"/>
                </a:lnTo>
                <a:lnTo>
                  <a:pt x="0" y="696"/>
                </a:lnTo>
                <a:close/>
                <a:moveTo>
                  <a:pt x="0" y="557"/>
                </a:moveTo>
                <a:lnTo>
                  <a:pt x="26" y="557"/>
                </a:lnTo>
                <a:lnTo>
                  <a:pt x="26" y="562"/>
                </a:lnTo>
                <a:lnTo>
                  <a:pt x="0" y="562"/>
                </a:lnTo>
                <a:lnTo>
                  <a:pt x="0" y="557"/>
                </a:lnTo>
                <a:close/>
                <a:moveTo>
                  <a:pt x="0" y="417"/>
                </a:moveTo>
                <a:lnTo>
                  <a:pt x="26" y="417"/>
                </a:lnTo>
                <a:lnTo>
                  <a:pt x="26" y="423"/>
                </a:lnTo>
                <a:lnTo>
                  <a:pt x="0" y="423"/>
                </a:lnTo>
                <a:lnTo>
                  <a:pt x="0" y="417"/>
                </a:lnTo>
                <a:close/>
                <a:moveTo>
                  <a:pt x="0" y="278"/>
                </a:moveTo>
                <a:lnTo>
                  <a:pt x="26" y="278"/>
                </a:lnTo>
                <a:lnTo>
                  <a:pt x="26" y="284"/>
                </a:lnTo>
                <a:lnTo>
                  <a:pt x="0" y="284"/>
                </a:lnTo>
                <a:lnTo>
                  <a:pt x="0" y="278"/>
                </a:lnTo>
                <a:close/>
                <a:moveTo>
                  <a:pt x="0" y="139"/>
                </a:moveTo>
                <a:lnTo>
                  <a:pt x="26" y="139"/>
                </a:lnTo>
                <a:lnTo>
                  <a:pt x="26" y="145"/>
                </a:lnTo>
                <a:lnTo>
                  <a:pt x="0" y="145"/>
                </a:lnTo>
                <a:lnTo>
                  <a:pt x="0" y="139"/>
                </a:lnTo>
                <a:close/>
                <a:moveTo>
                  <a:pt x="0" y="0"/>
                </a:moveTo>
                <a:lnTo>
                  <a:pt x="26" y="0"/>
                </a:lnTo>
                <a:lnTo>
                  <a:pt x="26"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mtClean="0">
              <a:solidFill>
                <a:prstClr val="black"/>
              </a:solidFill>
              <a:cs typeface="Arial" charset="0"/>
            </a:endParaRPr>
          </a:p>
        </p:txBody>
      </p:sp>
      <p:sp>
        <p:nvSpPr>
          <p:cNvPr id="148" name="Freeform 11"/>
          <p:cNvSpPr>
            <a:spLocks noEditPoints="1"/>
          </p:cNvSpPr>
          <p:nvPr/>
        </p:nvSpPr>
        <p:spPr bwMode="auto">
          <a:xfrm>
            <a:off x="2266040" y="6075513"/>
            <a:ext cx="6628982" cy="78025"/>
          </a:xfrm>
          <a:custGeom>
            <a:avLst/>
            <a:gdLst>
              <a:gd name="T0" fmla="*/ 6 w 1990"/>
              <a:gd name="T1" fmla="*/ 25 h 25"/>
              <a:gd name="T2" fmla="*/ 0 w 1990"/>
              <a:gd name="T3" fmla="*/ 0 h 25"/>
              <a:gd name="T4" fmla="*/ 122 w 1990"/>
              <a:gd name="T5" fmla="*/ 0 h 25"/>
              <a:gd name="T6" fmla="*/ 116 w 1990"/>
              <a:gd name="T7" fmla="*/ 25 h 25"/>
              <a:gd name="T8" fmla="*/ 122 w 1990"/>
              <a:gd name="T9" fmla="*/ 0 h 25"/>
              <a:gd name="T10" fmla="*/ 239 w 1990"/>
              <a:gd name="T11" fmla="*/ 25 h 25"/>
              <a:gd name="T12" fmla="*/ 233 w 1990"/>
              <a:gd name="T13" fmla="*/ 0 h 25"/>
              <a:gd name="T14" fmla="*/ 356 w 1990"/>
              <a:gd name="T15" fmla="*/ 0 h 25"/>
              <a:gd name="T16" fmla="*/ 350 w 1990"/>
              <a:gd name="T17" fmla="*/ 25 h 25"/>
              <a:gd name="T18" fmla="*/ 356 w 1990"/>
              <a:gd name="T19" fmla="*/ 0 h 25"/>
              <a:gd name="T20" fmla="*/ 472 w 1990"/>
              <a:gd name="T21" fmla="*/ 25 h 25"/>
              <a:gd name="T22" fmla="*/ 467 w 1990"/>
              <a:gd name="T23" fmla="*/ 0 h 25"/>
              <a:gd name="T24" fmla="*/ 589 w 1990"/>
              <a:gd name="T25" fmla="*/ 0 h 25"/>
              <a:gd name="T26" fmla="*/ 584 w 1990"/>
              <a:gd name="T27" fmla="*/ 25 h 25"/>
              <a:gd name="T28" fmla="*/ 589 w 1990"/>
              <a:gd name="T29" fmla="*/ 0 h 25"/>
              <a:gd name="T30" fmla="*/ 706 w 1990"/>
              <a:gd name="T31" fmla="*/ 25 h 25"/>
              <a:gd name="T32" fmla="*/ 700 w 1990"/>
              <a:gd name="T33" fmla="*/ 0 h 25"/>
              <a:gd name="T34" fmla="*/ 823 w 1990"/>
              <a:gd name="T35" fmla="*/ 0 h 25"/>
              <a:gd name="T36" fmla="*/ 817 w 1990"/>
              <a:gd name="T37" fmla="*/ 25 h 25"/>
              <a:gd name="T38" fmla="*/ 823 w 1990"/>
              <a:gd name="T39" fmla="*/ 0 h 25"/>
              <a:gd name="T40" fmla="*/ 939 w 1990"/>
              <a:gd name="T41" fmla="*/ 25 h 25"/>
              <a:gd name="T42" fmla="*/ 933 w 1990"/>
              <a:gd name="T43" fmla="*/ 0 h 25"/>
              <a:gd name="T44" fmla="*/ 1056 w 1990"/>
              <a:gd name="T45" fmla="*/ 0 h 25"/>
              <a:gd name="T46" fmla="*/ 1050 w 1990"/>
              <a:gd name="T47" fmla="*/ 25 h 25"/>
              <a:gd name="T48" fmla="*/ 1056 w 1990"/>
              <a:gd name="T49" fmla="*/ 0 h 25"/>
              <a:gd name="T50" fmla="*/ 1173 w 1990"/>
              <a:gd name="T51" fmla="*/ 25 h 25"/>
              <a:gd name="T52" fmla="*/ 1167 w 1990"/>
              <a:gd name="T53" fmla="*/ 0 h 25"/>
              <a:gd name="T54" fmla="*/ 1289 w 1990"/>
              <a:gd name="T55" fmla="*/ 0 h 25"/>
              <a:gd name="T56" fmla="*/ 1284 w 1990"/>
              <a:gd name="T57" fmla="*/ 25 h 25"/>
              <a:gd name="T58" fmla="*/ 1289 w 1990"/>
              <a:gd name="T59" fmla="*/ 0 h 25"/>
              <a:gd name="T60" fmla="*/ 1407 w 1990"/>
              <a:gd name="T61" fmla="*/ 25 h 25"/>
              <a:gd name="T62" fmla="*/ 1401 w 1990"/>
              <a:gd name="T63" fmla="*/ 0 h 25"/>
              <a:gd name="T64" fmla="*/ 1523 w 1990"/>
              <a:gd name="T65" fmla="*/ 0 h 25"/>
              <a:gd name="T66" fmla="*/ 1517 w 1990"/>
              <a:gd name="T67" fmla="*/ 25 h 25"/>
              <a:gd name="T68" fmla="*/ 1523 w 1990"/>
              <a:gd name="T69" fmla="*/ 0 h 25"/>
              <a:gd name="T70" fmla="*/ 1640 w 1990"/>
              <a:gd name="T71" fmla="*/ 25 h 25"/>
              <a:gd name="T72" fmla="*/ 1634 w 1990"/>
              <a:gd name="T73" fmla="*/ 0 h 25"/>
              <a:gd name="T74" fmla="*/ 1757 w 1990"/>
              <a:gd name="T75" fmla="*/ 0 h 25"/>
              <a:gd name="T76" fmla="*/ 1751 w 1990"/>
              <a:gd name="T77" fmla="*/ 25 h 25"/>
              <a:gd name="T78" fmla="*/ 1757 w 1990"/>
              <a:gd name="T79" fmla="*/ 0 h 25"/>
              <a:gd name="T80" fmla="*/ 1873 w 1990"/>
              <a:gd name="T81" fmla="*/ 25 h 25"/>
              <a:gd name="T82" fmla="*/ 1867 w 1990"/>
              <a:gd name="T83" fmla="*/ 0 h 25"/>
              <a:gd name="T84" fmla="*/ 1990 w 1990"/>
              <a:gd name="T85" fmla="*/ 0 h 25"/>
              <a:gd name="T86" fmla="*/ 1985 w 1990"/>
              <a:gd name="T87" fmla="*/ 25 h 25"/>
              <a:gd name="T88" fmla="*/ 1990 w 1990"/>
              <a:gd name="T8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0" h="25">
                <a:moveTo>
                  <a:pt x="6" y="0"/>
                </a:moveTo>
                <a:lnTo>
                  <a:pt x="6" y="25"/>
                </a:lnTo>
                <a:lnTo>
                  <a:pt x="0" y="25"/>
                </a:lnTo>
                <a:lnTo>
                  <a:pt x="0" y="0"/>
                </a:lnTo>
                <a:lnTo>
                  <a:pt x="6" y="0"/>
                </a:lnTo>
                <a:close/>
                <a:moveTo>
                  <a:pt x="122" y="0"/>
                </a:moveTo>
                <a:lnTo>
                  <a:pt x="122" y="25"/>
                </a:lnTo>
                <a:lnTo>
                  <a:pt x="116" y="25"/>
                </a:lnTo>
                <a:lnTo>
                  <a:pt x="116" y="0"/>
                </a:lnTo>
                <a:lnTo>
                  <a:pt x="122" y="0"/>
                </a:lnTo>
                <a:close/>
                <a:moveTo>
                  <a:pt x="239" y="0"/>
                </a:moveTo>
                <a:lnTo>
                  <a:pt x="239" y="25"/>
                </a:lnTo>
                <a:lnTo>
                  <a:pt x="233" y="25"/>
                </a:lnTo>
                <a:lnTo>
                  <a:pt x="233" y="0"/>
                </a:lnTo>
                <a:lnTo>
                  <a:pt x="239" y="0"/>
                </a:lnTo>
                <a:close/>
                <a:moveTo>
                  <a:pt x="356" y="0"/>
                </a:moveTo>
                <a:lnTo>
                  <a:pt x="356" y="25"/>
                </a:lnTo>
                <a:lnTo>
                  <a:pt x="350" y="25"/>
                </a:lnTo>
                <a:lnTo>
                  <a:pt x="350" y="0"/>
                </a:lnTo>
                <a:lnTo>
                  <a:pt x="356" y="0"/>
                </a:lnTo>
                <a:close/>
                <a:moveTo>
                  <a:pt x="472" y="0"/>
                </a:moveTo>
                <a:lnTo>
                  <a:pt x="472" y="25"/>
                </a:lnTo>
                <a:lnTo>
                  <a:pt x="467" y="25"/>
                </a:lnTo>
                <a:lnTo>
                  <a:pt x="467" y="0"/>
                </a:lnTo>
                <a:lnTo>
                  <a:pt x="472" y="0"/>
                </a:lnTo>
                <a:close/>
                <a:moveTo>
                  <a:pt x="589" y="0"/>
                </a:moveTo>
                <a:lnTo>
                  <a:pt x="589" y="25"/>
                </a:lnTo>
                <a:lnTo>
                  <a:pt x="584" y="25"/>
                </a:lnTo>
                <a:lnTo>
                  <a:pt x="584" y="0"/>
                </a:lnTo>
                <a:lnTo>
                  <a:pt x="589" y="0"/>
                </a:lnTo>
                <a:close/>
                <a:moveTo>
                  <a:pt x="706" y="0"/>
                </a:moveTo>
                <a:lnTo>
                  <a:pt x="706" y="25"/>
                </a:lnTo>
                <a:lnTo>
                  <a:pt x="700" y="25"/>
                </a:lnTo>
                <a:lnTo>
                  <a:pt x="700" y="0"/>
                </a:lnTo>
                <a:lnTo>
                  <a:pt x="706" y="0"/>
                </a:lnTo>
                <a:close/>
                <a:moveTo>
                  <a:pt x="823" y="0"/>
                </a:moveTo>
                <a:lnTo>
                  <a:pt x="823" y="25"/>
                </a:lnTo>
                <a:lnTo>
                  <a:pt x="817" y="25"/>
                </a:lnTo>
                <a:lnTo>
                  <a:pt x="817" y="0"/>
                </a:lnTo>
                <a:lnTo>
                  <a:pt x="823" y="0"/>
                </a:lnTo>
                <a:close/>
                <a:moveTo>
                  <a:pt x="939" y="0"/>
                </a:moveTo>
                <a:lnTo>
                  <a:pt x="939" y="25"/>
                </a:lnTo>
                <a:lnTo>
                  <a:pt x="933" y="25"/>
                </a:lnTo>
                <a:lnTo>
                  <a:pt x="933" y="0"/>
                </a:lnTo>
                <a:lnTo>
                  <a:pt x="939" y="0"/>
                </a:lnTo>
                <a:close/>
                <a:moveTo>
                  <a:pt x="1056" y="0"/>
                </a:moveTo>
                <a:lnTo>
                  <a:pt x="1056" y="25"/>
                </a:lnTo>
                <a:lnTo>
                  <a:pt x="1050" y="25"/>
                </a:lnTo>
                <a:lnTo>
                  <a:pt x="1050" y="0"/>
                </a:lnTo>
                <a:lnTo>
                  <a:pt x="1056" y="0"/>
                </a:lnTo>
                <a:close/>
                <a:moveTo>
                  <a:pt x="1173" y="0"/>
                </a:moveTo>
                <a:lnTo>
                  <a:pt x="1173" y="25"/>
                </a:lnTo>
                <a:lnTo>
                  <a:pt x="1167" y="25"/>
                </a:lnTo>
                <a:lnTo>
                  <a:pt x="1167" y="0"/>
                </a:lnTo>
                <a:lnTo>
                  <a:pt x="1173" y="0"/>
                </a:lnTo>
                <a:close/>
                <a:moveTo>
                  <a:pt x="1289" y="0"/>
                </a:moveTo>
                <a:lnTo>
                  <a:pt x="1289" y="25"/>
                </a:lnTo>
                <a:lnTo>
                  <a:pt x="1284" y="25"/>
                </a:lnTo>
                <a:lnTo>
                  <a:pt x="1284" y="0"/>
                </a:lnTo>
                <a:lnTo>
                  <a:pt x="1289" y="0"/>
                </a:lnTo>
                <a:close/>
                <a:moveTo>
                  <a:pt x="1407" y="0"/>
                </a:moveTo>
                <a:lnTo>
                  <a:pt x="1407" y="25"/>
                </a:lnTo>
                <a:lnTo>
                  <a:pt x="1401" y="25"/>
                </a:lnTo>
                <a:lnTo>
                  <a:pt x="1401" y="0"/>
                </a:lnTo>
                <a:lnTo>
                  <a:pt x="1407" y="0"/>
                </a:lnTo>
                <a:close/>
                <a:moveTo>
                  <a:pt x="1523" y="0"/>
                </a:moveTo>
                <a:lnTo>
                  <a:pt x="1523" y="25"/>
                </a:lnTo>
                <a:lnTo>
                  <a:pt x="1517" y="25"/>
                </a:lnTo>
                <a:lnTo>
                  <a:pt x="1517" y="0"/>
                </a:lnTo>
                <a:lnTo>
                  <a:pt x="1523" y="0"/>
                </a:lnTo>
                <a:close/>
                <a:moveTo>
                  <a:pt x="1640" y="0"/>
                </a:moveTo>
                <a:lnTo>
                  <a:pt x="1640" y="25"/>
                </a:lnTo>
                <a:lnTo>
                  <a:pt x="1634" y="25"/>
                </a:lnTo>
                <a:lnTo>
                  <a:pt x="1634" y="0"/>
                </a:lnTo>
                <a:lnTo>
                  <a:pt x="1640" y="0"/>
                </a:lnTo>
                <a:close/>
                <a:moveTo>
                  <a:pt x="1757" y="0"/>
                </a:moveTo>
                <a:lnTo>
                  <a:pt x="1757" y="25"/>
                </a:lnTo>
                <a:lnTo>
                  <a:pt x="1751" y="25"/>
                </a:lnTo>
                <a:lnTo>
                  <a:pt x="1751" y="0"/>
                </a:lnTo>
                <a:lnTo>
                  <a:pt x="1757" y="0"/>
                </a:lnTo>
                <a:close/>
                <a:moveTo>
                  <a:pt x="1873" y="0"/>
                </a:moveTo>
                <a:lnTo>
                  <a:pt x="1873" y="25"/>
                </a:lnTo>
                <a:lnTo>
                  <a:pt x="1867" y="25"/>
                </a:lnTo>
                <a:lnTo>
                  <a:pt x="1867" y="0"/>
                </a:lnTo>
                <a:lnTo>
                  <a:pt x="1873" y="0"/>
                </a:lnTo>
                <a:close/>
                <a:moveTo>
                  <a:pt x="1990" y="0"/>
                </a:moveTo>
                <a:lnTo>
                  <a:pt x="1990" y="25"/>
                </a:lnTo>
                <a:lnTo>
                  <a:pt x="1985" y="25"/>
                </a:lnTo>
                <a:lnTo>
                  <a:pt x="1985" y="0"/>
                </a:lnTo>
                <a:lnTo>
                  <a:pt x="199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mtClean="0">
              <a:solidFill>
                <a:prstClr val="black"/>
              </a:solidFill>
              <a:cs typeface="Arial" charset="0"/>
            </a:endParaRPr>
          </a:p>
        </p:txBody>
      </p:sp>
      <p:sp>
        <p:nvSpPr>
          <p:cNvPr id="149" name="Freeform 12"/>
          <p:cNvSpPr>
            <a:spLocks/>
          </p:cNvSpPr>
          <p:nvPr/>
        </p:nvSpPr>
        <p:spPr bwMode="auto">
          <a:xfrm>
            <a:off x="2246054" y="1281706"/>
            <a:ext cx="6592340" cy="4350629"/>
          </a:xfrm>
          <a:custGeom>
            <a:avLst/>
            <a:gdLst>
              <a:gd name="T0" fmla="*/ 601 w 16493"/>
              <a:gd name="T1" fmla="*/ 10448 h 11618"/>
              <a:gd name="T2" fmla="*/ 1423 w 16493"/>
              <a:gd name="T3" fmla="*/ 7106 h 11618"/>
              <a:gd name="T4" fmla="*/ 2260 w 16493"/>
              <a:gd name="T5" fmla="*/ 8042 h 11618"/>
              <a:gd name="T6" fmla="*/ 2783 w 16493"/>
              <a:gd name="T7" fmla="*/ 5282 h 11618"/>
              <a:gd name="T8" fmla="*/ 3510 w 16493"/>
              <a:gd name="T9" fmla="*/ 1642 h 11618"/>
              <a:gd name="T10" fmla="*/ 4226 w 16493"/>
              <a:gd name="T11" fmla="*/ 725 h 11618"/>
              <a:gd name="T12" fmla="*/ 4811 w 16493"/>
              <a:gd name="T13" fmla="*/ 1691 h 11618"/>
              <a:gd name="T14" fmla="*/ 5374 w 16493"/>
              <a:gd name="T15" fmla="*/ 2460 h 11618"/>
              <a:gd name="T16" fmla="*/ 5784 w 16493"/>
              <a:gd name="T17" fmla="*/ 2959 h 11618"/>
              <a:gd name="T18" fmla="*/ 6368 w 16493"/>
              <a:gd name="T19" fmla="*/ 3480 h 11618"/>
              <a:gd name="T20" fmla="*/ 6924 w 16493"/>
              <a:gd name="T21" fmla="*/ 3461 h 11618"/>
              <a:gd name="T22" fmla="*/ 7460 w 16493"/>
              <a:gd name="T23" fmla="*/ 3089 h 11618"/>
              <a:gd name="T24" fmla="*/ 8010 w 16493"/>
              <a:gd name="T25" fmla="*/ 1046 h 11618"/>
              <a:gd name="T26" fmla="*/ 8487 w 16493"/>
              <a:gd name="T27" fmla="*/ 1390 h 11618"/>
              <a:gd name="T28" fmla="*/ 9218 w 16493"/>
              <a:gd name="T29" fmla="*/ 1641 h 11618"/>
              <a:gd name="T30" fmla="*/ 9831 w 16493"/>
              <a:gd name="T31" fmla="*/ 2182 h 11618"/>
              <a:gd name="T32" fmla="*/ 10436 w 16493"/>
              <a:gd name="T33" fmla="*/ 3010 h 11618"/>
              <a:gd name="T34" fmla="*/ 11034 w 16493"/>
              <a:gd name="T35" fmla="*/ 3916 h 11618"/>
              <a:gd name="T36" fmla="*/ 11616 w 16493"/>
              <a:gd name="T37" fmla="*/ 4520 h 11618"/>
              <a:gd name="T38" fmla="*/ 12198 w 16493"/>
              <a:gd name="T39" fmla="*/ 5018 h 11618"/>
              <a:gd name="T40" fmla="*/ 12694 w 16493"/>
              <a:gd name="T41" fmla="*/ 5196 h 11618"/>
              <a:gd name="T42" fmla="*/ 13359 w 16493"/>
              <a:gd name="T43" fmla="*/ 5743 h 11618"/>
              <a:gd name="T44" fmla="*/ 13837 w 16493"/>
              <a:gd name="T45" fmla="*/ 6250 h 11618"/>
              <a:gd name="T46" fmla="*/ 14454 w 16493"/>
              <a:gd name="T47" fmla="*/ 6538 h 11618"/>
              <a:gd name="T48" fmla="*/ 15038 w 16493"/>
              <a:gd name="T49" fmla="*/ 6738 h 11618"/>
              <a:gd name="T50" fmla="*/ 15666 w 16493"/>
              <a:gd name="T51" fmla="*/ 7031 h 11618"/>
              <a:gd name="T52" fmla="*/ 16274 w 16493"/>
              <a:gd name="T53" fmla="*/ 7153 h 11618"/>
              <a:gd name="T54" fmla="*/ 16008 w 16493"/>
              <a:gd name="T55" fmla="*/ 7214 h 11618"/>
              <a:gd name="T56" fmla="*/ 15383 w 16493"/>
              <a:gd name="T57" fmla="*/ 6822 h 11618"/>
              <a:gd name="T58" fmla="*/ 14840 w 16493"/>
              <a:gd name="T59" fmla="*/ 6822 h 11618"/>
              <a:gd name="T60" fmla="*/ 14218 w 16493"/>
              <a:gd name="T61" fmla="*/ 6435 h 11618"/>
              <a:gd name="T62" fmla="*/ 13667 w 16493"/>
              <a:gd name="T63" fmla="*/ 6212 h 11618"/>
              <a:gd name="T64" fmla="*/ 12928 w 16493"/>
              <a:gd name="T65" fmla="*/ 5615 h 11618"/>
              <a:gd name="T66" fmla="*/ 12285 w 16493"/>
              <a:gd name="T67" fmla="*/ 5215 h 11618"/>
              <a:gd name="T68" fmla="*/ 11801 w 16493"/>
              <a:gd name="T69" fmla="*/ 4889 h 11618"/>
              <a:gd name="T70" fmla="*/ 11126 w 16493"/>
              <a:gd name="T71" fmla="*/ 4206 h 11618"/>
              <a:gd name="T72" fmla="*/ 10558 w 16493"/>
              <a:gd name="T73" fmla="*/ 3621 h 11618"/>
              <a:gd name="T74" fmla="*/ 9930 w 16493"/>
              <a:gd name="T75" fmla="*/ 2469 h 11618"/>
              <a:gd name="T76" fmla="*/ 9362 w 16493"/>
              <a:gd name="T77" fmla="*/ 2027 h 11618"/>
              <a:gd name="T78" fmla="*/ 8854 w 16493"/>
              <a:gd name="T79" fmla="*/ 1860 h 11618"/>
              <a:gd name="T80" fmla="*/ 8228 w 16493"/>
              <a:gd name="T81" fmla="*/ 1686 h 11618"/>
              <a:gd name="T82" fmla="*/ 7732 w 16493"/>
              <a:gd name="T83" fmla="*/ 3311 h 11618"/>
              <a:gd name="T84" fmla="*/ 7331 w 16493"/>
              <a:gd name="T85" fmla="*/ 3231 h 11618"/>
              <a:gd name="T86" fmla="*/ 6761 w 16493"/>
              <a:gd name="T87" fmla="*/ 3414 h 11618"/>
              <a:gd name="T88" fmla="*/ 6058 w 16493"/>
              <a:gd name="T89" fmla="*/ 3363 h 11618"/>
              <a:gd name="T90" fmla="*/ 5783 w 16493"/>
              <a:gd name="T91" fmla="*/ 3013 h 11618"/>
              <a:gd name="T92" fmla="*/ 5083 w 16493"/>
              <a:gd name="T93" fmla="*/ 2380 h 11618"/>
              <a:gd name="T94" fmla="*/ 4792 w 16493"/>
              <a:gd name="T95" fmla="*/ 1754 h 11618"/>
              <a:gd name="T96" fmla="*/ 3895 w 16493"/>
              <a:gd name="T97" fmla="*/ 92 h 11618"/>
              <a:gd name="T98" fmla="*/ 3260 w 16493"/>
              <a:gd name="T99" fmla="*/ 3599 h 11618"/>
              <a:gd name="T100" fmla="*/ 2675 w 16493"/>
              <a:gd name="T101" fmla="*/ 6845 h 11618"/>
              <a:gd name="T102" fmla="*/ 1776 w 16493"/>
              <a:gd name="T103" fmla="*/ 7761 h 11618"/>
              <a:gd name="T104" fmla="*/ 1115 w 16493"/>
              <a:gd name="T105" fmla="*/ 9303 h 11618"/>
              <a:gd name="T106" fmla="*/ 458 w 16493"/>
              <a:gd name="T107" fmla="*/ 11616 h 1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93" h="11618">
                <a:moveTo>
                  <a:pt x="148" y="8407"/>
                </a:moveTo>
                <a:lnTo>
                  <a:pt x="340" y="9895"/>
                </a:lnTo>
                <a:lnTo>
                  <a:pt x="532" y="11536"/>
                </a:lnTo>
                <a:lnTo>
                  <a:pt x="390" y="11531"/>
                </a:lnTo>
                <a:lnTo>
                  <a:pt x="590" y="10475"/>
                </a:lnTo>
                <a:cubicBezTo>
                  <a:pt x="592" y="10465"/>
                  <a:pt x="595" y="10456"/>
                  <a:pt x="601" y="10448"/>
                </a:cubicBezTo>
                <a:lnTo>
                  <a:pt x="793" y="10168"/>
                </a:lnTo>
                <a:lnTo>
                  <a:pt x="782" y="10194"/>
                </a:lnTo>
                <a:lnTo>
                  <a:pt x="974" y="9274"/>
                </a:lnTo>
                <a:lnTo>
                  <a:pt x="1174" y="8274"/>
                </a:lnTo>
                <a:lnTo>
                  <a:pt x="1366" y="7164"/>
                </a:lnTo>
                <a:cubicBezTo>
                  <a:pt x="1371" y="7135"/>
                  <a:pt x="1394" y="7111"/>
                  <a:pt x="1423" y="7106"/>
                </a:cubicBezTo>
                <a:cubicBezTo>
                  <a:pt x="1453" y="7100"/>
                  <a:pt x="1483" y="7114"/>
                  <a:pt x="1498" y="7139"/>
                </a:cubicBezTo>
                <a:lnTo>
                  <a:pt x="1690" y="7459"/>
                </a:lnTo>
                <a:lnTo>
                  <a:pt x="1681" y="7448"/>
                </a:lnTo>
                <a:lnTo>
                  <a:pt x="1881" y="7664"/>
                </a:lnTo>
                <a:lnTo>
                  <a:pt x="2074" y="7881"/>
                </a:lnTo>
                <a:lnTo>
                  <a:pt x="2260" y="8042"/>
                </a:lnTo>
                <a:lnTo>
                  <a:pt x="2169" y="8039"/>
                </a:lnTo>
                <a:lnTo>
                  <a:pt x="2369" y="7887"/>
                </a:lnTo>
                <a:lnTo>
                  <a:pt x="2342" y="7932"/>
                </a:lnTo>
                <a:lnTo>
                  <a:pt x="2534" y="6820"/>
                </a:lnTo>
                <a:lnTo>
                  <a:pt x="2725" y="5343"/>
                </a:lnTo>
                <a:cubicBezTo>
                  <a:pt x="2729" y="5313"/>
                  <a:pt x="2752" y="5288"/>
                  <a:pt x="2783" y="5282"/>
                </a:cubicBezTo>
                <a:cubicBezTo>
                  <a:pt x="2813" y="5276"/>
                  <a:pt x="2844" y="5290"/>
                  <a:pt x="2859" y="5317"/>
                </a:cubicBezTo>
                <a:lnTo>
                  <a:pt x="3059" y="5669"/>
                </a:lnTo>
                <a:lnTo>
                  <a:pt x="2925" y="5698"/>
                </a:lnTo>
                <a:lnTo>
                  <a:pt x="3117" y="3586"/>
                </a:lnTo>
                <a:lnTo>
                  <a:pt x="3310" y="2626"/>
                </a:lnTo>
                <a:lnTo>
                  <a:pt x="3510" y="1642"/>
                </a:lnTo>
                <a:lnTo>
                  <a:pt x="3702" y="619"/>
                </a:lnTo>
                <a:cubicBezTo>
                  <a:pt x="3702" y="616"/>
                  <a:pt x="3703" y="612"/>
                  <a:pt x="3704" y="609"/>
                </a:cubicBezTo>
                <a:lnTo>
                  <a:pt x="3896" y="49"/>
                </a:lnTo>
                <a:cubicBezTo>
                  <a:pt x="3907" y="19"/>
                  <a:pt x="3935" y="0"/>
                  <a:pt x="3966" y="0"/>
                </a:cubicBezTo>
                <a:cubicBezTo>
                  <a:pt x="3998" y="1"/>
                  <a:pt x="4025" y="22"/>
                  <a:pt x="4034" y="53"/>
                </a:cubicBezTo>
                <a:lnTo>
                  <a:pt x="4226" y="725"/>
                </a:lnTo>
                <a:lnTo>
                  <a:pt x="4425" y="1346"/>
                </a:lnTo>
                <a:lnTo>
                  <a:pt x="4616" y="1880"/>
                </a:lnTo>
                <a:lnTo>
                  <a:pt x="4497" y="1855"/>
                </a:lnTo>
                <a:lnTo>
                  <a:pt x="4689" y="1655"/>
                </a:lnTo>
                <a:cubicBezTo>
                  <a:pt x="4707" y="1635"/>
                  <a:pt x="4735" y="1628"/>
                  <a:pt x="4761" y="1635"/>
                </a:cubicBezTo>
                <a:cubicBezTo>
                  <a:pt x="4787" y="1643"/>
                  <a:pt x="4806" y="1664"/>
                  <a:pt x="4811" y="1691"/>
                </a:cubicBezTo>
                <a:lnTo>
                  <a:pt x="5011" y="2731"/>
                </a:lnTo>
                <a:lnTo>
                  <a:pt x="4875" y="2714"/>
                </a:lnTo>
                <a:lnTo>
                  <a:pt x="5067" y="2298"/>
                </a:lnTo>
                <a:cubicBezTo>
                  <a:pt x="5077" y="2277"/>
                  <a:pt x="5096" y="2262"/>
                  <a:pt x="5119" y="2258"/>
                </a:cubicBezTo>
                <a:cubicBezTo>
                  <a:pt x="5142" y="2253"/>
                  <a:pt x="5165" y="2260"/>
                  <a:pt x="5182" y="2276"/>
                </a:cubicBezTo>
                <a:lnTo>
                  <a:pt x="5374" y="2460"/>
                </a:lnTo>
                <a:cubicBezTo>
                  <a:pt x="5385" y="2470"/>
                  <a:pt x="5392" y="2483"/>
                  <a:pt x="5395" y="2497"/>
                </a:cubicBezTo>
                <a:lnTo>
                  <a:pt x="5595" y="3417"/>
                </a:lnTo>
                <a:lnTo>
                  <a:pt x="5458" y="3404"/>
                </a:lnTo>
                <a:lnTo>
                  <a:pt x="5650" y="2956"/>
                </a:lnTo>
                <a:cubicBezTo>
                  <a:pt x="5662" y="2929"/>
                  <a:pt x="5689" y="2912"/>
                  <a:pt x="5718" y="2912"/>
                </a:cubicBezTo>
                <a:cubicBezTo>
                  <a:pt x="5748" y="2913"/>
                  <a:pt x="5774" y="2932"/>
                  <a:pt x="5784" y="2959"/>
                </a:cubicBezTo>
                <a:lnTo>
                  <a:pt x="5976" y="3471"/>
                </a:lnTo>
                <a:lnTo>
                  <a:pt x="5860" y="3443"/>
                </a:lnTo>
                <a:lnTo>
                  <a:pt x="6060" y="3259"/>
                </a:lnTo>
                <a:cubicBezTo>
                  <a:pt x="6088" y="3233"/>
                  <a:pt x="6132" y="3234"/>
                  <a:pt x="6159" y="3262"/>
                </a:cubicBezTo>
                <a:lnTo>
                  <a:pt x="6351" y="3454"/>
                </a:lnTo>
                <a:cubicBezTo>
                  <a:pt x="6359" y="3461"/>
                  <a:pt x="6365" y="3470"/>
                  <a:pt x="6368" y="3480"/>
                </a:cubicBezTo>
                <a:lnTo>
                  <a:pt x="6560" y="4008"/>
                </a:lnTo>
                <a:lnTo>
                  <a:pt x="6424" y="4011"/>
                </a:lnTo>
                <a:lnTo>
                  <a:pt x="6624" y="3371"/>
                </a:lnTo>
                <a:cubicBezTo>
                  <a:pt x="6631" y="3349"/>
                  <a:pt x="6647" y="3332"/>
                  <a:pt x="6668" y="3325"/>
                </a:cubicBezTo>
                <a:cubicBezTo>
                  <a:pt x="6690" y="3317"/>
                  <a:pt x="6714" y="3320"/>
                  <a:pt x="6732" y="3333"/>
                </a:cubicBezTo>
                <a:lnTo>
                  <a:pt x="6924" y="3461"/>
                </a:lnTo>
                <a:lnTo>
                  <a:pt x="6850" y="3457"/>
                </a:lnTo>
                <a:lnTo>
                  <a:pt x="7042" y="3353"/>
                </a:lnTo>
                <a:lnTo>
                  <a:pt x="7022" y="3369"/>
                </a:lnTo>
                <a:lnTo>
                  <a:pt x="7222" y="3137"/>
                </a:lnTo>
                <a:cubicBezTo>
                  <a:pt x="7234" y="3124"/>
                  <a:pt x="7250" y="3115"/>
                  <a:pt x="7268" y="3113"/>
                </a:cubicBezTo>
                <a:lnTo>
                  <a:pt x="7460" y="3089"/>
                </a:lnTo>
                <a:cubicBezTo>
                  <a:pt x="7478" y="3087"/>
                  <a:pt x="7497" y="3092"/>
                  <a:pt x="7512" y="3103"/>
                </a:cubicBezTo>
                <a:lnTo>
                  <a:pt x="7704" y="3247"/>
                </a:lnTo>
                <a:lnTo>
                  <a:pt x="7589" y="3298"/>
                </a:lnTo>
                <a:lnTo>
                  <a:pt x="7781" y="1242"/>
                </a:lnTo>
                <a:cubicBezTo>
                  <a:pt x="7783" y="1221"/>
                  <a:pt x="7794" y="1202"/>
                  <a:pt x="7810" y="1190"/>
                </a:cubicBezTo>
                <a:lnTo>
                  <a:pt x="8010" y="1046"/>
                </a:lnTo>
                <a:cubicBezTo>
                  <a:pt x="8029" y="1033"/>
                  <a:pt x="8052" y="1029"/>
                  <a:pt x="8073" y="1036"/>
                </a:cubicBezTo>
                <a:cubicBezTo>
                  <a:pt x="8095" y="1042"/>
                  <a:pt x="8112" y="1058"/>
                  <a:pt x="8120" y="1079"/>
                </a:cubicBezTo>
                <a:lnTo>
                  <a:pt x="8312" y="1591"/>
                </a:lnTo>
                <a:lnTo>
                  <a:pt x="8196" y="1563"/>
                </a:lnTo>
                <a:lnTo>
                  <a:pt x="8388" y="1387"/>
                </a:lnTo>
                <a:cubicBezTo>
                  <a:pt x="8416" y="1361"/>
                  <a:pt x="8460" y="1362"/>
                  <a:pt x="8487" y="1390"/>
                </a:cubicBezTo>
                <a:lnTo>
                  <a:pt x="8687" y="1590"/>
                </a:lnTo>
                <a:lnTo>
                  <a:pt x="8873" y="1736"/>
                </a:lnTo>
                <a:lnTo>
                  <a:pt x="8803" y="1725"/>
                </a:lnTo>
                <a:lnTo>
                  <a:pt x="8995" y="1653"/>
                </a:lnTo>
                <a:cubicBezTo>
                  <a:pt x="9002" y="1650"/>
                  <a:pt x="9010" y="1649"/>
                  <a:pt x="9018" y="1649"/>
                </a:cubicBezTo>
                <a:lnTo>
                  <a:pt x="9218" y="1641"/>
                </a:lnTo>
                <a:cubicBezTo>
                  <a:pt x="9242" y="1640"/>
                  <a:pt x="9265" y="1651"/>
                  <a:pt x="9279" y="1670"/>
                </a:cubicBezTo>
                <a:lnTo>
                  <a:pt x="9471" y="1934"/>
                </a:lnTo>
                <a:lnTo>
                  <a:pt x="9463" y="1926"/>
                </a:lnTo>
                <a:lnTo>
                  <a:pt x="9655" y="2118"/>
                </a:lnTo>
                <a:lnTo>
                  <a:pt x="9631" y="2102"/>
                </a:lnTo>
                <a:lnTo>
                  <a:pt x="9831" y="2182"/>
                </a:lnTo>
                <a:cubicBezTo>
                  <a:pt x="9840" y="2185"/>
                  <a:pt x="9848" y="2191"/>
                  <a:pt x="9855" y="2198"/>
                </a:cubicBezTo>
                <a:lnTo>
                  <a:pt x="10047" y="2390"/>
                </a:lnTo>
                <a:cubicBezTo>
                  <a:pt x="10054" y="2396"/>
                  <a:pt x="10059" y="2404"/>
                  <a:pt x="10063" y="2412"/>
                </a:cubicBezTo>
                <a:lnTo>
                  <a:pt x="10255" y="2860"/>
                </a:lnTo>
                <a:lnTo>
                  <a:pt x="10236" y="2834"/>
                </a:lnTo>
                <a:lnTo>
                  <a:pt x="10436" y="3010"/>
                </a:lnTo>
                <a:cubicBezTo>
                  <a:pt x="10445" y="3018"/>
                  <a:pt x="10451" y="3027"/>
                  <a:pt x="10455" y="3038"/>
                </a:cubicBezTo>
                <a:lnTo>
                  <a:pt x="10647" y="3526"/>
                </a:lnTo>
                <a:lnTo>
                  <a:pt x="10603" y="3484"/>
                </a:lnTo>
                <a:lnTo>
                  <a:pt x="10795" y="3548"/>
                </a:lnTo>
                <a:cubicBezTo>
                  <a:pt x="10812" y="3554"/>
                  <a:pt x="10826" y="3565"/>
                  <a:pt x="10834" y="3580"/>
                </a:cubicBezTo>
                <a:lnTo>
                  <a:pt x="11034" y="3916"/>
                </a:lnTo>
                <a:lnTo>
                  <a:pt x="11023" y="3902"/>
                </a:lnTo>
                <a:lnTo>
                  <a:pt x="11215" y="4094"/>
                </a:lnTo>
                <a:lnTo>
                  <a:pt x="11203" y="4083"/>
                </a:lnTo>
                <a:lnTo>
                  <a:pt x="11395" y="4203"/>
                </a:lnTo>
                <a:cubicBezTo>
                  <a:pt x="11403" y="4209"/>
                  <a:pt x="11410" y="4216"/>
                  <a:pt x="11416" y="4224"/>
                </a:cubicBezTo>
                <a:lnTo>
                  <a:pt x="11616" y="4520"/>
                </a:lnTo>
                <a:lnTo>
                  <a:pt x="11808" y="4800"/>
                </a:lnTo>
                <a:lnTo>
                  <a:pt x="11696" y="4792"/>
                </a:lnTo>
                <a:lnTo>
                  <a:pt x="11888" y="4584"/>
                </a:lnTo>
                <a:cubicBezTo>
                  <a:pt x="11904" y="4566"/>
                  <a:pt x="11928" y="4558"/>
                  <a:pt x="11952" y="4561"/>
                </a:cubicBezTo>
                <a:cubicBezTo>
                  <a:pt x="11975" y="4565"/>
                  <a:pt x="11996" y="4580"/>
                  <a:pt x="12006" y="4602"/>
                </a:cubicBezTo>
                <a:lnTo>
                  <a:pt x="12198" y="5018"/>
                </a:lnTo>
                <a:lnTo>
                  <a:pt x="12168" y="4986"/>
                </a:lnTo>
                <a:lnTo>
                  <a:pt x="12368" y="5098"/>
                </a:lnTo>
                <a:cubicBezTo>
                  <a:pt x="12372" y="5100"/>
                  <a:pt x="12376" y="5103"/>
                  <a:pt x="12380" y="5106"/>
                </a:cubicBezTo>
                <a:lnTo>
                  <a:pt x="12572" y="5274"/>
                </a:lnTo>
                <a:lnTo>
                  <a:pt x="12502" y="5260"/>
                </a:lnTo>
                <a:lnTo>
                  <a:pt x="12694" y="5196"/>
                </a:lnTo>
                <a:cubicBezTo>
                  <a:pt x="12724" y="5186"/>
                  <a:pt x="12757" y="5197"/>
                  <a:pt x="12775" y="5223"/>
                </a:cubicBezTo>
                <a:lnTo>
                  <a:pt x="12975" y="5503"/>
                </a:lnTo>
                <a:lnTo>
                  <a:pt x="12905" y="5473"/>
                </a:lnTo>
                <a:lnTo>
                  <a:pt x="13097" y="5441"/>
                </a:lnTo>
                <a:cubicBezTo>
                  <a:pt x="13124" y="5437"/>
                  <a:pt x="13151" y="5448"/>
                  <a:pt x="13167" y="5471"/>
                </a:cubicBezTo>
                <a:lnTo>
                  <a:pt x="13359" y="5743"/>
                </a:lnTo>
                <a:lnTo>
                  <a:pt x="13560" y="6031"/>
                </a:lnTo>
                <a:lnTo>
                  <a:pt x="13526" y="6005"/>
                </a:lnTo>
                <a:lnTo>
                  <a:pt x="13718" y="6077"/>
                </a:lnTo>
                <a:cubicBezTo>
                  <a:pt x="13725" y="6080"/>
                  <a:pt x="13732" y="6084"/>
                  <a:pt x="13739" y="6089"/>
                </a:cubicBezTo>
                <a:lnTo>
                  <a:pt x="13931" y="6249"/>
                </a:lnTo>
                <a:lnTo>
                  <a:pt x="13837" y="6250"/>
                </a:lnTo>
                <a:lnTo>
                  <a:pt x="14037" y="6074"/>
                </a:lnTo>
                <a:cubicBezTo>
                  <a:pt x="14052" y="6061"/>
                  <a:pt x="14072" y="6055"/>
                  <a:pt x="14092" y="6057"/>
                </a:cubicBezTo>
                <a:cubicBezTo>
                  <a:pt x="14113" y="6059"/>
                  <a:pt x="14131" y="6070"/>
                  <a:pt x="14143" y="6086"/>
                </a:cubicBezTo>
                <a:lnTo>
                  <a:pt x="14335" y="6350"/>
                </a:lnTo>
                <a:lnTo>
                  <a:pt x="14522" y="6561"/>
                </a:lnTo>
                <a:lnTo>
                  <a:pt x="14454" y="6538"/>
                </a:lnTo>
                <a:lnTo>
                  <a:pt x="14654" y="6498"/>
                </a:lnTo>
                <a:cubicBezTo>
                  <a:pt x="14677" y="6493"/>
                  <a:pt x="14701" y="6500"/>
                  <a:pt x="14718" y="6516"/>
                </a:cubicBezTo>
                <a:lnTo>
                  <a:pt x="14910" y="6700"/>
                </a:lnTo>
                <a:lnTo>
                  <a:pt x="14881" y="6683"/>
                </a:lnTo>
                <a:lnTo>
                  <a:pt x="15073" y="6739"/>
                </a:lnTo>
                <a:lnTo>
                  <a:pt x="15038" y="6738"/>
                </a:lnTo>
                <a:lnTo>
                  <a:pt x="15238" y="6698"/>
                </a:lnTo>
                <a:cubicBezTo>
                  <a:pt x="15245" y="6697"/>
                  <a:pt x="15252" y="6696"/>
                  <a:pt x="15258" y="6697"/>
                </a:cubicBezTo>
                <a:lnTo>
                  <a:pt x="15450" y="6713"/>
                </a:lnTo>
                <a:cubicBezTo>
                  <a:pt x="15473" y="6715"/>
                  <a:pt x="15494" y="6727"/>
                  <a:pt x="15506" y="6747"/>
                </a:cubicBezTo>
                <a:lnTo>
                  <a:pt x="15698" y="7059"/>
                </a:lnTo>
                <a:lnTo>
                  <a:pt x="15666" y="7031"/>
                </a:lnTo>
                <a:lnTo>
                  <a:pt x="15858" y="7119"/>
                </a:lnTo>
                <a:lnTo>
                  <a:pt x="15814" y="7114"/>
                </a:lnTo>
                <a:lnTo>
                  <a:pt x="16014" y="7074"/>
                </a:lnTo>
                <a:cubicBezTo>
                  <a:pt x="16026" y="7072"/>
                  <a:pt x="16037" y="7072"/>
                  <a:pt x="16049" y="7075"/>
                </a:cubicBezTo>
                <a:lnTo>
                  <a:pt x="16241" y="7131"/>
                </a:lnTo>
                <a:cubicBezTo>
                  <a:pt x="16254" y="7135"/>
                  <a:pt x="16265" y="7143"/>
                  <a:pt x="16274" y="7153"/>
                </a:cubicBezTo>
                <a:lnTo>
                  <a:pt x="16466" y="7369"/>
                </a:lnTo>
                <a:cubicBezTo>
                  <a:pt x="16493" y="7398"/>
                  <a:pt x="16490" y="7444"/>
                  <a:pt x="16460" y="7470"/>
                </a:cubicBezTo>
                <a:cubicBezTo>
                  <a:pt x="16431" y="7497"/>
                  <a:pt x="16385" y="7494"/>
                  <a:pt x="16359" y="7464"/>
                </a:cubicBezTo>
                <a:lnTo>
                  <a:pt x="16167" y="7248"/>
                </a:lnTo>
                <a:lnTo>
                  <a:pt x="16200" y="7270"/>
                </a:lnTo>
                <a:lnTo>
                  <a:pt x="16008" y="7214"/>
                </a:lnTo>
                <a:lnTo>
                  <a:pt x="16043" y="7215"/>
                </a:lnTo>
                <a:lnTo>
                  <a:pt x="15843" y="7255"/>
                </a:lnTo>
                <a:cubicBezTo>
                  <a:pt x="15828" y="7258"/>
                  <a:pt x="15812" y="7256"/>
                  <a:pt x="15798" y="7250"/>
                </a:cubicBezTo>
                <a:lnTo>
                  <a:pt x="15606" y="7162"/>
                </a:lnTo>
                <a:cubicBezTo>
                  <a:pt x="15594" y="7156"/>
                  <a:pt x="15583" y="7146"/>
                  <a:pt x="15575" y="7134"/>
                </a:cubicBezTo>
                <a:lnTo>
                  <a:pt x="15383" y="6822"/>
                </a:lnTo>
                <a:lnTo>
                  <a:pt x="15438" y="6856"/>
                </a:lnTo>
                <a:lnTo>
                  <a:pt x="15246" y="6840"/>
                </a:lnTo>
                <a:lnTo>
                  <a:pt x="15267" y="6839"/>
                </a:lnTo>
                <a:lnTo>
                  <a:pt x="15067" y="6879"/>
                </a:lnTo>
                <a:cubicBezTo>
                  <a:pt x="15055" y="6881"/>
                  <a:pt x="15043" y="6881"/>
                  <a:pt x="15032" y="6878"/>
                </a:cubicBezTo>
                <a:lnTo>
                  <a:pt x="14840" y="6822"/>
                </a:lnTo>
                <a:cubicBezTo>
                  <a:pt x="14829" y="6818"/>
                  <a:pt x="14819" y="6812"/>
                  <a:pt x="14811" y="6804"/>
                </a:cubicBezTo>
                <a:lnTo>
                  <a:pt x="14619" y="6620"/>
                </a:lnTo>
                <a:lnTo>
                  <a:pt x="14683" y="6639"/>
                </a:lnTo>
                <a:lnTo>
                  <a:pt x="14483" y="6679"/>
                </a:lnTo>
                <a:cubicBezTo>
                  <a:pt x="14458" y="6684"/>
                  <a:pt x="14432" y="6675"/>
                  <a:pt x="14415" y="6656"/>
                </a:cubicBezTo>
                <a:lnTo>
                  <a:pt x="14218" y="6435"/>
                </a:lnTo>
                <a:lnTo>
                  <a:pt x="14026" y="6171"/>
                </a:lnTo>
                <a:lnTo>
                  <a:pt x="14132" y="6183"/>
                </a:lnTo>
                <a:lnTo>
                  <a:pt x="13932" y="6359"/>
                </a:lnTo>
                <a:cubicBezTo>
                  <a:pt x="13905" y="6382"/>
                  <a:pt x="13866" y="6382"/>
                  <a:pt x="13838" y="6360"/>
                </a:cubicBezTo>
                <a:lnTo>
                  <a:pt x="13646" y="6200"/>
                </a:lnTo>
                <a:lnTo>
                  <a:pt x="13667" y="6212"/>
                </a:lnTo>
                <a:lnTo>
                  <a:pt x="13475" y="6140"/>
                </a:lnTo>
                <a:cubicBezTo>
                  <a:pt x="13461" y="6135"/>
                  <a:pt x="13450" y="6126"/>
                  <a:pt x="13441" y="6114"/>
                </a:cubicBezTo>
                <a:lnTo>
                  <a:pt x="13242" y="5826"/>
                </a:lnTo>
                <a:lnTo>
                  <a:pt x="13050" y="5554"/>
                </a:lnTo>
                <a:lnTo>
                  <a:pt x="13120" y="5583"/>
                </a:lnTo>
                <a:lnTo>
                  <a:pt x="12928" y="5615"/>
                </a:lnTo>
                <a:cubicBezTo>
                  <a:pt x="12901" y="5620"/>
                  <a:pt x="12874" y="5609"/>
                  <a:pt x="12858" y="5586"/>
                </a:cubicBezTo>
                <a:lnTo>
                  <a:pt x="12658" y="5306"/>
                </a:lnTo>
                <a:lnTo>
                  <a:pt x="12739" y="5333"/>
                </a:lnTo>
                <a:lnTo>
                  <a:pt x="12547" y="5397"/>
                </a:lnTo>
                <a:cubicBezTo>
                  <a:pt x="12523" y="5405"/>
                  <a:pt x="12496" y="5399"/>
                  <a:pt x="12477" y="5383"/>
                </a:cubicBezTo>
                <a:lnTo>
                  <a:pt x="12285" y="5215"/>
                </a:lnTo>
                <a:lnTo>
                  <a:pt x="12297" y="5223"/>
                </a:lnTo>
                <a:lnTo>
                  <a:pt x="12097" y="5111"/>
                </a:lnTo>
                <a:cubicBezTo>
                  <a:pt x="12084" y="5104"/>
                  <a:pt x="12073" y="5092"/>
                  <a:pt x="12067" y="5079"/>
                </a:cubicBezTo>
                <a:lnTo>
                  <a:pt x="11875" y="4663"/>
                </a:lnTo>
                <a:lnTo>
                  <a:pt x="11993" y="4681"/>
                </a:lnTo>
                <a:lnTo>
                  <a:pt x="11801" y="4889"/>
                </a:lnTo>
                <a:cubicBezTo>
                  <a:pt x="11787" y="4905"/>
                  <a:pt x="11765" y="4914"/>
                  <a:pt x="11743" y="4912"/>
                </a:cubicBezTo>
                <a:cubicBezTo>
                  <a:pt x="11721" y="4911"/>
                  <a:pt x="11701" y="4899"/>
                  <a:pt x="11689" y="4881"/>
                </a:cubicBezTo>
                <a:lnTo>
                  <a:pt x="11497" y="4601"/>
                </a:lnTo>
                <a:lnTo>
                  <a:pt x="11297" y="4305"/>
                </a:lnTo>
                <a:lnTo>
                  <a:pt x="11318" y="4326"/>
                </a:lnTo>
                <a:lnTo>
                  <a:pt x="11126" y="4206"/>
                </a:lnTo>
                <a:cubicBezTo>
                  <a:pt x="11122" y="4203"/>
                  <a:pt x="11117" y="4199"/>
                  <a:pt x="11114" y="4195"/>
                </a:cubicBezTo>
                <a:lnTo>
                  <a:pt x="10922" y="4003"/>
                </a:lnTo>
                <a:cubicBezTo>
                  <a:pt x="10917" y="3999"/>
                  <a:pt x="10914" y="3994"/>
                  <a:pt x="10911" y="3989"/>
                </a:cubicBezTo>
                <a:lnTo>
                  <a:pt x="10711" y="3653"/>
                </a:lnTo>
                <a:lnTo>
                  <a:pt x="10750" y="3685"/>
                </a:lnTo>
                <a:lnTo>
                  <a:pt x="10558" y="3621"/>
                </a:lnTo>
                <a:cubicBezTo>
                  <a:pt x="10537" y="3614"/>
                  <a:pt x="10521" y="3599"/>
                  <a:pt x="10513" y="3579"/>
                </a:cubicBezTo>
                <a:lnTo>
                  <a:pt x="10321" y="3091"/>
                </a:lnTo>
                <a:lnTo>
                  <a:pt x="10341" y="3119"/>
                </a:lnTo>
                <a:lnTo>
                  <a:pt x="10141" y="2943"/>
                </a:lnTo>
                <a:cubicBezTo>
                  <a:pt x="10133" y="2935"/>
                  <a:pt x="10127" y="2927"/>
                  <a:pt x="10122" y="2917"/>
                </a:cubicBezTo>
                <a:lnTo>
                  <a:pt x="9930" y="2469"/>
                </a:lnTo>
                <a:lnTo>
                  <a:pt x="9946" y="2491"/>
                </a:lnTo>
                <a:lnTo>
                  <a:pt x="9754" y="2299"/>
                </a:lnTo>
                <a:lnTo>
                  <a:pt x="9778" y="2315"/>
                </a:lnTo>
                <a:lnTo>
                  <a:pt x="9578" y="2235"/>
                </a:lnTo>
                <a:cubicBezTo>
                  <a:pt x="9569" y="2232"/>
                  <a:pt x="9560" y="2226"/>
                  <a:pt x="9554" y="2219"/>
                </a:cubicBezTo>
                <a:lnTo>
                  <a:pt x="9362" y="2027"/>
                </a:lnTo>
                <a:cubicBezTo>
                  <a:pt x="9359" y="2025"/>
                  <a:pt x="9356" y="2022"/>
                  <a:pt x="9354" y="2019"/>
                </a:cubicBezTo>
                <a:lnTo>
                  <a:pt x="9162" y="1755"/>
                </a:lnTo>
                <a:lnTo>
                  <a:pt x="9223" y="1784"/>
                </a:lnTo>
                <a:lnTo>
                  <a:pt x="9023" y="1792"/>
                </a:lnTo>
                <a:lnTo>
                  <a:pt x="9046" y="1788"/>
                </a:lnTo>
                <a:lnTo>
                  <a:pt x="8854" y="1860"/>
                </a:lnTo>
                <a:cubicBezTo>
                  <a:pt x="8830" y="1869"/>
                  <a:pt x="8804" y="1865"/>
                  <a:pt x="8784" y="1849"/>
                </a:cubicBezTo>
                <a:lnTo>
                  <a:pt x="8586" y="1691"/>
                </a:lnTo>
                <a:lnTo>
                  <a:pt x="8386" y="1491"/>
                </a:lnTo>
                <a:lnTo>
                  <a:pt x="8485" y="1494"/>
                </a:lnTo>
                <a:lnTo>
                  <a:pt x="8293" y="1670"/>
                </a:lnTo>
                <a:cubicBezTo>
                  <a:pt x="8275" y="1686"/>
                  <a:pt x="8251" y="1692"/>
                  <a:pt x="8228" y="1686"/>
                </a:cubicBezTo>
                <a:cubicBezTo>
                  <a:pt x="8204" y="1681"/>
                  <a:pt x="8185" y="1664"/>
                  <a:pt x="8177" y="1642"/>
                </a:cubicBezTo>
                <a:lnTo>
                  <a:pt x="7985" y="1130"/>
                </a:lnTo>
                <a:lnTo>
                  <a:pt x="8095" y="1163"/>
                </a:lnTo>
                <a:lnTo>
                  <a:pt x="7895" y="1307"/>
                </a:lnTo>
                <a:lnTo>
                  <a:pt x="7924" y="1255"/>
                </a:lnTo>
                <a:lnTo>
                  <a:pt x="7732" y="3311"/>
                </a:lnTo>
                <a:cubicBezTo>
                  <a:pt x="7730" y="3337"/>
                  <a:pt x="7713" y="3360"/>
                  <a:pt x="7690" y="3370"/>
                </a:cubicBezTo>
                <a:cubicBezTo>
                  <a:pt x="7666" y="3381"/>
                  <a:pt x="7638" y="3378"/>
                  <a:pt x="7617" y="3362"/>
                </a:cubicBezTo>
                <a:lnTo>
                  <a:pt x="7425" y="3218"/>
                </a:lnTo>
                <a:lnTo>
                  <a:pt x="7477" y="3232"/>
                </a:lnTo>
                <a:lnTo>
                  <a:pt x="7285" y="3256"/>
                </a:lnTo>
                <a:lnTo>
                  <a:pt x="7331" y="3231"/>
                </a:lnTo>
                <a:lnTo>
                  <a:pt x="7131" y="3463"/>
                </a:lnTo>
                <a:cubicBezTo>
                  <a:pt x="7125" y="3470"/>
                  <a:pt x="7118" y="3476"/>
                  <a:pt x="7111" y="3480"/>
                </a:cubicBezTo>
                <a:lnTo>
                  <a:pt x="6919" y="3584"/>
                </a:lnTo>
                <a:cubicBezTo>
                  <a:pt x="6895" y="3596"/>
                  <a:pt x="6867" y="3595"/>
                  <a:pt x="6845" y="3580"/>
                </a:cubicBezTo>
                <a:lnTo>
                  <a:pt x="6653" y="3452"/>
                </a:lnTo>
                <a:lnTo>
                  <a:pt x="6761" y="3414"/>
                </a:lnTo>
                <a:lnTo>
                  <a:pt x="6561" y="4054"/>
                </a:lnTo>
                <a:cubicBezTo>
                  <a:pt x="6552" y="4083"/>
                  <a:pt x="6525" y="4104"/>
                  <a:pt x="6494" y="4104"/>
                </a:cubicBezTo>
                <a:cubicBezTo>
                  <a:pt x="6463" y="4105"/>
                  <a:pt x="6435" y="4086"/>
                  <a:pt x="6425" y="4057"/>
                </a:cubicBezTo>
                <a:lnTo>
                  <a:pt x="6233" y="3529"/>
                </a:lnTo>
                <a:lnTo>
                  <a:pt x="6250" y="3555"/>
                </a:lnTo>
                <a:lnTo>
                  <a:pt x="6058" y="3363"/>
                </a:lnTo>
                <a:lnTo>
                  <a:pt x="6157" y="3365"/>
                </a:lnTo>
                <a:lnTo>
                  <a:pt x="5957" y="3549"/>
                </a:lnTo>
                <a:cubicBezTo>
                  <a:pt x="5940" y="3566"/>
                  <a:pt x="5915" y="3572"/>
                  <a:pt x="5892" y="3567"/>
                </a:cubicBezTo>
                <a:cubicBezTo>
                  <a:pt x="5868" y="3561"/>
                  <a:pt x="5849" y="3544"/>
                  <a:pt x="5841" y="3522"/>
                </a:cubicBezTo>
                <a:lnTo>
                  <a:pt x="5649" y="3010"/>
                </a:lnTo>
                <a:lnTo>
                  <a:pt x="5783" y="3013"/>
                </a:lnTo>
                <a:lnTo>
                  <a:pt x="5591" y="3461"/>
                </a:lnTo>
                <a:cubicBezTo>
                  <a:pt x="5578" y="3490"/>
                  <a:pt x="5549" y="3507"/>
                  <a:pt x="5518" y="3504"/>
                </a:cubicBezTo>
                <a:cubicBezTo>
                  <a:pt x="5486" y="3501"/>
                  <a:pt x="5461" y="3478"/>
                  <a:pt x="5454" y="3448"/>
                </a:cubicBezTo>
                <a:lnTo>
                  <a:pt x="5254" y="2528"/>
                </a:lnTo>
                <a:lnTo>
                  <a:pt x="5275" y="2564"/>
                </a:lnTo>
                <a:lnTo>
                  <a:pt x="5083" y="2380"/>
                </a:lnTo>
                <a:lnTo>
                  <a:pt x="5198" y="2359"/>
                </a:lnTo>
                <a:lnTo>
                  <a:pt x="5006" y="2775"/>
                </a:lnTo>
                <a:cubicBezTo>
                  <a:pt x="4993" y="2803"/>
                  <a:pt x="4963" y="2820"/>
                  <a:pt x="4932" y="2816"/>
                </a:cubicBezTo>
                <a:cubicBezTo>
                  <a:pt x="4901" y="2812"/>
                  <a:pt x="4876" y="2789"/>
                  <a:pt x="4870" y="2758"/>
                </a:cubicBezTo>
                <a:lnTo>
                  <a:pt x="4670" y="1718"/>
                </a:lnTo>
                <a:lnTo>
                  <a:pt x="4792" y="1754"/>
                </a:lnTo>
                <a:lnTo>
                  <a:pt x="4600" y="1954"/>
                </a:lnTo>
                <a:cubicBezTo>
                  <a:pt x="4583" y="1972"/>
                  <a:pt x="4558" y="1980"/>
                  <a:pt x="4533" y="1975"/>
                </a:cubicBezTo>
                <a:cubicBezTo>
                  <a:pt x="4509" y="1970"/>
                  <a:pt x="4489" y="1952"/>
                  <a:pt x="4481" y="1929"/>
                </a:cubicBezTo>
                <a:lnTo>
                  <a:pt x="4288" y="1390"/>
                </a:lnTo>
                <a:lnTo>
                  <a:pt x="4087" y="764"/>
                </a:lnTo>
                <a:lnTo>
                  <a:pt x="3895" y="92"/>
                </a:lnTo>
                <a:lnTo>
                  <a:pt x="4033" y="96"/>
                </a:lnTo>
                <a:lnTo>
                  <a:pt x="3841" y="656"/>
                </a:lnTo>
                <a:lnTo>
                  <a:pt x="3843" y="646"/>
                </a:lnTo>
                <a:lnTo>
                  <a:pt x="3651" y="1671"/>
                </a:lnTo>
                <a:lnTo>
                  <a:pt x="3451" y="2655"/>
                </a:lnTo>
                <a:lnTo>
                  <a:pt x="3260" y="3599"/>
                </a:lnTo>
                <a:lnTo>
                  <a:pt x="3068" y="5711"/>
                </a:lnTo>
                <a:cubicBezTo>
                  <a:pt x="3065" y="5742"/>
                  <a:pt x="3042" y="5768"/>
                  <a:pt x="3012" y="5775"/>
                </a:cubicBezTo>
                <a:cubicBezTo>
                  <a:pt x="2981" y="5781"/>
                  <a:pt x="2949" y="5767"/>
                  <a:pt x="2934" y="5740"/>
                </a:cubicBezTo>
                <a:lnTo>
                  <a:pt x="2734" y="5388"/>
                </a:lnTo>
                <a:lnTo>
                  <a:pt x="2868" y="5362"/>
                </a:lnTo>
                <a:lnTo>
                  <a:pt x="2675" y="6845"/>
                </a:lnTo>
                <a:lnTo>
                  <a:pt x="2483" y="7957"/>
                </a:lnTo>
                <a:cubicBezTo>
                  <a:pt x="2480" y="7975"/>
                  <a:pt x="2471" y="7991"/>
                  <a:pt x="2456" y="8002"/>
                </a:cubicBezTo>
                <a:lnTo>
                  <a:pt x="2256" y="8154"/>
                </a:lnTo>
                <a:cubicBezTo>
                  <a:pt x="2229" y="8174"/>
                  <a:pt x="2191" y="8173"/>
                  <a:pt x="2165" y="8151"/>
                </a:cubicBezTo>
                <a:lnTo>
                  <a:pt x="1967" y="7976"/>
                </a:lnTo>
                <a:lnTo>
                  <a:pt x="1776" y="7761"/>
                </a:lnTo>
                <a:lnTo>
                  <a:pt x="1576" y="7545"/>
                </a:lnTo>
                <a:cubicBezTo>
                  <a:pt x="1572" y="7542"/>
                  <a:pt x="1569" y="7538"/>
                  <a:pt x="1567" y="7534"/>
                </a:cubicBezTo>
                <a:lnTo>
                  <a:pt x="1375" y="7214"/>
                </a:lnTo>
                <a:lnTo>
                  <a:pt x="1507" y="7189"/>
                </a:lnTo>
                <a:lnTo>
                  <a:pt x="1315" y="8303"/>
                </a:lnTo>
                <a:lnTo>
                  <a:pt x="1115" y="9303"/>
                </a:lnTo>
                <a:lnTo>
                  <a:pt x="923" y="10223"/>
                </a:lnTo>
                <a:cubicBezTo>
                  <a:pt x="921" y="10232"/>
                  <a:pt x="917" y="10241"/>
                  <a:pt x="912" y="10249"/>
                </a:cubicBezTo>
                <a:lnTo>
                  <a:pt x="720" y="10529"/>
                </a:lnTo>
                <a:lnTo>
                  <a:pt x="731" y="10502"/>
                </a:lnTo>
                <a:lnTo>
                  <a:pt x="531" y="11558"/>
                </a:lnTo>
                <a:cubicBezTo>
                  <a:pt x="525" y="11593"/>
                  <a:pt x="493" y="11618"/>
                  <a:pt x="458" y="11616"/>
                </a:cubicBezTo>
                <a:cubicBezTo>
                  <a:pt x="422" y="11615"/>
                  <a:pt x="393" y="11588"/>
                  <a:pt x="389" y="11553"/>
                </a:cubicBezTo>
                <a:lnTo>
                  <a:pt x="197" y="9914"/>
                </a:lnTo>
                <a:lnTo>
                  <a:pt x="5" y="8426"/>
                </a:lnTo>
                <a:cubicBezTo>
                  <a:pt x="0" y="8386"/>
                  <a:pt x="28" y="8350"/>
                  <a:pt x="67" y="8345"/>
                </a:cubicBezTo>
                <a:cubicBezTo>
                  <a:pt x="107" y="8340"/>
                  <a:pt x="143" y="8368"/>
                  <a:pt x="148" y="8407"/>
                </a:cubicBezTo>
                <a:close/>
              </a:path>
            </a:pathLst>
          </a:custGeom>
          <a:solidFill>
            <a:srgbClr val="CC00FF"/>
          </a:solidFill>
          <a:ln w="1" cap="flat">
            <a:solidFill>
              <a:srgbClr val="CC00FF"/>
            </a:solidFill>
            <a:prstDash val="solid"/>
            <a:bevel/>
            <a:headEnd/>
            <a:tailEnd/>
          </a:ln>
        </p:spPr>
        <p:txBody>
          <a:bodyPr vert="horz" wrap="square" lIns="91440" tIns="45720" rIns="91440" bIns="45720" numCol="1" anchor="t" anchorCtr="0" compatLnSpc="1">
            <a:prstTxWarp prst="textNoShape">
              <a:avLst/>
            </a:prstTxWarp>
          </a:bodyPr>
          <a:lstStyle/>
          <a:p>
            <a:endParaRPr lang="en-US" smtClean="0">
              <a:solidFill>
                <a:prstClr val="black"/>
              </a:solidFill>
              <a:cs typeface="Arial" charset="0"/>
            </a:endParaRPr>
          </a:p>
        </p:txBody>
      </p:sp>
      <p:sp>
        <p:nvSpPr>
          <p:cNvPr id="150" name="Freeform 13"/>
          <p:cNvSpPr>
            <a:spLocks/>
          </p:cNvSpPr>
          <p:nvPr/>
        </p:nvSpPr>
        <p:spPr bwMode="auto">
          <a:xfrm>
            <a:off x="2242721" y="3325941"/>
            <a:ext cx="6595670" cy="2250219"/>
          </a:xfrm>
          <a:custGeom>
            <a:avLst/>
            <a:gdLst>
              <a:gd name="T0" fmla="*/ 428 w 16499"/>
              <a:gd name="T1" fmla="*/ 5890 h 6011"/>
              <a:gd name="T2" fmla="*/ 983 w 16499"/>
              <a:gd name="T3" fmla="*/ 4632 h 6011"/>
              <a:gd name="T4" fmla="*/ 1526 w 16499"/>
              <a:gd name="T5" fmla="*/ 3145 h 6011"/>
              <a:gd name="T6" fmla="*/ 1686 w 16499"/>
              <a:gd name="T7" fmla="*/ 3456 h 6011"/>
              <a:gd name="T8" fmla="*/ 2118 w 16499"/>
              <a:gd name="T9" fmla="*/ 1752 h 6011"/>
              <a:gd name="T10" fmla="*/ 2190 w 16499"/>
              <a:gd name="T11" fmla="*/ 2875 h 6011"/>
              <a:gd name="T12" fmla="*/ 2646 w 16499"/>
              <a:gd name="T13" fmla="*/ 1651 h 6011"/>
              <a:gd name="T14" fmla="*/ 3048 w 16499"/>
              <a:gd name="T15" fmla="*/ 1591 h 6011"/>
              <a:gd name="T16" fmla="*/ 3498 w 16499"/>
              <a:gd name="T17" fmla="*/ 2274 h 6011"/>
              <a:gd name="T18" fmla="*/ 3938 w 16499"/>
              <a:gd name="T19" fmla="*/ 2460 h 6011"/>
              <a:gd name="T20" fmla="*/ 4591 w 16499"/>
              <a:gd name="T21" fmla="*/ 2207 h 6011"/>
              <a:gd name="T22" fmla="*/ 4980 w 16499"/>
              <a:gd name="T23" fmla="*/ 1900 h 6011"/>
              <a:gd name="T24" fmla="*/ 5369 w 16499"/>
              <a:gd name="T25" fmla="*/ 1200 h 6011"/>
              <a:gd name="T26" fmla="*/ 5795 w 16499"/>
              <a:gd name="T27" fmla="*/ 1342 h 6011"/>
              <a:gd name="T28" fmla="*/ 6202 w 16499"/>
              <a:gd name="T29" fmla="*/ 917 h 6011"/>
              <a:gd name="T30" fmla="*/ 6549 w 16499"/>
              <a:gd name="T31" fmla="*/ 346 h 6011"/>
              <a:gd name="T32" fmla="*/ 7100 w 16499"/>
              <a:gd name="T33" fmla="*/ 995 h 6011"/>
              <a:gd name="T34" fmla="*/ 7303 w 16499"/>
              <a:gd name="T35" fmla="*/ 7 h 6011"/>
              <a:gd name="T36" fmla="*/ 7849 w 16499"/>
              <a:gd name="T37" fmla="*/ 897 h 6011"/>
              <a:gd name="T38" fmla="*/ 8390 w 16499"/>
              <a:gd name="T39" fmla="*/ 1033 h 6011"/>
              <a:gd name="T40" fmla="*/ 8991 w 16499"/>
              <a:gd name="T41" fmla="*/ 1802 h 6011"/>
              <a:gd name="T42" fmla="*/ 9476 w 16499"/>
              <a:gd name="T43" fmla="*/ 2417 h 6011"/>
              <a:gd name="T44" fmla="*/ 9793 w 16499"/>
              <a:gd name="T45" fmla="*/ 2576 h 6011"/>
              <a:gd name="T46" fmla="*/ 10616 w 16499"/>
              <a:gd name="T47" fmla="*/ 3478 h 6011"/>
              <a:gd name="T48" fmla="*/ 11191 w 16499"/>
              <a:gd name="T49" fmla="*/ 3833 h 6011"/>
              <a:gd name="T50" fmla="*/ 11778 w 16499"/>
              <a:gd name="T51" fmla="*/ 3883 h 6011"/>
              <a:gd name="T52" fmla="*/ 12873 w 16499"/>
              <a:gd name="T53" fmla="*/ 3999 h 6011"/>
              <a:gd name="T54" fmla="*/ 13629 w 16499"/>
              <a:gd name="T55" fmla="*/ 3969 h 6011"/>
              <a:gd name="T56" fmla="*/ 15153 w 16499"/>
              <a:gd name="T57" fmla="*/ 3298 h 6011"/>
              <a:gd name="T58" fmla="*/ 15541 w 16499"/>
              <a:gd name="T59" fmla="*/ 3181 h 6011"/>
              <a:gd name="T60" fmla="*/ 16023 w 16499"/>
              <a:gd name="T61" fmla="*/ 3029 h 6011"/>
              <a:gd name="T62" fmla="*/ 16170 w 16499"/>
              <a:gd name="T63" fmla="*/ 3213 h 6011"/>
              <a:gd name="T64" fmla="*/ 15659 w 16499"/>
              <a:gd name="T65" fmla="*/ 3234 h 6011"/>
              <a:gd name="T66" fmla="*/ 15232 w 16499"/>
              <a:gd name="T67" fmla="*/ 3391 h 6011"/>
              <a:gd name="T68" fmla="*/ 14015 w 16499"/>
              <a:gd name="T69" fmla="*/ 4071 h 6011"/>
              <a:gd name="T70" fmla="*/ 12992 w 16499"/>
              <a:gd name="T71" fmla="*/ 4219 h 6011"/>
              <a:gd name="T72" fmla="*/ 12041 w 16499"/>
              <a:gd name="T73" fmla="*/ 4158 h 6011"/>
              <a:gd name="T74" fmla="*/ 11249 w 16499"/>
              <a:gd name="T75" fmla="*/ 3944 h 6011"/>
              <a:gd name="T76" fmla="*/ 10723 w 16499"/>
              <a:gd name="T77" fmla="*/ 3560 h 6011"/>
              <a:gd name="T78" fmla="*/ 9802 w 16499"/>
              <a:gd name="T79" fmla="*/ 2762 h 6011"/>
              <a:gd name="T80" fmla="*/ 9495 w 16499"/>
              <a:gd name="T81" fmla="*/ 2876 h 6011"/>
              <a:gd name="T82" fmla="*/ 9133 w 16499"/>
              <a:gd name="T83" fmla="*/ 2437 h 6011"/>
              <a:gd name="T84" fmla="*/ 8474 w 16499"/>
              <a:gd name="T85" fmla="*/ 1441 h 6011"/>
              <a:gd name="T86" fmla="*/ 7957 w 16499"/>
              <a:gd name="T87" fmla="*/ 999 h 6011"/>
              <a:gd name="T88" fmla="*/ 7404 w 16499"/>
              <a:gd name="T89" fmla="*/ 176 h 6011"/>
              <a:gd name="T90" fmla="*/ 7125 w 16499"/>
              <a:gd name="T91" fmla="*/ 1114 h 6011"/>
              <a:gd name="T92" fmla="*/ 6749 w 16499"/>
              <a:gd name="T93" fmla="*/ 152 h 6011"/>
              <a:gd name="T94" fmla="*/ 6220 w 16499"/>
              <a:gd name="T95" fmla="*/ 1292 h 6011"/>
              <a:gd name="T96" fmla="*/ 5878 w 16499"/>
              <a:gd name="T97" fmla="*/ 1464 h 6011"/>
              <a:gd name="T98" fmla="*/ 5586 w 16499"/>
              <a:gd name="T99" fmla="*/ 863 h 6011"/>
              <a:gd name="T100" fmla="*/ 5045 w 16499"/>
              <a:gd name="T101" fmla="*/ 2140 h 6011"/>
              <a:gd name="T102" fmla="*/ 4704 w 16499"/>
              <a:gd name="T103" fmla="*/ 2469 h 6011"/>
              <a:gd name="T104" fmla="*/ 4278 w 16499"/>
              <a:gd name="T105" fmla="*/ 2256 h 6011"/>
              <a:gd name="T106" fmla="*/ 3587 w 16499"/>
              <a:gd name="T107" fmla="*/ 2694 h 6011"/>
              <a:gd name="T108" fmla="*/ 3211 w 16499"/>
              <a:gd name="T109" fmla="*/ 1499 h 6011"/>
              <a:gd name="T110" fmla="*/ 2761 w 16499"/>
              <a:gd name="T111" fmla="*/ 1899 h 6011"/>
              <a:gd name="T112" fmla="*/ 2424 w 16499"/>
              <a:gd name="T113" fmla="*/ 2029 h 6011"/>
              <a:gd name="T114" fmla="*/ 2049 w 16499"/>
              <a:gd name="T115" fmla="*/ 2394 h 6011"/>
              <a:gd name="T116" fmla="*/ 1949 w 16499"/>
              <a:gd name="T117" fmla="*/ 2695 h 6011"/>
              <a:gd name="T118" fmla="*/ 1479 w 16499"/>
              <a:gd name="T119" fmla="*/ 3614 h 6011"/>
              <a:gd name="T120" fmla="*/ 1268 w 16499"/>
              <a:gd name="T121" fmla="*/ 3966 h 6011"/>
              <a:gd name="T122" fmla="*/ 624 w 16499"/>
              <a:gd name="T123" fmla="*/ 5708 h 6011"/>
              <a:gd name="T124" fmla="*/ 214 w 16499"/>
              <a:gd name="T125" fmla="*/ 4837 h 6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99" h="6011">
                <a:moveTo>
                  <a:pt x="149" y="3826"/>
                </a:moveTo>
                <a:lnTo>
                  <a:pt x="173" y="3938"/>
                </a:lnTo>
                <a:lnTo>
                  <a:pt x="197" y="4048"/>
                </a:lnTo>
                <a:lnTo>
                  <a:pt x="246" y="4265"/>
                </a:lnTo>
                <a:lnTo>
                  <a:pt x="270" y="4377"/>
                </a:lnTo>
                <a:lnTo>
                  <a:pt x="295" y="4492"/>
                </a:lnTo>
                <a:lnTo>
                  <a:pt x="319" y="4613"/>
                </a:lnTo>
                <a:lnTo>
                  <a:pt x="344" y="4741"/>
                </a:lnTo>
                <a:lnTo>
                  <a:pt x="356" y="4812"/>
                </a:lnTo>
                <a:lnTo>
                  <a:pt x="369" y="4891"/>
                </a:lnTo>
                <a:lnTo>
                  <a:pt x="381" y="4977"/>
                </a:lnTo>
                <a:lnTo>
                  <a:pt x="393" y="5067"/>
                </a:lnTo>
                <a:lnTo>
                  <a:pt x="405" y="5160"/>
                </a:lnTo>
                <a:lnTo>
                  <a:pt x="417" y="5254"/>
                </a:lnTo>
                <a:lnTo>
                  <a:pt x="430" y="5349"/>
                </a:lnTo>
                <a:lnTo>
                  <a:pt x="442" y="5441"/>
                </a:lnTo>
                <a:lnTo>
                  <a:pt x="454" y="5530"/>
                </a:lnTo>
                <a:lnTo>
                  <a:pt x="466" y="5613"/>
                </a:lnTo>
                <a:lnTo>
                  <a:pt x="478" y="5690"/>
                </a:lnTo>
                <a:lnTo>
                  <a:pt x="490" y="5759"/>
                </a:lnTo>
                <a:lnTo>
                  <a:pt x="502" y="5816"/>
                </a:lnTo>
                <a:lnTo>
                  <a:pt x="507" y="5840"/>
                </a:lnTo>
                <a:lnTo>
                  <a:pt x="513" y="5859"/>
                </a:lnTo>
                <a:lnTo>
                  <a:pt x="518" y="5876"/>
                </a:lnTo>
                <a:lnTo>
                  <a:pt x="523" y="5889"/>
                </a:lnTo>
                <a:lnTo>
                  <a:pt x="526" y="5894"/>
                </a:lnTo>
                <a:lnTo>
                  <a:pt x="519" y="5883"/>
                </a:lnTo>
                <a:lnTo>
                  <a:pt x="525" y="5891"/>
                </a:lnTo>
                <a:lnTo>
                  <a:pt x="507" y="5874"/>
                </a:lnTo>
                <a:lnTo>
                  <a:pt x="513" y="5878"/>
                </a:lnTo>
                <a:lnTo>
                  <a:pt x="467" y="5866"/>
                </a:lnTo>
                <a:lnTo>
                  <a:pt x="473" y="5866"/>
                </a:lnTo>
                <a:lnTo>
                  <a:pt x="442" y="5876"/>
                </a:lnTo>
                <a:lnTo>
                  <a:pt x="448" y="5872"/>
                </a:lnTo>
                <a:lnTo>
                  <a:pt x="428" y="5890"/>
                </a:lnTo>
                <a:lnTo>
                  <a:pt x="434" y="5882"/>
                </a:lnTo>
                <a:lnTo>
                  <a:pt x="429" y="5891"/>
                </a:lnTo>
                <a:lnTo>
                  <a:pt x="435" y="5880"/>
                </a:lnTo>
                <a:lnTo>
                  <a:pt x="437" y="5873"/>
                </a:lnTo>
                <a:lnTo>
                  <a:pt x="442" y="5859"/>
                </a:lnTo>
                <a:lnTo>
                  <a:pt x="447" y="5841"/>
                </a:lnTo>
                <a:lnTo>
                  <a:pt x="459" y="5795"/>
                </a:lnTo>
                <a:lnTo>
                  <a:pt x="470" y="5742"/>
                </a:lnTo>
                <a:lnTo>
                  <a:pt x="482" y="5680"/>
                </a:lnTo>
                <a:lnTo>
                  <a:pt x="494" y="5614"/>
                </a:lnTo>
                <a:lnTo>
                  <a:pt x="518" y="5473"/>
                </a:lnTo>
                <a:lnTo>
                  <a:pt x="531" y="5403"/>
                </a:lnTo>
                <a:lnTo>
                  <a:pt x="543" y="5336"/>
                </a:lnTo>
                <a:lnTo>
                  <a:pt x="555" y="5273"/>
                </a:lnTo>
                <a:lnTo>
                  <a:pt x="567" y="5216"/>
                </a:lnTo>
                <a:lnTo>
                  <a:pt x="580" y="5166"/>
                </a:lnTo>
                <a:lnTo>
                  <a:pt x="587" y="5144"/>
                </a:lnTo>
                <a:lnTo>
                  <a:pt x="594" y="5124"/>
                </a:lnTo>
                <a:lnTo>
                  <a:pt x="618" y="5075"/>
                </a:lnTo>
                <a:cubicBezTo>
                  <a:pt x="620" y="5071"/>
                  <a:pt x="622" y="5067"/>
                  <a:pt x="625" y="5064"/>
                </a:cubicBezTo>
                <a:lnTo>
                  <a:pt x="649" y="5032"/>
                </a:lnTo>
                <a:cubicBezTo>
                  <a:pt x="652" y="5029"/>
                  <a:pt x="655" y="5026"/>
                  <a:pt x="658" y="5023"/>
                </a:cubicBezTo>
                <a:lnTo>
                  <a:pt x="684" y="4999"/>
                </a:lnTo>
                <a:lnTo>
                  <a:pt x="718" y="4974"/>
                </a:lnTo>
                <a:lnTo>
                  <a:pt x="776" y="4940"/>
                </a:lnTo>
                <a:lnTo>
                  <a:pt x="794" y="4927"/>
                </a:lnTo>
                <a:lnTo>
                  <a:pt x="784" y="4935"/>
                </a:lnTo>
                <a:lnTo>
                  <a:pt x="805" y="4914"/>
                </a:lnTo>
                <a:lnTo>
                  <a:pt x="848" y="4864"/>
                </a:lnTo>
                <a:lnTo>
                  <a:pt x="874" y="4834"/>
                </a:lnTo>
                <a:lnTo>
                  <a:pt x="897" y="4804"/>
                </a:lnTo>
                <a:lnTo>
                  <a:pt x="921" y="4770"/>
                </a:lnTo>
                <a:lnTo>
                  <a:pt x="943" y="4731"/>
                </a:lnTo>
                <a:lnTo>
                  <a:pt x="964" y="4686"/>
                </a:lnTo>
                <a:lnTo>
                  <a:pt x="983" y="4632"/>
                </a:lnTo>
                <a:lnTo>
                  <a:pt x="994" y="4594"/>
                </a:lnTo>
                <a:lnTo>
                  <a:pt x="1006" y="4549"/>
                </a:lnTo>
                <a:lnTo>
                  <a:pt x="1017" y="4500"/>
                </a:lnTo>
                <a:lnTo>
                  <a:pt x="1029" y="4445"/>
                </a:lnTo>
                <a:lnTo>
                  <a:pt x="1042" y="4386"/>
                </a:lnTo>
                <a:lnTo>
                  <a:pt x="1053" y="4326"/>
                </a:lnTo>
                <a:lnTo>
                  <a:pt x="1078" y="4197"/>
                </a:lnTo>
                <a:lnTo>
                  <a:pt x="1102" y="4067"/>
                </a:lnTo>
                <a:lnTo>
                  <a:pt x="1126" y="3939"/>
                </a:lnTo>
                <a:lnTo>
                  <a:pt x="1138" y="3878"/>
                </a:lnTo>
                <a:lnTo>
                  <a:pt x="1151" y="3819"/>
                </a:lnTo>
                <a:lnTo>
                  <a:pt x="1163" y="3765"/>
                </a:lnTo>
                <a:lnTo>
                  <a:pt x="1175" y="3714"/>
                </a:lnTo>
                <a:lnTo>
                  <a:pt x="1200" y="3615"/>
                </a:lnTo>
                <a:lnTo>
                  <a:pt x="1224" y="3514"/>
                </a:lnTo>
                <a:lnTo>
                  <a:pt x="1248" y="3412"/>
                </a:lnTo>
                <a:lnTo>
                  <a:pt x="1261" y="3362"/>
                </a:lnTo>
                <a:lnTo>
                  <a:pt x="1273" y="3317"/>
                </a:lnTo>
                <a:lnTo>
                  <a:pt x="1286" y="3273"/>
                </a:lnTo>
                <a:lnTo>
                  <a:pt x="1299" y="3232"/>
                </a:lnTo>
                <a:lnTo>
                  <a:pt x="1312" y="3196"/>
                </a:lnTo>
                <a:lnTo>
                  <a:pt x="1325" y="3164"/>
                </a:lnTo>
                <a:lnTo>
                  <a:pt x="1340" y="3136"/>
                </a:lnTo>
                <a:cubicBezTo>
                  <a:pt x="1342" y="3131"/>
                  <a:pt x="1345" y="3127"/>
                  <a:pt x="1348" y="3123"/>
                </a:cubicBezTo>
                <a:lnTo>
                  <a:pt x="1361" y="3108"/>
                </a:lnTo>
                <a:cubicBezTo>
                  <a:pt x="1365" y="3103"/>
                  <a:pt x="1370" y="3098"/>
                  <a:pt x="1376" y="3095"/>
                </a:cubicBezTo>
                <a:lnTo>
                  <a:pt x="1388" y="3087"/>
                </a:lnTo>
                <a:cubicBezTo>
                  <a:pt x="1401" y="3078"/>
                  <a:pt x="1416" y="3074"/>
                  <a:pt x="1431" y="3075"/>
                </a:cubicBezTo>
                <a:lnTo>
                  <a:pt x="1443" y="3075"/>
                </a:lnTo>
                <a:cubicBezTo>
                  <a:pt x="1458" y="3076"/>
                  <a:pt x="1472" y="3081"/>
                  <a:pt x="1483" y="3089"/>
                </a:cubicBezTo>
                <a:lnTo>
                  <a:pt x="1489" y="3094"/>
                </a:lnTo>
                <a:cubicBezTo>
                  <a:pt x="1495" y="3098"/>
                  <a:pt x="1500" y="3104"/>
                  <a:pt x="1505" y="3110"/>
                </a:cubicBezTo>
                <a:lnTo>
                  <a:pt x="1511" y="3118"/>
                </a:lnTo>
                <a:lnTo>
                  <a:pt x="1521" y="3136"/>
                </a:lnTo>
                <a:cubicBezTo>
                  <a:pt x="1523" y="3139"/>
                  <a:pt x="1524" y="3142"/>
                  <a:pt x="1526" y="3145"/>
                </a:cubicBezTo>
                <a:lnTo>
                  <a:pt x="1532" y="3161"/>
                </a:lnTo>
                <a:lnTo>
                  <a:pt x="1539" y="3183"/>
                </a:lnTo>
                <a:lnTo>
                  <a:pt x="1546" y="3207"/>
                </a:lnTo>
                <a:lnTo>
                  <a:pt x="1559" y="3258"/>
                </a:lnTo>
                <a:lnTo>
                  <a:pt x="1571" y="3319"/>
                </a:lnTo>
                <a:lnTo>
                  <a:pt x="1584" y="3384"/>
                </a:lnTo>
                <a:lnTo>
                  <a:pt x="1596" y="3451"/>
                </a:lnTo>
                <a:lnTo>
                  <a:pt x="1608" y="3521"/>
                </a:lnTo>
                <a:lnTo>
                  <a:pt x="1620" y="3589"/>
                </a:lnTo>
                <a:lnTo>
                  <a:pt x="1633" y="3653"/>
                </a:lnTo>
                <a:lnTo>
                  <a:pt x="1645" y="3714"/>
                </a:lnTo>
                <a:lnTo>
                  <a:pt x="1657" y="3766"/>
                </a:lnTo>
                <a:lnTo>
                  <a:pt x="1668" y="3809"/>
                </a:lnTo>
                <a:lnTo>
                  <a:pt x="1673" y="3824"/>
                </a:lnTo>
                <a:lnTo>
                  <a:pt x="1678" y="3835"/>
                </a:lnTo>
                <a:lnTo>
                  <a:pt x="1681" y="3841"/>
                </a:lnTo>
                <a:lnTo>
                  <a:pt x="1674" y="3830"/>
                </a:lnTo>
                <a:lnTo>
                  <a:pt x="1680" y="3838"/>
                </a:lnTo>
                <a:lnTo>
                  <a:pt x="1669" y="3827"/>
                </a:lnTo>
                <a:lnTo>
                  <a:pt x="1675" y="3832"/>
                </a:lnTo>
                <a:lnTo>
                  <a:pt x="1635" y="3815"/>
                </a:lnTo>
                <a:lnTo>
                  <a:pt x="1641" y="3816"/>
                </a:lnTo>
                <a:lnTo>
                  <a:pt x="1595" y="3828"/>
                </a:lnTo>
                <a:lnTo>
                  <a:pt x="1607" y="3820"/>
                </a:lnTo>
                <a:lnTo>
                  <a:pt x="1587" y="3840"/>
                </a:lnTo>
                <a:lnTo>
                  <a:pt x="1599" y="3822"/>
                </a:lnTo>
                <a:lnTo>
                  <a:pt x="1594" y="3831"/>
                </a:lnTo>
                <a:lnTo>
                  <a:pt x="1606" y="3804"/>
                </a:lnTo>
                <a:lnTo>
                  <a:pt x="1615" y="3777"/>
                </a:lnTo>
                <a:lnTo>
                  <a:pt x="1626" y="3739"/>
                </a:lnTo>
                <a:lnTo>
                  <a:pt x="1638" y="3693"/>
                </a:lnTo>
                <a:lnTo>
                  <a:pt x="1650" y="3640"/>
                </a:lnTo>
                <a:lnTo>
                  <a:pt x="1661" y="3584"/>
                </a:lnTo>
                <a:lnTo>
                  <a:pt x="1673" y="3521"/>
                </a:lnTo>
                <a:lnTo>
                  <a:pt x="1686" y="3456"/>
                </a:lnTo>
                <a:lnTo>
                  <a:pt x="1710" y="3318"/>
                </a:lnTo>
                <a:lnTo>
                  <a:pt x="1734" y="3176"/>
                </a:lnTo>
                <a:lnTo>
                  <a:pt x="1759" y="3036"/>
                </a:lnTo>
                <a:lnTo>
                  <a:pt x="1764" y="3001"/>
                </a:lnTo>
                <a:lnTo>
                  <a:pt x="1770" y="2963"/>
                </a:lnTo>
                <a:lnTo>
                  <a:pt x="1776" y="2921"/>
                </a:lnTo>
                <a:lnTo>
                  <a:pt x="1782" y="2877"/>
                </a:lnTo>
                <a:lnTo>
                  <a:pt x="1795" y="2781"/>
                </a:lnTo>
                <a:lnTo>
                  <a:pt x="1806" y="2678"/>
                </a:lnTo>
                <a:lnTo>
                  <a:pt x="1818" y="2570"/>
                </a:lnTo>
                <a:lnTo>
                  <a:pt x="1830" y="2458"/>
                </a:lnTo>
                <a:lnTo>
                  <a:pt x="1843" y="2345"/>
                </a:lnTo>
                <a:lnTo>
                  <a:pt x="1855" y="2236"/>
                </a:lnTo>
                <a:lnTo>
                  <a:pt x="1867" y="2129"/>
                </a:lnTo>
                <a:lnTo>
                  <a:pt x="1880" y="2029"/>
                </a:lnTo>
                <a:lnTo>
                  <a:pt x="1892" y="1938"/>
                </a:lnTo>
                <a:lnTo>
                  <a:pt x="1898" y="1896"/>
                </a:lnTo>
                <a:lnTo>
                  <a:pt x="1904" y="1857"/>
                </a:lnTo>
                <a:lnTo>
                  <a:pt x="1911" y="1820"/>
                </a:lnTo>
                <a:lnTo>
                  <a:pt x="1917" y="1789"/>
                </a:lnTo>
                <a:lnTo>
                  <a:pt x="1923" y="1760"/>
                </a:lnTo>
                <a:lnTo>
                  <a:pt x="1930" y="1734"/>
                </a:lnTo>
                <a:lnTo>
                  <a:pt x="1937" y="1712"/>
                </a:lnTo>
                <a:lnTo>
                  <a:pt x="1946" y="1692"/>
                </a:lnTo>
                <a:cubicBezTo>
                  <a:pt x="1948" y="1687"/>
                  <a:pt x="1951" y="1682"/>
                  <a:pt x="1954" y="1677"/>
                </a:cubicBezTo>
                <a:lnTo>
                  <a:pt x="1961" y="1669"/>
                </a:lnTo>
                <a:cubicBezTo>
                  <a:pt x="1968" y="1659"/>
                  <a:pt x="1979" y="1651"/>
                  <a:pt x="1990" y="1646"/>
                </a:cubicBezTo>
                <a:lnTo>
                  <a:pt x="1996" y="1644"/>
                </a:lnTo>
                <a:cubicBezTo>
                  <a:pt x="2018" y="1634"/>
                  <a:pt x="2044" y="1637"/>
                  <a:pt x="2064" y="1650"/>
                </a:cubicBezTo>
                <a:lnTo>
                  <a:pt x="2070" y="1654"/>
                </a:lnTo>
                <a:cubicBezTo>
                  <a:pt x="2080" y="1661"/>
                  <a:pt x="2088" y="1670"/>
                  <a:pt x="2094" y="1681"/>
                </a:cubicBezTo>
                <a:lnTo>
                  <a:pt x="2100" y="1692"/>
                </a:lnTo>
                <a:cubicBezTo>
                  <a:pt x="2102" y="1696"/>
                  <a:pt x="2103" y="1699"/>
                  <a:pt x="2104" y="1703"/>
                </a:cubicBezTo>
                <a:lnTo>
                  <a:pt x="2110" y="1721"/>
                </a:lnTo>
                <a:lnTo>
                  <a:pt x="2118" y="1752"/>
                </a:lnTo>
                <a:lnTo>
                  <a:pt x="2125" y="1784"/>
                </a:lnTo>
                <a:lnTo>
                  <a:pt x="2131" y="1823"/>
                </a:lnTo>
                <a:lnTo>
                  <a:pt x="2138" y="1866"/>
                </a:lnTo>
                <a:lnTo>
                  <a:pt x="2144" y="1913"/>
                </a:lnTo>
                <a:lnTo>
                  <a:pt x="2150" y="1963"/>
                </a:lnTo>
                <a:lnTo>
                  <a:pt x="2156" y="2016"/>
                </a:lnTo>
                <a:lnTo>
                  <a:pt x="2168" y="2131"/>
                </a:lnTo>
                <a:lnTo>
                  <a:pt x="2181" y="2254"/>
                </a:lnTo>
                <a:lnTo>
                  <a:pt x="2193" y="2380"/>
                </a:lnTo>
                <a:lnTo>
                  <a:pt x="2205" y="2506"/>
                </a:lnTo>
                <a:lnTo>
                  <a:pt x="2217" y="2627"/>
                </a:lnTo>
                <a:lnTo>
                  <a:pt x="2223" y="2684"/>
                </a:lnTo>
                <a:lnTo>
                  <a:pt x="2229" y="2739"/>
                </a:lnTo>
                <a:lnTo>
                  <a:pt x="2235" y="2791"/>
                </a:lnTo>
                <a:lnTo>
                  <a:pt x="2241" y="2839"/>
                </a:lnTo>
                <a:lnTo>
                  <a:pt x="2247" y="2882"/>
                </a:lnTo>
                <a:lnTo>
                  <a:pt x="2253" y="2922"/>
                </a:lnTo>
                <a:lnTo>
                  <a:pt x="2259" y="2955"/>
                </a:lnTo>
                <a:lnTo>
                  <a:pt x="2264" y="2982"/>
                </a:lnTo>
                <a:lnTo>
                  <a:pt x="2270" y="3002"/>
                </a:lnTo>
                <a:lnTo>
                  <a:pt x="2274" y="3013"/>
                </a:lnTo>
                <a:lnTo>
                  <a:pt x="2265" y="2996"/>
                </a:lnTo>
                <a:lnTo>
                  <a:pt x="2272" y="3006"/>
                </a:lnTo>
                <a:lnTo>
                  <a:pt x="2235" y="2978"/>
                </a:lnTo>
                <a:lnTo>
                  <a:pt x="2241" y="2980"/>
                </a:lnTo>
                <a:lnTo>
                  <a:pt x="2170" y="2995"/>
                </a:lnTo>
                <a:lnTo>
                  <a:pt x="2176" y="2990"/>
                </a:lnTo>
                <a:lnTo>
                  <a:pt x="2160" y="3011"/>
                </a:lnTo>
                <a:lnTo>
                  <a:pt x="2166" y="2999"/>
                </a:lnTo>
                <a:lnTo>
                  <a:pt x="2162" y="3008"/>
                </a:lnTo>
                <a:lnTo>
                  <a:pt x="2168" y="2990"/>
                </a:lnTo>
                <a:lnTo>
                  <a:pt x="2173" y="2972"/>
                </a:lnTo>
                <a:lnTo>
                  <a:pt x="2179" y="2944"/>
                </a:lnTo>
                <a:lnTo>
                  <a:pt x="2184" y="2913"/>
                </a:lnTo>
                <a:lnTo>
                  <a:pt x="2190" y="2875"/>
                </a:lnTo>
                <a:lnTo>
                  <a:pt x="2196" y="2833"/>
                </a:lnTo>
                <a:lnTo>
                  <a:pt x="2202" y="2787"/>
                </a:lnTo>
                <a:lnTo>
                  <a:pt x="2207" y="2737"/>
                </a:lnTo>
                <a:lnTo>
                  <a:pt x="2219" y="2628"/>
                </a:lnTo>
                <a:lnTo>
                  <a:pt x="2232" y="2510"/>
                </a:lnTo>
                <a:lnTo>
                  <a:pt x="2244" y="2388"/>
                </a:lnTo>
                <a:lnTo>
                  <a:pt x="2256" y="2261"/>
                </a:lnTo>
                <a:lnTo>
                  <a:pt x="2268" y="2136"/>
                </a:lnTo>
                <a:lnTo>
                  <a:pt x="2280" y="2014"/>
                </a:lnTo>
                <a:lnTo>
                  <a:pt x="2292" y="1900"/>
                </a:lnTo>
                <a:lnTo>
                  <a:pt x="2299" y="1846"/>
                </a:lnTo>
                <a:lnTo>
                  <a:pt x="2305" y="1795"/>
                </a:lnTo>
                <a:lnTo>
                  <a:pt x="2311" y="1748"/>
                </a:lnTo>
                <a:lnTo>
                  <a:pt x="2317" y="1705"/>
                </a:lnTo>
                <a:lnTo>
                  <a:pt x="2323" y="1665"/>
                </a:lnTo>
                <a:lnTo>
                  <a:pt x="2330" y="1629"/>
                </a:lnTo>
                <a:lnTo>
                  <a:pt x="2337" y="1596"/>
                </a:lnTo>
                <a:lnTo>
                  <a:pt x="2343" y="1571"/>
                </a:lnTo>
                <a:lnTo>
                  <a:pt x="2353" y="1544"/>
                </a:lnTo>
                <a:cubicBezTo>
                  <a:pt x="2356" y="1537"/>
                  <a:pt x="2360" y="1530"/>
                  <a:pt x="2365" y="1525"/>
                </a:cubicBezTo>
                <a:lnTo>
                  <a:pt x="2374" y="1514"/>
                </a:lnTo>
                <a:cubicBezTo>
                  <a:pt x="2382" y="1505"/>
                  <a:pt x="2393" y="1498"/>
                  <a:pt x="2404" y="1493"/>
                </a:cubicBezTo>
                <a:lnTo>
                  <a:pt x="2415" y="1489"/>
                </a:lnTo>
                <a:cubicBezTo>
                  <a:pt x="2426" y="1485"/>
                  <a:pt x="2437" y="1484"/>
                  <a:pt x="2449" y="1485"/>
                </a:cubicBezTo>
                <a:lnTo>
                  <a:pt x="2461" y="1487"/>
                </a:lnTo>
                <a:cubicBezTo>
                  <a:pt x="2468" y="1488"/>
                  <a:pt x="2474" y="1490"/>
                  <a:pt x="2481" y="1492"/>
                </a:cubicBezTo>
                <a:lnTo>
                  <a:pt x="2494" y="1498"/>
                </a:lnTo>
                <a:cubicBezTo>
                  <a:pt x="2497" y="1499"/>
                  <a:pt x="2501" y="1501"/>
                  <a:pt x="2505" y="1504"/>
                </a:cubicBezTo>
                <a:lnTo>
                  <a:pt x="2519" y="1513"/>
                </a:lnTo>
                <a:lnTo>
                  <a:pt x="2542" y="1532"/>
                </a:lnTo>
                <a:lnTo>
                  <a:pt x="2561" y="1551"/>
                </a:lnTo>
                <a:lnTo>
                  <a:pt x="2594" y="1588"/>
                </a:lnTo>
                <a:lnTo>
                  <a:pt x="2624" y="1624"/>
                </a:lnTo>
                <a:lnTo>
                  <a:pt x="2636" y="1639"/>
                </a:lnTo>
                <a:lnTo>
                  <a:pt x="2646" y="1651"/>
                </a:lnTo>
                <a:lnTo>
                  <a:pt x="2653" y="1658"/>
                </a:lnTo>
                <a:lnTo>
                  <a:pt x="2654" y="1659"/>
                </a:lnTo>
                <a:lnTo>
                  <a:pt x="2644" y="1651"/>
                </a:lnTo>
                <a:lnTo>
                  <a:pt x="2692" y="1680"/>
                </a:lnTo>
                <a:lnTo>
                  <a:pt x="2740" y="1706"/>
                </a:lnTo>
                <a:lnTo>
                  <a:pt x="2791" y="1738"/>
                </a:lnTo>
                <a:lnTo>
                  <a:pt x="2821" y="1759"/>
                </a:lnTo>
                <a:lnTo>
                  <a:pt x="2848" y="1782"/>
                </a:lnTo>
                <a:lnTo>
                  <a:pt x="2867" y="1802"/>
                </a:lnTo>
                <a:lnTo>
                  <a:pt x="2884" y="1825"/>
                </a:lnTo>
                <a:lnTo>
                  <a:pt x="2913" y="1872"/>
                </a:lnTo>
                <a:lnTo>
                  <a:pt x="2939" y="1922"/>
                </a:lnTo>
                <a:lnTo>
                  <a:pt x="2963" y="1969"/>
                </a:lnTo>
                <a:lnTo>
                  <a:pt x="2985" y="2006"/>
                </a:lnTo>
                <a:lnTo>
                  <a:pt x="2993" y="2016"/>
                </a:lnTo>
                <a:lnTo>
                  <a:pt x="3000" y="2022"/>
                </a:lnTo>
                <a:lnTo>
                  <a:pt x="2988" y="2012"/>
                </a:lnTo>
                <a:lnTo>
                  <a:pt x="3000" y="2020"/>
                </a:lnTo>
                <a:lnTo>
                  <a:pt x="2980" y="2011"/>
                </a:lnTo>
                <a:lnTo>
                  <a:pt x="2992" y="2014"/>
                </a:lnTo>
                <a:lnTo>
                  <a:pt x="2955" y="2013"/>
                </a:lnTo>
                <a:lnTo>
                  <a:pt x="2968" y="2010"/>
                </a:lnTo>
                <a:lnTo>
                  <a:pt x="2941" y="2023"/>
                </a:lnTo>
                <a:lnTo>
                  <a:pt x="2953" y="2014"/>
                </a:lnTo>
                <a:lnTo>
                  <a:pt x="2939" y="2028"/>
                </a:lnTo>
                <a:lnTo>
                  <a:pt x="2945" y="2020"/>
                </a:lnTo>
                <a:lnTo>
                  <a:pt x="2946" y="2017"/>
                </a:lnTo>
                <a:lnTo>
                  <a:pt x="2955" y="1995"/>
                </a:lnTo>
                <a:lnTo>
                  <a:pt x="2964" y="1964"/>
                </a:lnTo>
                <a:lnTo>
                  <a:pt x="2975" y="1922"/>
                </a:lnTo>
                <a:lnTo>
                  <a:pt x="2988" y="1872"/>
                </a:lnTo>
                <a:lnTo>
                  <a:pt x="2999" y="1818"/>
                </a:lnTo>
                <a:lnTo>
                  <a:pt x="3023" y="1704"/>
                </a:lnTo>
                <a:lnTo>
                  <a:pt x="3036" y="1646"/>
                </a:lnTo>
                <a:lnTo>
                  <a:pt x="3048" y="1591"/>
                </a:lnTo>
                <a:lnTo>
                  <a:pt x="3060" y="1541"/>
                </a:lnTo>
                <a:lnTo>
                  <a:pt x="3073" y="1494"/>
                </a:lnTo>
                <a:lnTo>
                  <a:pt x="3086" y="1455"/>
                </a:lnTo>
                <a:lnTo>
                  <a:pt x="3101" y="1421"/>
                </a:lnTo>
                <a:cubicBezTo>
                  <a:pt x="3102" y="1418"/>
                  <a:pt x="3104" y="1414"/>
                  <a:pt x="3107" y="1411"/>
                </a:cubicBezTo>
                <a:lnTo>
                  <a:pt x="3113" y="1402"/>
                </a:lnTo>
                <a:cubicBezTo>
                  <a:pt x="3115" y="1398"/>
                  <a:pt x="3118" y="1394"/>
                  <a:pt x="3122" y="1391"/>
                </a:cubicBezTo>
                <a:lnTo>
                  <a:pt x="3128" y="1384"/>
                </a:lnTo>
                <a:cubicBezTo>
                  <a:pt x="3134" y="1379"/>
                  <a:pt x="3140" y="1374"/>
                  <a:pt x="3147" y="1371"/>
                </a:cubicBezTo>
                <a:lnTo>
                  <a:pt x="3153" y="1368"/>
                </a:lnTo>
                <a:cubicBezTo>
                  <a:pt x="3163" y="1363"/>
                  <a:pt x="3174" y="1360"/>
                  <a:pt x="3185" y="1360"/>
                </a:cubicBezTo>
                <a:lnTo>
                  <a:pt x="3191" y="1360"/>
                </a:lnTo>
                <a:cubicBezTo>
                  <a:pt x="3204" y="1360"/>
                  <a:pt x="3216" y="1363"/>
                  <a:pt x="3227" y="1370"/>
                </a:cubicBezTo>
                <a:lnTo>
                  <a:pt x="3233" y="1373"/>
                </a:lnTo>
                <a:cubicBezTo>
                  <a:pt x="3239" y="1377"/>
                  <a:pt x="3245" y="1381"/>
                  <a:pt x="3250" y="1387"/>
                </a:cubicBezTo>
                <a:lnTo>
                  <a:pt x="3256" y="1393"/>
                </a:lnTo>
                <a:cubicBezTo>
                  <a:pt x="3259" y="1397"/>
                  <a:pt x="3263" y="1401"/>
                  <a:pt x="3265" y="1406"/>
                </a:cubicBezTo>
                <a:lnTo>
                  <a:pt x="3278" y="1427"/>
                </a:lnTo>
                <a:cubicBezTo>
                  <a:pt x="3280" y="1431"/>
                  <a:pt x="3281" y="1434"/>
                  <a:pt x="3283" y="1437"/>
                </a:cubicBezTo>
                <a:lnTo>
                  <a:pt x="3295" y="1468"/>
                </a:lnTo>
                <a:lnTo>
                  <a:pt x="3308" y="1514"/>
                </a:lnTo>
                <a:lnTo>
                  <a:pt x="3322" y="1564"/>
                </a:lnTo>
                <a:lnTo>
                  <a:pt x="3334" y="1619"/>
                </a:lnTo>
                <a:lnTo>
                  <a:pt x="3346" y="1678"/>
                </a:lnTo>
                <a:lnTo>
                  <a:pt x="3359" y="1740"/>
                </a:lnTo>
                <a:lnTo>
                  <a:pt x="3383" y="1867"/>
                </a:lnTo>
                <a:lnTo>
                  <a:pt x="3395" y="1929"/>
                </a:lnTo>
                <a:lnTo>
                  <a:pt x="3407" y="1989"/>
                </a:lnTo>
                <a:lnTo>
                  <a:pt x="3419" y="2045"/>
                </a:lnTo>
                <a:lnTo>
                  <a:pt x="3431" y="2096"/>
                </a:lnTo>
                <a:lnTo>
                  <a:pt x="3443" y="2139"/>
                </a:lnTo>
                <a:lnTo>
                  <a:pt x="3454" y="2174"/>
                </a:lnTo>
                <a:lnTo>
                  <a:pt x="3465" y="2202"/>
                </a:lnTo>
                <a:lnTo>
                  <a:pt x="3476" y="2227"/>
                </a:lnTo>
                <a:lnTo>
                  <a:pt x="3498" y="2274"/>
                </a:lnTo>
                <a:lnTo>
                  <a:pt x="3520" y="2309"/>
                </a:lnTo>
                <a:lnTo>
                  <a:pt x="3542" y="2341"/>
                </a:lnTo>
                <a:lnTo>
                  <a:pt x="3564" y="2369"/>
                </a:lnTo>
                <a:lnTo>
                  <a:pt x="3588" y="2400"/>
                </a:lnTo>
                <a:lnTo>
                  <a:pt x="3614" y="2435"/>
                </a:lnTo>
                <a:lnTo>
                  <a:pt x="3640" y="2474"/>
                </a:lnTo>
                <a:lnTo>
                  <a:pt x="3668" y="2525"/>
                </a:lnTo>
                <a:lnTo>
                  <a:pt x="3694" y="2580"/>
                </a:lnTo>
                <a:lnTo>
                  <a:pt x="3719" y="2635"/>
                </a:lnTo>
                <a:lnTo>
                  <a:pt x="3743" y="2687"/>
                </a:lnTo>
                <a:lnTo>
                  <a:pt x="3766" y="2732"/>
                </a:lnTo>
                <a:lnTo>
                  <a:pt x="3776" y="2750"/>
                </a:lnTo>
                <a:lnTo>
                  <a:pt x="3786" y="2765"/>
                </a:lnTo>
                <a:lnTo>
                  <a:pt x="3794" y="2774"/>
                </a:lnTo>
                <a:lnTo>
                  <a:pt x="3800" y="2780"/>
                </a:lnTo>
                <a:lnTo>
                  <a:pt x="3789" y="2770"/>
                </a:lnTo>
                <a:lnTo>
                  <a:pt x="3801" y="2778"/>
                </a:lnTo>
                <a:lnTo>
                  <a:pt x="3780" y="2769"/>
                </a:lnTo>
                <a:lnTo>
                  <a:pt x="3792" y="2772"/>
                </a:lnTo>
                <a:lnTo>
                  <a:pt x="3763" y="2771"/>
                </a:lnTo>
                <a:lnTo>
                  <a:pt x="3775" y="2769"/>
                </a:lnTo>
                <a:lnTo>
                  <a:pt x="3753" y="2776"/>
                </a:lnTo>
                <a:lnTo>
                  <a:pt x="3766" y="2770"/>
                </a:lnTo>
                <a:lnTo>
                  <a:pt x="3750" y="2780"/>
                </a:lnTo>
                <a:lnTo>
                  <a:pt x="3762" y="2769"/>
                </a:lnTo>
                <a:lnTo>
                  <a:pt x="3768" y="2762"/>
                </a:lnTo>
                <a:lnTo>
                  <a:pt x="3776" y="2749"/>
                </a:lnTo>
                <a:lnTo>
                  <a:pt x="3785" y="2733"/>
                </a:lnTo>
                <a:lnTo>
                  <a:pt x="3808" y="2689"/>
                </a:lnTo>
                <a:lnTo>
                  <a:pt x="3832" y="2641"/>
                </a:lnTo>
                <a:lnTo>
                  <a:pt x="3855" y="2590"/>
                </a:lnTo>
                <a:lnTo>
                  <a:pt x="3881" y="2541"/>
                </a:lnTo>
                <a:lnTo>
                  <a:pt x="3895" y="2517"/>
                </a:lnTo>
                <a:lnTo>
                  <a:pt x="3910" y="2495"/>
                </a:lnTo>
                <a:lnTo>
                  <a:pt x="3938" y="2460"/>
                </a:lnTo>
                <a:lnTo>
                  <a:pt x="3965" y="2431"/>
                </a:lnTo>
                <a:lnTo>
                  <a:pt x="4017" y="2381"/>
                </a:lnTo>
                <a:lnTo>
                  <a:pt x="4042" y="2358"/>
                </a:lnTo>
                <a:lnTo>
                  <a:pt x="4063" y="2336"/>
                </a:lnTo>
                <a:lnTo>
                  <a:pt x="4085" y="2310"/>
                </a:lnTo>
                <a:lnTo>
                  <a:pt x="4105" y="2282"/>
                </a:lnTo>
                <a:lnTo>
                  <a:pt x="4114" y="2266"/>
                </a:lnTo>
                <a:lnTo>
                  <a:pt x="4125" y="2246"/>
                </a:lnTo>
                <a:lnTo>
                  <a:pt x="4146" y="2197"/>
                </a:lnTo>
                <a:lnTo>
                  <a:pt x="4170" y="2140"/>
                </a:lnTo>
                <a:lnTo>
                  <a:pt x="4194" y="2079"/>
                </a:lnTo>
                <a:lnTo>
                  <a:pt x="4219" y="2021"/>
                </a:lnTo>
                <a:lnTo>
                  <a:pt x="4233" y="1994"/>
                </a:lnTo>
                <a:lnTo>
                  <a:pt x="4246" y="1968"/>
                </a:lnTo>
                <a:lnTo>
                  <a:pt x="4261" y="1945"/>
                </a:lnTo>
                <a:lnTo>
                  <a:pt x="4279" y="1923"/>
                </a:lnTo>
                <a:cubicBezTo>
                  <a:pt x="4282" y="1920"/>
                  <a:pt x="4286" y="1916"/>
                  <a:pt x="4289" y="1914"/>
                </a:cubicBezTo>
                <a:lnTo>
                  <a:pt x="4301" y="1904"/>
                </a:lnTo>
                <a:cubicBezTo>
                  <a:pt x="4307" y="1899"/>
                  <a:pt x="4314" y="1896"/>
                  <a:pt x="4321" y="1893"/>
                </a:cubicBezTo>
                <a:lnTo>
                  <a:pt x="4333" y="1889"/>
                </a:lnTo>
                <a:cubicBezTo>
                  <a:pt x="4344" y="1884"/>
                  <a:pt x="4355" y="1883"/>
                  <a:pt x="4367" y="1885"/>
                </a:cubicBezTo>
                <a:lnTo>
                  <a:pt x="4379" y="1886"/>
                </a:lnTo>
                <a:cubicBezTo>
                  <a:pt x="4388" y="1887"/>
                  <a:pt x="4397" y="1890"/>
                  <a:pt x="4405" y="1895"/>
                </a:cubicBezTo>
                <a:lnTo>
                  <a:pt x="4418" y="1902"/>
                </a:lnTo>
                <a:cubicBezTo>
                  <a:pt x="4423" y="1905"/>
                  <a:pt x="4429" y="1909"/>
                  <a:pt x="4433" y="1914"/>
                </a:cubicBezTo>
                <a:lnTo>
                  <a:pt x="4445" y="1926"/>
                </a:lnTo>
                <a:cubicBezTo>
                  <a:pt x="4448" y="1928"/>
                  <a:pt x="4450" y="1931"/>
                  <a:pt x="4453" y="1934"/>
                </a:cubicBezTo>
                <a:lnTo>
                  <a:pt x="4465" y="1951"/>
                </a:lnTo>
                <a:lnTo>
                  <a:pt x="4480" y="1974"/>
                </a:lnTo>
                <a:lnTo>
                  <a:pt x="4495" y="2002"/>
                </a:lnTo>
                <a:lnTo>
                  <a:pt x="4520" y="2056"/>
                </a:lnTo>
                <a:lnTo>
                  <a:pt x="4546" y="2113"/>
                </a:lnTo>
                <a:lnTo>
                  <a:pt x="4570" y="2167"/>
                </a:lnTo>
                <a:lnTo>
                  <a:pt x="4581" y="2189"/>
                </a:lnTo>
                <a:lnTo>
                  <a:pt x="4591" y="2207"/>
                </a:lnTo>
                <a:lnTo>
                  <a:pt x="4601" y="2223"/>
                </a:lnTo>
                <a:lnTo>
                  <a:pt x="4609" y="2233"/>
                </a:lnTo>
                <a:lnTo>
                  <a:pt x="4654" y="2282"/>
                </a:lnTo>
                <a:lnTo>
                  <a:pt x="4676" y="2304"/>
                </a:lnTo>
                <a:lnTo>
                  <a:pt x="4695" y="2319"/>
                </a:lnTo>
                <a:lnTo>
                  <a:pt x="4712" y="2329"/>
                </a:lnTo>
                <a:lnTo>
                  <a:pt x="4696" y="2321"/>
                </a:lnTo>
                <a:lnTo>
                  <a:pt x="4720" y="2329"/>
                </a:lnTo>
                <a:lnTo>
                  <a:pt x="4693" y="2326"/>
                </a:lnTo>
                <a:lnTo>
                  <a:pt x="4717" y="2324"/>
                </a:lnTo>
                <a:lnTo>
                  <a:pt x="4695" y="2329"/>
                </a:lnTo>
                <a:lnTo>
                  <a:pt x="4707" y="2324"/>
                </a:lnTo>
                <a:lnTo>
                  <a:pt x="4697" y="2329"/>
                </a:lnTo>
                <a:lnTo>
                  <a:pt x="4709" y="2322"/>
                </a:lnTo>
                <a:lnTo>
                  <a:pt x="4695" y="2333"/>
                </a:lnTo>
                <a:lnTo>
                  <a:pt x="4707" y="2321"/>
                </a:lnTo>
                <a:lnTo>
                  <a:pt x="4700" y="2329"/>
                </a:lnTo>
                <a:lnTo>
                  <a:pt x="4713" y="2311"/>
                </a:lnTo>
                <a:lnTo>
                  <a:pt x="4720" y="2296"/>
                </a:lnTo>
                <a:lnTo>
                  <a:pt x="4731" y="2274"/>
                </a:lnTo>
                <a:lnTo>
                  <a:pt x="4753" y="2219"/>
                </a:lnTo>
                <a:lnTo>
                  <a:pt x="4777" y="2154"/>
                </a:lnTo>
                <a:lnTo>
                  <a:pt x="4802" y="2089"/>
                </a:lnTo>
                <a:lnTo>
                  <a:pt x="4814" y="2057"/>
                </a:lnTo>
                <a:lnTo>
                  <a:pt x="4828" y="2026"/>
                </a:lnTo>
                <a:lnTo>
                  <a:pt x="4840" y="1998"/>
                </a:lnTo>
                <a:lnTo>
                  <a:pt x="4855" y="1972"/>
                </a:lnTo>
                <a:lnTo>
                  <a:pt x="4871" y="1948"/>
                </a:lnTo>
                <a:cubicBezTo>
                  <a:pt x="4874" y="1944"/>
                  <a:pt x="4877" y="1941"/>
                  <a:pt x="4880" y="1938"/>
                </a:cubicBezTo>
                <a:lnTo>
                  <a:pt x="4892" y="1926"/>
                </a:lnTo>
                <a:cubicBezTo>
                  <a:pt x="4897" y="1921"/>
                  <a:pt x="4903" y="1917"/>
                  <a:pt x="4910" y="1914"/>
                </a:cubicBezTo>
                <a:lnTo>
                  <a:pt x="4922" y="1908"/>
                </a:lnTo>
                <a:cubicBezTo>
                  <a:pt x="4929" y="1904"/>
                  <a:pt x="4937" y="1902"/>
                  <a:pt x="4945" y="1901"/>
                </a:cubicBezTo>
                <a:lnTo>
                  <a:pt x="4957" y="1900"/>
                </a:lnTo>
                <a:cubicBezTo>
                  <a:pt x="4965" y="1899"/>
                  <a:pt x="4973" y="1899"/>
                  <a:pt x="4980" y="1900"/>
                </a:cubicBezTo>
                <a:lnTo>
                  <a:pt x="4993" y="1903"/>
                </a:lnTo>
                <a:cubicBezTo>
                  <a:pt x="5000" y="1904"/>
                  <a:pt x="5006" y="1907"/>
                  <a:pt x="5013" y="1910"/>
                </a:cubicBezTo>
                <a:lnTo>
                  <a:pt x="5025" y="1917"/>
                </a:lnTo>
                <a:cubicBezTo>
                  <a:pt x="5029" y="1919"/>
                  <a:pt x="5034" y="1922"/>
                  <a:pt x="5038" y="1926"/>
                </a:cubicBezTo>
                <a:lnTo>
                  <a:pt x="5062" y="1947"/>
                </a:lnTo>
                <a:lnTo>
                  <a:pt x="5093" y="1981"/>
                </a:lnTo>
                <a:lnTo>
                  <a:pt x="5118" y="2011"/>
                </a:lnTo>
                <a:lnTo>
                  <a:pt x="5139" y="2032"/>
                </a:lnTo>
                <a:lnTo>
                  <a:pt x="5131" y="2025"/>
                </a:lnTo>
                <a:lnTo>
                  <a:pt x="5143" y="2034"/>
                </a:lnTo>
                <a:lnTo>
                  <a:pt x="5134" y="2028"/>
                </a:lnTo>
                <a:lnTo>
                  <a:pt x="5146" y="2035"/>
                </a:lnTo>
                <a:lnTo>
                  <a:pt x="5129" y="2028"/>
                </a:lnTo>
                <a:lnTo>
                  <a:pt x="5141" y="2031"/>
                </a:lnTo>
                <a:lnTo>
                  <a:pt x="5116" y="2030"/>
                </a:lnTo>
                <a:lnTo>
                  <a:pt x="5128" y="2028"/>
                </a:lnTo>
                <a:lnTo>
                  <a:pt x="5109" y="2033"/>
                </a:lnTo>
                <a:lnTo>
                  <a:pt x="5129" y="2025"/>
                </a:lnTo>
                <a:lnTo>
                  <a:pt x="5118" y="2030"/>
                </a:lnTo>
                <a:lnTo>
                  <a:pt x="5142" y="2016"/>
                </a:lnTo>
                <a:lnTo>
                  <a:pt x="5162" y="2000"/>
                </a:lnTo>
                <a:lnTo>
                  <a:pt x="5183" y="1978"/>
                </a:lnTo>
                <a:lnTo>
                  <a:pt x="5207" y="1950"/>
                </a:lnTo>
                <a:lnTo>
                  <a:pt x="5227" y="1917"/>
                </a:lnTo>
                <a:lnTo>
                  <a:pt x="5248" y="1878"/>
                </a:lnTo>
                <a:lnTo>
                  <a:pt x="5263" y="1834"/>
                </a:lnTo>
                <a:lnTo>
                  <a:pt x="5268" y="1818"/>
                </a:lnTo>
                <a:lnTo>
                  <a:pt x="5273" y="1796"/>
                </a:lnTo>
                <a:lnTo>
                  <a:pt x="5285" y="1742"/>
                </a:lnTo>
                <a:lnTo>
                  <a:pt x="5297" y="1678"/>
                </a:lnTo>
                <a:lnTo>
                  <a:pt x="5308" y="1607"/>
                </a:lnTo>
                <a:lnTo>
                  <a:pt x="5320" y="1530"/>
                </a:lnTo>
                <a:lnTo>
                  <a:pt x="5332" y="1449"/>
                </a:lnTo>
                <a:lnTo>
                  <a:pt x="5357" y="1283"/>
                </a:lnTo>
                <a:lnTo>
                  <a:pt x="5369" y="1200"/>
                </a:lnTo>
                <a:lnTo>
                  <a:pt x="5381" y="1121"/>
                </a:lnTo>
                <a:lnTo>
                  <a:pt x="5393" y="1046"/>
                </a:lnTo>
                <a:lnTo>
                  <a:pt x="5406" y="978"/>
                </a:lnTo>
                <a:lnTo>
                  <a:pt x="5419" y="917"/>
                </a:lnTo>
                <a:lnTo>
                  <a:pt x="5431" y="866"/>
                </a:lnTo>
                <a:lnTo>
                  <a:pt x="5438" y="843"/>
                </a:lnTo>
                <a:lnTo>
                  <a:pt x="5445" y="823"/>
                </a:lnTo>
                <a:lnTo>
                  <a:pt x="5455" y="802"/>
                </a:lnTo>
                <a:lnTo>
                  <a:pt x="5465" y="786"/>
                </a:lnTo>
                <a:cubicBezTo>
                  <a:pt x="5467" y="782"/>
                  <a:pt x="5471" y="777"/>
                  <a:pt x="5475" y="774"/>
                </a:cubicBezTo>
                <a:lnTo>
                  <a:pt x="5481" y="768"/>
                </a:lnTo>
                <a:cubicBezTo>
                  <a:pt x="5487" y="761"/>
                  <a:pt x="5495" y="756"/>
                  <a:pt x="5504" y="752"/>
                </a:cubicBezTo>
                <a:lnTo>
                  <a:pt x="5510" y="750"/>
                </a:lnTo>
                <a:cubicBezTo>
                  <a:pt x="5522" y="744"/>
                  <a:pt x="5536" y="743"/>
                  <a:pt x="5549" y="745"/>
                </a:cubicBezTo>
                <a:lnTo>
                  <a:pt x="5555" y="746"/>
                </a:lnTo>
                <a:cubicBezTo>
                  <a:pt x="5565" y="748"/>
                  <a:pt x="5575" y="751"/>
                  <a:pt x="5583" y="757"/>
                </a:cubicBezTo>
                <a:lnTo>
                  <a:pt x="5589" y="761"/>
                </a:lnTo>
                <a:cubicBezTo>
                  <a:pt x="5596" y="765"/>
                  <a:pt x="5601" y="771"/>
                  <a:pt x="5606" y="777"/>
                </a:cubicBezTo>
                <a:lnTo>
                  <a:pt x="5619" y="793"/>
                </a:lnTo>
                <a:cubicBezTo>
                  <a:pt x="5622" y="797"/>
                  <a:pt x="5625" y="801"/>
                  <a:pt x="5627" y="806"/>
                </a:cubicBezTo>
                <a:lnTo>
                  <a:pt x="5639" y="832"/>
                </a:lnTo>
                <a:lnTo>
                  <a:pt x="5654" y="873"/>
                </a:lnTo>
                <a:lnTo>
                  <a:pt x="5667" y="917"/>
                </a:lnTo>
                <a:lnTo>
                  <a:pt x="5680" y="965"/>
                </a:lnTo>
                <a:lnTo>
                  <a:pt x="5692" y="1016"/>
                </a:lnTo>
                <a:lnTo>
                  <a:pt x="5717" y="1119"/>
                </a:lnTo>
                <a:lnTo>
                  <a:pt x="5729" y="1170"/>
                </a:lnTo>
                <a:lnTo>
                  <a:pt x="5741" y="1217"/>
                </a:lnTo>
                <a:lnTo>
                  <a:pt x="5753" y="1258"/>
                </a:lnTo>
                <a:lnTo>
                  <a:pt x="5764" y="1294"/>
                </a:lnTo>
                <a:lnTo>
                  <a:pt x="5774" y="1320"/>
                </a:lnTo>
                <a:lnTo>
                  <a:pt x="5770" y="1310"/>
                </a:lnTo>
                <a:lnTo>
                  <a:pt x="5782" y="1331"/>
                </a:lnTo>
                <a:lnTo>
                  <a:pt x="5772" y="1318"/>
                </a:lnTo>
                <a:lnTo>
                  <a:pt x="5795" y="1342"/>
                </a:lnTo>
                <a:lnTo>
                  <a:pt x="5780" y="1330"/>
                </a:lnTo>
                <a:lnTo>
                  <a:pt x="5804" y="1344"/>
                </a:lnTo>
                <a:lnTo>
                  <a:pt x="5784" y="1336"/>
                </a:lnTo>
                <a:lnTo>
                  <a:pt x="5809" y="1342"/>
                </a:lnTo>
                <a:lnTo>
                  <a:pt x="5786" y="1340"/>
                </a:lnTo>
                <a:lnTo>
                  <a:pt x="5812" y="1338"/>
                </a:lnTo>
                <a:lnTo>
                  <a:pt x="5794" y="1342"/>
                </a:lnTo>
                <a:lnTo>
                  <a:pt x="5819" y="1333"/>
                </a:lnTo>
                <a:lnTo>
                  <a:pt x="5807" y="1339"/>
                </a:lnTo>
                <a:lnTo>
                  <a:pt x="5832" y="1325"/>
                </a:lnTo>
                <a:lnTo>
                  <a:pt x="5823" y="1331"/>
                </a:lnTo>
                <a:lnTo>
                  <a:pt x="5847" y="1312"/>
                </a:lnTo>
                <a:lnTo>
                  <a:pt x="5864" y="1295"/>
                </a:lnTo>
                <a:lnTo>
                  <a:pt x="5857" y="1302"/>
                </a:lnTo>
                <a:lnTo>
                  <a:pt x="5869" y="1286"/>
                </a:lnTo>
                <a:lnTo>
                  <a:pt x="5877" y="1272"/>
                </a:lnTo>
                <a:lnTo>
                  <a:pt x="5886" y="1252"/>
                </a:lnTo>
                <a:lnTo>
                  <a:pt x="5896" y="1226"/>
                </a:lnTo>
                <a:lnTo>
                  <a:pt x="5920" y="1163"/>
                </a:lnTo>
                <a:lnTo>
                  <a:pt x="5943" y="1095"/>
                </a:lnTo>
                <a:lnTo>
                  <a:pt x="5968" y="1028"/>
                </a:lnTo>
                <a:lnTo>
                  <a:pt x="5981" y="996"/>
                </a:lnTo>
                <a:lnTo>
                  <a:pt x="5995" y="965"/>
                </a:lnTo>
                <a:lnTo>
                  <a:pt x="6009" y="940"/>
                </a:lnTo>
                <a:lnTo>
                  <a:pt x="6025" y="915"/>
                </a:lnTo>
                <a:cubicBezTo>
                  <a:pt x="6027" y="911"/>
                  <a:pt x="6030" y="907"/>
                  <a:pt x="6034" y="904"/>
                </a:cubicBezTo>
                <a:lnTo>
                  <a:pt x="6046" y="892"/>
                </a:lnTo>
                <a:cubicBezTo>
                  <a:pt x="6052" y="886"/>
                  <a:pt x="6058" y="882"/>
                  <a:pt x="6065" y="878"/>
                </a:cubicBezTo>
                <a:lnTo>
                  <a:pt x="6077" y="872"/>
                </a:lnTo>
                <a:cubicBezTo>
                  <a:pt x="6089" y="866"/>
                  <a:pt x="6104" y="863"/>
                  <a:pt x="6118" y="865"/>
                </a:cubicBezTo>
                <a:lnTo>
                  <a:pt x="6130" y="867"/>
                </a:lnTo>
                <a:cubicBezTo>
                  <a:pt x="6142" y="868"/>
                  <a:pt x="6153" y="872"/>
                  <a:pt x="6163" y="880"/>
                </a:cubicBezTo>
                <a:lnTo>
                  <a:pt x="6176" y="889"/>
                </a:lnTo>
                <a:cubicBezTo>
                  <a:pt x="6181" y="892"/>
                  <a:pt x="6186" y="897"/>
                  <a:pt x="6190" y="902"/>
                </a:cubicBezTo>
                <a:lnTo>
                  <a:pt x="6202" y="917"/>
                </a:lnTo>
                <a:lnTo>
                  <a:pt x="6219" y="945"/>
                </a:lnTo>
                <a:lnTo>
                  <a:pt x="6234" y="974"/>
                </a:lnTo>
                <a:lnTo>
                  <a:pt x="6248" y="1005"/>
                </a:lnTo>
                <a:lnTo>
                  <a:pt x="6273" y="1069"/>
                </a:lnTo>
                <a:lnTo>
                  <a:pt x="6297" y="1130"/>
                </a:lnTo>
                <a:lnTo>
                  <a:pt x="6309" y="1158"/>
                </a:lnTo>
                <a:lnTo>
                  <a:pt x="6320" y="1181"/>
                </a:lnTo>
                <a:lnTo>
                  <a:pt x="6330" y="1199"/>
                </a:lnTo>
                <a:lnTo>
                  <a:pt x="6338" y="1211"/>
                </a:lnTo>
                <a:lnTo>
                  <a:pt x="6328" y="1198"/>
                </a:lnTo>
                <a:lnTo>
                  <a:pt x="6340" y="1210"/>
                </a:lnTo>
                <a:lnTo>
                  <a:pt x="6317" y="1196"/>
                </a:lnTo>
                <a:lnTo>
                  <a:pt x="6329" y="1200"/>
                </a:lnTo>
                <a:lnTo>
                  <a:pt x="6297" y="1196"/>
                </a:lnTo>
                <a:lnTo>
                  <a:pt x="6308" y="1195"/>
                </a:lnTo>
                <a:lnTo>
                  <a:pt x="6291" y="1198"/>
                </a:lnTo>
                <a:lnTo>
                  <a:pt x="6302" y="1194"/>
                </a:lnTo>
                <a:lnTo>
                  <a:pt x="6285" y="1203"/>
                </a:lnTo>
                <a:lnTo>
                  <a:pt x="6309" y="1187"/>
                </a:lnTo>
                <a:lnTo>
                  <a:pt x="6297" y="1198"/>
                </a:lnTo>
                <a:lnTo>
                  <a:pt x="6322" y="1170"/>
                </a:lnTo>
                <a:lnTo>
                  <a:pt x="6341" y="1141"/>
                </a:lnTo>
                <a:lnTo>
                  <a:pt x="6364" y="1101"/>
                </a:lnTo>
                <a:lnTo>
                  <a:pt x="6387" y="1054"/>
                </a:lnTo>
                <a:lnTo>
                  <a:pt x="6409" y="1000"/>
                </a:lnTo>
                <a:lnTo>
                  <a:pt x="6430" y="941"/>
                </a:lnTo>
                <a:lnTo>
                  <a:pt x="6441" y="905"/>
                </a:lnTo>
                <a:lnTo>
                  <a:pt x="6453" y="859"/>
                </a:lnTo>
                <a:lnTo>
                  <a:pt x="6464" y="806"/>
                </a:lnTo>
                <a:lnTo>
                  <a:pt x="6476" y="746"/>
                </a:lnTo>
                <a:lnTo>
                  <a:pt x="6488" y="682"/>
                </a:lnTo>
                <a:lnTo>
                  <a:pt x="6500" y="616"/>
                </a:lnTo>
                <a:lnTo>
                  <a:pt x="6524" y="479"/>
                </a:lnTo>
                <a:lnTo>
                  <a:pt x="6537" y="411"/>
                </a:lnTo>
                <a:lnTo>
                  <a:pt x="6549" y="346"/>
                </a:lnTo>
                <a:lnTo>
                  <a:pt x="6561" y="285"/>
                </a:lnTo>
                <a:lnTo>
                  <a:pt x="6574" y="228"/>
                </a:lnTo>
                <a:lnTo>
                  <a:pt x="6586" y="178"/>
                </a:lnTo>
                <a:lnTo>
                  <a:pt x="6599" y="135"/>
                </a:lnTo>
                <a:lnTo>
                  <a:pt x="6614" y="98"/>
                </a:lnTo>
                <a:lnTo>
                  <a:pt x="6623" y="80"/>
                </a:lnTo>
                <a:lnTo>
                  <a:pt x="6634" y="63"/>
                </a:lnTo>
                <a:cubicBezTo>
                  <a:pt x="6638" y="58"/>
                  <a:pt x="6642" y="53"/>
                  <a:pt x="6648" y="49"/>
                </a:cubicBezTo>
                <a:lnTo>
                  <a:pt x="6660" y="39"/>
                </a:lnTo>
                <a:cubicBezTo>
                  <a:pt x="6671" y="30"/>
                  <a:pt x="6685" y="25"/>
                  <a:pt x="6699" y="24"/>
                </a:cubicBezTo>
                <a:lnTo>
                  <a:pt x="6711" y="23"/>
                </a:lnTo>
                <a:cubicBezTo>
                  <a:pt x="6726" y="22"/>
                  <a:pt x="6741" y="25"/>
                  <a:pt x="6753" y="32"/>
                </a:cubicBezTo>
                <a:lnTo>
                  <a:pt x="6765" y="39"/>
                </a:lnTo>
                <a:cubicBezTo>
                  <a:pt x="6772" y="43"/>
                  <a:pt x="6778" y="49"/>
                  <a:pt x="6784" y="55"/>
                </a:cubicBezTo>
                <a:lnTo>
                  <a:pt x="6796" y="69"/>
                </a:lnTo>
                <a:cubicBezTo>
                  <a:pt x="6798" y="71"/>
                  <a:pt x="6800" y="74"/>
                  <a:pt x="6802" y="77"/>
                </a:cubicBezTo>
                <a:lnTo>
                  <a:pt x="6815" y="97"/>
                </a:lnTo>
                <a:lnTo>
                  <a:pt x="6830" y="129"/>
                </a:lnTo>
                <a:lnTo>
                  <a:pt x="6844" y="163"/>
                </a:lnTo>
                <a:lnTo>
                  <a:pt x="6857" y="198"/>
                </a:lnTo>
                <a:lnTo>
                  <a:pt x="6882" y="274"/>
                </a:lnTo>
                <a:lnTo>
                  <a:pt x="6907" y="353"/>
                </a:lnTo>
                <a:lnTo>
                  <a:pt x="6931" y="428"/>
                </a:lnTo>
                <a:lnTo>
                  <a:pt x="6943" y="461"/>
                </a:lnTo>
                <a:lnTo>
                  <a:pt x="6954" y="491"/>
                </a:lnTo>
                <a:lnTo>
                  <a:pt x="6967" y="525"/>
                </a:lnTo>
                <a:lnTo>
                  <a:pt x="6980" y="566"/>
                </a:lnTo>
                <a:lnTo>
                  <a:pt x="6993" y="612"/>
                </a:lnTo>
                <a:lnTo>
                  <a:pt x="7005" y="659"/>
                </a:lnTo>
                <a:lnTo>
                  <a:pt x="7030" y="757"/>
                </a:lnTo>
                <a:lnTo>
                  <a:pt x="7054" y="853"/>
                </a:lnTo>
                <a:lnTo>
                  <a:pt x="7066" y="896"/>
                </a:lnTo>
                <a:lnTo>
                  <a:pt x="7078" y="935"/>
                </a:lnTo>
                <a:lnTo>
                  <a:pt x="7089" y="969"/>
                </a:lnTo>
                <a:lnTo>
                  <a:pt x="7100" y="995"/>
                </a:lnTo>
                <a:lnTo>
                  <a:pt x="7108" y="1011"/>
                </a:lnTo>
                <a:lnTo>
                  <a:pt x="7099" y="997"/>
                </a:lnTo>
                <a:lnTo>
                  <a:pt x="7111" y="1011"/>
                </a:lnTo>
                <a:lnTo>
                  <a:pt x="7080" y="990"/>
                </a:lnTo>
                <a:lnTo>
                  <a:pt x="7092" y="994"/>
                </a:lnTo>
                <a:lnTo>
                  <a:pt x="7047" y="994"/>
                </a:lnTo>
                <a:lnTo>
                  <a:pt x="7053" y="992"/>
                </a:lnTo>
                <a:lnTo>
                  <a:pt x="7032" y="1003"/>
                </a:lnTo>
                <a:lnTo>
                  <a:pt x="7038" y="998"/>
                </a:lnTo>
                <a:lnTo>
                  <a:pt x="7024" y="1013"/>
                </a:lnTo>
                <a:lnTo>
                  <a:pt x="7030" y="1005"/>
                </a:lnTo>
                <a:lnTo>
                  <a:pt x="7024" y="1015"/>
                </a:lnTo>
                <a:lnTo>
                  <a:pt x="7030" y="1003"/>
                </a:lnTo>
                <a:lnTo>
                  <a:pt x="7034" y="993"/>
                </a:lnTo>
                <a:lnTo>
                  <a:pt x="7037" y="981"/>
                </a:lnTo>
                <a:lnTo>
                  <a:pt x="7048" y="939"/>
                </a:lnTo>
                <a:lnTo>
                  <a:pt x="7060" y="888"/>
                </a:lnTo>
                <a:lnTo>
                  <a:pt x="7072" y="826"/>
                </a:lnTo>
                <a:lnTo>
                  <a:pt x="7084" y="759"/>
                </a:lnTo>
                <a:lnTo>
                  <a:pt x="7096" y="685"/>
                </a:lnTo>
                <a:lnTo>
                  <a:pt x="7108" y="609"/>
                </a:lnTo>
                <a:lnTo>
                  <a:pt x="7132" y="455"/>
                </a:lnTo>
                <a:lnTo>
                  <a:pt x="7144" y="380"/>
                </a:lnTo>
                <a:lnTo>
                  <a:pt x="7157" y="309"/>
                </a:lnTo>
                <a:lnTo>
                  <a:pt x="7169" y="245"/>
                </a:lnTo>
                <a:lnTo>
                  <a:pt x="7181" y="187"/>
                </a:lnTo>
                <a:lnTo>
                  <a:pt x="7194" y="137"/>
                </a:lnTo>
                <a:lnTo>
                  <a:pt x="7201" y="115"/>
                </a:lnTo>
                <a:lnTo>
                  <a:pt x="7209" y="95"/>
                </a:lnTo>
                <a:lnTo>
                  <a:pt x="7220" y="72"/>
                </a:lnTo>
                <a:cubicBezTo>
                  <a:pt x="7222" y="68"/>
                  <a:pt x="7225" y="63"/>
                  <a:pt x="7229" y="59"/>
                </a:cubicBezTo>
                <a:lnTo>
                  <a:pt x="7239" y="47"/>
                </a:lnTo>
                <a:cubicBezTo>
                  <a:pt x="7243" y="42"/>
                  <a:pt x="7248" y="38"/>
                  <a:pt x="7253" y="34"/>
                </a:cubicBezTo>
                <a:lnTo>
                  <a:pt x="7276" y="18"/>
                </a:lnTo>
                <a:cubicBezTo>
                  <a:pt x="7284" y="13"/>
                  <a:pt x="7293" y="9"/>
                  <a:pt x="7303" y="7"/>
                </a:cubicBezTo>
                <a:lnTo>
                  <a:pt x="7330" y="1"/>
                </a:lnTo>
                <a:cubicBezTo>
                  <a:pt x="7337" y="0"/>
                  <a:pt x="7345" y="0"/>
                  <a:pt x="7352" y="0"/>
                </a:cubicBezTo>
                <a:lnTo>
                  <a:pt x="7381" y="3"/>
                </a:lnTo>
                <a:cubicBezTo>
                  <a:pt x="7387" y="4"/>
                  <a:pt x="7393" y="5"/>
                  <a:pt x="7398" y="7"/>
                </a:cubicBezTo>
                <a:lnTo>
                  <a:pt x="7427" y="18"/>
                </a:lnTo>
                <a:cubicBezTo>
                  <a:pt x="7431" y="19"/>
                  <a:pt x="7435" y="21"/>
                  <a:pt x="7439" y="24"/>
                </a:cubicBezTo>
                <a:lnTo>
                  <a:pt x="7467" y="40"/>
                </a:lnTo>
                <a:cubicBezTo>
                  <a:pt x="7471" y="43"/>
                  <a:pt x="7474" y="46"/>
                  <a:pt x="7478" y="49"/>
                </a:cubicBezTo>
                <a:lnTo>
                  <a:pt x="7501" y="70"/>
                </a:lnTo>
                <a:cubicBezTo>
                  <a:pt x="7504" y="73"/>
                  <a:pt x="7507" y="76"/>
                  <a:pt x="7510" y="80"/>
                </a:cubicBezTo>
                <a:lnTo>
                  <a:pt x="7528" y="104"/>
                </a:lnTo>
                <a:cubicBezTo>
                  <a:pt x="7531" y="107"/>
                  <a:pt x="7533" y="111"/>
                  <a:pt x="7535" y="115"/>
                </a:cubicBezTo>
                <a:lnTo>
                  <a:pt x="7547" y="139"/>
                </a:lnTo>
                <a:lnTo>
                  <a:pt x="7561" y="173"/>
                </a:lnTo>
                <a:lnTo>
                  <a:pt x="7575" y="213"/>
                </a:lnTo>
                <a:lnTo>
                  <a:pt x="7588" y="254"/>
                </a:lnTo>
                <a:lnTo>
                  <a:pt x="7601" y="297"/>
                </a:lnTo>
                <a:lnTo>
                  <a:pt x="7613" y="345"/>
                </a:lnTo>
                <a:lnTo>
                  <a:pt x="7638" y="440"/>
                </a:lnTo>
                <a:lnTo>
                  <a:pt x="7662" y="537"/>
                </a:lnTo>
                <a:lnTo>
                  <a:pt x="7686" y="628"/>
                </a:lnTo>
                <a:lnTo>
                  <a:pt x="7698" y="668"/>
                </a:lnTo>
                <a:lnTo>
                  <a:pt x="7709" y="704"/>
                </a:lnTo>
                <a:lnTo>
                  <a:pt x="7721" y="737"/>
                </a:lnTo>
                <a:lnTo>
                  <a:pt x="7731" y="761"/>
                </a:lnTo>
                <a:lnTo>
                  <a:pt x="7751" y="798"/>
                </a:lnTo>
                <a:lnTo>
                  <a:pt x="7772" y="829"/>
                </a:lnTo>
                <a:lnTo>
                  <a:pt x="7793" y="854"/>
                </a:lnTo>
                <a:lnTo>
                  <a:pt x="7813" y="874"/>
                </a:lnTo>
                <a:lnTo>
                  <a:pt x="7832" y="888"/>
                </a:lnTo>
                <a:lnTo>
                  <a:pt x="7824" y="882"/>
                </a:lnTo>
                <a:lnTo>
                  <a:pt x="7849" y="897"/>
                </a:lnTo>
                <a:lnTo>
                  <a:pt x="7839" y="892"/>
                </a:lnTo>
                <a:lnTo>
                  <a:pt x="7863" y="901"/>
                </a:lnTo>
                <a:lnTo>
                  <a:pt x="7849" y="897"/>
                </a:lnTo>
                <a:lnTo>
                  <a:pt x="7871" y="901"/>
                </a:lnTo>
                <a:lnTo>
                  <a:pt x="7851" y="901"/>
                </a:lnTo>
                <a:lnTo>
                  <a:pt x="7863" y="899"/>
                </a:lnTo>
                <a:lnTo>
                  <a:pt x="7842" y="905"/>
                </a:lnTo>
                <a:lnTo>
                  <a:pt x="7855" y="899"/>
                </a:lnTo>
                <a:lnTo>
                  <a:pt x="7844" y="905"/>
                </a:lnTo>
                <a:lnTo>
                  <a:pt x="7856" y="897"/>
                </a:lnTo>
                <a:lnTo>
                  <a:pt x="7847" y="904"/>
                </a:lnTo>
                <a:lnTo>
                  <a:pt x="7859" y="893"/>
                </a:lnTo>
                <a:lnTo>
                  <a:pt x="7878" y="871"/>
                </a:lnTo>
                <a:lnTo>
                  <a:pt x="7900" y="842"/>
                </a:lnTo>
                <a:lnTo>
                  <a:pt x="7924" y="811"/>
                </a:lnTo>
                <a:lnTo>
                  <a:pt x="7952" y="780"/>
                </a:lnTo>
                <a:lnTo>
                  <a:pt x="7970" y="763"/>
                </a:lnTo>
                <a:cubicBezTo>
                  <a:pt x="7973" y="760"/>
                  <a:pt x="7976" y="758"/>
                  <a:pt x="7979" y="756"/>
                </a:cubicBezTo>
                <a:lnTo>
                  <a:pt x="7991" y="748"/>
                </a:lnTo>
                <a:cubicBezTo>
                  <a:pt x="7995" y="746"/>
                  <a:pt x="8000" y="743"/>
                  <a:pt x="8005" y="742"/>
                </a:cubicBezTo>
                <a:lnTo>
                  <a:pt x="8017" y="737"/>
                </a:lnTo>
                <a:cubicBezTo>
                  <a:pt x="8023" y="735"/>
                  <a:pt x="8029" y="733"/>
                  <a:pt x="8036" y="733"/>
                </a:cubicBezTo>
                <a:lnTo>
                  <a:pt x="8048" y="732"/>
                </a:lnTo>
                <a:cubicBezTo>
                  <a:pt x="8055" y="731"/>
                  <a:pt x="8062" y="732"/>
                  <a:pt x="8069" y="733"/>
                </a:cubicBezTo>
                <a:lnTo>
                  <a:pt x="8081" y="735"/>
                </a:lnTo>
                <a:cubicBezTo>
                  <a:pt x="8086" y="737"/>
                  <a:pt x="8090" y="738"/>
                  <a:pt x="8095" y="740"/>
                </a:cubicBezTo>
                <a:lnTo>
                  <a:pt x="8107" y="746"/>
                </a:lnTo>
                <a:cubicBezTo>
                  <a:pt x="8112" y="748"/>
                  <a:pt x="8116" y="750"/>
                  <a:pt x="8120" y="753"/>
                </a:cubicBezTo>
                <a:lnTo>
                  <a:pt x="8145" y="770"/>
                </a:lnTo>
                <a:cubicBezTo>
                  <a:pt x="8148" y="773"/>
                  <a:pt x="8152" y="776"/>
                  <a:pt x="8155" y="779"/>
                </a:cubicBezTo>
                <a:lnTo>
                  <a:pt x="8179" y="804"/>
                </a:lnTo>
                <a:lnTo>
                  <a:pt x="8207" y="838"/>
                </a:lnTo>
                <a:lnTo>
                  <a:pt x="8258" y="908"/>
                </a:lnTo>
                <a:lnTo>
                  <a:pt x="8282" y="938"/>
                </a:lnTo>
                <a:lnTo>
                  <a:pt x="8303" y="962"/>
                </a:lnTo>
                <a:lnTo>
                  <a:pt x="8322" y="979"/>
                </a:lnTo>
                <a:lnTo>
                  <a:pt x="8343" y="996"/>
                </a:lnTo>
                <a:lnTo>
                  <a:pt x="8390" y="1033"/>
                </a:lnTo>
                <a:lnTo>
                  <a:pt x="8417" y="1055"/>
                </a:lnTo>
                <a:lnTo>
                  <a:pt x="8445" y="1082"/>
                </a:lnTo>
                <a:lnTo>
                  <a:pt x="8474" y="1116"/>
                </a:lnTo>
                <a:lnTo>
                  <a:pt x="8502" y="1155"/>
                </a:lnTo>
                <a:lnTo>
                  <a:pt x="8518" y="1181"/>
                </a:lnTo>
                <a:lnTo>
                  <a:pt x="8532" y="1208"/>
                </a:lnTo>
                <a:lnTo>
                  <a:pt x="8557" y="1263"/>
                </a:lnTo>
                <a:lnTo>
                  <a:pt x="8583" y="1326"/>
                </a:lnTo>
                <a:lnTo>
                  <a:pt x="8607" y="1388"/>
                </a:lnTo>
                <a:lnTo>
                  <a:pt x="8632" y="1449"/>
                </a:lnTo>
                <a:lnTo>
                  <a:pt x="8656" y="1503"/>
                </a:lnTo>
                <a:lnTo>
                  <a:pt x="8678" y="1550"/>
                </a:lnTo>
                <a:lnTo>
                  <a:pt x="8687" y="1564"/>
                </a:lnTo>
                <a:lnTo>
                  <a:pt x="8697" y="1579"/>
                </a:lnTo>
                <a:lnTo>
                  <a:pt x="8705" y="1587"/>
                </a:lnTo>
                <a:lnTo>
                  <a:pt x="8697" y="1579"/>
                </a:lnTo>
                <a:lnTo>
                  <a:pt x="8709" y="1590"/>
                </a:lnTo>
                <a:lnTo>
                  <a:pt x="8697" y="1581"/>
                </a:lnTo>
                <a:lnTo>
                  <a:pt x="8721" y="1594"/>
                </a:lnTo>
                <a:lnTo>
                  <a:pt x="8704" y="1588"/>
                </a:lnTo>
                <a:lnTo>
                  <a:pt x="8728" y="1594"/>
                </a:lnTo>
                <a:lnTo>
                  <a:pt x="8716" y="1592"/>
                </a:lnTo>
                <a:lnTo>
                  <a:pt x="8741" y="1594"/>
                </a:lnTo>
                <a:lnTo>
                  <a:pt x="8762" y="1595"/>
                </a:lnTo>
                <a:lnTo>
                  <a:pt x="8796" y="1599"/>
                </a:lnTo>
                <a:cubicBezTo>
                  <a:pt x="8801" y="1600"/>
                  <a:pt x="8806" y="1602"/>
                  <a:pt x="8810" y="1604"/>
                </a:cubicBezTo>
                <a:lnTo>
                  <a:pt x="8834" y="1613"/>
                </a:lnTo>
                <a:cubicBezTo>
                  <a:pt x="8839" y="1615"/>
                  <a:pt x="8843" y="1617"/>
                  <a:pt x="8847" y="1619"/>
                </a:cubicBezTo>
                <a:lnTo>
                  <a:pt x="8859" y="1627"/>
                </a:lnTo>
                <a:cubicBezTo>
                  <a:pt x="8863" y="1630"/>
                  <a:pt x="8866" y="1632"/>
                  <a:pt x="8869" y="1635"/>
                </a:cubicBezTo>
                <a:lnTo>
                  <a:pt x="8881" y="1646"/>
                </a:lnTo>
                <a:lnTo>
                  <a:pt x="8911" y="1680"/>
                </a:lnTo>
                <a:lnTo>
                  <a:pt x="8939" y="1717"/>
                </a:lnTo>
                <a:lnTo>
                  <a:pt x="8966" y="1759"/>
                </a:lnTo>
                <a:lnTo>
                  <a:pt x="8991" y="1802"/>
                </a:lnTo>
                <a:lnTo>
                  <a:pt x="9042" y="1893"/>
                </a:lnTo>
                <a:lnTo>
                  <a:pt x="9091" y="1987"/>
                </a:lnTo>
                <a:lnTo>
                  <a:pt x="9116" y="2039"/>
                </a:lnTo>
                <a:lnTo>
                  <a:pt x="9142" y="2099"/>
                </a:lnTo>
                <a:lnTo>
                  <a:pt x="9166" y="2160"/>
                </a:lnTo>
                <a:lnTo>
                  <a:pt x="9191" y="2220"/>
                </a:lnTo>
                <a:lnTo>
                  <a:pt x="9215" y="2278"/>
                </a:lnTo>
                <a:lnTo>
                  <a:pt x="9238" y="2328"/>
                </a:lnTo>
                <a:lnTo>
                  <a:pt x="9260" y="2369"/>
                </a:lnTo>
                <a:lnTo>
                  <a:pt x="9269" y="2380"/>
                </a:lnTo>
                <a:lnTo>
                  <a:pt x="9278" y="2392"/>
                </a:lnTo>
                <a:lnTo>
                  <a:pt x="9270" y="2383"/>
                </a:lnTo>
                <a:lnTo>
                  <a:pt x="9282" y="2394"/>
                </a:lnTo>
                <a:lnTo>
                  <a:pt x="9269" y="2385"/>
                </a:lnTo>
                <a:lnTo>
                  <a:pt x="9281" y="2392"/>
                </a:lnTo>
                <a:lnTo>
                  <a:pt x="9265" y="2385"/>
                </a:lnTo>
                <a:lnTo>
                  <a:pt x="9277" y="2388"/>
                </a:lnTo>
                <a:lnTo>
                  <a:pt x="9260" y="2386"/>
                </a:lnTo>
                <a:lnTo>
                  <a:pt x="9272" y="2386"/>
                </a:lnTo>
                <a:lnTo>
                  <a:pt x="9255" y="2387"/>
                </a:lnTo>
                <a:lnTo>
                  <a:pt x="9280" y="2382"/>
                </a:lnTo>
                <a:lnTo>
                  <a:pt x="9268" y="2386"/>
                </a:lnTo>
                <a:lnTo>
                  <a:pt x="9292" y="2376"/>
                </a:lnTo>
                <a:lnTo>
                  <a:pt x="9320" y="2367"/>
                </a:lnTo>
                <a:cubicBezTo>
                  <a:pt x="9324" y="2365"/>
                  <a:pt x="9328" y="2365"/>
                  <a:pt x="9332" y="2364"/>
                </a:cubicBezTo>
                <a:lnTo>
                  <a:pt x="9357" y="2360"/>
                </a:lnTo>
                <a:cubicBezTo>
                  <a:pt x="9364" y="2359"/>
                  <a:pt x="9371" y="2359"/>
                  <a:pt x="9377" y="2360"/>
                </a:cubicBezTo>
                <a:lnTo>
                  <a:pt x="9389" y="2361"/>
                </a:lnTo>
                <a:cubicBezTo>
                  <a:pt x="9394" y="2362"/>
                  <a:pt x="9399" y="2363"/>
                  <a:pt x="9403" y="2364"/>
                </a:cubicBezTo>
                <a:lnTo>
                  <a:pt x="9415" y="2368"/>
                </a:lnTo>
                <a:cubicBezTo>
                  <a:pt x="9421" y="2370"/>
                  <a:pt x="9427" y="2373"/>
                  <a:pt x="9432" y="2377"/>
                </a:cubicBezTo>
                <a:lnTo>
                  <a:pt x="9444" y="2385"/>
                </a:lnTo>
                <a:cubicBezTo>
                  <a:pt x="9449" y="2387"/>
                  <a:pt x="9453" y="2391"/>
                  <a:pt x="9456" y="2395"/>
                </a:cubicBezTo>
                <a:lnTo>
                  <a:pt x="9468" y="2407"/>
                </a:lnTo>
                <a:cubicBezTo>
                  <a:pt x="9471" y="2410"/>
                  <a:pt x="9474" y="2413"/>
                  <a:pt x="9476" y="2417"/>
                </a:cubicBezTo>
                <a:lnTo>
                  <a:pt x="9488" y="2436"/>
                </a:lnTo>
                <a:lnTo>
                  <a:pt x="9504" y="2465"/>
                </a:lnTo>
                <a:lnTo>
                  <a:pt x="9519" y="2499"/>
                </a:lnTo>
                <a:lnTo>
                  <a:pt x="9532" y="2535"/>
                </a:lnTo>
                <a:lnTo>
                  <a:pt x="9557" y="2609"/>
                </a:lnTo>
                <a:lnTo>
                  <a:pt x="9582" y="2688"/>
                </a:lnTo>
                <a:lnTo>
                  <a:pt x="9606" y="2761"/>
                </a:lnTo>
                <a:lnTo>
                  <a:pt x="9617" y="2794"/>
                </a:lnTo>
                <a:lnTo>
                  <a:pt x="9629" y="2822"/>
                </a:lnTo>
                <a:lnTo>
                  <a:pt x="9640" y="2847"/>
                </a:lnTo>
                <a:lnTo>
                  <a:pt x="9649" y="2863"/>
                </a:lnTo>
                <a:lnTo>
                  <a:pt x="9643" y="2854"/>
                </a:lnTo>
                <a:lnTo>
                  <a:pt x="9656" y="2871"/>
                </a:lnTo>
                <a:lnTo>
                  <a:pt x="9643" y="2858"/>
                </a:lnTo>
                <a:lnTo>
                  <a:pt x="9655" y="2868"/>
                </a:lnTo>
                <a:lnTo>
                  <a:pt x="9622" y="2853"/>
                </a:lnTo>
                <a:lnTo>
                  <a:pt x="9634" y="2855"/>
                </a:lnTo>
                <a:lnTo>
                  <a:pt x="9593" y="2860"/>
                </a:lnTo>
                <a:lnTo>
                  <a:pt x="9606" y="2855"/>
                </a:lnTo>
                <a:lnTo>
                  <a:pt x="9585" y="2868"/>
                </a:lnTo>
                <a:lnTo>
                  <a:pt x="9597" y="2857"/>
                </a:lnTo>
                <a:lnTo>
                  <a:pt x="9588" y="2868"/>
                </a:lnTo>
                <a:lnTo>
                  <a:pt x="9600" y="2851"/>
                </a:lnTo>
                <a:lnTo>
                  <a:pt x="9610" y="2834"/>
                </a:lnTo>
                <a:lnTo>
                  <a:pt x="9619" y="2814"/>
                </a:lnTo>
                <a:lnTo>
                  <a:pt x="9641" y="2762"/>
                </a:lnTo>
                <a:lnTo>
                  <a:pt x="9666" y="2706"/>
                </a:lnTo>
                <a:lnTo>
                  <a:pt x="9679" y="2679"/>
                </a:lnTo>
                <a:lnTo>
                  <a:pt x="9694" y="2652"/>
                </a:lnTo>
                <a:lnTo>
                  <a:pt x="9708" y="2630"/>
                </a:lnTo>
                <a:cubicBezTo>
                  <a:pt x="9710" y="2627"/>
                  <a:pt x="9712" y="2624"/>
                  <a:pt x="9715" y="2622"/>
                </a:cubicBezTo>
                <a:lnTo>
                  <a:pt x="9727" y="2608"/>
                </a:lnTo>
                <a:cubicBezTo>
                  <a:pt x="9732" y="2603"/>
                  <a:pt x="9737" y="2598"/>
                  <a:pt x="9743" y="2594"/>
                </a:cubicBezTo>
                <a:lnTo>
                  <a:pt x="9756" y="2587"/>
                </a:lnTo>
                <a:cubicBezTo>
                  <a:pt x="9767" y="2580"/>
                  <a:pt x="9780" y="2576"/>
                  <a:pt x="9793" y="2576"/>
                </a:cubicBezTo>
                <a:lnTo>
                  <a:pt x="9805" y="2576"/>
                </a:lnTo>
                <a:cubicBezTo>
                  <a:pt x="9817" y="2576"/>
                  <a:pt x="9829" y="2579"/>
                  <a:pt x="9839" y="2585"/>
                </a:cubicBezTo>
                <a:lnTo>
                  <a:pt x="9851" y="2592"/>
                </a:lnTo>
                <a:cubicBezTo>
                  <a:pt x="9857" y="2595"/>
                  <a:pt x="9862" y="2599"/>
                  <a:pt x="9867" y="2603"/>
                </a:cubicBezTo>
                <a:lnTo>
                  <a:pt x="9879" y="2615"/>
                </a:lnTo>
                <a:cubicBezTo>
                  <a:pt x="9883" y="2618"/>
                  <a:pt x="9886" y="2622"/>
                  <a:pt x="9888" y="2625"/>
                </a:cubicBezTo>
                <a:lnTo>
                  <a:pt x="9900" y="2642"/>
                </a:lnTo>
                <a:lnTo>
                  <a:pt x="9916" y="2669"/>
                </a:lnTo>
                <a:lnTo>
                  <a:pt x="9930" y="2697"/>
                </a:lnTo>
                <a:lnTo>
                  <a:pt x="9944" y="2727"/>
                </a:lnTo>
                <a:lnTo>
                  <a:pt x="9969" y="2790"/>
                </a:lnTo>
                <a:lnTo>
                  <a:pt x="9994" y="2855"/>
                </a:lnTo>
                <a:lnTo>
                  <a:pt x="10018" y="2917"/>
                </a:lnTo>
                <a:lnTo>
                  <a:pt x="10029" y="2944"/>
                </a:lnTo>
                <a:lnTo>
                  <a:pt x="10040" y="2967"/>
                </a:lnTo>
                <a:lnTo>
                  <a:pt x="10051" y="2986"/>
                </a:lnTo>
                <a:lnTo>
                  <a:pt x="10061" y="3002"/>
                </a:lnTo>
                <a:lnTo>
                  <a:pt x="10080" y="3026"/>
                </a:lnTo>
                <a:lnTo>
                  <a:pt x="10100" y="3047"/>
                </a:lnTo>
                <a:lnTo>
                  <a:pt x="10119" y="3063"/>
                </a:lnTo>
                <a:lnTo>
                  <a:pt x="10139" y="3076"/>
                </a:lnTo>
                <a:lnTo>
                  <a:pt x="10184" y="3105"/>
                </a:lnTo>
                <a:lnTo>
                  <a:pt x="10234" y="3138"/>
                </a:lnTo>
                <a:lnTo>
                  <a:pt x="10284" y="3173"/>
                </a:lnTo>
                <a:lnTo>
                  <a:pt x="10330" y="3203"/>
                </a:lnTo>
                <a:lnTo>
                  <a:pt x="10380" y="3236"/>
                </a:lnTo>
                <a:lnTo>
                  <a:pt x="10433" y="3278"/>
                </a:lnTo>
                <a:lnTo>
                  <a:pt x="10464" y="3308"/>
                </a:lnTo>
                <a:lnTo>
                  <a:pt x="10492" y="3342"/>
                </a:lnTo>
                <a:lnTo>
                  <a:pt x="10543" y="3407"/>
                </a:lnTo>
                <a:lnTo>
                  <a:pt x="10566" y="3436"/>
                </a:lnTo>
                <a:lnTo>
                  <a:pt x="10588" y="3460"/>
                </a:lnTo>
                <a:lnTo>
                  <a:pt x="10606" y="3474"/>
                </a:lnTo>
                <a:lnTo>
                  <a:pt x="10592" y="3465"/>
                </a:lnTo>
                <a:lnTo>
                  <a:pt x="10616" y="3478"/>
                </a:lnTo>
                <a:lnTo>
                  <a:pt x="10598" y="3471"/>
                </a:lnTo>
                <a:lnTo>
                  <a:pt x="10610" y="3473"/>
                </a:lnTo>
                <a:lnTo>
                  <a:pt x="10592" y="3472"/>
                </a:lnTo>
                <a:lnTo>
                  <a:pt x="10605" y="3472"/>
                </a:lnTo>
                <a:lnTo>
                  <a:pt x="10585" y="3475"/>
                </a:lnTo>
                <a:lnTo>
                  <a:pt x="10609" y="3467"/>
                </a:lnTo>
                <a:lnTo>
                  <a:pt x="10594" y="3474"/>
                </a:lnTo>
                <a:lnTo>
                  <a:pt x="10618" y="3459"/>
                </a:lnTo>
                <a:lnTo>
                  <a:pt x="10638" y="3444"/>
                </a:lnTo>
                <a:lnTo>
                  <a:pt x="10662" y="3426"/>
                </a:lnTo>
                <a:lnTo>
                  <a:pt x="10691" y="3408"/>
                </a:lnTo>
                <a:cubicBezTo>
                  <a:pt x="10696" y="3405"/>
                  <a:pt x="10701" y="3403"/>
                  <a:pt x="10707" y="3401"/>
                </a:cubicBezTo>
                <a:lnTo>
                  <a:pt x="10731" y="3393"/>
                </a:lnTo>
                <a:cubicBezTo>
                  <a:pt x="10736" y="3391"/>
                  <a:pt x="10742" y="3390"/>
                  <a:pt x="10747" y="3390"/>
                </a:cubicBezTo>
                <a:lnTo>
                  <a:pt x="10759" y="3389"/>
                </a:lnTo>
                <a:cubicBezTo>
                  <a:pt x="10766" y="3388"/>
                  <a:pt x="10773" y="3389"/>
                  <a:pt x="10780" y="3390"/>
                </a:cubicBezTo>
                <a:lnTo>
                  <a:pt x="10792" y="3392"/>
                </a:lnTo>
                <a:cubicBezTo>
                  <a:pt x="10798" y="3394"/>
                  <a:pt x="10804" y="3396"/>
                  <a:pt x="10809" y="3398"/>
                </a:cubicBezTo>
                <a:lnTo>
                  <a:pt x="10834" y="3410"/>
                </a:lnTo>
                <a:cubicBezTo>
                  <a:pt x="10838" y="3412"/>
                  <a:pt x="10842" y="3415"/>
                  <a:pt x="10846" y="3418"/>
                </a:cubicBezTo>
                <a:lnTo>
                  <a:pt x="10870" y="3436"/>
                </a:lnTo>
                <a:lnTo>
                  <a:pt x="10900" y="3465"/>
                </a:lnTo>
                <a:lnTo>
                  <a:pt x="10929" y="3498"/>
                </a:lnTo>
                <a:lnTo>
                  <a:pt x="10980" y="3562"/>
                </a:lnTo>
                <a:lnTo>
                  <a:pt x="11004" y="3592"/>
                </a:lnTo>
                <a:lnTo>
                  <a:pt x="11027" y="3620"/>
                </a:lnTo>
                <a:lnTo>
                  <a:pt x="11053" y="3651"/>
                </a:lnTo>
                <a:lnTo>
                  <a:pt x="11080" y="3691"/>
                </a:lnTo>
                <a:lnTo>
                  <a:pt x="11130" y="3766"/>
                </a:lnTo>
                <a:lnTo>
                  <a:pt x="11152" y="3797"/>
                </a:lnTo>
                <a:lnTo>
                  <a:pt x="11173" y="3822"/>
                </a:lnTo>
                <a:lnTo>
                  <a:pt x="11164" y="3813"/>
                </a:lnTo>
                <a:lnTo>
                  <a:pt x="11189" y="3833"/>
                </a:lnTo>
                <a:lnTo>
                  <a:pt x="11179" y="3826"/>
                </a:lnTo>
                <a:lnTo>
                  <a:pt x="11191" y="3833"/>
                </a:lnTo>
                <a:lnTo>
                  <a:pt x="11175" y="3826"/>
                </a:lnTo>
                <a:lnTo>
                  <a:pt x="11187" y="3830"/>
                </a:lnTo>
                <a:lnTo>
                  <a:pt x="11166" y="3827"/>
                </a:lnTo>
                <a:lnTo>
                  <a:pt x="11178" y="3827"/>
                </a:lnTo>
                <a:lnTo>
                  <a:pt x="11159" y="3830"/>
                </a:lnTo>
                <a:lnTo>
                  <a:pt x="11172" y="3826"/>
                </a:lnTo>
                <a:lnTo>
                  <a:pt x="11155" y="3833"/>
                </a:lnTo>
                <a:lnTo>
                  <a:pt x="11167" y="3826"/>
                </a:lnTo>
                <a:lnTo>
                  <a:pt x="11157" y="3833"/>
                </a:lnTo>
                <a:lnTo>
                  <a:pt x="11169" y="3823"/>
                </a:lnTo>
                <a:lnTo>
                  <a:pt x="11188" y="3803"/>
                </a:lnTo>
                <a:lnTo>
                  <a:pt x="11208" y="3777"/>
                </a:lnTo>
                <a:lnTo>
                  <a:pt x="11232" y="3747"/>
                </a:lnTo>
                <a:lnTo>
                  <a:pt x="11258" y="3717"/>
                </a:lnTo>
                <a:cubicBezTo>
                  <a:pt x="11261" y="3713"/>
                  <a:pt x="11264" y="3710"/>
                  <a:pt x="11267" y="3708"/>
                </a:cubicBezTo>
                <a:lnTo>
                  <a:pt x="11291" y="3688"/>
                </a:lnTo>
                <a:cubicBezTo>
                  <a:pt x="11296" y="3684"/>
                  <a:pt x="11300" y="3681"/>
                  <a:pt x="11305" y="3679"/>
                </a:cubicBezTo>
                <a:lnTo>
                  <a:pt x="11317" y="3673"/>
                </a:lnTo>
                <a:cubicBezTo>
                  <a:pt x="11322" y="3670"/>
                  <a:pt x="11328" y="3668"/>
                  <a:pt x="11334" y="3667"/>
                </a:cubicBezTo>
                <a:lnTo>
                  <a:pt x="11346" y="3664"/>
                </a:lnTo>
                <a:cubicBezTo>
                  <a:pt x="11354" y="3663"/>
                  <a:pt x="11363" y="3663"/>
                  <a:pt x="11371" y="3664"/>
                </a:cubicBezTo>
                <a:lnTo>
                  <a:pt x="11396" y="3667"/>
                </a:lnTo>
                <a:cubicBezTo>
                  <a:pt x="11404" y="3668"/>
                  <a:pt x="11411" y="3671"/>
                  <a:pt x="11418" y="3674"/>
                </a:cubicBezTo>
                <a:lnTo>
                  <a:pt x="11443" y="3687"/>
                </a:lnTo>
                <a:cubicBezTo>
                  <a:pt x="11447" y="3689"/>
                  <a:pt x="11450" y="3691"/>
                  <a:pt x="11454" y="3694"/>
                </a:cubicBezTo>
                <a:lnTo>
                  <a:pt x="11478" y="3712"/>
                </a:lnTo>
                <a:lnTo>
                  <a:pt x="11507" y="3739"/>
                </a:lnTo>
                <a:lnTo>
                  <a:pt x="11558" y="3789"/>
                </a:lnTo>
                <a:lnTo>
                  <a:pt x="11580" y="3808"/>
                </a:lnTo>
                <a:lnTo>
                  <a:pt x="11596" y="3818"/>
                </a:lnTo>
                <a:lnTo>
                  <a:pt x="11612" y="3826"/>
                </a:lnTo>
                <a:lnTo>
                  <a:pt x="11632" y="3833"/>
                </a:lnTo>
                <a:lnTo>
                  <a:pt x="11675" y="3847"/>
                </a:lnTo>
                <a:lnTo>
                  <a:pt x="11722" y="3861"/>
                </a:lnTo>
                <a:lnTo>
                  <a:pt x="11778" y="3883"/>
                </a:lnTo>
                <a:lnTo>
                  <a:pt x="11811" y="3902"/>
                </a:lnTo>
                <a:lnTo>
                  <a:pt x="11839" y="3921"/>
                </a:lnTo>
                <a:lnTo>
                  <a:pt x="11890" y="3959"/>
                </a:lnTo>
                <a:lnTo>
                  <a:pt x="11938" y="3992"/>
                </a:lnTo>
                <a:lnTo>
                  <a:pt x="11957" y="4003"/>
                </a:lnTo>
                <a:lnTo>
                  <a:pt x="11973" y="4009"/>
                </a:lnTo>
                <a:lnTo>
                  <a:pt x="11988" y="4012"/>
                </a:lnTo>
                <a:lnTo>
                  <a:pt x="12004" y="4014"/>
                </a:lnTo>
                <a:lnTo>
                  <a:pt x="12043" y="4014"/>
                </a:lnTo>
                <a:lnTo>
                  <a:pt x="12089" y="4013"/>
                </a:lnTo>
                <a:lnTo>
                  <a:pt x="12118" y="4014"/>
                </a:lnTo>
                <a:lnTo>
                  <a:pt x="12148" y="4018"/>
                </a:lnTo>
                <a:lnTo>
                  <a:pt x="12206" y="4032"/>
                </a:lnTo>
                <a:lnTo>
                  <a:pt x="12260" y="4051"/>
                </a:lnTo>
                <a:lnTo>
                  <a:pt x="12310" y="4069"/>
                </a:lnTo>
                <a:lnTo>
                  <a:pt x="12357" y="4084"/>
                </a:lnTo>
                <a:lnTo>
                  <a:pt x="12407" y="4102"/>
                </a:lnTo>
                <a:lnTo>
                  <a:pt x="12457" y="4121"/>
                </a:lnTo>
                <a:lnTo>
                  <a:pt x="12499" y="4133"/>
                </a:lnTo>
                <a:lnTo>
                  <a:pt x="12487" y="4130"/>
                </a:lnTo>
                <a:lnTo>
                  <a:pt x="12511" y="4133"/>
                </a:lnTo>
                <a:lnTo>
                  <a:pt x="12527" y="4132"/>
                </a:lnTo>
                <a:lnTo>
                  <a:pt x="12513" y="4134"/>
                </a:lnTo>
                <a:lnTo>
                  <a:pt x="12537" y="4128"/>
                </a:lnTo>
                <a:lnTo>
                  <a:pt x="12525" y="4132"/>
                </a:lnTo>
                <a:lnTo>
                  <a:pt x="12549" y="4122"/>
                </a:lnTo>
                <a:lnTo>
                  <a:pt x="12567" y="4112"/>
                </a:lnTo>
                <a:lnTo>
                  <a:pt x="12588" y="4099"/>
                </a:lnTo>
                <a:lnTo>
                  <a:pt x="12636" y="4068"/>
                </a:lnTo>
                <a:lnTo>
                  <a:pt x="12663" y="4053"/>
                </a:lnTo>
                <a:lnTo>
                  <a:pt x="12696" y="4039"/>
                </a:lnTo>
                <a:lnTo>
                  <a:pt x="12749" y="4021"/>
                </a:lnTo>
                <a:lnTo>
                  <a:pt x="12803" y="4007"/>
                </a:lnTo>
                <a:lnTo>
                  <a:pt x="12860" y="4000"/>
                </a:lnTo>
                <a:cubicBezTo>
                  <a:pt x="12865" y="3999"/>
                  <a:pt x="12869" y="3999"/>
                  <a:pt x="12873" y="3999"/>
                </a:cubicBezTo>
                <a:lnTo>
                  <a:pt x="12897" y="4001"/>
                </a:lnTo>
                <a:lnTo>
                  <a:pt x="12930" y="4006"/>
                </a:lnTo>
                <a:cubicBezTo>
                  <a:pt x="12935" y="4007"/>
                  <a:pt x="12940" y="4008"/>
                  <a:pt x="12945" y="4010"/>
                </a:cubicBezTo>
                <a:lnTo>
                  <a:pt x="12969" y="4020"/>
                </a:lnTo>
                <a:cubicBezTo>
                  <a:pt x="12973" y="4022"/>
                  <a:pt x="12977" y="4024"/>
                  <a:pt x="12981" y="4026"/>
                </a:cubicBezTo>
                <a:lnTo>
                  <a:pt x="13005" y="4042"/>
                </a:lnTo>
                <a:lnTo>
                  <a:pt x="13035" y="4066"/>
                </a:lnTo>
                <a:lnTo>
                  <a:pt x="13062" y="4089"/>
                </a:lnTo>
                <a:lnTo>
                  <a:pt x="13086" y="4110"/>
                </a:lnTo>
                <a:lnTo>
                  <a:pt x="13108" y="4127"/>
                </a:lnTo>
                <a:lnTo>
                  <a:pt x="13127" y="4138"/>
                </a:lnTo>
                <a:lnTo>
                  <a:pt x="13112" y="4131"/>
                </a:lnTo>
                <a:lnTo>
                  <a:pt x="13137" y="4140"/>
                </a:lnTo>
                <a:lnTo>
                  <a:pt x="13121" y="4137"/>
                </a:lnTo>
                <a:lnTo>
                  <a:pt x="13145" y="4140"/>
                </a:lnTo>
                <a:lnTo>
                  <a:pt x="13130" y="4139"/>
                </a:lnTo>
                <a:lnTo>
                  <a:pt x="13154" y="4137"/>
                </a:lnTo>
                <a:lnTo>
                  <a:pt x="13169" y="4133"/>
                </a:lnTo>
                <a:lnTo>
                  <a:pt x="13188" y="4127"/>
                </a:lnTo>
                <a:lnTo>
                  <a:pt x="13234" y="4111"/>
                </a:lnTo>
                <a:lnTo>
                  <a:pt x="13260" y="4102"/>
                </a:lnTo>
                <a:lnTo>
                  <a:pt x="13292" y="4095"/>
                </a:lnTo>
                <a:cubicBezTo>
                  <a:pt x="13296" y="4095"/>
                  <a:pt x="13299" y="4094"/>
                  <a:pt x="13303" y="4094"/>
                </a:cubicBezTo>
                <a:lnTo>
                  <a:pt x="13351" y="4092"/>
                </a:lnTo>
                <a:lnTo>
                  <a:pt x="13407" y="4094"/>
                </a:lnTo>
                <a:lnTo>
                  <a:pt x="13451" y="4092"/>
                </a:lnTo>
                <a:lnTo>
                  <a:pt x="13441" y="4093"/>
                </a:lnTo>
                <a:lnTo>
                  <a:pt x="13465" y="4089"/>
                </a:lnTo>
                <a:lnTo>
                  <a:pt x="13480" y="4084"/>
                </a:lnTo>
                <a:lnTo>
                  <a:pt x="13469" y="4088"/>
                </a:lnTo>
                <a:lnTo>
                  <a:pt x="13494" y="4076"/>
                </a:lnTo>
                <a:lnTo>
                  <a:pt x="13510" y="4065"/>
                </a:lnTo>
                <a:lnTo>
                  <a:pt x="13553" y="4029"/>
                </a:lnTo>
                <a:lnTo>
                  <a:pt x="13600" y="3989"/>
                </a:lnTo>
                <a:lnTo>
                  <a:pt x="13629" y="3969"/>
                </a:lnTo>
                <a:lnTo>
                  <a:pt x="13660" y="3950"/>
                </a:lnTo>
                <a:lnTo>
                  <a:pt x="13717" y="3926"/>
                </a:lnTo>
                <a:lnTo>
                  <a:pt x="13774" y="3910"/>
                </a:lnTo>
                <a:lnTo>
                  <a:pt x="13829" y="3900"/>
                </a:lnTo>
                <a:lnTo>
                  <a:pt x="13886" y="3896"/>
                </a:lnTo>
                <a:lnTo>
                  <a:pt x="13919" y="3898"/>
                </a:lnTo>
                <a:lnTo>
                  <a:pt x="13952" y="3903"/>
                </a:lnTo>
                <a:lnTo>
                  <a:pt x="14007" y="3919"/>
                </a:lnTo>
                <a:lnTo>
                  <a:pt x="14057" y="3933"/>
                </a:lnTo>
                <a:lnTo>
                  <a:pt x="14075" y="3937"/>
                </a:lnTo>
                <a:lnTo>
                  <a:pt x="14092" y="3938"/>
                </a:lnTo>
                <a:lnTo>
                  <a:pt x="14081" y="3938"/>
                </a:lnTo>
                <a:lnTo>
                  <a:pt x="14129" y="3936"/>
                </a:lnTo>
                <a:lnTo>
                  <a:pt x="14171" y="3929"/>
                </a:lnTo>
                <a:lnTo>
                  <a:pt x="14214" y="3918"/>
                </a:lnTo>
                <a:lnTo>
                  <a:pt x="14260" y="3906"/>
                </a:lnTo>
                <a:lnTo>
                  <a:pt x="14304" y="3890"/>
                </a:lnTo>
                <a:lnTo>
                  <a:pt x="14350" y="3872"/>
                </a:lnTo>
                <a:lnTo>
                  <a:pt x="14445" y="3831"/>
                </a:lnTo>
                <a:lnTo>
                  <a:pt x="14546" y="3794"/>
                </a:lnTo>
                <a:lnTo>
                  <a:pt x="14594" y="3776"/>
                </a:lnTo>
                <a:lnTo>
                  <a:pt x="14640" y="3757"/>
                </a:lnTo>
                <a:lnTo>
                  <a:pt x="14689" y="3736"/>
                </a:lnTo>
                <a:lnTo>
                  <a:pt x="14736" y="3715"/>
                </a:lnTo>
                <a:lnTo>
                  <a:pt x="14781" y="3691"/>
                </a:lnTo>
                <a:lnTo>
                  <a:pt x="14823" y="3663"/>
                </a:lnTo>
                <a:lnTo>
                  <a:pt x="14864" y="3627"/>
                </a:lnTo>
                <a:lnTo>
                  <a:pt x="14909" y="3581"/>
                </a:lnTo>
                <a:lnTo>
                  <a:pt x="14956" y="3530"/>
                </a:lnTo>
                <a:lnTo>
                  <a:pt x="15005" y="3478"/>
                </a:lnTo>
                <a:lnTo>
                  <a:pt x="15027" y="3452"/>
                </a:lnTo>
                <a:lnTo>
                  <a:pt x="15049" y="3424"/>
                </a:lnTo>
                <a:lnTo>
                  <a:pt x="15097" y="3360"/>
                </a:lnTo>
                <a:lnTo>
                  <a:pt x="15124" y="3327"/>
                </a:lnTo>
                <a:lnTo>
                  <a:pt x="15153" y="3298"/>
                </a:lnTo>
                <a:cubicBezTo>
                  <a:pt x="15156" y="3295"/>
                  <a:pt x="15159" y="3292"/>
                  <a:pt x="15163" y="3290"/>
                </a:cubicBezTo>
                <a:lnTo>
                  <a:pt x="15187" y="3274"/>
                </a:lnTo>
                <a:cubicBezTo>
                  <a:pt x="15193" y="3269"/>
                  <a:pt x="15200" y="3266"/>
                  <a:pt x="15208" y="3264"/>
                </a:cubicBezTo>
                <a:lnTo>
                  <a:pt x="15232" y="3257"/>
                </a:lnTo>
                <a:cubicBezTo>
                  <a:pt x="15242" y="3254"/>
                  <a:pt x="15251" y="3253"/>
                  <a:pt x="15261" y="3255"/>
                </a:cubicBezTo>
                <a:lnTo>
                  <a:pt x="15273" y="3256"/>
                </a:lnTo>
                <a:cubicBezTo>
                  <a:pt x="15282" y="3257"/>
                  <a:pt x="15290" y="3260"/>
                  <a:pt x="15298" y="3264"/>
                </a:cubicBezTo>
                <a:lnTo>
                  <a:pt x="15310" y="3271"/>
                </a:lnTo>
                <a:cubicBezTo>
                  <a:pt x="15314" y="3272"/>
                  <a:pt x="15317" y="3274"/>
                  <a:pt x="15320" y="3277"/>
                </a:cubicBezTo>
                <a:lnTo>
                  <a:pt x="15332" y="3286"/>
                </a:lnTo>
                <a:cubicBezTo>
                  <a:pt x="15335" y="3289"/>
                  <a:pt x="15339" y="3292"/>
                  <a:pt x="15341" y="3295"/>
                </a:cubicBezTo>
                <a:lnTo>
                  <a:pt x="15353" y="3308"/>
                </a:lnTo>
                <a:lnTo>
                  <a:pt x="15382" y="3345"/>
                </a:lnTo>
                <a:lnTo>
                  <a:pt x="15409" y="3385"/>
                </a:lnTo>
                <a:lnTo>
                  <a:pt x="15433" y="3420"/>
                </a:lnTo>
                <a:lnTo>
                  <a:pt x="15453" y="3443"/>
                </a:lnTo>
                <a:lnTo>
                  <a:pt x="15445" y="3435"/>
                </a:lnTo>
                <a:lnTo>
                  <a:pt x="15457" y="3446"/>
                </a:lnTo>
                <a:lnTo>
                  <a:pt x="15446" y="3438"/>
                </a:lnTo>
                <a:lnTo>
                  <a:pt x="15458" y="3445"/>
                </a:lnTo>
                <a:lnTo>
                  <a:pt x="15436" y="3436"/>
                </a:lnTo>
                <a:lnTo>
                  <a:pt x="15449" y="3439"/>
                </a:lnTo>
                <a:lnTo>
                  <a:pt x="15423" y="3438"/>
                </a:lnTo>
                <a:lnTo>
                  <a:pt x="15435" y="3436"/>
                </a:lnTo>
                <a:lnTo>
                  <a:pt x="15408" y="3446"/>
                </a:lnTo>
                <a:lnTo>
                  <a:pt x="15420" y="3439"/>
                </a:lnTo>
                <a:lnTo>
                  <a:pt x="15407" y="3450"/>
                </a:lnTo>
                <a:lnTo>
                  <a:pt x="15419" y="3438"/>
                </a:lnTo>
                <a:lnTo>
                  <a:pt x="15425" y="3428"/>
                </a:lnTo>
                <a:lnTo>
                  <a:pt x="15433" y="3414"/>
                </a:lnTo>
                <a:lnTo>
                  <a:pt x="15454" y="3369"/>
                </a:lnTo>
                <a:lnTo>
                  <a:pt x="15478" y="3316"/>
                </a:lnTo>
                <a:lnTo>
                  <a:pt x="15502" y="3260"/>
                </a:lnTo>
                <a:lnTo>
                  <a:pt x="15527" y="3207"/>
                </a:lnTo>
                <a:lnTo>
                  <a:pt x="15541" y="3181"/>
                </a:lnTo>
                <a:lnTo>
                  <a:pt x="15556" y="3158"/>
                </a:lnTo>
                <a:lnTo>
                  <a:pt x="15574" y="3135"/>
                </a:lnTo>
                <a:cubicBezTo>
                  <a:pt x="15576" y="3132"/>
                  <a:pt x="15579" y="3129"/>
                  <a:pt x="15582" y="3127"/>
                </a:cubicBezTo>
                <a:lnTo>
                  <a:pt x="15594" y="3116"/>
                </a:lnTo>
                <a:cubicBezTo>
                  <a:pt x="15598" y="3112"/>
                  <a:pt x="15603" y="3109"/>
                  <a:pt x="15609" y="3106"/>
                </a:cubicBezTo>
                <a:lnTo>
                  <a:pt x="15621" y="3100"/>
                </a:lnTo>
                <a:cubicBezTo>
                  <a:pt x="15627" y="3097"/>
                  <a:pt x="15634" y="3095"/>
                  <a:pt x="15641" y="3093"/>
                </a:cubicBezTo>
                <a:lnTo>
                  <a:pt x="15653" y="3091"/>
                </a:lnTo>
                <a:cubicBezTo>
                  <a:pt x="15659" y="3090"/>
                  <a:pt x="15665" y="3090"/>
                  <a:pt x="15671" y="3091"/>
                </a:cubicBezTo>
                <a:lnTo>
                  <a:pt x="15683" y="3092"/>
                </a:lnTo>
                <a:cubicBezTo>
                  <a:pt x="15688" y="3092"/>
                  <a:pt x="15693" y="3093"/>
                  <a:pt x="15698" y="3094"/>
                </a:cubicBezTo>
                <a:lnTo>
                  <a:pt x="15710" y="3098"/>
                </a:lnTo>
                <a:cubicBezTo>
                  <a:pt x="15715" y="3099"/>
                  <a:pt x="15721" y="3102"/>
                  <a:pt x="15726" y="3105"/>
                </a:cubicBezTo>
                <a:lnTo>
                  <a:pt x="15750" y="3119"/>
                </a:lnTo>
                <a:lnTo>
                  <a:pt x="15782" y="3143"/>
                </a:lnTo>
                <a:lnTo>
                  <a:pt x="15809" y="3165"/>
                </a:lnTo>
                <a:lnTo>
                  <a:pt x="15830" y="3182"/>
                </a:lnTo>
                <a:lnTo>
                  <a:pt x="15819" y="3175"/>
                </a:lnTo>
                <a:lnTo>
                  <a:pt x="15843" y="3187"/>
                </a:lnTo>
                <a:lnTo>
                  <a:pt x="15825" y="3180"/>
                </a:lnTo>
                <a:lnTo>
                  <a:pt x="15838" y="3183"/>
                </a:lnTo>
                <a:lnTo>
                  <a:pt x="15820" y="3182"/>
                </a:lnTo>
                <a:lnTo>
                  <a:pt x="15832" y="3181"/>
                </a:lnTo>
                <a:lnTo>
                  <a:pt x="15811" y="3185"/>
                </a:lnTo>
                <a:lnTo>
                  <a:pt x="15835" y="3176"/>
                </a:lnTo>
                <a:lnTo>
                  <a:pt x="15818" y="3185"/>
                </a:lnTo>
                <a:lnTo>
                  <a:pt x="15842" y="3168"/>
                </a:lnTo>
                <a:lnTo>
                  <a:pt x="15860" y="3151"/>
                </a:lnTo>
                <a:lnTo>
                  <a:pt x="15882" y="3130"/>
                </a:lnTo>
                <a:lnTo>
                  <a:pt x="15905" y="3105"/>
                </a:lnTo>
                <a:lnTo>
                  <a:pt x="15932" y="3079"/>
                </a:lnTo>
                <a:lnTo>
                  <a:pt x="15961" y="3056"/>
                </a:lnTo>
                <a:cubicBezTo>
                  <a:pt x="15965" y="3052"/>
                  <a:pt x="15970" y="3049"/>
                  <a:pt x="15975" y="3047"/>
                </a:cubicBezTo>
                <a:lnTo>
                  <a:pt x="15999" y="3035"/>
                </a:lnTo>
                <a:cubicBezTo>
                  <a:pt x="16007" y="3032"/>
                  <a:pt x="16015" y="3030"/>
                  <a:pt x="16023" y="3029"/>
                </a:cubicBezTo>
                <a:lnTo>
                  <a:pt x="16047" y="3026"/>
                </a:lnTo>
                <a:cubicBezTo>
                  <a:pt x="16054" y="3026"/>
                  <a:pt x="16061" y="3026"/>
                  <a:pt x="16068" y="3027"/>
                </a:cubicBezTo>
                <a:lnTo>
                  <a:pt x="16092" y="3032"/>
                </a:lnTo>
                <a:cubicBezTo>
                  <a:pt x="16096" y="3032"/>
                  <a:pt x="16100" y="3034"/>
                  <a:pt x="16103" y="3035"/>
                </a:cubicBezTo>
                <a:lnTo>
                  <a:pt x="16128" y="3044"/>
                </a:lnTo>
                <a:lnTo>
                  <a:pt x="16158" y="3058"/>
                </a:lnTo>
                <a:lnTo>
                  <a:pt x="16180" y="3068"/>
                </a:lnTo>
                <a:lnTo>
                  <a:pt x="16198" y="3073"/>
                </a:lnTo>
                <a:lnTo>
                  <a:pt x="16182" y="3070"/>
                </a:lnTo>
                <a:lnTo>
                  <a:pt x="16206" y="3072"/>
                </a:lnTo>
                <a:lnTo>
                  <a:pt x="16183" y="3074"/>
                </a:lnTo>
                <a:lnTo>
                  <a:pt x="16207" y="3068"/>
                </a:lnTo>
                <a:lnTo>
                  <a:pt x="16188" y="3076"/>
                </a:lnTo>
                <a:lnTo>
                  <a:pt x="16212" y="3061"/>
                </a:lnTo>
                <a:lnTo>
                  <a:pt x="16202" y="3068"/>
                </a:lnTo>
                <a:lnTo>
                  <a:pt x="16226" y="3048"/>
                </a:lnTo>
                <a:lnTo>
                  <a:pt x="16245" y="3027"/>
                </a:lnTo>
                <a:lnTo>
                  <a:pt x="16267" y="3001"/>
                </a:lnTo>
                <a:lnTo>
                  <a:pt x="16314" y="2941"/>
                </a:lnTo>
                <a:lnTo>
                  <a:pt x="16338" y="2910"/>
                </a:lnTo>
                <a:lnTo>
                  <a:pt x="16365" y="2880"/>
                </a:lnTo>
                <a:cubicBezTo>
                  <a:pt x="16391" y="2850"/>
                  <a:pt x="16436" y="2847"/>
                  <a:pt x="16466" y="2873"/>
                </a:cubicBezTo>
                <a:cubicBezTo>
                  <a:pt x="16496" y="2899"/>
                  <a:pt x="16499" y="2944"/>
                  <a:pt x="16473" y="2974"/>
                </a:cubicBezTo>
                <a:lnTo>
                  <a:pt x="16451" y="2999"/>
                </a:lnTo>
                <a:lnTo>
                  <a:pt x="16427" y="3030"/>
                </a:lnTo>
                <a:lnTo>
                  <a:pt x="16377" y="3095"/>
                </a:lnTo>
                <a:lnTo>
                  <a:pt x="16350" y="3126"/>
                </a:lnTo>
                <a:lnTo>
                  <a:pt x="16320" y="3157"/>
                </a:lnTo>
                <a:lnTo>
                  <a:pt x="16296" y="3178"/>
                </a:lnTo>
                <a:cubicBezTo>
                  <a:pt x="16293" y="3180"/>
                  <a:pt x="16289" y="3183"/>
                  <a:pt x="16286" y="3185"/>
                </a:cubicBezTo>
                <a:lnTo>
                  <a:pt x="16261" y="3199"/>
                </a:lnTo>
                <a:cubicBezTo>
                  <a:pt x="16255" y="3203"/>
                  <a:pt x="16248" y="3206"/>
                  <a:pt x="16242" y="3207"/>
                </a:cubicBezTo>
                <a:lnTo>
                  <a:pt x="16217" y="3213"/>
                </a:lnTo>
                <a:cubicBezTo>
                  <a:pt x="16210" y="3215"/>
                  <a:pt x="16202" y="3216"/>
                  <a:pt x="16194" y="3215"/>
                </a:cubicBezTo>
                <a:lnTo>
                  <a:pt x="16170" y="3213"/>
                </a:lnTo>
                <a:cubicBezTo>
                  <a:pt x="16164" y="3213"/>
                  <a:pt x="16159" y="3212"/>
                  <a:pt x="16154" y="3210"/>
                </a:cubicBezTo>
                <a:lnTo>
                  <a:pt x="16123" y="3199"/>
                </a:lnTo>
                <a:lnTo>
                  <a:pt x="16097" y="3188"/>
                </a:lnTo>
                <a:lnTo>
                  <a:pt x="16078" y="3179"/>
                </a:lnTo>
                <a:lnTo>
                  <a:pt x="16054" y="3170"/>
                </a:lnTo>
                <a:lnTo>
                  <a:pt x="16065" y="3173"/>
                </a:lnTo>
                <a:lnTo>
                  <a:pt x="16041" y="3169"/>
                </a:lnTo>
                <a:lnTo>
                  <a:pt x="16062" y="3170"/>
                </a:lnTo>
                <a:lnTo>
                  <a:pt x="16037" y="3172"/>
                </a:lnTo>
                <a:lnTo>
                  <a:pt x="16061" y="3166"/>
                </a:lnTo>
                <a:lnTo>
                  <a:pt x="16036" y="3177"/>
                </a:lnTo>
                <a:lnTo>
                  <a:pt x="16050" y="3168"/>
                </a:lnTo>
                <a:lnTo>
                  <a:pt x="16031" y="3183"/>
                </a:lnTo>
                <a:lnTo>
                  <a:pt x="16009" y="3204"/>
                </a:lnTo>
                <a:lnTo>
                  <a:pt x="15984" y="3230"/>
                </a:lnTo>
                <a:lnTo>
                  <a:pt x="15957" y="3259"/>
                </a:lnTo>
                <a:lnTo>
                  <a:pt x="15926" y="3286"/>
                </a:lnTo>
                <a:lnTo>
                  <a:pt x="15902" y="3303"/>
                </a:lnTo>
                <a:cubicBezTo>
                  <a:pt x="15896" y="3306"/>
                  <a:pt x="15891" y="3309"/>
                  <a:pt x="15885" y="3312"/>
                </a:cubicBezTo>
                <a:lnTo>
                  <a:pt x="15860" y="3321"/>
                </a:lnTo>
                <a:cubicBezTo>
                  <a:pt x="15853" y="3323"/>
                  <a:pt x="15846" y="3325"/>
                  <a:pt x="15838" y="3325"/>
                </a:cubicBezTo>
                <a:lnTo>
                  <a:pt x="15826" y="3325"/>
                </a:lnTo>
                <a:cubicBezTo>
                  <a:pt x="15821" y="3326"/>
                  <a:pt x="15815" y="3325"/>
                  <a:pt x="15809" y="3324"/>
                </a:cubicBezTo>
                <a:lnTo>
                  <a:pt x="15797" y="3322"/>
                </a:lnTo>
                <a:cubicBezTo>
                  <a:pt x="15791" y="3320"/>
                  <a:pt x="15784" y="3318"/>
                  <a:pt x="15779" y="3315"/>
                </a:cubicBezTo>
                <a:lnTo>
                  <a:pt x="15755" y="3303"/>
                </a:lnTo>
                <a:cubicBezTo>
                  <a:pt x="15751" y="3301"/>
                  <a:pt x="15747" y="3299"/>
                  <a:pt x="15744" y="3296"/>
                </a:cubicBezTo>
                <a:lnTo>
                  <a:pt x="15716" y="3276"/>
                </a:lnTo>
                <a:lnTo>
                  <a:pt x="15694" y="3257"/>
                </a:lnTo>
                <a:lnTo>
                  <a:pt x="15677" y="3243"/>
                </a:lnTo>
                <a:lnTo>
                  <a:pt x="15653" y="3229"/>
                </a:lnTo>
                <a:lnTo>
                  <a:pt x="15669" y="3236"/>
                </a:lnTo>
                <a:lnTo>
                  <a:pt x="15657" y="3233"/>
                </a:lnTo>
                <a:lnTo>
                  <a:pt x="15672" y="3235"/>
                </a:lnTo>
                <a:lnTo>
                  <a:pt x="15659" y="3234"/>
                </a:lnTo>
                <a:lnTo>
                  <a:pt x="15677" y="3233"/>
                </a:lnTo>
                <a:lnTo>
                  <a:pt x="15665" y="3235"/>
                </a:lnTo>
                <a:lnTo>
                  <a:pt x="15685" y="3229"/>
                </a:lnTo>
                <a:lnTo>
                  <a:pt x="15673" y="3235"/>
                </a:lnTo>
                <a:lnTo>
                  <a:pt x="15688" y="3225"/>
                </a:lnTo>
                <a:lnTo>
                  <a:pt x="15676" y="3235"/>
                </a:lnTo>
                <a:lnTo>
                  <a:pt x="15684" y="3227"/>
                </a:lnTo>
                <a:lnTo>
                  <a:pt x="15677" y="3234"/>
                </a:lnTo>
                <a:lnTo>
                  <a:pt x="15668" y="3249"/>
                </a:lnTo>
                <a:lnTo>
                  <a:pt x="15657" y="3268"/>
                </a:lnTo>
                <a:lnTo>
                  <a:pt x="15634" y="3318"/>
                </a:lnTo>
                <a:lnTo>
                  <a:pt x="15609" y="3374"/>
                </a:lnTo>
                <a:lnTo>
                  <a:pt x="15584" y="3432"/>
                </a:lnTo>
                <a:lnTo>
                  <a:pt x="15557" y="3486"/>
                </a:lnTo>
                <a:lnTo>
                  <a:pt x="15541" y="3513"/>
                </a:lnTo>
                <a:lnTo>
                  <a:pt x="15522" y="3537"/>
                </a:lnTo>
                <a:lnTo>
                  <a:pt x="15510" y="3550"/>
                </a:lnTo>
                <a:cubicBezTo>
                  <a:pt x="15506" y="3554"/>
                  <a:pt x="15502" y="3558"/>
                  <a:pt x="15497" y="3561"/>
                </a:cubicBezTo>
                <a:lnTo>
                  <a:pt x="15485" y="3569"/>
                </a:lnTo>
                <a:cubicBezTo>
                  <a:pt x="15477" y="3574"/>
                  <a:pt x="15468" y="3577"/>
                  <a:pt x="15458" y="3578"/>
                </a:cubicBezTo>
                <a:lnTo>
                  <a:pt x="15446" y="3580"/>
                </a:lnTo>
                <a:cubicBezTo>
                  <a:pt x="15438" y="3582"/>
                  <a:pt x="15429" y="3582"/>
                  <a:pt x="15420" y="3580"/>
                </a:cubicBezTo>
                <a:lnTo>
                  <a:pt x="15408" y="3578"/>
                </a:lnTo>
                <a:cubicBezTo>
                  <a:pt x="15400" y="3576"/>
                  <a:pt x="15393" y="3573"/>
                  <a:pt x="15386" y="3569"/>
                </a:cubicBezTo>
                <a:lnTo>
                  <a:pt x="15374" y="3562"/>
                </a:lnTo>
                <a:cubicBezTo>
                  <a:pt x="15370" y="3560"/>
                  <a:pt x="15366" y="3557"/>
                  <a:pt x="15363" y="3554"/>
                </a:cubicBezTo>
                <a:lnTo>
                  <a:pt x="15351" y="3544"/>
                </a:lnTo>
                <a:cubicBezTo>
                  <a:pt x="15348" y="3541"/>
                  <a:pt x="15345" y="3539"/>
                  <a:pt x="15343" y="3536"/>
                </a:cubicBezTo>
                <a:lnTo>
                  <a:pt x="15314" y="3501"/>
                </a:lnTo>
                <a:lnTo>
                  <a:pt x="15289" y="3465"/>
                </a:lnTo>
                <a:lnTo>
                  <a:pt x="15267" y="3432"/>
                </a:lnTo>
                <a:lnTo>
                  <a:pt x="15248" y="3405"/>
                </a:lnTo>
                <a:lnTo>
                  <a:pt x="15236" y="3392"/>
                </a:lnTo>
                <a:lnTo>
                  <a:pt x="15245" y="3401"/>
                </a:lnTo>
                <a:lnTo>
                  <a:pt x="15232" y="3391"/>
                </a:lnTo>
                <a:lnTo>
                  <a:pt x="15242" y="3397"/>
                </a:lnTo>
                <a:lnTo>
                  <a:pt x="15230" y="3391"/>
                </a:lnTo>
                <a:lnTo>
                  <a:pt x="15255" y="3399"/>
                </a:lnTo>
                <a:lnTo>
                  <a:pt x="15243" y="3397"/>
                </a:lnTo>
                <a:lnTo>
                  <a:pt x="15272" y="3395"/>
                </a:lnTo>
                <a:lnTo>
                  <a:pt x="15247" y="3402"/>
                </a:lnTo>
                <a:lnTo>
                  <a:pt x="15268" y="3392"/>
                </a:lnTo>
                <a:lnTo>
                  <a:pt x="15244" y="3409"/>
                </a:lnTo>
                <a:lnTo>
                  <a:pt x="15254" y="3401"/>
                </a:lnTo>
                <a:lnTo>
                  <a:pt x="15234" y="3419"/>
                </a:lnTo>
                <a:lnTo>
                  <a:pt x="15212" y="3446"/>
                </a:lnTo>
                <a:lnTo>
                  <a:pt x="15163" y="3512"/>
                </a:lnTo>
                <a:lnTo>
                  <a:pt x="15136" y="3547"/>
                </a:lnTo>
                <a:lnTo>
                  <a:pt x="15110" y="3576"/>
                </a:lnTo>
                <a:lnTo>
                  <a:pt x="15062" y="3627"/>
                </a:lnTo>
                <a:lnTo>
                  <a:pt x="15011" y="3682"/>
                </a:lnTo>
                <a:lnTo>
                  <a:pt x="14959" y="3735"/>
                </a:lnTo>
                <a:lnTo>
                  <a:pt x="14903" y="3783"/>
                </a:lnTo>
                <a:lnTo>
                  <a:pt x="14848" y="3819"/>
                </a:lnTo>
                <a:lnTo>
                  <a:pt x="14795" y="3846"/>
                </a:lnTo>
                <a:lnTo>
                  <a:pt x="14745" y="3868"/>
                </a:lnTo>
                <a:lnTo>
                  <a:pt x="14696" y="3889"/>
                </a:lnTo>
                <a:lnTo>
                  <a:pt x="14645" y="3911"/>
                </a:lnTo>
                <a:lnTo>
                  <a:pt x="14596" y="3930"/>
                </a:lnTo>
                <a:lnTo>
                  <a:pt x="14502" y="3964"/>
                </a:lnTo>
                <a:lnTo>
                  <a:pt x="14403" y="4006"/>
                </a:lnTo>
                <a:lnTo>
                  <a:pt x="14351" y="4027"/>
                </a:lnTo>
                <a:lnTo>
                  <a:pt x="14298" y="4044"/>
                </a:lnTo>
                <a:lnTo>
                  <a:pt x="14247" y="4059"/>
                </a:lnTo>
                <a:lnTo>
                  <a:pt x="14193" y="4071"/>
                </a:lnTo>
                <a:lnTo>
                  <a:pt x="14137" y="4079"/>
                </a:lnTo>
                <a:lnTo>
                  <a:pt x="14088" y="4082"/>
                </a:lnTo>
                <a:cubicBezTo>
                  <a:pt x="14084" y="4082"/>
                  <a:pt x="14081" y="4082"/>
                  <a:pt x="14077" y="4082"/>
                </a:cubicBezTo>
                <a:lnTo>
                  <a:pt x="14046" y="4078"/>
                </a:lnTo>
                <a:lnTo>
                  <a:pt x="14015" y="4071"/>
                </a:lnTo>
                <a:lnTo>
                  <a:pt x="13968" y="4057"/>
                </a:lnTo>
                <a:lnTo>
                  <a:pt x="13925" y="4045"/>
                </a:lnTo>
                <a:lnTo>
                  <a:pt x="13910" y="4041"/>
                </a:lnTo>
                <a:lnTo>
                  <a:pt x="13894" y="4040"/>
                </a:lnTo>
                <a:lnTo>
                  <a:pt x="13854" y="4042"/>
                </a:lnTo>
                <a:lnTo>
                  <a:pt x="13812" y="4049"/>
                </a:lnTo>
                <a:lnTo>
                  <a:pt x="13771" y="4060"/>
                </a:lnTo>
                <a:lnTo>
                  <a:pt x="13731" y="4075"/>
                </a:lnTo>
                <a:lnTo>
                  <a:pt x="13713" y="4085"/>
                </a:lnTo>
                <a:lnTo>
                  <a:pt x="13693" y="4099"/>
                </a:lnTo>
                <a:lnTo>
                  <a:pt x="13644" y="4142"/>
                </a:lnTo>
                <a:lnTo>
                  <a:pt x="13589" y="4185"/>
                </a:lnTo>
                <a:lnTo>
                  <a:pt x="13557" y="4206"/>
                </a:lnTo>
                <a:lnTo>
                  <a:pt x="13533" y="4218"/>
                </a:lnTo>
                <a:cubicBezTo>
                  <a:pt x="13529" y="4219"/>
                  <a:pt x="13526" y="4221"/>
                  <a:pt x="13522" y="4222"/>
                </a:cubicBezTo>
                <a:lnTo>
                  <a:pt x="13488" y="4231"/>
                </a:lnTo>
                <a:lnTo>
                  <a:pt x="13464" y="4235"/>
                </a:lnTo>
                <a:cubicBezTo>
                  <a:pt x="13461" y="4236"/>
                  <a:pt x="13457" y="4236"/>
                  <a:pt x="13454" y="4236"/>
                </a:cubicBezTo>
                <a:lnTo>
                  <a:pt x="13401" y="4237"/>
                </a:lnTo>
                <a:lnTo>
                  <a:pt x="13359" y="4235"/>
                </a:lnTo>
                <a:lnTo>
                  <a:pt x="13310" y="4238"/>
                </a:lnTo>
                <a:lnTo>
                  <a:pt x="13321" y="4237"/>
                </a:lnTo>
                <a:lnTo>
                  <a:pt x="13303" y="4240"/>
                </a:lnTo>
                <a:lnTo>
                  <a:pt x="13282" y="4246"/>
                </a:lnTo>
                <a:lnTo>
                  <a:pt x="13231" y="4265"/>
                </a:lnTo>
                <a:lnTo>
                  <a:pt x="13201" y="4274"/>
                </a:lnTo>
                <a:lnTo>
                  <a:pt x="13166" y="4281"/>
                </a:lnTo>
                <a:lnTo>
                  <a:pt x="13142" y="4283"/>
                </a:lnTo>
                <a:cubicBezTo>
                  <a:pt x="13138" y="4283"/>
                  <a:pt x="13133" y="4283"/>
                  <a:pt x="13128" y="4282"/>
                </a:cubicBezTo>
                <a:lnTo>
                  <a:pt x="13103" y="4279"/>
                </a:lnTo>
                <a:cubicBezTo>
                  <a:pt x="13098" y="4279"/>
                  <a:pt x="13092" y="4277"/>
                  <a:pt x="13087" y="4276"/>
                </a:cubicBezTo>
                <a:lnTo>
                  <a:pt x="13063" y="4267"/>
                </a:lnTo>
                <a:cubicBezTo>
                  <a:pt x="13058" y="4265"/>
                  <a:pt x="13053" y="4262"/>
                  <a:pt x="13048" y="4259"/>
                </a:cubicBezTo>
                <a:lnTo>
                  <a:pt x="13019" y="4240"/>
                </a:lnTo>
                <a:lnTo>
                  <a:pt x="12992" y="4219"/>
                </a:lnTo>
                <a:lnTo>
                  <a:pt x="12967" y="4198"/>
                </a:lnTo>
                <a:lnTo>
                  <a:pt x="12946" y="4178"/>
                </a:lnTo>
                <a:lnTo>
                  <a:pt x="12927" y="4163"/>
                </a:lnTo>
                <a:lnTo>
                  <a:pt x="12903" y="4147"/>
                </a:lnTo>
                <a:lnTo>
                  <a:pt x="12915" y="4154"/>
                </a:lnTo>
                <a:lnTo>
                  <a:pt x="12890" y="4144"/>
                </a:lnTo>
                <a:lnTo>
                  <a:pt x="12904" y="4148"/>
                </a:lnTo>
                <a:lnTo>
                  <a:pt x="12888" y="4144"/>
                </a:lnTo>
                <a:lnTo>
                  <a:pt x="12864" y="4143"/>
                </a:lnTo>
                <a:lnTo>
                  <a:pt x="12878" y="4142"/>
                </a:lnTo>
                <a:lnTo>
                  <a:pt x="12838" y="4147"/>
                </a:lnTo>
                <a:lnTo>
                  <a:pt x="12794" y="4158"/>
                </a:lnTo>
                <a:lnTo>
                  <a:pt x="12750" y="4172"/>
                </a:lnTo>
                <a:lnTo>
                  <a:pt x="12734" y="4178"/>
                </a:lnTo>
                <a:lnTo>
                  <a:pt x="12713" y="4190"/>
                </a:lnTo>
                <a:lnTo>
                  <a:pt x="12664" y="4221"/>
                </a:lnTo>
                <a:lnTo>
                  <a:pt x="12636" y="4238"/>
                </a:lnTo>
                <a:lnTo>
                  <a:pt x="12605" y="4255"/>
                </a:lnTo>
                <a:lnTo>
                  <a:pt x="12581" y="4265"/>
                </a:lnTo>
                <a:cubicBezTo>
                  <a:pt x="12577" y="4267"/>
                  <a:pt x="12573" y="4268"/>
                  <a:pt x="12569" y="4269"/>
                </a:cubicBezTo>
                <a:lnTo>
                  <a:pt x="12544" y="4274"/>
                </a:lnTo>
                <a:cubicBezTo>
                  <a:pt x="12540" y="4275"/>
                  <a:pt x="12535" y="4276"/>
                  <a:pt x="12530" y="4276"/>
                </a:cubicBezTo>
                <a:lnTo>
                  <a:pt x="12497" y="4276"/>
                </a:lnTo>
                <a:lnTo>
                  <a:pt x="12473" y="4274"/>
                </a:lnTo>
                <a:cubicBezTo>
                  <a:pt x="12469" y="4273"/>
                  <a:pt x="12465" y="4272"/>
                  <a:pt x="12461" y="4271"/>
                </a:cubicBezTo>
                <a:lnTo>
                  <a:pt x="12405" y="4256"/>
                </a:lnTo>
                <a:lnTo>
                  <a:pt x="12358" y="4238"/>
                </a:lnTo>
                <a:lnTo>
                  <a:pt x="12311" y="4221"/>
                </a:lnTo>
                <a:lnTo>
                  <a:pt x="12261" y="4204"/>
                </a:lnTo>
                <a:lnTo>
                  <a:pt x="12213" y="4186"/>
                </a:lnTo>
                <a:lnTo>
                  <a:pt x="12170" y="4171"/>
                </a:lnTo>
                <a:lnTo>
                  <a:pt x="12131" y="4160"/>
                </a:lnTo>
                <a:lnTo>
                  <a:pt x="12112" y="4158"/>
                </a:lnTo>
                <a:lnTo>
                  <a:pt x="12092" y="4157"/>
                </a:lnTo>
                <a:lnTo>
                  <a:pt x="12041" y="4158"/>
                </a:lnTo>
                <a:lnTo>
                  <a:pt x="11983" y="4157"/>
                </a:lnTo>
                <a:lnTo>
                  <a:pt x="11950" y="4151"/>
                </a:lnTo>
                <a:lnTo>
                  <a:pt x="11917" y="4142"/>
                </a:lnTo>
                <a:lnTo>
                  <a:pt x="11884" y="4127"/>
                </a:lnTo>
                <a:lnTo>
                  <a:pt x="11855" y="4110"/>
                </a:lnTo>
                <a:lnTo>
                  <a:pt x="11805" y="4074"/>
                </a:lnTo>
                <a:lnTo>
                  <a:pt x="11759" y="4040"/>
                </a:lnTo>
                <a:lnTo>
                  <a:pt x="11738" y="4026"/>
                </a:lnTo>
                <a:lnTo>
                  <a:pt x="11723" y="4017"/>
                </a:lnTo>
                <a:lnTo>
                  <a:pt x="11682" y="3999"/>
                </a:lnTo>
                <a:lnTo>
                  <a:pt x="11631" y="3984"/>
                </a:lnTo>
                <a:lnTo>
                  <a:pt x="11577" y="3967"/>
                </a:lnTo>
                <a:lnTo>
                  <a:pt x="11548" y="3954"/>
                </a:lnTo>
                <a:lnTo>
                  <a:pt x="11516" y="3938"/>
                </a:lnTo>
                <a:lnTo>
                  <a:pt x="11483" y="3915"/>
                </a:lnTo>
                <a:lnTo>
                  <a:pt x="11457" y="3891"/>
                </a:lnTo>
                <a:lnTo>
                  <a:pt x="11410" y="3845"/>
                </a:lnTo>
                <a:lnTo>
                  <a:pt x="11390" y="3826"/>
                </a:lnTo>
                <a:lnTo>
                  <a:pt x="11366" y="3808"/>
                </a:lnTo>
                <a:lnTo>
                  <a:pt x="11377" y="3815"/>
                </a:lnTo>
                <a:lnTo>
                  <a:pt x="11353" y="3803"/>
                </a:lnTo>
                <a:lnTo>
                  <a:pt x="11375" y="3810"/>
                </a:lnTo>
                <a:lnTo>
                  <a:pt x="11351" y="3806"/>
                </a:lnTo>
                <a:lnTo>
                  <a:pt x="11376" y="3805"/>
                </a:lnTo>
                <a:lnTo>
                  <a:pt x="11364" y="3808"/>
                </a:lnTo>
                <a:lnTo>
                  <a:pt x="11381" y="3802"/>
                </a:lnTo>
                <a:lnTo>
                  <a:pt x="11369" y="3808"/>
                </a:lnTo>
                <a:lnTo>
                  <a:pt x="11382" y="3799"/>
                </a:lnTo>
                <a:lnTo>
                  <a:pt x="11358" y="3819"/>
                </a:lnTo>
                <a:lnTo>
                  <a:pt x="11367" y="3810"/>
                </a:lnTo>
                <a:lnTo>
                  <a:pt x="11345" y="3836"/>
                </a:lnTo>
                <a:lnTo>
                  <a:pt x="11320" y="3868"/>
                </a:lnTo>
                <a:lnTo>
                  <a:pt x="11291" y="3903"/>
                </a:lnTo>
                <a:lnTo>
                  <a:pt x="11261" y="3934"/>
                </a:lnTo>
                <a:lnTo>
                  <a:pt x="11249" y="3944"/>
                </a:lnTo>
                <a:cubicBezTo>
                  <a:pt x="11246" y="3946"/>
                  <a:pt x="11243" y="3949"/>
                  <a:pt x="11239" y="3951"/>
                </a:cubicBezTo>
                <a:lnTo>
                  <a:pt x="11227" y="3958"/>
                </a:lnTo>
                <a:cubicBezTo>
                  <a:pt x="11222" y="3961"/>
                  <a:pt x="11216" y="3963"/>
                  <a:pt x="11210" y="3965"/>
                </a:cubicBezTo>
                <a:lnTo>
                  <a:pt x="11198" y="3968"/>
                </a:lnTo>
                <a:cubicBezTo>
                  <a:pt x="11192" y="3970"/>
                  <a:pt x="11185" y="3971"/>
                  <a:pt x="11178" y="3971"/>
                </a:cubicBezTo>
                <a:lnTo>
                  <a:pt x="11166" y="3971"/>
                </a:lnTo>
                <a:cubicBezTo>
                  <a:pt x="11160" y="3971"/>
                  <a:pt x="11153" y="3970"/>
                  <a:pt x="11146" y="3968"/>
                </a:cubicBezTo>
                <a:lnTo>
                  <a:pt x="11134" y="3965"/>
                </a:lnTo>
                <a:cubicBezTo>
                  <a:pt x="11129" y="3963"/>
                  <a:pt x="11123" y="3961"/>
                  <a:pt x="11118" y="3958"/>
                </a:cubicBezTo>
                <a:lnTo>
                  <a:pt x="11106" y="3951"/>
                </a:lnTo>
                <a:cubicBezTo>
                  <a:pt x="11103" y="3949"/>
                  <a:pt x="11099" y="3946"/>
                  <a:pt x="11096" y="3944"/>
                </a:cubicBezTo>
                <a:lnTo>
                  <a:pt x="11072" y="3923"/>
                </a:lnTo>
                <a:cubicBezTo>
                  <a:pt x="11069" y="3921"/>
                  <a:pt x="11066" y="3918"/>
                  <a:pt x="11063" y="3914"/>
                </a:cubicBezTo>
                <a:lnTo>
                  <a:pt x="11036" y="3882"/>
                </a:lnTo>
                <a:lnTo>
                  <a:pt x="11009" y="3845"/>
                </a:lnTo>
                <a:lnTo>
                  <a:pt x="10961" y="3772"/>
                </a:lnTo>
                <a:lnTo>
                  <a:pt x="10940" y="3742"/>
                </a:lnTo>
                <a:lnTo>
                  <a:pt x="10917" y="3712"/>
                </a:lnTo>
                <a:lnTo>
                  <a:pt x="10892" y="3682"/>
                </a:lnTo>
                <a:lnTo>
                  <a:pt x="10867" y="3651"/>
                </a:lnTo>
                <a:lnTo>
                  <a:pt x="10821" y="3592"/>
                </a:lnTo>
                <a:lnTo>
                  <a:pt x="10801" y="3569"/>
                </a:lnTo>
                <a:lnTo>
                  <a:pt x="10782" y="3550"/>
                </a:lnTo>
                <a:lnTo>
                  <a:pt x="10758" y="3532"/>
                </a:lnTo>
                <a:lnTo>
                  <a:pt x="10770" y="3540"/>
                </a:lnTo>
                <a:lnTo>
                  <a:pt x="10746" y="3528"/>
                </a:lnTo>
                <a:lnTo>
                  <a:pt x="10763" y="3533"/>
                </a:lnTo>
                <a:lnTo>
                  <a:pt x="10751" y="3531"/>
                </a:lnTo>
                <a:lnTo>
                  <a:pt x="10771" y="3532"/>
                </a:lnTo>
                <a:lnTo>
                  <a:pt x="10759" y="3533"/>
                </a:lnTo>
                <a:lnTo>
                  <a:pt x="10776" y="3530"/>
                </a:lnTo>
                <a:lnTo>
                  <a:pt x="10751" y="3538"/>
                </a:lnTo>
                <a:lnTo>
                  <a:pt x="10767" y="3531"/>
                </a:lnTo>
                <a:lnTo>
                  <a:pt x="10748" y="3542"/>
                </a:lnTo>
                <a:lnTo>
                  <a:pt x="10723" y="3560"/>
                </a:lnTo>
                <a:lnTo>
                  <a:pt x="10694" y="3582"/>
                </a:lnTo>
                <a:lnTo>
                  <a:pt x="10669" y="3597"/>
                </a:lnTo>
                <a:cubicBezTo>
                  <a:pt x="10664" y="3600"/>
                  <a:pt x="10659" y="3602"/>
                  <a:pt x="10654" y="3604"/>
                </a:cubicBezTo>
                <a:lnTo>
                  <a:pt x="10630" y="3612"/>
                </a:lnTo>
                <a:cubicBezTo>
                  <a:pt x="10624" y="3614"/>
                  <a:pt x="10617" y="3615"/>
                  <a:pt x="10610" y="3615"/>
                </a:cubicBezTo>
                <a:lnTo>
                  <a:pt x="10598" y="3616"/>
                </a:lnTo>
                <a:cubicBezTo>
                  <a:pt x="10592" y="3616"/>
                  <a:pt x="10586" y="3616"/>
                  <a:pt x="10580" y="3614"/>
                </a:cubicBezTo>
                <a:lnTo>
                  <a:pt x="10568" y="3612"/>
                </a:lnTo>
                <a:cubicBezTo>
                  <a:pt x="10562" y="3611"/>
                  <a:pt x="10556" y="3608"/>
                  <a:pt x="10550" y="3605"/>
                </a:cubicBezTo>
                <a:lnTo>
                  <a:pt x="10526" y="3593"/>
                </a:lnTo>
                <a:cubicBezTo>
                  <a:pt x="10521" y="3590"/>
                  <a:pt x="10516" y="3587"/>
                  <a:pt x="10512" y="3584"/>
                </a:cubicBezTo>
                <a:lnTo>
                  <a:pt x="10481" y="3556"/>
                </a:lnTo>
                <a:lnTo>
                  <a:pt x="10455" y="3527"/>
                </a:lnTo>
                <a:lnTo>
                  <a:pt x="10429" y="3495"/>
                </a:lnTo>
                <a:lnTo>
                  <a:pt x="10382" y="3434"/>
                </a:lnTo>
                <a:lnTo>
                  <a:pt x="10362" y="3410"/>
                </a:lnTo>
                <a:lnTo>
                  <a:pt x="10344" y="3391"/>
                </a:lnTo>
                <a:lnTo>
                  <a:pt x="10300" y="3356"/>
                </a:lnTo>
                <a:lnTo>
                  <a:pt x="10253" y="3324"/>
                </a:lnTo>
                <a:lnTo>
                  <a:pt x="10201" y="3291"/>
                </a:lnTo>
                <a:lnTo>
                  <a:pt x="10154" y="3258"/>
                </a:lnTo>
                <a:lnTo>
                  <a:pt x="10107" y="3226"/>
                </a:lnTo>
                <a:lnTo>
                  <a:pt x="10055" y="3194"/>
                </a:lnTo>
                <a:lnTo>
                  <a:pt x="10026" y="3172"/>
                </a:lnTo>
                <a:lnTo>
                  <a:pt x="9996" y="3146"/>
                </a:lnTo>
                <a:lnTo>
                  <a:pt x="9967" y="3116"/>
                </a:lnTo>
                <a:lnTo>
                  <a:pt x="9938" y="3078"/>
                </a:lnTo>
                <a:lnTo>
                  <a:pt x="9924" y="3055"/>
                </a:lnTo>
                <a:lnTo>
                  <a:pt x="9910" y="3028"/>
                </a:lnTo>
                <a:lnTo>
                  <a:pt x="9897" y="2999"/>
                </a:lnTo>
                <a:lnTo>
                  <a:pt x="9884" y="2969"/>
                </a:lnTo>
                <a:lnTo>
                  <a:pt x="9859" y="2907"/>
                </a:lnTo>
                <a:lnTo>
                  <a:pt x="9835" y="2844"/>
                </a:lnTo>
                <a:lnTo>
                  <a:pt x="9812" y="2786"/>
                </a:lnTo>
                <a:lnTo>
                  <a:pt x="9802" y="2762"/>
                </a:lnTo>
                <a:lnTo>
                  <a:pt x="9791" y="2741"/>
                </a:lnTo>
                <a:lnTo>
                  <a:pt x="9783" y="2725"/>
                </a:lnTo>
                <a:lnTo>
                  <a:pt x="9771" y="2708"/>
                </a:lnTo>
                <a:lnTo>
                  <a:pt x="9780" y="2719"/>
                </a:lnTo>
                <a:lnTo>
                  <a:pt x="9767" y="2707"/>
                </a:lnTo>
                <a:lnTo>
                  <a:pt x="9783" y="2718"/>
                </a:lnTo>
                <a:lnTo>
                  <a:pt x="9771" y="2712"/>
                </a:lnTo>
                <a:lnTo>
                  <a:pt x="9805" y="2720"/>
                </a:lnTo>
                <a:lnTo>
                  <a:pt x="9793" y="2720"/>
                </a:lnTo>
                <a:lnTo>
                  <a:pt x="9830" y="2710"/>
                </a:lnTo>
                <a:lnTo>
                  <a:pt x="9818" y="2718"/>
                </a:lnTo>
                <a:lnTo>
                  <a:pt x="9834" y="2704"/>
                </a:lnTo>
                <a:lnTo>
                  <a:pt x="9822" y="2717"/>
                </a:lnTo>
                <a:lnTo>
                  <a:pt x="9829" y="2709"/>
                </a:lnTo>
                <a:lnTo>
                  <a:pt x="9819" y="2724"/>
                </a:lnTo>
                <a:lnTo>
                  <a:pt x="9809" y="2741"/>
                </a:lnTo>
                <a:lnTo>
                  <a:pt x="9798" y="2765"/>
                </a:lnTo>
                <a:lnTo>
                  <a:pt x="9773" y="2820"/>
                </a:lnTo>
                <a:lnTo>
                  <a:pt x="9748" y="2878"/>
                </a:lnTo>
                <a:lnTo>
                  <a:pt x="9733" y="2907"/>
                </a:lnTo>
                <a:lnTo>
                  <a:pt x="9718" y="2932"/>
                </a:lnTo>
                <a:lnTo>
                  <a:pt x="9706" y="2950"/>
                </a:lnTo>
                <a:cubicBezTo>
                  <a:pt x="9704" y="2954"/>
                  <a:pt x="9700" y="2958"/>
                  <a:pt x="9697" y="2961"/>
                </a:cubicBezTo>
                <a:lnTo>
                  <a:pt x="9685" y="2972"/>
                </a:lnTo>
                <a:cubicBezTo>
                  <a:pt x="9679" y="2978"/>
                  <a:pt x="9672" y="2983"/>
                  <a:pt x="9664" y="2986"/>
                </a:cubicBezTo>
                <a:lnTo>
                  <a:pt x="9651" y="2992"/>
                </a:lnTo>
                <a:cubicBezTo>
                  <a:pt x="9639" y="2998"/>
                  <a:pt x="9624" y="2999"/>
                  <a:pt x="9611" y="2997"/>
                </a:cubicBezTo>
                <a:lnTo>
                  <a:pt x="9599" y="2995"/>
                </a:lnTo>
                <a:cubicBezTo>
                  <a:pt x="9587" y="2993"/>
                  <a:pt x="9575" y="2988"/>
                  <a:pt x="9566" y="2980"/>
                </a:cubicBezTo>
                <a:lnTo>
                  <a:pt x="9554" y="2971"/>
                </a:lnTo>
                <a:cubicBezTo>
                  <a:pt x="9549" y="2967"/>
                  <a:pt x="9545" y="2963"/>
                  <a:pt x="9541" y="2958"/>
                </a:cubicBezTo>
                <a:lnTo>
                  <a:pt x="9529" y="2941"/>
                </a:lnTo>
                <a:cubicBezTo>
                  <a:pt x="9526" y="2939"/>
                  <a:pt x="9524" y="2936"/>
                  <a:pt x="9523" y="2932"/>
                </a:cubicBezTo>
                <a:lnTo>
                  <a:pt x="9508" y="2905"/>
                </a:lnTo>
                <a:lnTo>
                  <a:pt x="9495" y="2876"/>
                </a:lnTo>
                <a:lnTo>
                  <a:pt x="9481" y="2842"/>
                </a:lnTo>
                <a:lnTo>
                  <a:pt x="9469" y="2806"/>
                </a:lnTo>
                <a:lnTo>
                  <a:pt x="9444" y="2730"/>
                </a:lnTo>
                <a:lnTo>
                  <a:pt x="9421" y="2655"/>
                </a:lnTo>
                <a:lnTo>
                  <a:pt x="9397" y="2584"/>
                </a:lnTo>
                <a:lnTo>
                  <a:pt x="9386" y="2555"/>
                </a:lnTo>
                <a:lnTo>
                  <a:pt x="9377" y="2532"/>
                </a:lnTo>
                <a:lnTo>
                  <a:pt x="9368" y="2514"/>
                </a:lnTo>
                <a:lnTo>
                  <a:pt x="9356" y="2496"/>
                </a:lnTo>
                <a:lnTo>
                  <a:pt x="9364" y="2506"/>
                </a:lnTo>
                <a:lnTo>
                  <a:pt x="9352" y="2494"/>
                </a:lnTo>
                <a:lnTo>
                  <a:pt x="9365" y="2504"/>
                </a:lnTo>
                <a:lnTo>
                  <a:pt x="9353" y="2496"/>
                </a:lnTo>
                <a:lnTo>
                  <a:pt x="9370" y="2505"/>
                </a:lnTo>
                <a:lnTo>
                  <a:pt x="9358" y="2501"/>
                </a:lnTo>
                <a:lnTo>
                  <a:pt x="9372" y="2504"/>
                </a:lnTo>
                <a:lnTo>
                  <a:pt x="9360" y="2502"/>
                </a:lnTo>
                <a:lnTo>
                  <a:pt x="9380" y="2502"/>
                </a:lnTo>
                <a:lnTo>
                  <a:pt x="9355" y="2506"/>
                </a:lnTo>
                <a:lnTo>
                  <a:pt x="9367" y="2503"/>
                </a:lnTo>
                <a:lnTo>
                  <a:pt x="9344" y="2511"/>
                </a:lnTo>
                <a:lnTo>
                  <a:pt x="9320" y="2520"/>
                </a:lnTo>
                <a:cubicBezTo>
                  <a:pt x="9316" y="2522"/>
                  <a:pt x="9312" y="2523"/>
                  <a:pt x="9308" y="2524"/>
                </a:cubicBezTo>
                <a:lnTo>
                  <a:pt x="9283" y="2529"/>
                </a:lnTo>
                <a:cubicBezTo>
                  <a:pt x="9277" y="2530"/>
                  <a:pt x="9272" y="2530"/>
                  <a:pt x="9266" y="2530"/>
                </a:cubicBezTo>
                <a:lnTo>
                  <a:pt x="9254" y="2529"/>
                </a:lnTo>
                <a:cubicBezTo>
                  <a:pt x="9248" y="2529"/>
                  <a:pt x="9242" y="2528"/>
                  <a:pt x="9237" y="2527"/>
                </a:cubicBezTo>
                <a:lnTo>
                  <a:pt x="9225" y="2523"/>
                </a:lnTo>
                <a:cubicBezTo>
                  <a:pt x="9219" y="2521"/>
                  <a:pt x="9214" y="2519"/>
                  <a:pt x="9209" y="2516"/>
                </a:cubicBezTo>
                <a:lnTo>
                  <a:pt x="9197" y="2509"/>
                </a:lnTo>
                <a:cubicBezTo>
                  <a:pt x="9192" y="2507"/>
                  <a:pt x="9188" y="2504"/>
                  <a:pt x="9184" y="2500"/>
                </a:cubicBezTo>
                <a:lnTo>
                  <a:pt x="9173" y="2490"/>
                </a:lnTo>
                <a:cubicBezTo>
                  <a:pt x="9170" y="2487"/>
                  <a:pt x="9167" y="2484"/>
                  <a:pt x="9165" y="2481"/>
                </a:cubicBezTo>
                <a:lnTo>
                  <a:pt x="9150" y="2462"/>
                </a:lnTo>
                <a:lnTo>
                  <a:pt x="9133" y="2437"/>
                </a:lnTo>
                <a:lnTo>
                  <a:pt x="9108" y="2388"/>
                </a:lnTo>
                <a:lnTo>
                  <a:pt x="9082" y="2333"/>
                </a:lnTo>
                <a:lnTo>
                  <a:pt x="9057" y="2274"/>
                </a:lnTo>
                <a:lnTo>
                  <a:pt x="9033" y="2213"/>
                </a:lnTo>
                <a:lnTo>
                  <a:pt x="9009" y="2155"/>
                </a:lnTo>
                <a:lnTo>
                  <a:pt x="8986" y="2101"/>
                </a:lnTo>
                <a:lnTo>
                  <a:pt x="8963" y="2053"/>
                </a:lnTo>
                <a:lnTo>
                  <a:pt x="8915" y="1962"/>
                </a:lnTo>
                <a:lnTo>
                  <a:pt x="8868" y="1875"/>
                </a:lnTo>
                <a:lnTo>
                  <a:pt x="8844" y="1836"/>
                </a:lnTo>
                <a:lnTo>
                  <a:pt x="8823" y="1803"/>
                </a:lnTo>
                <a:lnTo>
                  <a:pt x="8802" y="1774"/>
                </a:lnTo>
                <a:lnTo>
                  <a:pt x="8784" y="1752"/>
                </a:lnTo>
                <a:lnTo>
                  <a:pt x="8772" y="1741"/>
                </a:lnTo>
                <a:lnTo>
                  <a:pt x="8782" y="1749"/>
                </a:lnTo>
                <a:lnTo>
                  <a:pt x="8769" y="1741"/>
                </a:lnTo>
                <a:lnTo>
                  <a:pt x="8781" y="1747"/>
                </a:lnTo>
                <a:lnTo>
                  <a:pt x="8757" y="1737"/>
                </a:lnTo>
                <a:lnTo>
                  <a:pt x="8772" y="1742"/>
                </a:lnTo>
                <a:lnTo>
                  <a:pt x="8757" y="1738"/>
                </a:lnTo>
                <a:lnTo>
                  <a:pt x="8729" y="1737"/>
                </a:lnTo>
                <a:lnTo>
                  <a:pt x="8705" y="1735"/>
                </a:lnTo>
                <a:cubicBezTo>
                  <a:pt x="8701" y="1735"/>
                  <a:pt x="8697" y="1734"/>
                  <a:pt x="8693" y="1733"/>
                </a:cubicBezTo>
                <a:lnTo>
                  <a:pt x="8669" y="1727"/>
                </a:lnTo>
                <a:cubicBezTo>
                  <a:pt x="8663" y="1726"/>
                  <a:pt x="8657" y="1724"/>
                  <a:pt x="8652" y="1721"/>
                </a:cubicBezTo>
                <a:lnTo>
                  <a:pt x="8627" y="1707"/>
                </a:lnTo>
                <a:cubicBezTo>
                  <a:pt x="8623" y="1705"/>
                  <a:pt x="8618" y="1702"/>
                  <a:pt x="8615" y="1698"/>
                </a:cubicBezTo>
                <a:lnTo>
                  <a:pt x="8603" y="1688"/>
                </a:lnTo>
                <a:cubicBezTo>
                  <a:pt x="8600" y="1685"/>
                  <a:pt x="8598" y="1683"/>
                  <a:pt x="8595" y="1680"/>
                </a:cubicBezTo>
                <a:lnTo>
                  <a:pt x="8579" y="1660"/>
                </a:lnTo>
                <a:lnTo>
                  <a:pt x="8564" y="1639"/>
                </a:lnTo>
                <a:lnTo>
                  <a:pt x="8549" y="1613"/>
                </a:lnTo>
                <a:lnTo>
                  <a:pt x="8523" y="1561"/>
                </a:lnTo>
                <a:lnTo>
                  <a:pt x="8498" y="1502"/>
                </a:lnTo>
                <a:lnTo>
                  <a:pt x="8474" y="1441"/>
                </a:lnTo>
                <a:lnTo>
                  <a:pt x="8449" y="1380"/>
                </a:lnTo>
                <a:lnTo>
                  <a:pt x="8427" y="1324"/>
                </a:lnTo>
                <a:lnTo>
                  <a:pt x="8403" y="1273"/>
                </a:lnTo>
                <a:lnTo>
                  <a:pt x="8393" y="1253"/>
                </a:lnTo>
                <a:lnTo>
                  <a:pt x="8385" y="1238"/>
                </a:lnTo>
                <a:lnTo>
                  <a:pt x="8364" y="1208"/>
                </a:lnTo>
                <a:lnTo>
                  <a:pt x="8345" y="1185"/>
                </a:lnTo>
                <a:lnTo>
                  <a:pt x="8324" y="1165"/>
                </a:lnTo>
                <a:lnTo>
                  <a:pt x="8302" y="1146"/>
                </a:lnTo>
                <a:lnTo>
                  <a:pt x="8252" y="1108"/>
                </a:lnTo>
                <a:lnTo>
                  <a:pt x="8224" y="1084"/>
                </a:lnTo>
                <a:lnTo>
                  <a:pt x="8195" y="1057"/>
                </a:lnTo>
                <a:lnTo>
                  <a:pt x="8167" y="1026"/>
                </a:lnTo>
                <a:lnTo>
                  <a:pt x="8143" y="993"/>
                </a:lnTo>
                <a:lnTo>
                  <a:pt x="8096" y="930"/>
                </a:lnTo>
                <a:lnTo>
                  <a:pt x="8075" y="904"/>
                </a:lnTo>
                <a:lnTo>
                  <a:pt x="8051" y="879"/>
                </a:lnTo>
                <a:lnTo>
                  <a:pt x="8061" y="888"/>
                </a:lnTo>
                <a:lnTo>
                  <a:pt x="8037" y="870"/>
                </a:lnTo>
                <a:lnTo>
                  <a:pt x="8049" y="877"/>
                </a:lnTo>
                <a:lnTo>
                  <a:pt x="8037" y="872"/>
                </a:lnTo>
                <a:lnTo>
                  <a:pt x="8051" y="876"/>
                </a:lnTo>
                <a:lnTo>
                  <a:pt x="8039" y="874"/>
                </a:lnTo>
                <a:lnTo>
                  <a:pt x="8060" y="875"/>
                </a:lnTo>
                <a:lnTo>
                  <a:pt x="8048" y="876"/>
                </a:lnTo>
                <a:lnTo>
                  <a:pt x="8067" y="872"/>
                </a:lnTo>
                <a:lnTo>
                  <a:pt x="8055" y="876"/>
                </a:lnTo>
                <a:lnTo>
                  <a:pt x="8069" y="870"/>
                </a:lnTo>
                <a:lnTo>
                  <a:pt x="8056" y="878"/>
                </a:lnTo>
                <a:lnTo>
                  <a:pt x="8065" y="871"/>
                </a:lnTo>
                <a:lnTo>
                  <a:pt x="8059" y="875"/>
                </a:lnTo>
                <a:lnTo>
                  <a:pt x="8039" y="898"/>
                </a:lnTo>
                <a:lnTo>
                  <a:pt x="8014" y="931"/>
                </a:lnTo>
                <a:lnTo>
                  <a:pt x="7987" y="965"/>
                </a:lnTo>
                <a:lnTo>
                  <a:pt x="7957" y="999"/>
                </a:lnTo>
                <a:lnTo>
                  <a:pt x="7945" y="1010"/>
                </a:lnTo>
                <a:cubicBezTo>
                  <a:pt x="7942" y="1013"/>
                  <a:pt x="7939" y="1015"/>
                  <a:pt x="7936" y="1017"/>
                </a:cubicBezTo>
                <a:lnTo>
                  <a:pt x="7924" y="1025"/>
                </a:lnTo>
                <a:cubicBezTo>
                  <a:pt x="7920" y="1027"/>
                  <a:pt x="7917" y="1029"/>
                  <a:pt x="7913" y="1031"/>
                </a:cubicBezTo>
                <a:lnTo>
                  <a:pt x="7900" y="1036"/>
                </a:lnTo>
                <a:cubicBezTo>
                  <a:pt x="7894" y="1039"/>
                  <a:pt x="7887" y="1041"/>
                  <a:pt x="7880" y="1042"/>
                </a:cubicBezTo>
                <a:lnTo>
                  <a:pt x="7868" y="1043"/>
                </a:lnTo>
                <a:cubicBezTo>
                  <a:pt x="7862" y="1044"/>
                  <a:pt x="7855" y="1044"/>
                  <a:pt x="7848" y="1043"/>
                </a:cubicBezTo>
                <a:lnTo>
                  <a:pt x="7826" y="1040"/>
                </a:lnTo>
                <a:cubicBezTo>
                  <a:pt x="7821" y="1039"/>
                  <a:pt x="7817" y="1038"/>
                  <a:pt x="7812" y="1036"/>
                </a:cubicBezTo>
                <a:lnTo>
                  <a:pt x="7788" y="1027"/>
                </a:lnTo>
                <a:cubicBezTo>
                  <a:pt x="7785" y="1026"/>
                  <a:pt x="7781" y="1024"/>
                  <a:pt x="7778" y="1022"/>
                </a:cubicBezTo>
                <a:lnTo>
                  <a:pt x="7752" y="1008"/>
                </a:lnTo>
                <a:cubicBezTo>
                  <a:pt x="7749" y="1006"/>
                  <a:pt x="7746" y="1004"/>
                  <a:pt x="7744" y="1002"/>
                </a:cubicBezTo>
                <a:lnTo>
                  <a:pt x="7712" y="976"/>
                </a:lnTo>
                <a:lnTo>
                  <a:pt x="7680" y="945"/>
                </a:lnTo>
                <a:lnTo>
                  <a:pt x="7651" y="908"/>
                </a:lnTo>
                <a:lnTo>
                  <a:pt x="7624" y="865"/>
                </a:lnTo>
                <a:lnTo>
                  <a:pt x="7599" y="817"/>
                </a:lnTo>
                <a:lnTo>
                  <a:pt x="7585" y="784"/>
                </a:lnTo>
                <a:lnTo>
                  <a:pt x="7572" y="749"/>
                </a:lnTo>
                <a:lnTo>
                  <a:pt x="7559" y="708"/>
                </a:lnTo>
                <a:lnTo>
                  <a:pt x="7547" y="665"/>
                </a:lnTo>
                <a:lnTo>
                  <a:pt x="7523" y="573"/>
                </a:lnTo>
                <a:lnTo>
                  <a:pt x="7498" y="476"/>
                </a:lnTo>
                <a:lnTo>
                  <a:pt x="7474" y="381"/>
                </a:lnTo>
                <a:lnTo>
                  <a:pt x="7462" y="338"/>
                </a:lnTo>
                <a:lnTo>
                  <a:pt x="7450" y="296"/>
                </a:lnTo>
                <a:lnTo>
                  <a:pt x="7439" y="259"/>
                </a:lnTo>
                <a:lnTo>
                  <a:pt x="7429" y="229"/>
                </a:lnTo>
                <a:lnTo>
                  <a:pt x="7418" y="203"/>
                </a:lnTo>
                <a:lnTo>
                  <a:pt x="7406" y="179"/>
                </a:lnTo>
                <a:lnTo>
                  <a:pt x="7413" y="190"/>
                </a:lnTo>
                <a:lnTo>
                  <a:pt x="7395" y="166"/>
                </a:lnTo>
                <a:lnTo>
                  <a:pt x="7404" y="176"/>
                </a:lnTo>
                <a:lnTo>
                  <a:pt x="7381" y="155"/>
                </a:lnTo>
                <a:lnTo>
                  <a:pt x="7392" y="164"/>
                </a:lnTo>
                <a:lnTo>
                  <a:pt x="7365" y="147"/>
                </a:lnTo>
                <a:lnTo>
                  <a:pt x="7377" y="153"/>
                </a:lnTo>
                <a:lnTo>
                  <a:pt x="7349" y="143"/>
                </a:lnTo>
                <a:lnTo>
                  <a:pt x="7366" y="147"/>
                </a:lnTo>
                <a:lnTo>
                  <a:pt x="7337" y="144"/>
                </a:lnTo>
                <a:lnTo>
                  <a:pt x="7359" y="143"/>
                </a:lnTo>
                <a:lnTo>
                  <a:pt x="7331" y="148"/>
                </a:lnTo>
                <a:lnTo>
                  <a:pt x="7358" y="137"/>
                </a:lnTo>
                <a:lnTo>
                  <a:pt x="7335" y="153"/>
                </a:lnTo>
                <a:lnTo>
                  <a:pt x="7349" y="140"/>
                </a:lnTo>
                <a:lnTo>
                  <a:pt x="7339" y="152"/>
                </a:lnTo>
                <a:lnTo>
                  <a:pt x="7348" y="138"/>
                </a:lnTo>
                <a:lnTo>
                  <a:pt x="7343" y="147"/>
                </a:lnTo>
                <a:lnTo>
                  <a:pt x="7339" y="158"/>
                </a:lnTo>
                <a:lnTo>
                  <a:pt x="7334" y="174"/>
                </a:lnTo>
                <a:lnTo>
                  <a:pt x="7322" y="217"/>
                </a:lnTo>
                <a:lnTo>
                  <a:pt x="7310" y="271"/>
                </a:lnTo>
                <a:lnTo>
                  <a:pt x="7298" y="334"/>
                </a:lnTo>
                <a:lnTo>
                  <a:pt x="7286" y="403"/>
                </a:lnTo>
                <a:lnTo>
                  <a:pt x="7274" y="477"/>
                </a:lnTo>
                <a:lnTo>
                  <a:pt x="7250" y="632"/>
                </a:lnTo>
                <a:lnTo>
                  <a:pt x="7238" y="709"/>
                </a:lnTo>
                <a:lnTo>
                  <a:pt x="7225" y="783"/>
                </a:lnTo>
                <a:lnTo>
                  <a:pt x="7213" y="854"/>
                </a:lnTo>
                <a:lnTo>
                  <a:pt x="7200" y="919"/>
                </a:lnTo>
                <a:lnTo>
                  <a:pt x="7188" y="977"/>
                </a:lnTo>
                <a:lnTo>
                  <a:pt x="7174" y="1025"/>
                </a:lnTo>
                <a:lnTo>
                  <a:pt x="7166" y="1050"/>
                </a:lnTo>
                <a:lnTo>
                  <a:pt x="7157" y="1070"/>
                </a:lnTo>
                <a:lnTo>
                  <a:pt x="7151" y="1081"/>
                </a:lnTo>
                <a:cubicBezTo>
                  <a:pt x="7149" y="1085"/>
                  <a:pt x="7147" y="1088"/>
                  <a:pt x="7145" y="1091"/>
                </a:cubicBezTo>
                <a:lnTo>
                  <a:pt x="7139" y="1099"/>
                </a:lnTo>
                <a:cubicBezTo>
                  <a:pt x="7135" y="1105"/>
                  <a:pt x="7130" y="1109"/>
                  <a:pt x="7125" y="1114"/>
                </a:cubicBezTo>
                <a:lnTo>
                  <a:pt x="7119" y="1118"/>
                </a:lnTo>
                <a:cubicBezTo>
                  <a:pt x="7112" y="1123"/>
                  <a:pt x="7106" y="1126"/>
                  <a:pt x="7098" y="1129"/>
                </a:cubicBezTo>
                <a:lnTo>
                  <a:pt x="7092" y="1131"/>
                </a:lnTo>
                <a:cubicBezTo>
                  <a:pt x="7077" y="1136"/>
                  <a:pt x="7061" y="1136"/>
                  <a:pt x="7047" y="1131"/>
                </a:cubicBezTo>
                <a:lnTo>
                  <a:pt x="7035" y="1127"/>
                </a:lnTo>
                <a:cubicBezTo>
                  <a:pt x="7023" y="1123"/>
                  <a:pt x="7012" y="1116"/>
                  <a:pt x="7004" y="1106"/>
                </a:cubicBezTo>
                <a:lnTo>
                  <a:pt x="6991" y="1092"/>
                </a:lnTo>
                <a:cubicBezTo>
                  <a:pt x="6987" y="1088"/>
                  <a:pt x="6984" y="1083"/>
                  <a:pt x="6981" y="1078"/>
                </a:cubicBezTo>
                <a:lnTo>
                  <a:pt x="6966" y="1049"/>
                </a:lnTo>
                <a:lnTo>
                  <a:pt x="6953" y="1015"/>
                </a:lnTo>
                <a:lnTo>
                  <a:pt x="6940" y="977"/>
                </a:lnTo>
                <a:lnTo>
                  <a:pt x="6927" y="934"/>
                </a:lnTo>
                <a:lnTo>
                  <a:pt x="6915" y="888"/>
                </a:lnTo>
                <a:lnTo>
                  <a:pt x="6890" y="792"/>
                </a:lnTo>
                <a:lnTo>
                  <a:pt x="6866" y="695"/>
                </a:lnTo>
                <a:lnTo>
                  <a:pt x="6854" y="650"/>
                </a:lnTo>
                <a:lnTo>
                  <a:pt x="6843" y="610"/>
                </a:lnTo>
                <a:lnTo>
                  <a:pt x="6831" y="574"/>
                </a:lnTo>
                <a:lnTo>
                  <a:pt x="6820" y="542"/>
                </a:lnTo>
                <a:lnTo>
                  <a:pt x="6807" y="509"/>
                </a:lnTo>
                <a:lnTo>
                  <a:pt x="6794" y="472"/>
                </a:lnTo>
                <a:lnTo>
                  <a:pt x="6770" y="397"/>
                </a:lnTo>
                <a:lnTo>
                  <a:pt x="6746" y="320"/>
                </a:lnTo>
                <a:lnTo>
                  <a:pt x="6722" y="248"/>
                </a:lnTo>
                <a:lnTo>
                  <a:pt x="6711" y="217"/>
                </a:lnTo>
                <a:lnTo>
                  <a:pt x="6701" y="192"/>
                </a:lnTo>
                <a:lnTo>
                  <a:pt x="6692" y="174"/>
                </a:lnTo>
                <a:lnTo>
                  <a:pt x="6680" y="154"/>
                </a:lnTo>
                <a:lnTo>
                  <a:pt x="6686" y="162"/>
                </a:lnTo>
                <a:lnTo>
                  <a:pt x="6674" y="148"/>
                </a:lnTo>
                <a:lnTo>
                  <a:pt x="6693" y="164"/>
                </a:lnTo>
                <a:lnTo>
                  <a:pt x="6681" y="157"/>
                </a:lnTo>
                <a:lnTo>
                  <a:pt x="6723" y="166"/>
                </a:lnTo>
                <a:lnTo>
                  <a:pt x="6710" y="167"/>
                </a:lnTo>
                <a:lnTo>
                  <a:pt x="6749" y="152"/>
                </a:lnTo>
                <a:lnTo>
                  <a:pt x="6737" y="161"/>
                </a:lnTo>
                <a:lnTo>
                  <a:pt x="6751" y="146"/>
                </a:lnTo>
                <a:lnTo>
                  <a:pt x="6750" y="147"/>
                </a:lnTo>
                <a:lnTo>
                  <a:pt x="6747" y="152"/>
                </a:lnTo>
                <a:lnTo>
                  <a:pt x="6737" y="176"/>
                </a:lnTo>
                <a:lnTo>
                  <a:pt x="6726" y="213"/>
                </a:lnTo>
                <a:lnTo>
                  <a:pt x="6714" y="260"/>
                </a:lnTo>
                <a:lnTo>
                  <a:pt x="6702" y="313"/>
                </a:lnTo>
                <a:lnTo>
                  <a:pt x="6690" y="373"/>
                </a:lnTo>
                <a:lnTo>
                  <a:pt x="6678" y="437"/>
                </a:lnTo>
                <a:lnTo>
                  <a:pt x="6666" y="503"/>
                </a:lnTo>
                <a:lnTo>
                  <a:pt x="6642" y="641"/>
                </a:lnTo>
                <a:lnTo>
                  <a:pt x="6630" y="709"/>
                </a:lnTo>
                <a:lnTo>
                  <a:pt x="6617" y="774"/>
                </a:lnTo>
                <a:lnTo>
                  <a:pt x="6605" y="836"/>
                </a:lnTo>
                <a:lnTo>
                  <a:pt x="6592" y="894"/>
                </a:lnTo>
                <a:lnTo>
                  <a:pt x="6579" y="946"/>
                </a:lnTo>
                <a:lnTo>
                  <a:pt x="6566" y="991"/>
                </a:lnTo>
                <a:lnTo>
                  <a:pt x="6542" y="1056"/>
                </a:lnTo>
                <a:lnTo>
                  <a:pt x="6516" y="1117"/>
                </a:lnTo>
                <a:lnTo>
                  <a:pt x="6489" y="1173"/>
                </a:lnTo>
                <a:lnTo>
                  <a:pt x="6459" y="1223"/>
                </a:lnTo>
                <a:lnTo>
                  <a:pt x="6428" y="1267"/>
                </a:lnTo>
                <a:lnTo>
                  <a:pt x="6403" y="1294"/>
                </a:lnTo>
                <a:cubicBezTo>
                  <a:pt x="6400" y="1299"/>
                  <a:pt x="6395" y="1302"/>
                  <a:pt x="6391" y="1305"/>
                </a:cubicBezTo>
                <a:lnTo>
                  <a:pt x="6367" y="1322"/>
                </a:lnTo>
                <a:cubicBezTo>
                  <a:pt x="6361" y="1325"/>
                  <a:pt x="6356" y="1328"/>
                  <a:pt x="6350" y="1330"/>
                </a:cubicBezTo>
                <a:lnTo>
                  <a:pt x="6338" y="1334"/>
                </a:lnTo>
                <a:cubicBezTo>
                  <a:pt x="6333" y="1336"/>
                  <a:pt x="6327" y="1338"/>
                  <a:pt x="6321" y="1338"/>
                </a:cubicBezTo>
                <a:lnTo>
                  <a:pt x="6310" y="1339"/>
                </a:lnTo>
                <a:cubicBezTo>
                  <a:pt x="6299" y="1340"/>
                  <a:pt x="6288" y="1339"/>
                  <a:pt x="6278" y="1335"/>
                </a:cubicBezTo>
                <a:lnTo>
                  <a:pt x="6266" y="1330"/>
                </a:lnTo>
                <a:cubicBezTo>
                  <a:pt x="6258" y="1327"/>
                  <a:pt x="6250" y="1322"/>
                  <a:pt x="6243" y="1316"/>
                </a:cubicBezTo>
                <a:lnTo>
                  <a:pt x="6230" y="1304"/>
                </a:lnTo>
                <a:cubicBezTo>
                  <a:pt x="6226" y="1301"/>
                  <a:pt x="6223" y="1297"/>
                  <a:pt x="6220" y="1292"/>
                </a:cubicBezTo>
                <a:lnTo>
                  <a:pt x="6204" y="1268"/>
                </a:lnTo>
                <a:lnTo>
                  <a:pt x="6190" y="1243"/>
                </a:lnTo>
                <a:lnTo>
                  <a:pt x="6176" y="1213"/>
                </a:lnTo>
                <a:lnTo>
                  <a:pt x="6164" y="1184"/>
                </a:lnTo>
                <a:lnTo>
                  <a:pt x="6139" y="1122"/>
                </a:lnTo>
                <a:lnTo>
                  <a:pt x="6116" y="1063"/>
                </a:lnTo>
                <a:lnTo>
                  <a:pt x="6106" y="1039"/>
                </a:lnTo>
                <a:lnTo>
                  <a:pt x="6096" y="1019"/>
                </a:lnTo>
                <a:lnTo>
                  <a:pt x="6089" y="1007"/>
                </a:lnTo>
                <a:lnTo>
                  <a:pt x="6077" y="992"/>
                </a:lnTo>
                <a:lnTo>
                  <a:pt x="6091" y="1005"/>
                </a:lnTo>
                <a:lnTo>
                  <a:pt x="6079" y="996"/>
                </a:lnTo>
                <a:lnTo>
                  <a:pt x="6112" y="1009"/>
                </a:lnTo>
                <a:lnTo>
                  <a:pt x="6100" y="1008"/>
                </a:lnTo>
                <a:lnTo>
                  <a:pt x="6141" y="1001"/>
                </a:lnTo>
                <a:lnTo>
                  <a:pt x="6129" y="1007"/>
                </a:lnTo>
                <a:lnTo>
                  <a:pt x="6148" y="993"/>
                </a:lnTo>
                <a:lnTo>
                  <a:pt x="6135" y="1006"/>
                </a:lnTo>
                <a:lnTo>
                  <a:pt x="6144" y="995"/>
                </a:lnTo>
                <a:lnTo>
                  <a:pt x="6136" y="1006"/>
                </a:lnTo>
                <a:lnTo>
                  <a:pt x="6126" y="1027"/>
                </a:lnTo>
                <a:lnTo>
                  <a:pt x="6115" y="1049"/>
                </a:lnTo>
                <a:lnTo>
                  <a:pt x="6103" y="1078"/>
                </a:lnTo>
                <a:lnTo>
                  <a:pt x="6079" y="1143"/>
                </a:lnTo>
                <a:lnTo>
                  <a:pt x="6055" y="1213"/>
                </a:lnTo>
                <a:lnTo>
                  <a:pt x="6029" y="1281"/>
                </a:lnTo>
                <a:lnTo>
                  <a:pt x="6016" y="1313"/>
                </a:lnTo>
                <a:lnTo>
                  <a:pt x="6001" y="1344"/>
                </a:lnTo>
                <a:lnTo>
                  <a:pt x="5984" y="1373"/>
                </a:lnTo>
                <a:lnTo>
                  <a:pt x="5972" y="1389"/>
                </a:lnTo>
                <a:cubicBezTo>
                  <a:pt x="5970" y="1391"/>
                  <a:pt x="5968" y="1394"/>
                  <a:pt x="5965" y="1396"/>
                </a:cubicBezTo>
                <a:lnTo>
                  <a:pt x="5936" y="1425"/>
                </a:lnTo>
                <a:lnTo>
                  <a:pt x="5912" y="1444"/>
                </a:lnTo>
                <a:cubicBezTo>
                  <a:pt x="5909" y="1446"/>
                  <a:pt x="5906" y="1448"/>
                  <a:pt x="5903" y="1450"/>
                </a:cubicBezTo>
                <a:lnTo>
                  <a:pt x="5878" y="1464"/>
                </a:lnTo>
                <a:cubicBezTo>
                  <a:pt x="5874" y="1466"/>
                  <a:pt x="5870" y="1468"/>
                  <a:pt x="5866" y="1470"/>
                </a:cubicBezTo>
                <a:lnTo>
                  <a:pt x="5841" y="1478"/>
                </a:lnTo>
                <a:cubicBezTo>
                  <a:pt x="5835" y="1480"/>
                  <a:pt x="5829" y="1481"/>
                  <a:pt x="5823" y="1482"/>
                </a:cubicBezTo>
                <a:lnTo>
                  <a:pt x="5798" y="1484"/>
                </a:lnTo>
                <a:cubicBezTo>
                  <a:pt x="5790" y="1484"/>
                  <a:pt x="5783" y="1484"/>
                  <a:pt x="5775" y="1482"/>
                </a:cubicBezTo>
                <a:lnTo>
                  <a:pt x="5750" y="1476"/>
                </a:lnTo>
                <a:cubicBezTo>
                  <a:pt x="5743" y="1474"/>
                  <a:pt x="5736" y="1471"/>
                  <a:pt x="5730" y="1468"/>
                </a:cubicBezTo>
                <a:lnTo>
                  <a:pt x="5706" y="1453"/>
                </a:lnTo>
                <a:cubicBezTo>
                  <a:pt x="5700" y="1450"/>
                  <a:pt x="5695" y="1446"/>
                  <a:pt x="5691" y="1441"/>
                </a:cubicBezTo>
                <a:lnTo>
                  <a:pt x="5668" y="1417"/>
                </a:lnTo>
                <a:cubicBezTo>
                  <a:pt x="5664" y="1413"/>
                  <a:pt x="5661" y="1409"/>
                  <a:pt x="5658" y="1404"/>
                </a:cubicBezTo>
                <a:lnTo>
                  <a:pt x="5645" y="1382"/>
                </a:lnTo>
                <a:cubicBezTo>
                  <a:pt x="5643" y="1379"/>
                  <a:pt x="5642" y="1376"/>
                  <a:pt x="5640" y="1372"/>
                </a:cubicBezTo>
                <a:lnTo>
                  <a:pt x="5627" y="1337"/>
                </a:lnTo>
                <a:lnTo>
                  <a:pt x="5614" y="1298"/>
                </a:lnTo>
                <a:lnTo>
                  <a:pt x="5601" y="1252"/>
                </a:lnTo>
                <a:lnTo>
                  <a:pt x="5589" y="1203"/>
                </a:lnTo>
                <a:lnTo>
                  <a:pt x="5577" y="1153"/>
                </a:lnTo>
                <a:lnTo>
                  <a:pt x="5552" y="1050"/>
                </a:lnTo>
                <a:lnTo>
                  <a:pt x="5541" y="1002"/>
                </a:lnTo>
                <a:lnTo>
                  <a:pt x="5529" y="958"/>
                </a:lnTo>
                <a:lnTo>
                  <a:pt x="5518" y="921"/>
                </a:lnTo>
                <a:lnTo>
                  <a:pt x="5509" y="893"/>
                </a:lnTo>
                <a:lnTo>
                  <a:pt x="5497" y="868"/>
                </a:lnTo>
                <a:lnTo>
                  <a:pt x="5505" y="881"/>
                </a:lnTo>
                <a:lnTo>
                  <a:pt x="5493" y="865"/>
                </a:lnTo>
                <a:lnTo>
                  <a:pt x="5510" y="881"/>
                </a:lnTo>
                <a:lnTo>
                  <a:pt x="5504" y="877"/>
                </a:lnTo>
                <a:lnTo>
                  <a:pt x="5532" y="888"/>
                </a:lnTo>
                <a:lnTo>
                  <a:pt x="5526" y="887"/>
                </a:lnTo>
                <a:lnTo>
                  <a:pt x="5565" y="882"/>
                </a:lnTo>
                <a:lnTo>
                  <a:pt x="5559" y="885"/>
                </a:lnTo>
                <a:lnTo>
                  <a:pt x="5582" y="869"/>
                </a:lnTo>
                <a:lnTo>
                  <a:pt x="5576" y="875"/>
                </a:lnTo>
                <a:lnTo>
                  <a:pt x="5586" y="863"/>
                </a:lnTo>
                <a:lnTo>
                  <a:pt x="5584" y="866"/>
                </a:lnTo>
                <a:lnTo>
                  <a:pt x="5581" y="871"/>
                </a:lnTo>
                <a:lnTo>
                  <a:pt x="5576" y="885"/>
                </a:lnTo>
                <a:lnTo>
                  <a:pt x="5571" y="901"/>
                </a:lnTo>
                <a:lnTo>
                  <a:pt x="5559" y="947"/>
                </a:lnTo>
                <a:lnTo>
                  <a:pt x="5547" y="1004"/>
                </a:lnTo>
                <a:lnTo>
                  <a:pt x="5536" y="1069"/>
                </a:lnTo>
                <a:lnTo>
                  <a:pt x="5524" y="1143"/>
                </a:lnTo>
                <a:lnTo>
                  <a:pt x="5511" y="1221"/>
                </a:lnTo>
                <a:lnTo>
                  <a:pt x="5499" y="1303"/>
                </a:lnTo>
                <a:lnTo>
                  <a:pt x="5475" y="1470"/>
                </a:lnTo>
                <a:lnTo>
                  <a:pt x="5463" y="1552"/>
                </a:lnTo>
                <a:lnTo>
                  <a:pt x="5451" y="1631"/>
                </a:lnTo>
                <a:lnTo>
                  <a:pt x="5438" y="1705"/>
                </a:lnTo>
                <a:lnTo>
                  <a:pt x="5425" y="1772"/>
                </a:lnTo>
                <a:lnTo>
                  <a:pt x="5413" y="1831"/>
                </a:lnTo>
                <a:lnTo>
                  <a:pt x="5406" y="1857"/>
                </a:lnTo>
                <a:lnTo>
                  <a:pt x="5398" y="1884"/>
                </a:lnTo>
                <a:lnTo>
                  <a:pt x="5375" y="1945"/>
                </a:lnTo>
                <a:lnTo>
                  <a:pt x="5348" y="1997"/>
                </a:lnTo>
                <a:lnTo>
                  <a:pt x="5316" y="2043"/>
                </a:lnTo>
                <a:lnTo>
                  <a:pt x="5284" y="2081"/>
                </a:lnTo>
                <a:lnTo>
                  <a:pt x="5250" y="2113"/>
                </a:lnTo>
                <a:lnTo>
                  <a:pt x="5217" y="2138"/>
                </a:lnTo>
                <a:lnTo>
                  <a:pt x="5194" y="2153"/>
                </a:lnTo>
                <a:cubicBezTo>
                  <a:pt x="5190" y="2155"/>
                  <a:pt x="5187" y="2157"/>
                  <a:pt x="5183" y="2158"/>
                </a:cubicBezTo>
                <a:lnTo>
                  <a:pt x="5164" y="2166"/>
                </a:lnTo>
                <a:cubicBezTo>
                  <a:pt x="5158" y="2168"/>
                  <a:pt x="5152" y="2170"/>
                  <a:pt x="5145" y="2171"/>
                </a:cubicBezTo>
                <a:lnTo>
                  <a:pt x="5133" y="2172"/>
                </a:lnTo>
                <a:cubicBezTo>
                  <a:pt x="5125" y="2173"/>
                  <a:pt x="5116" y="2173"/>
                  <a:pt x="5108" y="2171"/>
                </a:cubicBezTo>
                <a:lnTo>
                  <a:pt x="5095" y="2168"/>
                </a:lnTo>
                <a:cubicBezTo>
                  <a:pt x="5089" y="2167"/>
                  <a:pt x="5083" y="2164"/>
                  <a:pt x="5078" y="2161"/>
                </a:cubicBezTo>
                <a:lnTo>
                  <a:pt x="5066" y="2155"/>
                </a:lnTo>
                <a:cubicBezTo>
                  <a:pt x="5063" y="2153"/>
                  <a:pt x="5060" y="2151"/>
                  <a:pt x="5057" y="2149"/>
                </a:cubicBezTo>
                <a:lnTo>
                  <a:pt x="5045" y="2140"/>
                </a:lnTo>
                <a:cubicBezTo>
                  <a:pt x="5042" y="2138"/>
                  <a:pt x="5039" y="2135"/>
                  <a:pt x="5037" y="2133"/>
                </a:cubicBezTo>
                <a:lnTo>
                  <a:pt x="5008" y="2104"/>
                </a:lnTo>
                <a:lnTo>
                  <a:pt x="4985" y="2076"/>
                </a:lnTo>
                <a:lnTo>
                  <a:pt x="4967" y="2055"/>
                </a:lnTo>
                <a:lnTo>
                  <a:pt x="4943" y="2034"/>
                </a:lnTo>
                <a:lnTo>
                  <a:pt x="4956" y="2043"/>
                </a:lnTo>
                <a:lnTo>
                  <a:pt x="4944" y="2037"/>
                </a:lnTo>
                <a:lnTo>
                  <a:pt x="4964" y="2044"/>
                </a:lnTo>
                <a:lnTo>
                  <a:pt x="4952" y="2042"/>
                </a:lnTo>
                <a:lnTo>
                  <a:pt x="4975" y="2042"/>
                </a:lnTo>
                <a:lnTo>
                  <a:pt x="4963" y="2044"/>
                </a:lnTo>
                <a:lnTo>
                  <a:pt x="4986" y="2037"/>
                </a:lnTo>
                <a:lnTo>
                  <a:pt x="4974" y="2043"/>
                </a:lnTo>
                <a:lnTo>
                  <a:pt x="4992" y="2030"/>
                </a:lnTo>
                <a:lnTo>
                  <a:pt x="4980" y="2042"/>
                </a:lnTo>
                <a:lnTo>
                  <a:pt x="4989" y="2032"/>
                </a:lnTo>
                <a:lnTo>
                  <a:pt x="4980" y="2043"/>
                </a:lnTo>
                <a:lnTo>
                  <a:pt x="4971" y="2060"/>
                </a:lnTo>
                <a:lnTo>
                  <a:pt x="4959" y="2083"/>
                </a:lnTo>
                <a:lnTo>
                  <a:pt x="4948" y="2109"/>
                </a:lnTo>
                <a:lnTo>
                  <a:pt x="4936" y="2139"/>
                </a:lnTo>
                <a:lnTo>
                  <a:pt x="4912" y="2205"/>
                </a:lnTo>
                <a:lnTo>
                  <a:pt x="4887" y="2272"/>
                </a:lnTo>
                <a:lnTo>
                  <a:pt x="4861" y="2337"/>
                </a:lnTo>
                <a:lnTo>
                  <a:pt x="4847" y="2365"/>
                </a:lnTo>
                <a:lnTo>
                  <a:pt x="4830" y="2395"/>
                </a:lnTo>
                <a:lnTo>
                  <a:pt x="4818" y="2412"/>
                </a:lnTo>
                <a:cubicBezTo>
                  <a:pt x="4816" y="2415"/>
                  <a:pt x="4813" y="2418"/>
                  <a:pt x="4811" y="2420"/>
                </a:cubicBezTo>
                <a:lnTo>
                  <a:pt x="4799" y="2433"/>
                </a:lnTo>
                <a:cubicBezTo>
                  <a:pt x="4795" y="2437"/>
                  <a:pt x="4790" y="2441"/>
                  <a:pt x="4785" y="2444"/>
                </a:cubicBezTo>
                <a:lnTo>
                  <a:pt x="4773" y="2452"/>
                </a:lnTo>
                <a:cubicBezTo>
                  <a:pt x="4770" y="2454"/>
                  <a:pt x="4766" y="2455"/>
                  <a:pt x="4763" y="2457"/>
                </a:cubicBezTo>
                <a:lnTo>
                  <a:pt x="4751" y="2462"/>
                </a:lnTo>
                <a:cubicBezTo>
                  <a:pt x="4744" y="2465"/>
                  <a:pt x="4736" y="2467"/>
                  <a:pt x="4729" y="2467"/>
                </a:cubicBezTo>
                <a:lnTo>
                  <a:pt x="4704" y="2469"/>
                </a:lnTo>
                <a:cubicBezTo>
                  <a:pt x="4695" y="2470"/>
                  <a:pt x="4686" y="2469"/>
                  <a:pt x="4677" y="2466"/>
                </a:cubicBezTo>
                <a:lnTo>
                  <a:pt x="4653" y="2459"/>
                </a:lnTo>
                <a:cubicBezTo>
                  <a:pt x="4647" y="2457"/>
                  <a:pt x="4642" y="2454"/>
                  <a:pt x="4637" y="2451"/>
                </a:cubicBezTo>
                <a:lnTo>
                  <a:pt x="4604" y="2431"/>
                </a:lnTo>
                <a:lnTo>
                  <a:pt x="4575" y="2406"/>
                </a:lnTo>
                <a:lnTo>
                  <a:pt x="4548" y="2379"/>
                </a:lnTo>
                <a:lnTo>
                  <a:pt x="4496" y="2321"/>
                </a:lnTo>
                <a:lnTo>
                  <a:pt x="4480" y="2300"/>
                </a:lnTo>
                <a:lnTo>
                  <a:pt x="4466" y="2278"/>
                </a:lnTo>
                <a:lnTo>
                  <a:pt x="4451" y="2252"/>
                </a:lnTo>
                <a:lnTo>
                  <a:pt x="4438" y="2225"/>
                </a:lnTo>
                <a:lnTo>
                  <a:pt x="4414" y="2171"/>
                </a:lnTo>
                <a:lnTo>
                  <a:pt x="4390" y="2118"/>
                </a:lnTo>
                <a:lnTo>
                  <a:pt x="4367" y="2069"/>
                </a:lnTo>
                <a:lnTo>
                  <a:pt x="4358" y="2051"/>
                </a:lnTo>
                <a:lnTo>
                  <a:pt x="4348" y="2035"/>
                </a:lnTo>
                <a:lnTo>
                  <a:pt x="4336" y="2019"/>
                </a:lnTo>
                <a:lnTo>
                  <a:pt x="4344" y="2027"/>
                </a:lnTo>
                <a:lnTo>
                  <a:pt x="4332" y="2015"/>
                </a:lnTo>
                <a:lnTo>
                  <a:pt x="4347" y="2027"/>
                </a:lnTo>
                <a:lnTo>
                  <a:pt x="4335" y="2020"/>
                </a:lnTo>
                <a:lnTo>
                  <a:pt x="4361" y="2029"/>
                </a:lnTo>
                <a:lnTo>
                  <a:pt x="4349" y="2027"/>
                </a:lnTo>
                <a:lnTo>
                  <a:pt x="4383" y="2023"/>
                </a:lnTo>
                <a:lnTo>
                  <a:pt x="4371" y="2028"/>
                </a:lnTo>
                <a:lnTo>
                  <a:pt x="4391" y="2017"/>
                </a:lnTo>
                <a:lnTo>
                  <a:pt x="4379" y="2026"/>
                </a:lnTo>
                <a:lnTo>
                  <a:pt x="4389" y="2017"/>
                </a:lnTo>
                <a:lnTo>
                  <a:pt x="4382" y="2024"/>
                </a:lnTo>
                <a:lnTo>
                  <a:pt x="4373" y="2037"/>
                </a:lnTo>
                <a:lnTo>
                  <a:pt x="4362" y="2056"/>
                </a:lnTo>
                <a:lnTo>
                  <a:pt x="4352" y="2079"/>
                </a:lnTo>
                <a:lnTo>
                  <a:pt x="4328" y="2133"/>
                </a:lnTo>
                <a:lnTo>
                  <a:pt x="4303" y="2194"/>
                </a:lnTo>
                <a:lnTo>
                  <a:pt x="4278" y="2256"/>
                </a:lnTo>
                <a:lnTo>
                  <a:pt x="4251" y="2315"/>
                </a:lnTo>
                <a:lnTo>
                  <a:pt x="4237" y="2341"/>
                </a:lnTo>
                <a:lnTo>
                  <a:pt x="4222" y="2365"/>
                </a:lnTo>
                <a:lnTo>
                  <a:pt x="4194" y="2404"/>
                </a:lnTo>
                <a:lnTo>
                  <a:pt x="4167" y="2435"/>
                </a:lnTo>
                <a:lnTo>
                  <a:pt x="4140" y="2463"/>
                </a:lnTo>
                <a:lnTo>
                  <a:pt x="4116" y="2486"/>
                </a:lnTo>
                <a:lnTo>
                  <a:pt x="4070" y="2529"/>
                </a:lnTo>
                <a:lnTo>
                  <a:pt x="4049" y="2552"/>
                </a:lnTo>
                <a:lnTo>
                  <a:pt x="4028" y="2577"/>
                </a:lnTo>
                <a:lnTo>
                  <a:pt x="4019" y="2590"/>
                </a:lnTo>
                <a:lnTo>
                  <a:pt x="4009" y="2607"/>
                </a:lnTo>
                <a:lnTo>
                  <a:pt x="3986" y="2652"/>
                </a:lnTo>
                <a:lnTo>
                  <a:pt x="3961" y="2703"/>
                </a:lnTo>
                <a:lnTo>
                  <a:pt x="3936" y="2756"/>
                </a:lnTo>
                <a:lnTo>
                  <a:pt x="3910" y="2806"/>
                </a:lnTo>
                <a:lnTo>
                  <a:pt x="3895" y="2831"/>
                </a:lnTo>
                <a:lnTo>
                  <a:pt x="3878" y="2854"/>
                </a:lnTo>
                <a:lnTo>
                  <a:pt x="3860" y="2876"/>
                </a:lnTo>
                <a:lnTo>
                  <a:pt x="3848" y="2887"/>
                </a:lnTo>
                <a:cubicBezTo>
                  <a:pt x="3843" y="2891"/>
                  <a:pt x="3838" y="2894"/>
                  <a:pt x="3832" y="2897"/>
                </a:cubicBezTo>
                <a:lnTo>
                  <a:pt x="3820" y="2904"/>
                </a:lnTo>
                <a:cubicBezTo>
                  <a:pt x="3813" y="2907"/>
                  <a:pt x="3806" y="2910"/>
                  <a:pt x="3798" y="2911"/>
                </a:cubicBezTo>
                <a:lnTo>
                  <a:pt x="3786" y="2913"/>
                </a:lnTo>
                <a:cubicBezTo>
                  <a:pt x="3777" y="2915"/>
                  <a:pt x="3767" y="2914"/>
                  <a:pt x="3757" y="2912"/>
                </a:cubicBezTo>
                <a:lnTo>
                  <a:pt x="3745" y="2909"/>
                </a:lnTo>
                <a:cubicBezTo>
                  <a:pt x="3738" y="2907"/>
                  <a:pt x="3731" y="2904"/>
                  <a:pt x="3724" y="2900"/>
                </a:cubicBezTo>
                <a:lnTo>
                  <a:pt x="3712" y="2893"/>
                </a:lnTo>
                <a:cubicBezTo>
                  <a:pt x="3708" y="2890"/>
                  <a:pt x="3704" y="2887"/>
                  <a:pt x="3701" y="2883"/>
                </a:cubicBezTo>
                <a:lnTo>
                  <a:pt x="3682" y="2864"/>
                </a:lnTo>
                <a:lnTo>
                  <a:pt x="3666" y="2844"/>
                </a:lnTo>
                <a:lnTo>
                  <a:pt x="3651" y="2822"/>
                </a:lnTo>
                <a:lnTo>
                  <a:pt x="3638" y="2798"/>
                </a:lnTo>
                <a:lnTo>
                  <a:pt x="3612" y="2747"/>
                </a:lnTo>
                <a:lnTo>
                  <a:pt x="3587" y="2694"/>
                </a:lnTo>
                <a:lnTo>
                  <a:pt x="3563" y="2641"/>
                </a:lnTo>
                <a:lnTo>
                  <a:pt x="3541" y="2593"/>
                </a:lnTo>
                <a:lnTo>
                  <a:pt x="3520" y="2554"/>
                </a:lnTo>
                <a:lnTo>
                  <a:pt x="3498" y="2520"/>
                </a:lnTo>
                <a:lnTo>
                  <a:pt x="3475" y="2489"/>
                </a:lnTo>
                <a:lnTo>
                  <a:pt x="3451" y="2458"/>
                </a:lnTo>
                <a:lnTo>
                  <a:pt x="3423" y="2422"/>
                </a:lnTo>
                <a:lnTo>
                  <a:pt x="3396" y="2383"/>
                </a:lnTo>
                <a:lnTo>
                  <a:pt x="3369" y="2336"/>
                </a:lnTo>
                <a:lnTo>
                  <a:pt x="3343" y="2284"/>
                </a:lnTo>
                <a:lnTo>
                  <a:pt x="3330" y="2253"/>
                </a:lnTo>
                <a:lnTo>
                  <a:pt x="3317" y="2218"/>
                </a:lnTo>
                <a:lnTo>
                  <a:pt x="3304" y="2177"/>
                </a:lnTo>
                <a:lnTo>
                  <a:pt x="3291" y="2128"/>
                </a:lnTo>
                <a:lnTo>
                  <a:pt x="3279" y="2075"/>
                </a:lnTo>
                <a:lnTo>
                  <a:pt x="3266" y="2018"/>
                </a:lnTo>
                <a:lnTo>
                  <a:pt x="3254" y="1957"/>
                </a:lnTo>
                <a:lnTo>
                  <a:pt x="3242" y="1894"/>
                </a:lnTo>
                <a:lnTo>
                  <a:pt x="3217" y="1768"/>
                </a:lnTo>
                <a:lnTo>
                  <a:pt x="3205" y="1708"/>
                </a:lnTo>
                <a:lnTo>
                  <a:pt x="3194" y="1651"/>
                </a:lnTo>
                <a:lnTo>
                  <a:pt x="3182" y="1600"/>
                </a:lnTo>
                <a:lnTo>
                  <a:pt x="3171" y="1555"/>
                </a:lnTo>
                <a:lnTo>
                  <a:pt x="3160" y="1520"/>
                </a:lnTo>
                <a:lnTo>
                  <a:pt x="3148" y="1489"/>
                </a:lnTo>
                <a:lnTo>
                  <a:pt x="3153" y="1500"/>
                </a:lnTo>
                <a:lnTo>
                  <a:pt x="3141" y="1478"/>
                </a:lnTo>
                <a:lnTo>
                  <a:pt x="3150" y="1491"/>
                </a:lnTo>
                <a:lnTo>
                  <a:pt x="3144" y="1484"/>
                </a:lnTo>
                <a:lnTo>
                  <a:pt x="3161" y="1498"/>
                </a:lnTo>
                <a:lnTo>
                  <a:pt x="3155" y="1494"/>
                </a:lnTo>
                <a:lnTo>
                  <a:pt x="3191" y="1504"/>
                </a:lnTo>
                <a:lnTo>
                  <a:pt x="3185" y="1504"/>
                </a:lnTo>
                <a:lnTo>
                  <a:pt x="3217" y="1496"/>
                </a:lnTo>
                <a:lnTo>
                  <a:pt x="3211" y="1499"/>
                </a:lnTo>
                <a:lnTo>
                  <a:pt x="3230" y="1486"/>
                </a:lnTo>
                <a:lnTo>
                  <a:pt x="3223" y="1492"/>
                </a:lnTo>
                <a:lnTo>
                  <a:pt x="3232" y="1481"/>
                </a:lnTo>
                <a:lnTo>
                  <a:pt x="3226" y="1490"/>
                </a:lnTo>
                <a:lnTo>
                  <a:pt x="3232" y="1480"/>
                </a:lnTo>
                <a:lnTo>
                  <a:pt x="3223" y="1500"/>
                </a:lnTo>
                <a:lnTo>
                  <a:pt x="3212" y="1533"/>
                </a:lnTo>
                <a:lnTo>
                  <a:pt x="3200" y="1574"/>
                </a:lnTo>
                <a:lnTo>
                  <a:pt x="3188" y="1622"/>
                </a:lnTo>
                <a:lnTo>
                  <a:pt x="3176" y="1677"/>
                </a:lnTo>
                <a:lnTo>
                  <a:pt x="3164" y="1733"/>
                </a:lnTo>
                <a:lnTo>
                  <a:pt x="3140" y="1849"/>
                </a:lnTo>
                <a:lnTo>
                  <a:pt x="3127" y="1906"/>
                </a:lnTo>
                <a:lnTo>
                  <a:pt x="3115" y="1958"/>
                </a:lnTo>
                <a:lnTo>
                  <a:pt x="3102" y="2007"/>
                </a:lnTo>
                <a:lnTo>
                  <a:pt x="3087" y="2052"/>
                </a:lnTo>
                <a:lnTo>
                  <a:pt x="3071" y="2089"/>
                </a:lnTo>
                <a:lnTo>
                  <a:pt x="3060" y="2107"/>
                </a:lnTo>
                <a:lnTo>
                  <a:pt x="3054" y="2115"/>
                </a:lnTo>
                <a:cubicBezTo>
                  <a:pt x="3050" y="2120"/>
                  <a:pt x="3045" y="2125"/>
                  <a:pt x="3040" y="2129"/>
                </a:cubicBezTo>
                <a:lnTo>
                  <a:pt x="3028" y="2138"/>
                </a:lnTo>
                <a:cubicBezTo>
                  <a:pt x="3020" y="2144"/>
                  <a:pt x="3011" y="2148"/>
                  <a:pt x="3001" y="2150"/>
                </a:cubicBezTo>
                <a:lnTo>
                  <a:pt x="2989" y="2153"/>
                </a:lnTo>
                <a:cubicBezTo>
                  <a:pt x="2977" y="2156"/>
                  <a:pt x="2964" y="2156"/>
                  <a:pt x="2952" y="2153"/>
                </a:cubicBezTo>
                <a:lnTo>
                  <a:pt x="2940" y="2149"/>
                </a:lnTo>
                <a:cubicBezTo>
                  <a:pt x="2933" y="2147"/>
                  <a:pt x="2926" y="2144"/>
                  <a:pt x="2920" y="2140"/>
                </a:cubicBezTo>
                <a:lnTo>
                  <a:pt x="2908" y="2132"/>
                </a:lnTo>
                <a:cubicBezTo>
                  <a:pt x="2904" y="2129"/>
                  <a:pt x="2900" y="2126"/>
                  <a:pt x="2896" y="2122"/>
                </a:cubicBezTo>
                <a:lnTo>
                  <a:pt x="2878" y="2102"/>
                </a:lnTo>
                <a:lnTo>
                  <a:pt x="2862" y="2080"/>
                </a:lnTo>
                <a:lnTo>
                  <a:pt x="2835" y="2035"/>
                </a:lnTo>
                <a:lnTo>
                  <a:pt x="2811" y="1989"/>
                </a:lnTo>
                <a:lnTo>
                  <a:pt x="2788" y="1945"/>
                </a:lnTo>
                <a:lnTo>
                  <a:pt x="2768" y="1910"/>
                </a:lnTo>
                <a:lnTo>
                  <a:pt x="2761" y="1899"/>
                </a:lnTo>
                <a:lnTo>
                  <a:pt x="2756" y="1893"/>
                </a:lnTo>
                <a:lnTo>
                  <a:pt x="2734" y="1875"/>
                </a:lnTo>
                <a:lnTo>
                  <a:pt x="2716" y="1860"/>
                </a:lnTo>
                <a:lnTo>
                  <a:pt x="2670" y="1832"/>
                </a:lnTo>
                <a:lnTo>
                  <a:pt x="2619" y="1804"/>
                </a:lnTo>
                <a:lnTo>
                  <a:pt x="2571" y="1776"/>
                </a:lnTo>
                <a:cubicBezTo>
                  <a:pt x="2567" y="1773"/>
                  <a:pt x="2564" y="1771"/>
                  <a:pt x="2561" y="1768"/>
                </a:cubicBezTo>
                <a:lnTo>
                  <a:pt x="2548" y="1757"/>
                </a:lnTo>
                <a:lnTo>
                  <a:pt x="2536" y="1744"/>
                </a:lnTo>
                <a:lnTo>
                  <a:pt x="2524" y="1729"/>
                </a:lnTo>
                <a:lnTo>
                  <a:pt x="2512" y="1715"/>
                </a:lnTo>
                <a:lnTo>
                  <a:pt x="2486" y="1683"/>
                </a:lnTo>
                <a:lnTo>
                  <a:pt x="2459" y="1652"/>
                </a:lnTo>
                <a:lnTo>
                  <a:pt x="2448" y="1641"/>
                </a:lnTo>
                <a:lnTo>
                  <a:pt x="2441" y="1634"/>
                </a:lnTo>
                <a:lnTo>
                  <a:pt x="2426" y="1624"/>
                </a:lnTo>
                <a:lnTo>
                  <a:pt x="2437" y="1630"/>
                </a:lnTo>
                <a:lnTo>
                  <a:pt x="2424" y="1625"/>
                </a:lnTo>
                <a:lnTo>
                  <a:pt x="2444" y="1630"/>
                </a:lnTo>
                <a:lnTo>
                  <a:pt x="2431" y="1628"/>
                </a:lnTo>
                <a:lnTo>
                  <a:pt x="2465" y="1625"/>
                </a:lnTo>
                <a:lnTo>
                  <a:pt x="2454" y="1629"/>
                </a:lnTo>
                <a:lnTo>
                  <a:pt x="2484" y="1608"/>
                </a:lnTo>
                <a:lnTo>
                  <a:pt x="2475" y="1618"/>
                </a:lnTo>
                <a:lnTo>
                  <a:pt x="2487" y="1599"/>
                </a:lnTo>
                <a:lnTo>
                  <a:pt x="2483" y="1606"/>
                </a:lnTo>
                <a:lnTo>
                  <a:pt x="2477" y="1627"/>
                </a:lnTo>
                <a:lnTo>
                  <a:pt x="2471" y="1654"/>
                </a:lnTo>
                <a:lnTo>
                  <a:pt x="2466" y="1686"/>
                </a:lnTo>
                <a:lnTo>
                  <a:pt x="2460" y="1724"/>
                </a:lnTo>
                <a:lnTo>
                  <a:pt x="2454" y="1767"/>
                </a:lnTo>
                <a:lnTo>
                  <a:pt x="2448" y="1812"/>
                </a:lnTo>
                <a:lnTo>
                  <a:pt x="2442" y="1863"/>
                </a:lnTo>
                <a:lnTo>
                  <a:pt x="2436" y="1915"/>
                </a:lnTo>
                <a:lnTo>
                  <a:pt x="2424" y="2029"/>
                </a:lnTo>
                <a:lnTo>
                  <a:pt x="2412" y="2150"/>
                </a:lnTo>
                <a:lnTo>
                  <a:pt x="2399" y="2275"/>
                </a:lnTo>
                <a:lnTo>
                  <a:pt x="2387" y="2401"/>
                </a:lnTo>
                <a:lnTo>
                  <a:pt x="2375" y="2526"/>
                </a:lnTo>
                <a:lnTo>
                  <a:pt x="2363" y="2644"/>
                </a:lnTo>
                <a:lnTo>
                  <a:pt x="2350" y="2754"/>
                </a:lnTo>
                <a:lnTo>
                  <a:pt x="2344" y="2805"/>
                </a:lnTo>
                <a:lnTo>
                  <a:pt x="2338" y="2853"/>
                </a:lnTo>
                <a:lnTo>
                  <a:pt x="2332" y="2897"/>
                </a:lnTo>
                <a:lnTo>
                  <a:pt x="2326" y="2937"/>
                </a:lnTo>
                <a:lnTo>
                  <a:pt x="2319" y="2975"/>
                </a:lnTo>
                <a:lnTo>
                  <a:pt x="2312" y="3006"/>
                </a:lnTo>
                <a:lnTo>
                  <a:pt x="2305" y="3036"/>
                </a:lnTo>
                <a:lnTo>
                  <a:pt x="2299" y="3054"/>
                </a:lnTo>
                <a:cubicBezTo>
                  <a:pt x="2298" y="3057"/>
                  <a:pt x="2296" y="3060"/>
                  <a:pt x="2295" y="3063"/>
                </a:cubicBezTo>
                <a:lnTo>
                  <a:pt x="2289" y="3075"/>
                </a:lnTo>
                <a:cubicBezTo>
                  <a:pt x="2285" y="3083"/>
                  <a:pt x="2280" y="3090"/>
                  <a:pt x="2273" y="3096"/>
                </a:cubicBezTo>
                <a:lnTo>
                  <a:pt x="2267" y="3102"/>
                </a:lnTo>
                <a:cubicBezTo>
                  <a:pt x="2248" y="3119"/>
                  <a:pt x="2221" y="3125"/>
                  <a:pt x="2196" y="3117"/>
                </a:cubicBezTo>
                <a:lnTo>
                  <a:pt x="2190" y="3115"/>
                </a:lnTo>
                <a:cubicBezTo>
                  <a:pt x="2175" y="3110"/>
                  <a:pt x="2162" y="3100"/>
                  <a:pt x="2153" y="3087"/>
                </a:cubicBezTo>
                <a:lnTo>
                  <a:pt x="2147" y="3078"/>
                </a:lnTo>
                <a:cubicBezTo>
                  <a:pt x="2143" y="3072"/>
                  <a:pt x="2140" y="3067"/>
                  <a:pt x="2138" y="3061"/>
                </a:cubicBezTo>
                <a:lnTo>
                  <a:pt x="2130" y="3038"/>
                </a:lnTo>
                <a:lnTo>
                  <a:pt x="2123" y="3011"/>
                </a:lnTo>
                <a:lnTo>
                  <a:pt x="2117" y="2980"/>
                </a:lnTo>
                <a:lnTo>
                  <a:pt x="2111" y="2943"/>
                </a:lnTo>
                <a:lnTo>
                  <a:pt x="2105" y="2903"/>
                </a:lnTo>
                <a:lnTo>
                  <a:pt x="2098" y="2857"/>
                </a:lnTo>
                <a:lnTo>
                  <a:pt x="2092" y="2807"/>
                </a:lnTo>
                <a:lnTo>
                  <a:pt x="2086" y="2755"/>
                </a:lnTo>
                <a:lnTo>
                  <a:pt x="2080" y="2699"/>
                </a:lnTo>
                <a:lnTo>
                  <a:pt x="2074" y="2641"/>
                </a:lnTo>
                <a:lnTo>
                  <a:pt x="2061" y="2519"/>
                </a:lnTo>
                <a:lnTo>
                  <a:pt x="2049" y="2394"/>
                </a:lnTo>
                <a:lnTo>
                  <a:pt x="2037" y="2268"/>
                </a:lnTo>
                <a:lnTo>
                  <a:pt x="2025" y="2146"/>
                </a:lnTo>
                <a:lnTo>
                  <a:pt x="2013" y="2033"/>
                </a:lnTo>
                <a:lnTo>
                  <a:pt x="2007" y="1980"/>
                </a:lnTo>
                <a:lnTo>
                  <a:pt x="2001" y="1931"/>
                </a:lnTo>
                <a:lnTo>
                  <a:pt x="1995" y="1887"/>
                </a:lnTo>
                <a:lnTo>
                  <a:pt x="1989" y="1847"/>
                </a:lnTo>
                <a:lnTo>
                  <a:pt x="1984" y="1814"/>
                </a:lnTo>
                <a:lnTo>
                  <a:pt x="1978" y="1785"/>
                </a:lnTo>
                <a:lnTo>
                  <a:pt x="1974" y="1766"/>
                </a:lnTo>
                <a:lnTo>
                  <a:pt x="1968" y="1748"/>
                </a:lnTo>
                <a:lnTo>
                  <a:pt x="1972" y="1759"/>
                </a:lnTo>
                <a:lnTo>
                  <a:pt x="1966" y="1747"/>
                </a:lnTo>
                <a:lnTo>
                  <a:pt x="1990" y="1774"/>
                </a:lnTo>
                <a:lnTo>
                  <a:pt x="1984" y="1770"/>
                </a:lnTo>
                <a:lnTo>
                  <a:pt x="2052" y="1776"/>
                </a:lnTo>
                <a:lnTo>
                  <a:pt x="2046" y="1779"/>
                </a:lnTo>
                <a:lnTo>
                  <a:pt x="2075" y="1756"/>
                </a:lnTo>
                <a:lnTo>
                  <a:pt x="2069" y="1765"/>
                </a:lnTo>
                <a:lnTo>
                  <a:pt x="2077" y="1750"/>
                </a:lnTo>
                <a:lnTo>
                  <a:pt x="2074" y="1757"/>
                </a:lnTo>
                <a:lnTo>
                  <a:pt x="2069" y="1771"/>
                </a:lnTo>
                <a:lnTo>
                  <a:pt x="2064" y="1791"/>
                </a:lnTo>
                <a:lnTo>
                  <a:pt x="2058" y="1816"/>
                </a:lnTo>
                <a:lnTo>
                  <a:pt x="2052" y="1847"/>
                </a:lnTo>
                <a:lnTo>
                  <a:pt x="2046" y="1879"/>
                </a:lnTo>
                <a:lnTo>
                  <a:pt x="2040" y="1916"/>
                </a:lnTo>
                <a:lnTo>
                  <a:pt x="2034" y="1957"/>
                </a:lnTo>
                <a:lnTo>
                  <a:pt x="2022" y="2047"/>
                </a:lnTo>
                <a:lnTo>
                  <a:pt x="2010" y="2146"/>
                </a:lnTo>
                <a:lnTo>
                  <a:pt x="1998" y="2251"/>
                </a:lnTo>
                <a:lnTo>
                  <a:pt x="1986" y="2361"/>
                </a:lnTo>
                <a:lnTo>
                  <a:pt x="1974" y="2473"/>
                </a:lnTo>
                <a:lnTo>
                  <a:pt x="1962" y="2585"/>
                </a:lnTo>
                <a:lnTo>
                  <a:pt x="1949" y="2695"/>
                </a:lnTo>
                <a:lnTo>
                  <a:pt x="1937" y="2800"/>
                </a:lnTo>
                <a:lnTo>
                  <a:pt x="1925" y="2897"/>
                </a:lnTo>
                <a:lnTo>
                  <a:pt x="1919" y="2942"/>
                </a:lnTo>
                <a:lnTo>
                  <a:pt x="1913" y="2984"/>
                </a:lnTo>
                <a:lnTo>
                  <a:pt x="1906" y="3025"/>
                </a:lnTo>
                <a:lnTo>
                  <a:pt x="1900" y="3061"/>
                </a:lnTo>
                <a:lnTo>
                  <a:pt x="1876" y="3200"/>
                </a:lnTo>
                <a:lnTo>
                  <a:pt x="1852" y="3343"/>
                </a:lnTo>
                <a:lnTo>
                  <a:pt x="1827" y="3482"/>
                </a:lnTo>
                <a:lnTo>
                  <a:pt x="1815" y="3548"/>
                </a:lnTo>
                <a:lnTo>
                  <a:pt x="1803" y="3612"/>
                </a:lnTo>
                <a:lnTo>
                  <a:pt x="1790" y="3673"/>
                </a:lnTo>
                <a:lnTo>
                  <a:pt x="1777" y="3728"/>
                </a:lnTo>
                <a:lnTo>
                  <a:pt x="1765" y="3778"/>
                </a:lnTo>
                <a:lnTo>
                  <a:pt x="1751" y="3824"/>
                </a:lnTo>
                <a:lnTo>
                  <a:pt x="1737" y="3866"/>
                </a:lnTo>
                <a:lnTo>
                  <a:pt x="1724" y="3892"/>
                </a:lnTo>
                <a:cubicBezTo>
                  <a:pt x="1723" y="3895"/>
                  <a:pt x="1721" y="3898"/>
                  <a:pt x="1719" y="3901"/>
                </a:cubicBezTo>
                <a:lnTo>
                  <a:pt x="1707" y="3919"/>
                </a:lnTo>
                <a:cubicBezTo>
                  <a:pt x="1702" y="3927"/>
                  <a:pt x="1695" y="3934"/>
                  <a:pt x="1687" y="3939"/>
                </a:cubicBezTo>
                <a:lnTo>
                  <a:pt x="1675" y="3947"/>
                </a:lnTo>
                <a:cubicBezTo>
                  <a:pt x="1661" y="3956"/>
                  <a:pt x="1645" y="3961"/>
                  <a:pt x="1629" y="3959"/>
                </a:cubicBezTo>
                <a:lnTo>
                  <a:pt x="1623" y="3959"/>
                </a:lnTo>
                <a:cubicBezTo>
                  <a:pt x="1608" y="3957"/>
                  <a:pt x="1594" y="3952"/>
                  <a:pt x="1583" y="3942"/>
                </a:cubicBezTo>
                <a:lnTo>
                  <a:pt x="1577" y="3937"/>
                </a:lnTo>
                <a:cubicBezTo>
                  <a:pt x="1573" y="3934"/>
                  <a:pt x="1569" y="3930"/>
                  <a:pt x="1566" y="3926"/>
                </a:cubicBezTo>
                <a:lnTo>
                  <a:pt x="1559" y="3917"/>
                </a:lnTo>
                <a:cubicBezTo>
                  <a:pt x="1557" y="3914"/>
                  <a:pt x="1554" y="3910"/>
                  <a:pt x="1552" y="3906"/>
                </a:cubicBezTo>
                <a:lnTo>
                  <a:pt x="1543" y="3887"/>
                </a:lnTo>
                <a:lnTo>
                  <a:pt x="1536" y="3868"/>
                </a:lnTo>
                <a:lnTo>
                  <a:pt x="1529" y="3846"/>
                </a:lnTo>
                <a:lnTo>
                  <a:pt x="1516" y="3798"/>
                </a:lnTo>
                <a:lnTo>
                  <a:pt x="1503" y="3742"/>
                </a:lnTo>
                <a:lnTo>
                  <a:pt x="1491" y="3680"/>
                </a:lnTo>
                <a:lnTo>
                  <a:pt x="1479" y="3614"/>
                </a:lnTo>
                <a:lnTo>
                  <a:pt x="1467" y="3545"/>
                </a:lnTo>
                <a:lnTo>
                  <a:pt x="1455" y="3477"/>
                </a:lnTo>
                <a:lnTo>
                  <a:pt x="1442" y="3410"/>
                </a:lnTo>
                <a:lnTo>
                  <a:pt x="1430" y="3348"/>
                </a:lnTo>
                <a:lnTo>
                  <a:pt x="1419" y="3294"/>
                </a:lnTo>
                <a:lnTo>
                  <a:pt x="1407" y="3246"/>
                </a:lnTo>
                <a:lnTo>
                  <a:pt x="1402" y="3228"/>
                </a:lnTo>
                <a:lnTo>
                  <a:pt x="1397" y="3213"/>
                </a:lnTo>
                <a:lnTo>
                  <a:pt x="1391" y="3197"/>
                </a:lnTo>
                <a:lnTo>
                  <a:pt x="1396" y="3207"/>
                </a:lnTo>
                <a:lnTo>
                  <a:pt x="1393" y="3201"/>
                </a:lnTo>
                <a:lnTo>
                  <a:pt x="1387" y="3193"/>
                </a:lnTo>
                <a:lnTo>
                  <a:pt x="1403" y="3209"/>
                </a:lnTo>
                <a:lnTo>
                  <a:pt x="1397" y="3205"/>
                </a:lnTo>
                <a:lnTo>
                  <a:pt x="1437" y="3219"/>
                </a:lnTo>
                <a:lnTo>
                  <a:pt x="1425" y="3218"/>
                </a:lnTo>
                <a:lnTo>
                  <a:pt x="1468" y="3206"/>
                </a:lnTo>
                <a:lnTo>
                  <a:pt x="1456" y="3214"/>
                </a:lnTo>
                <a:lnTo>
                  <a:pt x="1471" y="3201"/>
                </a:lnTo>
                <a:lnTo>
                  <a:pt x="1459" y="3216"/>
                </a:lnTo>
                <a:lnTo>
                  <a:pt x="1467" y="3203"/>
                </a:lnTo>
                <a:lnTo>
                  <a:pt x="1458" y="3220"/>
                </a:lnTo>
                <a:lnTo>
                  <a:pt x="1447" y="3245"/>
                </a:lnTo>
                <a:lnTo>
                  <a:pt x="1436" y="3276"/>
                </a:lnTo>
                <a:lnTo>
                  <a:pt x="1424" y="3312"/>
                </a:lnTo>
                <a:lnTo>
                  <a:pt x="1413" y="3353"/>
                </a:lnTo>
                <a:lnTo>
                  <a:pt x="1401" y="3398"/>
                </a:lnTo>
                <a:lnTo>
                  <a:pt x="1388" y="3446"/>
                </a:lnTo>
                <a:lnTo>
                  <a:pt x="1364" y="3546"/>
                </a:lnTo>
                <a:lnTo>
                  <a:pt x="1340" y="3650"/>
                </a:lnTo>
                <a:lnTo>
                  <a:pt x="1315" y="3748"/>
                </a:lnTo>
                <a:lnTo>
                  <a:pt x="1304" y="3796"/>
                </a:lnTo>
                <a:lnTo>
                  <a:pt x="1292" y="3850"/>
                </a:lnTo>
                <a:lnTo>
                  <a:pt x="1280" y="3906"/>
                </a:lnTo>
                <a:lnTo>
                  <a:pt x="1268" y="3966"/>
                </a:lnTo>
                <a:lnTo>
                  <a:pt x="1244" y="4093"/>
                </a:lnTo>
                <a:lnTo>
                  <a:pt x="1219" y="4224"/>
                </a:lnTo>
                <a:lnTo>
                  <a:pt x="1195" y="4353"/>
                </a:lnTo>
                <a:lnTo>
                  <a:pt x="1182" y="4416"/>
                </a:lnTo>
                <a:lnTo>
                  <a:pt x="1170" y="4475"/>
                </a:lnTo>
                <a:lnTo>
                  <a:pt x="1158" y="4532"/>
                </a:lnTo>
                <a:lnTo>
                  <a:pt x="1145" y="4586"/>
                </a:lnTo>
                <a:lnTo>
                  <a:pt x="1132" y="4634"/>
                </a:lnTo>
                <a:lnTo>
                  <a:pt x="1119" y="4680"/>
                </a:lnTo>
                <a:lnTo>
                  <a:pt x="1095" y="4746"/>
                </a:lnTo>
                <a:lnTo>
                  <a:pt x="1068" y="4804"/>
                </a:lnTo>
                <a:lnTo>
                  <a:pt x="1039" y="4852"/>
                </a:lnTo>
                <a:lnTo>
                  <a:pt x="1011" y="4894"/>
                </a:lnTo>
                <a:lnTo>
                  <a:pt x="982" y="4930"/>
                </a:lnTo>
                <a:lnTo>
                  <a:pt x="957" y="4958"/>
                </a:lnTo>
                <a:lnTo>
                  <a:pt x="908" y="5014"/>
                </a:lnTo>
                <a:lnTo>
                  <a:pt x="887" y="5035"/>
                </a:lnTo>
                <a:cubicBezTo>
                  <a:pt x="885" y="5038"/>
                  <a:pt x="881" y="5041"/>
                  <a:pt x="878" y="5043"/>
                </a:cubicBezTo>
                <a:lnTo>
                  <a:pt x="849" y="5064"/>
                </a:lnTo>
                <a:lnTo>
                  <a:pt x="801" y="5092"/>
                </a:lnTo>
                <a:lnTo>
                  <a:pt x="781" y="5105"/>
                </a:lnTo>
                <a:lnTo>
                  <a:pt x="755" y="5129"/>
                </a:lnTo>
                <a:lnTo>
                  <a:pt x="764" y="5120"/>
                </a:lnTo>
                <a:lnTo>
                  <a:pt x="740" y="5151"/>
                </a:lnTo>
                <a:lnTo>
                  <a:pt x="747" y="5140"/>
                </a:lnTo>
                <a:lnTo>
                  <a:pt x="730" y="5173"/>
                </a:lnTo>
                <a:lnTo>
                  <a:pt x="725" y="5186"/>
                </a:lnTo>
                <a:lnTo>
                  <a:pt x="720" y="5203"/>
                </a:lnTo>
                <a:lnTo>
                  <a:pt x="708" y="5247"/>
                </a:lnTo>
                <a:lnTo>
                  <a:pt x="696" y="5300"/>
                </a:lnTo>
                <a:lnTo>
                  <a:pt x="684" y="5361"/>
                </a:lnTo>
                <a:lnTo>
                  <a:pt x="672" y="5428"/>
                </a:lnTo>
                <a:lnTo>
                  <a:pt x="660" y="5498"/>
                </a:lnTo>
                <a:lnTo>
                  <a:pt x="636" y="5639"/>
                </a:lnTo>
                <a:lnTo>
                  <a:pt x="624" y="5708"/>
                </a:lnTo>
                <a:lnTo>
                  <a:pt x="611" y="5772"/>
                </a:lnTo>
                <a:lnTo>
                  <a:pt x="598" y="5832"/>
                </a:lnTo>
                <a:lnTo>
                  <a:pt x="585" y="5882"/>
                </a:lnTo>
                <a:lnTo>
                  <a:pt x="578" y="5905"/>
                </a:lnTo>
                <a:lnTo>
                  <a:pt x="571" y="5926"/>
                </a:lnTo>
                <a:lnTo>
                  <a:pt x="561" y="5949"/>
                </a:lnTo>
                <a:lnTo>
                  <a:pt x="555" y="5960"/>
                </a:lnTo>
                <a:cubicBezTo>
                  <a:pt x="554" y="5963"/>
                  <a:pt x="552" y="5966"/>
                  <a:pt x="550" y="5969"/>
                </a:cubicBezTo>
                <a:lnTo>
                  <a:pt x="544" y="5977"/>
                </a:lnTo>
                <a:cubicBezTo>
                  <a:pt x="538" y="5984"/>
                  <a:pt x="531" y="5990"/>
                  <a:pt x="524" y="5995"/>
                </a:cubicBezTo>
                <a:lnTo>
                  <a:pt x="517" y="5999"/>
                </a:lnTo>
                <a:cubicBezTo>
                  <a:pt x="508" y="6005"/>
                  <a:pt x="497" y="6008"/>
                  <a:pt x="485" y="6009"/>
                </a:cubicBezTo>
                <a:lnTo>
                  <a:pt x="479" y="6010"/>
                </a:lnTo>
                <a:cubicBezTo>
                  <a:pt x="463" y="6011"/>
                  <a:pt x="447" y="6007"/>
                  <a:pt x="434" y="5998"/>
                </a:cubicBezTo>
                <a:lnTo>
                  <a:pt x="428" y="5994"/>
                </a:lnTo>
                <a:cubicBezTo>
                  <a:pt x="421" y="5989"/>
                  <a:pt x="415" y="5984"/>
                  <a:pt x="410" y="5977"/>
                </a:cubicBezTo>
                <a:lnTo>
                  <a:pt x="404" y="5969"/>
                </a:lnTo>
                <a:cubicBezTo>
                  <a:pt x="401" y="5966"/>
                  <a:pt x="399" y="5962"/>
                  <a:pt x="397" y="5958"/>
                </a:cubicBezTo>
                <a:lnTo>
                  <a:pt x="388" y="5939"/>
                </a:lnTo>
                <a:lnTo>
                  <a:pt x="381" y="5920"/>
                </a:lnTo>
                <a:lnTo>
                  <a:pt x="374" y="5899"/>
                </a:lnTo>
                <a:lnTo>
                  <a:pt x="367" y="5873"/>
                </a:lnTo>
                <a:lnTo>
                  <a:pt x="360" y="5845"/>
                </a:lnTo>
                <a:lnTo>
                  <a:pt x="348" y="5783"/>
                </a:lnTo>
                <a:lnTo>
                  <a:pt x="336" y="5712"/>
                </a:lnTo>
                <a:lnTo>
                  <a:pt x="324" y="5635"/>
                </a:lnTo>
                <a:lnTo>
                  <a:pt x="311" y="5549"/>
                </a:lnTo>
                <a:lnTo>
                  <a:pt x="299" y="5460"/>
                </a:lnTo>
                <a:lnTo>
                  <a:pt x="287" y="5367"/>
                </a:lnTo>
                <a:lnTo>
                  <a:pt x="275" y="5273"/>
                </a:lnTo>
                <a:lnTo>
                  <a:pt x="263" y="5179"/>
                </a:lnTo>
                <a:lnTo>
                  <a:pt x="250" y="5086"/>
                </a:lnTo>
                <a:lnTo>
                  <a:pt x="238" y="4997"/>
                </a:lnTo>
                <a:lnTo>
                  <a:pt x="226" y="4914"/>
                </a:lnTo>
                <a:lnTo>
                  <a:pt x="214" y="4837"/>
                </a:lnTo>
                <a:lnTo>
                  <a:pt x="202" y="4768"/>
                </a:lnTo>
                <a:lnTo>
                  <a:pt x="178" y="4642"/>
                </a:lnTo>
                <a:lnTo>
                  <a:pt x="154" y="4522"/>
                </a:lnTo>
                <a:lnTo>
                  <a:pt x="130" y="4408"/>
                </a:lnTo>
                <a:lnTo>
                  <a:pt x="106" y="4297"/>
                </a:lnTo>
                <a:lnTo>
                  <a:pt x="57" y="4078"/>
                </a:lnTo>
                <a:lnTo>
                  <a:pt x="33" y="3969"/>
                </a:lnTo>
                <a:lnTo>
                  <a:pt x="8" y="3856"/>
                </a:lnTo>
                <a:cubicBezTo>
                  <a:pt x="0" y="3817"/>
                  <a:pt x="24" y="3779"/>
                  <a:pt x="63" y="3771"/>
                </a:cubicBezTo>
                <a:cubicBezTo>
                  <a:pt x="102" y="3762"/>
                  <a:pt x="140" y="3787"/>
                  <a:pt x="149" y="3826"/>
                </a:cubicBezTo>
                <a:close/>
              </a:path>
            </a:pathLst>
          </a:custGeom>
          <a:solidFill>
            <a:srgbClr val="4F81BD"/>
          </a:solidFill>
          <a:ln w="1" cap="flat">
            <a:solidFill>
              <a:srgbClr val="4F81BD"/>
            </a:solidFill>
            <a:prstDash val="solid"/>
            <a:bevel/>
            <a:headEnd/>
            <a:tailEnd/>
          </a:ln>
        </p:spPr>
        <p:txBody>
          <a:bodyPr vert="horz" wrap="square" lIns="91440" tIns="45720" rIns="91440" bIns="45720" numCol="1" anchor="t" anchorCtr="0" compatLnSpc="1">
            <a:prstTxWarp prst="textNoShape">
              <a:avLst/>
            </a:prstTxWarp>
          </a:bodyPr>
          <a:lstStyle/>
          <a:p>
            <a:endParaRPr lang="en-US" smtClean="0">
              <a:solidFill>
                <a:prstClr val="black"/>
              </a:solidFill>
              <a:cs typeface="Arial" charset="0"/>
            </a:endParaRPr>
          </a:p>
        </p:txBody>
      </p:sp>
      <p:sp>
        <p:nvSpPr>
          <p:cNvPr id="151" name="Rectangle 51"/>
          <p:cNvSpPr>
            <a:spLocks noChangeArrowheads="1"/>
          </p:cNvSpPr>
          <p:nvPr/>
        </p:nvSpPr>
        <p:spPr bwMode="auto">
          <a:xfrm>
            <a:off x="6713732" y="2114557"/>
            <a:ext cx="1048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b="1" dirty="0" smtClean="0">
                <a:solidFill>
                  <a:srgbClr val="CC00FF"/>
                </a:solidFill>
                <a:cs typeface="Arial" pitchFamily="34" charset="0"/>
              </a:rPr>
              <a:t>Females</a:t>
            </a:r>
            <a:endParaRPr lang="en-US" sz="3600" b="1" dirty="0" smtClean="0">
              <a:solidFill>
                <a:prstClr val="black"/>
              </a:solidFill>
              <a:latin typeface="Arial" pitchFamily="34" charset="0"/>
              <a:cs typeface="Arial" pitchFamily="34" charset="0"/>
            </a:endParaRPr>
          </a:p>
        </p:txBody>
      </p:sp>
      <p:sp>
        <p:nvSpPr>
          <p:cNvPr id="152" name="Rectangle 52"/>
          <p:cNvSpPr>
            <a:spLocks noChangeArrowheads="1"/>
          </p:cNvSpPr>
          <p:nvPr/>
        </p:nvSpPr>
        <p:spPr bwMode="auto">
          <a:xfrm>
            <a:off x="6557979" y="4081718"/>
            <a:ext cx="775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b="1" dirty="0" smtClean="0">
                <a:solidFill>
                  <a:srgbClr val="0070C0"/>
                </a:solidFill>
                <a:cs typeface="Arial" pitchFamily="34" charset="0"/>
              </a:rPr>
              <a:t>Males</a:t>
            </a:r>
            <a:endParaRPr lang="en-US" sz="3600" b="1" dirty="0" smtClean="0">
              <a:solidFill>
                <a:prstClr val="black"/>
              </a:solidFill>
              <a:latin typeface="Arial" pitchFamily="34" charset="0"/>
              <a:cs typeface="Arial" pitchFamily="34" charset="0"/>
            </a:endParaRPr>
          </a:p>
        </p:txBody>
      </p:sp>
      <p:sp>
        <p:nvSpPr>
          <p:cNvPr id="24" name="Rectangle 24"/>
          <p:cNvSpPr>
            <a:spLocks noChangeArrowheads="1"/>
          </p:cNvSpPr>
          <p:nvPr/>
        </p:nvSpPr>
        <p:spPr bwMode="auto">
          <a:xfrm>
            <a:off x="2200612" y="6168385"/>
            <a:ext cx="129844"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0</a:t>
            </a:r>
            <a:endParaRPr lang="en-US" sz="4400" smtClean="0">
              <a:solidFill>
                <a:prstClr val="black"/>
              </a:solidFill>
              <a:latin typeface="Arial" pitchFamily="34" charset="0"/>
              <a:cs typeface="Arial" pitchFamily="34" charset="0"/>
            </a:endParaRPr>
          </a:p>
        </p:txBody>
      </p:sp>
      <p:sp>
        <p:nvSpPr>
          <p:cNvPr id="25" name="Rectangle 25"/>
          <p:cNvSpPr>
            <a:spLocks noChangeArrowheads="1"/>
          </p:cNvSpPr>
          <p:nvPr/>
        </p:nvSpPr>
        <p:spPr bwMode="auto">
          <a:xfrm>
            <a:off x="2588473" y="6168385"/>
            <a:ext cx="129844"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5</a:t>
            </a:r>
            <a:endParaRPr lang="en-US" sz="4400" smtClean="0">
              <a:solidFill>
                <a:prstClr val="black"/>
              </a:solidFill>
              <a:latin typeface="Arial" pitchFamily="34" charset="0"/>
              <a:cs typeface="Arial" pitchFamily="34" charset="0"/>
            </a:endParaRPr>
          </a:p>
        </p:txBody>
      </p:sp>
      <p:sp>
        <p:nvSpPr>
          <p:cNvPr id="26" name="Rectangle 26"/>
          <p:cNvSpPr>
            <a:spLocks noChangeArrowheads="1"/>
          </p:cNvSpPr>
          <p:nvPr/>
        </p:nvSpPr>
        <p:spPr bwMode="auto">
          <a:xfrm>
            <a:off x="2907073"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10</a:t>
            </a:r>
            <a:endParaRPr lang="en-US" sz="4400" smtClean="0">
              <a:solidFill>
                <a:prstClr val="black"/>
              </a:solidFill>
              <a:latin typeface="Arial" pitchFamily="34" charset="0"/>
              <a:cs typeface="Arial" pitchFamily="34" charset="0"/>
            </a:endParaRPr>
          </a:p>
        </p:txBody>
      </p:sp>
      <p:sp>
        <p:nvSpPr>
          <p:cNvPr id="27" name="Rectangle 27"/>
          <p:cNvSpPr>
            <a:spLocks noChangeArrowheads="1"/>
          </p:cNvSpPr>
          <p:nvPr/>
        </p:nvSpPr>
        <p:spPr bwMode="auto">
          <a:xfrm>
            <a:off x="3294934"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15</a:t>
            </a:r>
            <a:endParaRPr lang="en-US" sz="4400" smtClean="0">
              <a:solidFill>
                <a:prstClr val="black"/>
              </a:solidFill>
              <a:latin typeface="Arial" pitchFamily="34" charset="0"/>
              <a:cs typeface="Arial" pitchFamily="34" charset="0"/>
            </a:endParaRPr>
          </a:p>
        </p:txBody>
      </p:sp>
      <p:sp>
        <p:nvSpPr>
          <p:cNvPr id="28" name="Rectangle 28"/>
          <p:cNvSpPr>
            <a:spLocks noChangeArrowheads="1"/>
          </p:cNvSpPr>
          <p:nvPr/>
        </p:nvSpPr>
        <p:spPr bwMode="auto">
          <a:xfrm>
            <a:off x="3682795"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20</a:t>
            </a:r>
            <a:endParaRPr lang="en-US" sz="4400" smtClean="0">
              <a:solidFill>
                <a:prstClr val="black"/>
              </a:solidFill>
              <a:latin typeface="Arial" pitchFamily="34" charset="0"/>
              <a:cs typeface="Arial" pitchFamily="34" charset="0"/>
            </a:endParaRPr>
          </a:p>
        </p:txBody>
      </p:sp>
      <p:sp>
        <p:nvSpPr>
          <p:cNvPr id="29" name="Rectangle 29"/>
          <p:cNvSpPr>
            <a:spLocks noChangeArrowheads="1"/>
          </p:cNvSpPr>
          <p:nvPr/>
        </p:nvSpPr>
        <p:spPr bwMode="auto">
          <a:xfrm>
            <a:off x="4070656"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25</a:t>
            </a:r>
            <a:endParaRPr lang="en-US" sz="4400" smtClean="0">
              <a:solidFill>
                <a:prstClr val="black"/>
              </a:solidFill>
              <a:latin typeface="Arial" pitchFamily="34" charset="0"/>
              <a:cs typeface="Arial" pitchFamily="34" charset="0"/>
            </a:endParaRPr>
          </a:p>
        </p:txBody>
      </p:sp>
      <p:sp>
        <p:nvSpPr>
          <p:cNvPr id="30" name="Rectangle 30"/>
          <p:cNvSpPr>
            <a:spLocks noChangeArrowheads="1"/>
          </p:cNvSpPr>
          <p:nvPr/>
        </p:nvSpPr>
        <p:spPr bwMode="auto">
          <a:xfrm>
            <a:off x="4461979"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30</a:t>
            </a:r>
            <a:endParaRPr lang="en-US" sz="4400" smtClean="0">
              <a:solidFill>
                <a:prstClr val="black"/>
              </a:solidFill>
              <a:latin typeface="Arial" pitchFamily="34" charset="0"/>
              <a:cs typeface="Arial" pitchFamily="34" charset="0"/>
            </a:endParaRPr>
          </a:p>
        </p:txBody>
      </p:sp>
      <p:sp>
        <p:nvSpPr>
          <p:cNvPr id="31" name="Rectangle 31"/>
          <p:cNvSpPr>
            <a:spLocks noChangeArrowheads="1"/>
          </p:cNvSpPr>
          <p:nvPr/>
        </p:nvSpPr>
        <p:spPr bwMode="auto">
          <a:xfrm>
            <a:off x="4849840"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35</a:t>
            </a:r>
            <a:endParaRPr lang="en-US" sz="4400" smtClean="0">
              <a:solidFill>
                <a:prstClr val="black"/>
              </a:solidFill>
              <a:latin typeface="Arial" pitchFamily="34" charset="0"/>
              <a:cs typeface="Arial" pitchFamily="34" charset="0"/>
            </a:endParaRPr>
          </a:p>
        </p:txBody>
      </p:sp>
      <p:sp>
        <p:nvSpPr>
          <p:cNvPr id="1024" name="Rectangle 32"/>
          <p:cNvSpPr>
            <a:spLocks noChangeArrowheads="1"/>
          </p:cNvSpPr>
          <p:nvPr/>
        </p:nvSpPr>
        <p:spPr bwMode="auto">
          <a:xfrm>
            <a:off x="5237701"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40</a:t>
            </a:r>
            <a:endParaRPr lang="en-US" sz="4400" smtClean="0">
              <a:solidFill>
                <a:prstClr val="black"/>
              </a:solidFill>
              <a:latin typeface="Arial" pitchFamily="34" charset="0"/>
              <a:cs typeface="Arial" pitchFamily="34" charset="0"/>
            </a:endParaRPr>
          </a:p>
        </p:txBody>
      </p:sp>
      <p:sp>
        <p:nvSpPr>
          <p:cNvPr id="1025" name="Rectangle 33"/>
          <p:cNvSpPr>
            <a:spLocks noChangeArrowheads="1"/>
          </p:cNvSpPr>
          <p:nvPr/>
        </p:nvSpPr>
        <p:spPr bwMode="auto">
          <a:xfrm>
            <a:off x="5625562"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45</a:t>
            </a:r>
            <a:endParaRPr lang="en-US" sz="4400" smtClean="0">
              <a:solidFill>
                <a:prstClr val="black"/>
              </a:solidFill>
              <a:latin typeface="Arial" pitchFamily="34" charset="0"/>
              <a:cs typeface="Arial" pitchFamily="34" charset="0"/>
            </a:endParaRPr>
          </a:p>
        </p:txBody>
      </p:sp>
      <p:sp>
        <p:nvSpPr>
          <p:cNvPr id="1027" name="Rectangle 34"/>
          <p:cNvSpPr>
            <a:spLocks noChangeArrowheads="1"/>
          </p:cNvSpPr>
          <p:nvPr/>
        </p:nvSpPr>
        <p:spPr bwMode="auto">
          <a:xfrm>
            <a:off x="6013423"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50</a:t>
            </a:r>
            <a:endParaRPr lang="en-US" sz="4400" smtClean="0">
              <a:solidFill>
                <a:prstClr val="black"/>
              </a:solidFill>
              <a:latin typeface="Arial" pitchFamily="34" charset="0"/>
              <a:cs typeface="Arial" pitchFamily="34" charset="0"/>
            </a:endParaRPr>
          </a:p>
        </p:txBody>
      </p:sp>
      <p:sp>
        <p:nvSpPr>
          <p:cNvPr id="1028" name="Rectangle 35"/>
          <p:cNvSpPr>
            <a:spLocks noChangeArrowheads="1"/>
          </p:cNvSpPr>
          <p:nvPr/>
        </p:nvSpPr>
        <p:spPr bwMode="auto">
          <a:xfrm>
            <a:off x="6401284"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55</a:t>
            </a:r>
            <a:endParaRPr lang="en-US" sz="4400" smtClean="0">
              <a:solidFill>
                <a:prstClr val="black"/>
              </a:solidFill>
              <a:latin typeface="Arial" pitchFamily="34" charset="0"/>
              <a:cs typeface="Arial" pitchFamily="34" charset="0"/>
            </a:endParaRPr>
          </a:p>
        </p:txBody>
      </p:sp>
      <p:sp>
        <p:nvSpPr>
          <p:cNvPr id="1029" name="Rectangle 36"/>
          <p:cNvSpPr>
            <a:spLocks noChangeArrowheads="1"/>
          </p:cNvSpPr>
          <p:nvPr/>
        </p:nvSpPr>
        <p:spPr bwMode="auto">
          <a:xfrm>
            <a:off x="6789145"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60</a:t>
            </a:r>
            <a:endParaRPr lang="en-US" sz="4400" smtClean="0">
              <a:solidFill>
                <a:prstClr val="black"/>
              </a:solidFill>
              <a:latin typeface="Arial" pitchFamily="34" charset="0"/>
              <a:cs typeface="Arial" pitchFamily="34" charset="0"/>
            </a:endParaRPr>
          </a:p>
        </p:txBody>
      </p:sp>
      <p:sp>
        <p:nvSpPr>
          <p:cNvPr id="1030" name="Rectangle 37"/>
          <p:cNvSpPr>
            <a:spLocks noChangeArrowheads="1"/>
          </p:cNvSpPr>
          <p:nvPr/>
        </p:nvSpPr>
        <p:spPr bwMode="auto">
          <a:xfrm>
            <a:off x="7180470"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65</a:t>
            </a:r>
            <a:endParaRPr lang="en-US" sz="4400" smtClean="0">
              <a:solidFill>
                <a:prstClr val="black"/>
              </a:solidFill>
              <a:latin typeface="Arial" pitchFamily="34" charset="0"/>
              <a:cs typeface="Arial" pitchFamily="34" charset="0"/>
            </a:endParaRPr>
          </a:p>
        </p:txBody>
      </p:sp>
      <p:sp>
        <p:nvSpPr>
          <p:cNvPr id="1031" name="Rectangle 38"/>
          <p:cNvSpPr>
            <a:spLocks noChangeArrowheads="1"/>
          </p:cNvSpPr>
          <p:nvPr/>
        </p:nvSpPr>
        <p:spPr bwMode="auto">
          <a:xfrm>
            <a:off x="7568331"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70</a:t>
            </a:r>
            <a:endParaRPr lang="en-US" sz="4400" smtClean="0">
              <a:solidFill>
                <a:prstClr val="black"/>
              </a:solidFill>
              <a:latin typeface="Arial" pitchFamily="34" charset="0"/>
              <a:cs typeface="Arial" pitchFamily="34" charset="0"/>
            </a:endParaRPr>
          </a:p>
        </p:txBody>
      </p:sp>
      <p:sp>
        <p:nvSpPr>
          <p:cNvPr id="1032" name="Rectangle 39"/>
          <p:cNvSpPr>
            <a:spLocks noChangeArrowheads="1"/>
          </p:cNvSpPr>
          <p:nvPr/>
        </p:nvSpPr>
        <p:spPr bwMode="auto">
          <a:xfrm>
            <a:off x="7956192"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75</a:t>
            </a:r>
            <a:endParaRPr lang="en-US" sz="4400" smtClean="0">
              <a:solidFill>
                <a:prstClr val="black"/>
              </a:solidFill>
              <a:latin typeface="Arial" pitchFamily="34" charset="0"/>
              <a:cs typeface="Arial" pitchFamily="34" charset="0"/>
            </a:endParaRPr>
          </a:p>
        </p:txBody>
      </p:sp>
      <p:sp>
        <p:nvSpPr>
          <p:cNvPr id="1033" name="Rectangle 40"/>
          <p:cNvSpPr>
            <a:spLocks noChangeArrowheads="1"/>
          </p:cNvSpPr>
          <p:nvPr/>
        </p:nvSpPr>
        <p:spPr bwMode="auto">
          <a:xfrm>
            <a:off x="8344053"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80</a:t>
            </a:r>
            <a:endParaRPr lang="en-US" sz="4400" smtClean="0">
              <a:solidFill>
                <a:prstClr val="black"/>
              </a:solidFill>
              <a:latin typeface="Arial" pitchFamily="34" charset="0"/>
              <a:cs typeface="Arial" pitchFamily="34" charset="0"/>
            </a:endParaRPr>
          </a:p>
        </p:txBody>
      </p:sp>
      <p:sp>
        <p:nvSpPr>
          <p:cNvPr id="1034" name="Rectangle 41"/>
          <p:cNvSpPr>
            <a:spLocks noChangeArrowheads="1"/>
          </p:cNvSpPr>
          <p:nvPr/>
        </p:nvSpPr>
        <p:spPr bwMode="auto">
          <a:xfrm>
            <a:off x="8731914" y="6168385"/>
            <a:ext cx="259686" cy="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85</a:t>
            </a:r>
            <a:endParaRPr lang="en-US" sz="4400" smtClean="0">
              <a:solidFill>
                <a:prstClr val="black"/>
              </a:solidFill>
              <a:latin typeface="Arial" pitchFamily="34" charset="0"/>
              <a:cs typeface="Arial" pitchFamily="34" charset="0"/>
            </a:endParaRPr>
          </a:p>
        </p:txBody>
      </p:sp>
      <p:sp>
        <p:nvSpPr>
          <p:cNvPr id="1035" name="Rectangle 42"/>
          <p:cNvSpPr>
            <a:spLocks noChangeArrowheads="1"/>
          </p:cNvSpPr>
          <p:nvPr/>
        </p:nvSpPr>
        <p:spPr bwMode="auto">
          <a:xfrm>
            <a:off x="3913986" y="6424045"/>
            <a:ext cx="3031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b="1" dirty="0" smtClean="0">
                <a:solidFill>
                  <a:srgbClr val="000000"/>
                </a:solidFill>
                <a:cs typeface="Arial" pitchFamily="34" charset="0"/>
              </a:rPr>
              <a:t>Age at Diagnosis (Years)</a:t>
            </a:r>
            <a:endParaRPr lang="en-US" sz="4000" dirty="0" smtClean="0">
              <a:solidFill>
                <a:prstClr val="black"/>
              </a:solidFill>
              <a:latin typeface="Arial" pitchFamily="34" charset="0"/>
              <a:cs typeface="Arial" pitchFamily="34" charset="0"/>
            </a:endParaRPr>
          </a:p>
        </p:txBody>
      </p:sp>
      <p:sp>
        <p:nvSpPr>
          <p:cNvPr id="13" name="Rectangle 13"/>
          <p:cNvSpPr>
            <a:spLocks noChangeArrowheads="1"/>
          </p:cNvSpPr>
          <p:nvPr/>
        </p:nvSpPr>
        <p:spPr bwMode="auto">
          <a:xfrm>
            <a:off x="1821960" y="5920339"/>
            <a:ext cx="312585"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0%</a:t>
            </a:r>
            <a:endParaRPr lang="en-US" sz="4400" smtClean="0">
              <a:solidFill>
                <a:prstClr val="black"/>
              </a:solidFill>
              <a:latin typeface="Arial" pitchFamily="34" charset="0"/>
              <a:cs typeface="Arial" pitchFamily="34" charset="0"/>
            </a:endParaRPr>
          </a:p>
        </p:txBody>
      </p:sp>
      <p:sp>
        <p:nvSpPr>
          <p:cNvPr id="14" name="Rectangle 14"/>
          <p:cNvSpPr>
            <a:spLocks noChangeArrowheads="1"/>
          </p:cNvSpPr>
          <p:nvPr/>
        </p:nvSpPr>
        <p:spPr bwMode="auto">
          <a:xfrm>
            <a:off x="1821960" y="5486526"/>
            <a:ext cx="312585"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2%</a:t>
            </a:r>
            <a:endParaRPr lang="en-US" sz="4400" smtClean="0">
              <a:solidFill>
                <a:prstClr val="black"/>
              </a:solidFill>
              <a:latin typeface="Arial" pitchFamily="34" charset="0"/>
              <a:cs typeface="Arial" pitchFamily="34" charset="0"/>
            </a:endParaRPr>
          </a:p>
        </p:txBody>
      </p:sp>
      <p:sp>
        <p:nvSpPr>
          <p:cNvPr id="15" name="Rectangle 15"/>
          <p:cNvSpPr>
            <a:spLocks noChangeArrowheads="1"/>
          </p:cNvSpPr>
          <p:nvPr/>
        </p:nvSpPr>
        <p:spPr bwMode="auto">
          <a:xfrm>
            <a:off x="1821960" y="5052716"/>
            <a:ext cx="312585"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4%</a:t>
            </a:r>
            <a:endParaRPr lang="en-US" sz="4400" smtClean="0">
              <a:solidFill>
                <a:prstClr val="black"/>
              </a:solidFill>
              <a:latin typeface="Arial" pitchFamily="34" charset="0"/>
              <a:cs typeface="Arial" pitchFamily="34" charset="0"/>
            </a:endParaRPr>
          </a:p>
        </p:txBody>
      </p:sp>
      <p:sp>
        <p:nvSpPr>
          <p:cNvPr id="16" name="Rectangle 16"/>
          <p:cNvSpPr>
            <a:spLocks noChangeArrowheads="1"/>
          </p:cNvSpPr>
          <p:nvPr/>
        </p:nvSpPr>
        <p:spPr bwMode="auto">
          <a:xfrm>
            <a:off x="1821960" y="4618905"/>
            <a:ext cx="312585"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6%</a:t>
            </a:r>
            <a:endParaRPr lang="en-US" sz="4400" smtClean="0">
              <a:solidFill>
                <a:prstClr val="black"/>
              </a:solidFill>
              <a:latin typeface="Arial" pitchFamily="34" charset="0"/>
              <a:cs typeface="Arial" pitchFamily="34" charset="0"/>
            </a:endParaRPr>
          </a:p>
        </p:txBody>
      </p:sp>
      <p:sp>
        <p:nvSpPr>
          <p:cNvPr id="17" name="Rectangle 17"/>
          <p:cNvSpPr>
            <a:spLocks noChangeArrowheads="1"/>
          </p:cNvSpPr>
          <p:nvPr/>
        </p:nvSpPr>
        <p:spPr bwMode="auto">
          <a:xfrm>
            <a:off x="1821960" y="4185094"/>
            <a:ext cx="312585"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8%</a:t>
            </a:r>
            <a:endParaRPr lang="en-US" sz="4400" smtClean="0">
              <a:solidFill>
                <a:prstClr val="black"/>
              </a:solidFill>
              <a:latin typeface="Arial" pitchFamily="34" charset="0"/>
              <a:cs typeface="Arial" pitchFamily="34" charset="0"/>
            </a:endParaRPr>
          </a:p>
        </p:txBody>
      </p:sp>
      <p:sp>
        <p:nvSpPr>
          <p:cNvPr id="18" name="Rectangle 18"/>
          <p:cNvSpPr>
            <a:spLocks noChangeArrowheads="1"/>
          </p:cNvSpPr>
          <p:nvPr/>
        </p:nvSpPr>
        <p:spPr bwMode="auto">
          <a:xfrm>
            <a:off x="1692116" y="3751282"/>
            <a:ext cx="442429"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10%</a:t>
            </a:r>
            <a:endParaRPr lang="en-US" sz="4400" smtClean="0">
              <a:solidFill>
                <a:prstClr val="black"/>
              </a:solidFill>
              <a:latin typeface="Arial" pitchFamily="34" charset="0"/>
              <a:cs typeface="Arial" pitchFamily="34" charset="0"/>
            </a:endParaRPr>
          </a:p>
        </p:txBody>
      </p:sp>
      <p:sp>
        <p:nvSpPr>
          <p:cNvPr id="19" name="Rectangle 19"/>
          <p:cNvSpPr>
            <a:spLocks noChangeArrowheads="1"/>
          </p:cNvSpPr>
          <p:nvPr/>
        </p:nvSpPr>
        <p:spPr bwMode="auto">
          <a:xfrm>
            <a:off x="1692116" y="3317472"/>
            <a:ext cx="442429"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12%</a:t>
            </a:r>
            <a:endParaRPr lang="en-US" sz="4400" smtClean="0">
              <a:solidFill>
                <a:prstClr val="black"/>
              </a:solidFill>
              <a:latin typeface="Arial" pitchFamily="34" charset="0"/>
              <a:cs typeface="Arial" pitchFamily="34" charset="0"/>
            </a:endParaRPr>
          </a:p>
        </p:txBody>
      </p:sp>
      <p:sp>
        <p:nvSpPr>
          <p:cNvPr id="20" name="Rectangle 20"/>
          <p:cNvSpPr>
            <a:spLocks noChangeArrowheads="1"/>
          </p:cNvSpPr>
          <p:nvPr/>
        </p:nvSpPr>
        <p:spPr bwMode="auto">
          <a:xfrm>
            <a:off x="1692116" y="2883660"/>
            <a:ext cx="442429"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14%</a:t>
            </a:r>
            <a:endParaRPr lang="en-US" sz="4400" smtClean="0">
              <a:solidFill>
                <a:prstClr val="black"/>
              </a:solidFill>
              <a:latin typeface="Arial" pitchFamily="34" charset="0"/>
              <a:cs typeface="Arial" pitchFamily="34" charset="0"/>
            </a:endParaRPr>
          </a:p>
        </p:txBody>
      </p:sp>
      <p:sp>
        <p:nvSpPr>
          <p:cNvPr id="21" name="Rectangle 21"/>
          <p:cNvSpPr>
            <a:spLocks noChangeArrowheads="1"/>
          </p:cNvSpPr>
          <p:nvPr/>
        </p:nvSpPr>
        <p:spPr bwMode="auto">
          <a:xfrm>
            <a:off x="1692116" y="2449850"/>
            <a:ext cx="442429"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smtClean="0">
                <a:solidFill>
                  <a:srgbClr val="000000"/>
                </a:solidFill>
                <a:cs typeface="Arial" pitchFamily="34" charset="0"/>
              </a:rPr>
              <a:t>16%</a:t>
            </a:r>
            <a:endParaRPr lang="en-US" sz="4400" smtClean="0">
              <a:solidFill>
                <a:prstClr val="black"/>
              </a:solidFill>
              <a:latin typeface="Arial" pitchFamily="34" charset="0"/>
              <a:cs typeface="Arial" pitchFamily="34" charset="0"/>
            </a:endParaRPr>
          </a:p>
        </p:txBody>
      </p:sp>
      <p:sp>
        <p:nvSpPr>
          <p:cNvPr id="22" name="Rectangle 22"/>
          <p:cNvSpPr>
            <a:spLocks noChangeArrowheads="1"/>
          </p:cNvSpPr>
          <p:nvPr/>
        </p:nvSpPr>
        <p:spPr bwMode="auto">
          <a:xfrm>
            <a:off x="1692116" y="2016038"/>
            <a:ext cx="442429"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dirty="0" smtClean="0">
                <a:solidFill>
                  <a:srgbClr val="000000"/>
                </a:solidFill>
                <a:cs typeface="Arial" pitchFamily="34" charset="0"/>
              </a:rPr>
              <a:t>18%</a:t>
            </a:r>
            <a:endParaRPr lang="en-US" sz="4400" dirty="0" smtClean="0">
              <a:solidFill>
                <a:prstClr val="black"/>
              </a:solidFill>
              <a:latin typeface="Arial" pitchFamily="34" charset="0"/>
              <a:cs typeface="Arial" pitchFamily="34" charset="0"/>
            </a:endParaRPr>
          </a:p>
        </p:txBody>
      </p:sp>
      <p:sp>
        <p:nvSpPr>
          <p:cNvPr id="3083" name="Rectangle 69"/>
          <p:cNvSpPr>
            <a:spLocks noChangeArrowheads="1"/>
          </p:cNvSpPr>
          <p:nvPr/>
        </p:nvSpPr>
        <p:spPr bwMode="auto">
          <a:xfrm>
            <a:off x="1692116" y="1577024"/>
            <a:ext cx="442429" cy="2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dirty="0" smtClean="0">
                <a:solidFill>
                  <a:srgbClr val="000000"/>
                </a:solidFill>
                <a:cs typeface="Arial" pitchFamily="34" charset="0"/>
              </a:rPr>
              <a:t>20%</a:t>
            </a:r>
          </a:p>
        </p:txBody>
      </p:sp>
      <p:sp>
        <p:nvSpPr>
          <p:cNvPr id="139" name="Rectangle 10"/>
          <p:cNvSpPr>
            <a:spLocks noChangeArrowheads="1"/>
          </p:cNvSpPr>
          <p:nvPr/>
        </p:nvSpPr>
        <p:spPr bwMode="auto">
          <a:xfrm>
            <a:off x="2269873" y="6055410"/>
            <a:ext cx="6600563" cy="17947"/>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pPr algn="r"/>
            <a:endParaRPr lang="en-US" sz="4400" dirty="0" smtClean="0">
              <a:solidFill>
                <a:prstClr val="black"/>
              </a:solidFill>
              <a:cs typeface="Arial" charset="0"/>
            </a:endParaRPr>
          </a:p>
        </p:txBody>
      </p:sp>
      <p:sp>
        <p:nvSpPr>
          <p:cNvPr id="143" name="Rectangle 69"/>
          <p:cNvSpPr>
            <a:spLocks noChangeArrowheads="1"/>
          </p:cNvSpPr>
          <p:nvPr/>
        </p:nvSpPr>
        <p:spPr bwMode="auto">
          <a:xfrm>
            <a:off x="1688106" y="1143000"/>
            <a:ext cx="44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en-US" sz="2000" dirty="0" smtClean="0">
                <a:solidFill>
                  <a:srgbClr val="000000"/>
                </a:solidFill>
                <a:cs typeface="Arial" pitchFamily="34" charset="0"/>
              </a:rPr>
              <a:t>22%</a:t>
            </a:r>
          </a:p>
        </p:txBody>
      </p:sp>
      <p:sp>
        <p:nvSpPr>
          <p:cNvPr id="50" name="TextBox 49"/>
          <p:cNvSpPr txBox="1"/>
          <p:nvPr/>
        </p:nvSpPr>
        <p:spPr>
          <a:xfrm>
            <a:off x="129540" y="120830"/>
            <a:ext cx="8884920" cy="945970"/>
          </a:xfrm>
          <a:prstGeom prst="rect">
            <a:avLst/>
          </a:prstGeom>
          <a:noFill/>
        </p:spPr>
        <p:txBody>
          <a:bodyPr wrap="square" rtlCol="0">
            <a:spAutoFit/>
          </a:bodyPr>
          <a:lstStyle/>
          <a:p>
            <a:pPr algn="ctr"/>
            <a:r>
              <a:rPr lang="en-US" sz="2800" b="1" dirty="0" smtClean="0">
                <a:solidFill>
                  <a:prstClr val="black"/>
                </a:solidFill>
                <a:cs typeface="Arial" charset="0"/>
              </a:rPr>
              <a:t>Proportion of All Cancer that is not Reported as Malignant, </a:t>
            </a:r>
            <a:br>
              <a:rPr lang="en-US" sz="2800" b="1" dirty="0" smtClean="0">
                <a:solidFill>
                  <a:prstClr val="black"/>
                </a:solidFill>
                <a:cs typeface="Arial" charset="0"/>
              </a:rPr>
            </a:br>
            <a:r>
              <a:rPr lang="en-US" sz="2800" b="1" dirty="0" smtClean="0">
                <a:solidFill>
                  <a:prstClr val="black"/>
                </a:solidFill>
                <a:cs typeface="Arial" charset="0"/>
              </a:rPr>
              <a:t>by Individual Year at Diagnosis and Sex, SEER18, 2000-2009</a:t>
            </a:r>
          </a:p>
        </p:txBody>
      </p:sp>
      <p:sp>
        <p:nvSpPr>
          <p:cNvPr id="51" name="TextBox 50"/>
          <p:cNvSpPr txBox="1"/>
          <p:nvPr/>
        </p:nvSpPr>
        <p:spPr>
          <a:xfrm>
            <a:off x="130358" y="1404771"/>
            <a:ext cx="1784924" cy="1261884"/>
          </a:xfrm>
          <a:prstGeom prst="rect">
            <a:avLst/>
          </a:prstGeom>
          <a:noFill/>
        </p:spPr>
        <p:txBody>
          <a:bodyPr wrap="square" rtlCol="0">
            <a:spAutoFit/>
          </a:bodyPr>
          <a:lstStyle/>
          <a:p>
            <a:r>
              <a:rPr lang="en-US" sz="1900" b="1" dirty="0" smtClean="0">
                <a:solidFill>
                  <a:srgbClr val="CC00FF"/>
                </a:solidFill>
                <a:cs typeface="Arial" pitchFamily="34" charset="0"/>
              </a:rPr>
              <a:t>AYA Females</a:t>
            </a:r>
            <a:r>
              <a:rPr lang="en-US" sz="1900" b="1" dirty="0">
                <a:solidFill>
                  <a:srgbClr val="CC00FF"/>
                </a:solidFill>
                <a:cs typeface="Arial" pitchFamily="34" charset="0"/>
              </a:rPr>
              <a:t>: </a:t>
            </a:r>
            <a:r>
              <a:rPr lang="en-US" sz="1900" b="1" dirty="0" smtClean="0">
                <a:solidFill>
                  <a:srgbClr val="CC00FF"/>
                </a:solidFill>
                <a:cs typeface="Arial" pitchFamily="34" charset="0"/>
              </a:rPr>
              <a:t/>
            </a:r>
            <a:br>
              <a:rPr lang="en-US" sz="1900" b="1" dirty="0" smtClean="0">
                <a:solidFill>
                  <a:srgbClr val="CC00FF"/>
                </a:solidFill>
                <a:cs typeface="Arial" pitchFamily="34" charset="0"/>
              </a:rPr>
            </a:br>
            <a:r>
              <a:rPr lang="en-US" sz="1900" b="1" dirty="0" smtClean="0">
                <a:solidFill>
                  <a:srgbClr val="CC00FF"/>
                </a:solidFill>
                <a:cs typeface="Arial" pitchFamily="34" charset="0"/>
              </a:rPr>
              <a:t> 14</a:t>
            </a:r>
            <a:r>
              <a:rPr lang="en-US" sz="1900" b="1" dirty="0">
                <a:solidFill>
                  <a:srgbClr val="CC00FF"/>
                </a:solidFill>
                <a:cs typeface="Arial" pitchFamily="34" charset="0"/>
              </a:rPr>
              <a:t>%-</a:t>
            </a:r>
            <a:r>
              <a:rPr lang="en-US" sz="1900" b="1" dirty="0" smtClean="0">
                <a:solidFill>
                  <a:srgbClr val="CC00FF"/>
                </a:solidFill>
                <a:cs typeface="Arial" pitchFamily="34" charset="0"/>
              </a:rPr>
              <a:t>22%</a:t>
            </a:r>
            <a:br>
              <a:rPr lang="en-US" sz="1900" b="1" dirty="0" smtClean="0">
                <a:solidFill>
                  <a:srgbClr val="CC00FF"/>
                </a:solidFill>
                <a:cs typeface="Arial" pitchFamily="34" charset="0"/>
              </a:rPr>
            </a:br>
            <a:r>
              <a:rPr lang="en-US" sz="1900" b="1" dirty="0" smtClean="0">
                <a:solidFill>
                  <a:srgbClr val="CC00FF"/>
                </a:solidFill>
                <a:cs typeface="Arial" pitchFamily="34" charset="0"/>
              </a:rPr>
              <a:t>“Non-</a:t>
            </a:r>
          </a:p>
          <a:p>
            <a:r>
              <a:rPr lang="en-US" sz="1900" b="1" dirty="0">
                <a:solidFill>
                  <a:srgbClr val="CC00FF"/>
                </a:solidFill>
                <a:cs typeface="Arial" pitchFamily="34" charset="0"/>
              </a:rPr>
              <a:t> </a:t>
            </a:r>
            <a:r>
              <a:rPr lang="en-US" sz="1900" b="1" dirty="0" smtClean="0">
                <a:solidFill>
                  <a:srgbClr val="CC00FF"/>
                </a:solidFill>
                <a:cs typeface="Arial" pitchFamily="34" charset="0"/>
              </a:rPr>
              <a:t> Malignant”</a:t>
            </a:r>
            <a:endParaRPr lang="en-US" sz="1900" b="1" dirty="0">
              <a:solidFill>
                <a:srgbClr val="CC00FF"/>
              </a:solidFill>
              <a:cs typeface="Arial" pitchFamily="34" charset="0"/>
            </a:endParaRPr>
          </a:p>
        </p:txBody>
      </p:sp>
      <p:sp>
        <p:nvSpPr>
          <p:cNvPr id="52" name="TextBox 51"/>
          <p:cNvSpPr txBox="1"/>
          <p:nvPr/>
        </p:nvSpPr>
        <p:spPr>
          <a:xfrm>
            <a:off x="110436" y="3245370"/>
            <a:ext cx="2023164" cy="1261884"/>
          </a:xfrm>
          <a:prstGeom prst="rect">
            <a:avLst/>
          </a:prstGeom>
          <a:noFill/>
        </p:spPr>
        <p:txBody>
          <a:bodyPr wrap="square" rtlCol="0">
            <a:spAutoFit/>
          </a:bodyPr>
          <a:lstStyle/>
          <a:p>
            <a:r>
              <a:rPr lang="en-US" sz="1900" b="1" dirty="0" smtClean="0">
                <a:solidFill>
                  <a:srgbClr val="0070C0"/>
                </a:solidFill>
                <a:cs typeface="Arial" pitchFamily="34" charset="0"/>
              </a:rPr>
              <a:t>AYA </a:t>
            </a:r>
            <a:r>
              <a:rPr lang="en-US" sz="1900" b="1" dirty="0">
                <a:solidFill>
                  <a:srgbClr val="0070C0"/>
                </a:solidFill>
                <a:cs typeface="Arial" pitchFamily="34" charset="0"/>
              </a:rPr>
              <a:t>M</a:t>
            </a:r>
            <a:r>
              <a:rPr lang="en-US" sz="1900" b="1" dirty="0" smtClean="0">
                <a:solidFill>
                  <a:srgbClr val="0070C0"/>
                </a:solidFill>
                <a:cs typeface="Arial" pitchFamily="34" charset="0"/>
              </a:rPr>
              <a:t>ales</a:t>
            </a:r>
            <a:r>
              <a:rPr lang="en-US" sz="1900" b="1" dirty="0">
                <a:solidFill>
                  <a:srgbClr val="0070C0"/>
                </a:solidFill>
                <a:cs typeface="Arial" pitchFamily="34" charset="0"/>
              </a:rPr>
              <a:t>: </a:t>
            </a:r>
            <a:r>
              <a:rPr lang="en-US" sz="1900" b="1" dirty="0" smtClean="0">
                <a:solidFill>
                  <a:srgbClr val="0070C0"/>
                </a:solidFill>
                <a:cs typeface="Arial" pitchFamily="34" charset="0"/>
              </a:rPr>
              <a:t/>
            </a:r>
            <a:br>
              <a:rPr lang="en-US" sz="1900" b="1" dirty="0" smtClean="0">
                <a:solidFill>
                  <a:srgbClr val="0070C0"/>
                </a:solidFill>
                <a:cs typeface="Arial" pitchFamily="34" charset="0"/>
              </a:rPr>
            </a:br>
            <a:r>
              <a:rPr lang="en-US" sz="1900" b="1" dirty="0" smtClean="0">
                <a:solidFill>
                  <a:srgbClr val="0070C0"/>
                </a:solidFill>
                <a:cs typeface="Arial" pitchFamily="34" charset="0"/>
              </a:rPr>
              <a:t>  8%-12%</a:t>
            </a:r>
            <a:br>
              <a:rPr lang="en-US" sz="1900" b="1" dirty="0" smtClean="0">
                <a:solidFill>
                  <a:srgbClr val="0070C0"/>
                </a:solidFill>
                <a:cs typeface="Arial" pitchFamily="34" charset="0"/>
              </a:rPr>
            </a:br>
            <a:r>
              <a:rPr lang="en-US" sz="1900" b="1" dirty="0" smtClean="0">
                <a:solidFill>
                  <a:srgbClr val="0070C0"/>
                </a:solidFill>
                <a:cs typeface="Arial" pitchFamily="34" charset="0"/>
              </a:rPr>
              <a:t>“Non-</a:t>
            </a:r>
          </a:p>
          <a:p>
            <a:r>
              <a:rPr lang="en-US" sz="1900" b="1" dirty="0">
                <a:solidFill>
                  <a:srgbClr val="0070C0"/>
                </a:solidFill>
                <a:cs typeface="Arial" pitchFamily="34" charset="0"/>
              </a:rPr>
              <a:t> </a:t>
            </a:r>
            <a:r>
              <a:rPr lang="en-US" sz="1900" b="1" dirty="0" smtClean="0">
                <a:solidFill>
                  <a:srgbClr val="0070C0"/>
                </a:solidFill>
                <a:cs typeface="Arial" pitchFamily="34" charset="0"/>
              </a:rPr>
              <a:t> Malignant”</a:t>
            </a:r>
            <a:endParaRPr lang="en-US" sz="1900" b="1" dirty="0">
              <a:solidFill>
                <a:srgbClr val="0070C0"/>
              </a:solidFill>
              <a:cs typeface="Arial" pitchFamily="34" charset="0"/>
            </a:endParaRPr>
          </a:p>
        </p:txBody>
      </p:sp>
      <p:sp>
        <p:nvSpPr>
          <p:cNvPr id="3" name="Rounded Rectangle 2"/>
          <p:cNvSpPr/>
          <p:nvPr/>
        </p:nvSpPr>
        <p:spPr>
          <a:xfrm>
            <a:off x="25047" y="1300432"/>
            <a:ext cx="5244459" cy="1523268"/>
          </a:xfrm>
          <a:prstGeom prst="roundRect">
            <a:avLst/>
          </a:prstGeom>
          <a:noFill/>
          <a:ln w="63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b="1">
              <a:solidFill>
                <a:prstClr val="white"/>
              </a:solidFill>
            </a:endParaRPr>
          </a:p>
        </p:txBody>
      </p:sp>
      <p:sp>
        <p:nvSpPr>
          <p:cNvPr id="58" name="Rounded Rectangle 57"/>
          <p:cNvSpPr/>
          <p:nvPr/>
        </p:nvSpPr>
        <p:spPr>
          <a:xfrm>
            <a:off x="25048" y="3317472"/>
            <a:ext cx="5244458" cy="1133578"/>
          </a:xfrm>
          <a:prstGeom prst="round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b="1">
              <a:solidFill>
                <a:prstClr val="white"/>
              </a:solidFill>
            </a:endParaRPr>
          </a:p>
        </p:txBody>
      </p:sp>
      <p:grpSp>
        <p:nvGrpSpPr>
          <p:cNvPr id="2" name="Group 58"/>
          <p:cNvGrpSpPr/>
          <p:nvPr/>
        </p:nvGrpSpPr>
        <p:grpSpPr>
          <a:xfrm>
            <a:off x="3463396" y="4933890"/>
            <a:ext cx="1883068" cy="400110"/>
            <a:chOff x="2765890" y="5024826"/>
            <a:chExt cx="1883068" cy="400110"/>
          </a:xfrm>
        </p:grpSpPr>
        <p:cxnSp>
          <p:nvCxnSpPr>
            <p:cNvPr id="60" name="Straight Arrow Connector 59"/>
            <p:cNvCxnSpPr/>
            <p:nvPr/>
          </p:nvCxnSpPr>
          <p:spPr>
            <a:xfrm>
              <a:off x="2765890" y="5401025"/>
              <a:ext cx="1883068"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19524" y="5024826"/>
              <a:ext cx="788839" cy="400110"/>
            </a:xfrm>
            <a:prstGeom prst="rect">
              <a:avLst/>
            </a:prstGeom>
            <a:noFill/>
          </p:spPr>
          <p:txBody>
            <a:bodyPr wrap="square" rtlCol="0">
              <a:spAutoFit/>
            </a:bodyPr>
            <a:lstStyle/>
            <a:p>
              <a:pPr algn="ctr"/>
              <a:r>
                <a:rPr lang="en-US" sz="2000" b="1" dirty="0" smtClean="0">
                  <a:solidFill>
                    <a:prstClr val="black"/>
                  </a:solidFill>
                  <a:cs typeface="Arial" charset="0"/>
                </a:rPr>
                <a:t>AYA</a:t>
              </a:r>
            </a:p>
          </p:txBody>
        </p:sp>
      </p:grpSp>
    </p:spTree>
    <p:extLst>
      <p:ext uri="{BB962C8B-B14F-4D97-AF65-F5344CB8AC3E}">
        <p14:creationId xmlns:p14="http://schemas.microsoft.com/office/powerpoint/2010/main" val="2341739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1137533" y="1074951"/>
            <a:ext cx="19499" cy="4905551"/>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0" name="Freeform 10"/>
          <p:cNvSpPr>
            <a:spLocks noEditPoints="1"/>
          </p:cNvSpPr>
          <p:nvPr/>
        </p:nvSpPr>
        <p:spPr bwMode="auto">
          <a:xfrm>
            <a:off x="1066038" y="1064644"/>
            <a:ext cx="81245" cy="4926162"/>
          </a:xfrm>
          <a:custGeom>
            <a:avLst/>
            <a:gdLst>
              <a:gd name="T0" fmla="*/ 0 w 25"/>
              <a:gd name="T1" fmla="*/ 1429 h 1434"/>
              <a:gd name="T2" fmla="*/ 25 w 25"/>
              <a:gd name="T3" fmla="*/ 1429 h 1434"/>
              <a:gd name="T4" fmla="*/ 25 w 25"/>
              <a:gd name="T5" fmla="*/ 1434 h 1434"/>
              <a:gd name="T6" fmla="*/ 0 w 25"/>
              <a:gd name="T7" fmla="*/ 1434 h 1434"/>
              <a:gd name="T8" fmla="*/ 0 w 25"/>
              <a:gd name="T9" fmla="*/ 1429 h 1434"/>
              <a:gd name="T10" fmla="*/ 0 w 25"/>
              <a:gd name="T11" fmla="*/ 1285 h 1434"/>
              <a:gd name="T12" fmla="*/ 25 w 25"/>
              <a:gd name="T13" fmla="*/ 1285 h 1434"/>
              <a:gd name="T14" fmla="*/ 25 w 25"/>
              <a:gd name="T15" fmla="*/ 1291 h 1434"/>
              <a:gd name="T16" fmla="*/ 0 w 25"/>
              <a:gd name="T17" fmla="*/ 1291 h 1434"/>
              <a:gd name="T18" fmla="*/ 0 w 25"/>
              <a:gd name="T19" fmla="*/ 1285 h 1434"/>
              <a:gd name="T20" fmla="*/ 0 w 25"/>
              <a:gd name="T21" fmla="*/ 1142 h 1434"/>
              <a:gd name="T22" fmla="*/ 25 w 25"/>
              <a:gd name="T23" fmla="*/ 1142 h 1434"/>
              <a:gd name="T24" fmla="*/ 25 w 25"/>
              <a:gd name="T25" fmla="*/ 1148 h 1434"/>
              <a:gd name="T26" fmla="*/ 0 w 25"/>
              <a:gd name="T27" fmla="*/ 1148 h 1434"/>
              <a:gd name="T28" fmla="*/ 0 w 25"/>
              <a:gd name="T29" fmla="*/ 1142 h 1434"/>
              <a:gd name="T30" fmla="*/ 0 w 25"/>
              <a:gd name="T31" fmla="*/ 1000 h 1434"/>
              <a:gd name="T32" fmla="*/ 25 w 25"/>
              <a:gd name="T33" fmla="*/ 1000 h 1434"/>
              <a:gd name="T34" fmla="*/ 25 w 25"/>
              <a:gd name="T35" fmla="*/ 1006 h 1434"/>
              <a:gd name="T36" fmla="*/ 0 w 25"/>
              <a:gd name="T37" fmla="*/ 1006 h 1434"/>
              <a:gd name="T38" fmla="*/ 0 w 25"/>
              <a:gd name="T39" fmla="*/ 1000 h 1434"/>
              <a:gd name="T40" fmla="*/ 0 w 25"/>
              <a:gd name="T41" fmla="*/ 857 h 1434"/>
              <a:gd name="T42" fmla="*/ 25 w 25"/>
              <a:gd name="T43" fmla="*/ 857 h 1434"/>
              <a:gd name="T44" fmla="*/ 25 w 25"/>
              <a:gd name="T45" fmla="*/ 863 h 1434"/>
              <a:gd name="T46" fmla="*/ 0 w 25"/>
              <a:gd name="T47" fmla="*/ 863 h 1434"/>
              <a:gd name="T48" fmla="*/ 0 w 25"/>
              <a:gd name="T49" fmla="*/ 857 h 1434"/>
              <a:gd name="T50" fmla="*/ 0 w 25"/>
              <a:gd name="T51" fmla="*/ 714 h 1434"/>
              <a:gd name="T52" fmla="*/ 25 w 25"/>
              <a:gd name="T53" fmla="*/ 714 h 1434"/>
              <a:gd name="T54" fmla="*/ 25 w 25"/>
              <a:gd name="T55" fmla="*/ 720 h 1434"/>
              <a:gd name="T56" fmla="*/ 0 w 25"/>
              <a:gd name="T57" fmla="*/ 720 h 1434"/>
              <a:gd name="T58" fmla="*/ 0 w 25"/>
              <a:gd name="T59" fmla="*/ 714 h 1434"/>
              <a:gd name="T60" fmla="*/ 0 w 25"/>
              <a:gd name="T61" fmla="*/ 571 h 1434"/>
              <a:gd name="T62" fmla="*/ 25 w 25"/>
              <a:gd name="T63" fmla="*/ 571 h 1434"/>
              <a:gd name="T64" fmla="*/ 25 w 25"/>
              <a:gd name="T65" fmla="*/ 577 h 1434"/>
              <a:gd name="T66" fmla="*/ 0 w 25"/>
              <a:gd name="T67" fmla="*/ 577 h 1434"/>
              <a:gd name="T68" fmla="*/ 0 w 25"/>
              <a:gd name="T69" fmla="*/ 571 h 1434"/>
              <a:gd name="T70" fmla="*/ 0 w 25"/>
              <a:gd name="T71" fmla="*/ 428 h 1434"/>
              <a:gd name="T72" fmla="*/ 25 w 25"/>
              <a:gd name="T73" fmla="*/ 428 h 1434"/>
              <a:gd name="T74" fmla="*/ 25 w 25"/>
              <a:gd name="T75" fmla="*/ 434 h 1434"/>
              <a:gd name="T76" fmla="*/ 0 w 25"/>
              <a:gd name="T77" fmla="*/ 434 h 1434"/>
              <a:gd name="T78" fmla="*/ 0 w 25"/>
              <a:gd name="T79" fmla="*/ 428 h 1434"/>
              <a:gd name="T80" fmla="*/ 0 w 25"/>
              <a:gd name="T81" fmla="*/ 286 h 1434"/>
              <a:gd name="T82" fmla="*/ 25 w 25"/>
              <a:gd name="T83" fmla="*/ 286 h 1434"/>
              <a:gd name="T84" fmla="*/ 25 w 25"/>
              <a:gd name="T85" fmla="*/ 292 h 1434"/>
              <a:gd name="T86" fmla="*/ 0 w 25"/>
              <a:gd name="T87" fmla="*/ 292 h 1434"/>
              <a:gd name="T88" fmla="*/ 0 w 25"/>
              <a:gd name="T89" fmla="*/ 286 h 1434"/>
              <a:gd name="T90" fmla="*/ 0 w 25"/>
              <a:gd name="T91" fmla="*/ 143 h 1434"/>
              <a:gd name="T92" fmla="*/ 25 w 25"/>
              <a:gd name="T93" fmla="*/ 143 h 1434"/>
              <a:gd name="T94" fmla="*/ 25 w 25"/>
              <a:gd name="T95" fmla="*/ 149 h 1434"/>
              <a:gd name="T96" fmla="*/ 0 w 25"/>
              <a:gd name="T97" fmla="*/ 149 h 1434"/>
              <a:gd name="T98" fmla="*/ 0 w 25"/>
              <a:gd name="T99" fmla="*/ 143 h 1434"/>
              <a:gd name="T100" fmla="*/ 0 w 25"/>
              <a:gd name="T101" fmla="*/ 0 h 1434"/>
              <a:gd name="T102" fmla="*/ 25 w 25"/>
              <a:gd name="T103" fmla="*/ 0 h 1434"/>
              <a:gd name="T104" fmla="*/ 25 w 25"/>
              <a:gd name="T105" fmla="*/ 6 h 1434"/>
              <a:gd name="T106" fmla="*/ 0 w 25"/>
              <a:gd name="T107" fmla="*/ 6 h 1434"/>
              <a:gd name="T108" fmla="*/ 0 w 25"/>
              <a:gd name="T109"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1434">
                <a:moveTo>
                  <a:pt x="0" y="1429"/>
                </a:moveTo>
                <a:lnTo>
                  <a:pt x="25" y="1429"/>
                </a:lnTo>
                <a:lnTo>
                  <a:pt x="25" y="1434"/>
                </a:lnTo>
                <a:lnTo>
                  <a:pt x="0" y="1434"/>
                </a:lnTo>
                <a:lnTo>
                  <a:pt x="0" y="1429"/>
                </a:lnTo>
                <a:close/>
                <a:moveTo>
                  <a:pt x="0" y="1285"/>
                </a:moveTo>
                <a:lnTo>
                  <a:pt x="25" y="1285"/>
                </a:lnTo>
                <a:lnTo>
                  <a:pt x="25" y="1291"/>
                </a:lnTo>
                <a:lnTo>
                  <a:pt x="0" y="1291"/>
                </a:lnTo>
                <a:lnTo>
                  <a:pt x="0" y="1285"/>
                </a:lnTo>
                <a:close/>
                <a:moveTo>
                  <a:pt x="0" y="1142"/>
                </a:moveTo>
                <a:lnTo>
                  <a:pt x="25" y="1142"/>
                </a:lnTo>
                <a:lnTo>
                  <a:pt x="25" y="1148"/>
                </a:lnTo>
                <a:lnTo>
                  <a:pt x="0" y="1148"/>
                </a:lnTo>
                <a:lnTo>
                  <a:pt x="0" y="1142"/>
                </a:lnTo>
                <a:close/>
                <a:moveTo>
                  <a:pt x="0" y="1000"/>
                </a:moveTo>
                <a:lnTo>
                  <a:pt x="25" y="1000"/>
                </a:lnTo>
                <a:lnTo>
                  <a:pt x="25" y="1006"/>
                </a:lnTo>
                <a:lnTo>
                  <a:pt x="0" y="1006"/>
                </a:lnTo>
                <a:lnTo>
                  <a:pt x="0" y="1000"/>
                </a:lnTo>
                <a:close/>
                <a:moveTo>
                  <a:pt x="0" y="857"/>
                </a:moveTo>
                <a:lnTo>
                  <a:pt x="25" y="857"/>
                </a:lnTo>
                <a:lnTo>
                  <a:pt x="25" y="863"/>
                </a:lnTo>
                <a:lnTo>
                  <a:pt x="0" y="863"/>
                </a:lnTo>
                <a:lnTo>
                  <a:pt x="0" y="857"/>
                </a:lnTo>
                <a:close/>
                <a:moveTo>
                  <a:pt x="0" y="714"/>
                </a:moveTo>
                <a:lnTo>
                  <a:pt x="25" y="714"/>
                </a:lnTo>
                <a:lnTo>
                  <a:pt x="25" y="720"/>
                </a:lnTo>
                <a:lnTo>
                  <a:pt x="0" y="720"/>
                </a:lnTo>
                <a:lnTo>
                  <a:pt x="0" y="714"/>
                </a:lnTo>
                <a:close/>
                <a:moveTo>
                  <a:pt x="0" y="571"/>
                </a:moveTo>
                <a:lnTo>
                  <a:pt x="25" y="571"/>
                </a:lnTo>
                <a:lnTo>
                  <a:pt x="25" y="577"/>
                </a:lnTo>
                <a:lnTo>
                  <a:pt x="0" y="577"/>
                </a:lnTo>
                <a:lnTo>
                  <a:pt x="0" y="571"/>
                </a:lnTo>
                <a:close/>
                <a:moveTo>
                  <a:pt x="0" y="428"/>
                </a:moveTo>
                <a:lnTo>
                  <a:pt x="25" y="428"/>
                </a:lnTo>
                <a:lnTo>
                  <a:pt x="25" y="434"/>
                </a:lnTo>
                <a:lnTo>
                  <a:pt x="0" y="434"/>
                </a:lnTo>
                <a:lnTo>
                  <a:pt x="0" y="428"/>
                </a:lnTo>
                <a:close/>
                <a:moveTo>
                  <a:pt x="0" y="286"/>
                </a:moveTo>
                <a:lnTo>
                  <a:pt x="25" y="286"/>
                </a:lnTo>
                <a:lnTo>
                  <a:pt x="25" y="292"/>
                </a:lnTo>
                <a:lnTo>
                  <a:pt x="0" y="292"/>
                </a:lnTo>
                <a:lnTo>
                  <a:pt x="0" y="286"/>
                </a:lnTo>
                <a:close/>
                <a:moveTo>
                  <a:pt x="0" y="143"/>
                </a:moveTo>
                <a:lnTo>
                  <a:pt x="25" y="143"/>
                </a:lnTo>
                <a:lnTo>
                  <a:pt x="25" y="149"/>
                </a:lnTo>
                <a:lnTo>
                  <a:pt x="0" y="149"/>
                </a:lnTo>
                <a:lnTo>
                  <a:pt x="0" y="143"/>
                </a:lnTo>
                <a:close/>
                <a:moveTo>
                  <a:pt x="0" y="0"/>
                </a:moveTo>
                <a:lnTo>
                  <a:pt x="25" y="0"/>
                </a:lnTo>
                <a:lnTo>
                  <a:pt x="25"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 name="Rectangle 11"/>
          <p:cNvSpPr>
            <a:spLocks noChangeArrowheads="1"/>
          </p:cNvSpPr>
          <p:nvPr/>
        </p:nvSpPr>
        <p:spPr bwMode="auto">
          <a:xfrm>
            <a:off x="1147281" y="5973631"/>
            <a:ext cx="6551539" cy="17175"/>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2" name="Freeform 12"/>
          <p:cNvSpPr>
            <a:spLocks noEditPoints="1"/>
          </p:cNvSpPr>
          <p:nvPr/>
        </p:nvSpPr>
        <p:spPr bwMode="auto">
          <a:xfrm>
            <a:off x="1137533" y="5915230"/>
            <a:ext cx="6567789" cy="151151"/>
          </a:xfrm>
          <a:custGeom>
            <a:avLst/>
            <a:gdLst>
              <a:gd name="T0" fmla="*/ 6 w 2021"/>
              <a:gd name="T1" fmla="*/ 19 h 44"/>
              <a:gd name="T2" fmla="*/ 0 w 2021"/>
              <a:gd name="T3" fmla="*/ 0 h 44"/>
              <a:gd name="T4" fmla="*/ 207 w 2021"/>
              <a:gd name="T5" fmla="*/ 0 h 44"/>
              <a:gd name="T6" fmla="*/ 201 w 2021"/>
              <a:gd name="T7" fmla="*/ 19 h 44"/>
              <a:gd name="T8" fmla="*/ 207 w 2021"/>
              <a:gd name="T9" fmla="*/ 0 h 44"/>
              <a:gd name="T10" fmla="*/ 409 w 2021"/>
              <a:gd name="T11" fmla="*/ 19 h 44"/>
              <a:gd name="T12" fmla="*/ 403 w 2021"/>
              <a:gd name="T13" fmla="*/ 0 h 44"/>
              <a:gd name="T14" fmla="*/ 610 w 2021"/>
              <a:gd name="T15" fmla="*/ 0 h 44"/>
              <a:gd name="T16" fmla="*/ 605 w 2021"/>
              <a:gd name="T17" fmla="*/ 19 h 44"/>
              <a:gd name="T18" fmla="*/ 610 w 2021"/>
              <a:gd name="T19" fmla="*/ 0 h 44"/>
              <a:gd name="T20" fmla="*/ 812 w 2021"/>
              <a:gd name="T21" fmla="*/ 19 h 44"/>
              <a:gd name="T22" fmla="*/ 806 w 2021"/>
              <a:gd name="T23" fmla="*/ 0 h 44"/>
              <a:gd name="T24" fmla="*/ 1014 w 2021"/>
              <a:gd name="T25" fmla="*/ 0 h 44"/>
              <a:gd name="T26" fmla="*/ 1008 w 2021"/>
              <a:gd name="T27" fmla="*/ 19 h 44"/>
              <a:gd name="T28" fmla="*/ 1014 w 2021"/>
              <a:gd name="T29" fmla="*/ 0 h 44"/>
              <a:gd name="T30" fmla="*/ 1215 w 2021"/>
              <a:gd name="T31" fmla="*/ 19 h 44"/>
              <a:gd name="T32" fmla="*/ 1209 w 2021"/>
              <a:gd name="T33" fmla="*/ 0 h 44"/>
              <a:gd name="T34" fmla="*/ 1417 w 2021"/>
              <a:gd name="T35" fmla="*/ 0 h 44"/>
              <a:gd name="T36" fmla="*/ 1411 w 2021"/>
              <a:gd name="T37" fmla="*/ 19 h 44"/>
              <a:gd name="T38" fmla="*/ 1417 w 2021"/>
              <a:gd name="T39" fmla="*/ 0 h 44"/>
              <a:gd name="T40" fmla="*/ 1618 w 2021"/>
              <a:gd name="T41" fmla="*/ 19 h 44"/>
              <a:gd name="T42" fmla="*/ 1613 w 2021"/>
              <a:gd name="T43" fmla="*/ 0 h 44"/>
              <a:gd name="T44" fmla="*/ 1820 w 2021"/>
              <a:gd name="T45" fmla="*/ 0 h 44"/>
              <a:gd name="T46" fmla="*/ 1814 w 2021"/>
              <a:gd name="T47" fmla="*/ 19 h 44"/>
              <a:gd name="T48" fmla="*/ 1820 w 2021"/>
              <a:gd name="T49" fmla="*/ 0 h 44"/>
              <a:gd name="T50" fmla="*/ 2021 w 2021"/>
              <a:gd name="T51" fmla="*/ 19 h 44"/>
              <a:gd name="T52" fmla="*/ 2016 w 2021"/>
              <a:gd name="T53" fmla="*/ 0 h 44"/>
              <a:gd name="T54" fmla="*/ 6 w 2021"/>
              <a:gd name="T55" fmla="*/ 19 h 44"/>
              <a:gd name="T56" fmla="*/ 0 w 2021"/>
              <a:gd name="T57" fmla="*/ 44 h 44"/>
              <a:gd name="T58" fmla="*/ 6 w 2021"/>
              <a:gd name="T59" fmla="*/ 19 h 44"/>
              <a:gd name="T60" fmla="*/ 207 w 2021"/>
              <a:gd name="T61" fmla="*/ 44 h 44"/>
              <a:gd name="T62" fmla="*/ 201 w 2021"/>
              <a:gd name="T63" fmla="*/ 19 h 44"/>
              <a:gd name="T64" fmla="*/ 409 w 2021"/>
              <a:gd name="T65" fmla="*/ 19 h 44"/>
              <a:gd name="T66" fmla="*/ 403 w 2021"/>
              <a:gd name="T67" fmla="*/ 44 h 44"/>
              <a:gd name="T68" fmla="*/ 409 w 2021"/>
              <a:gd name="T69" fmla="*/ 19 h 44"/>
              <a:gd name="T70" fmla="*/ 610 w 2021"/>
              <a:gd name="T71" fmla="*/ 44 h 44"/>
              <a:gd name="T72" fmla="*/ 605 w 2021"/>
              <a:gd name="T73" fmla="*/ 19 h 44"/>
              <a:gd name="T74" fmla="*/ 812 w 2021"/>
              <a:gd name="T75" fmla="*/ 19 h 44"/>
              <a:gd name="T76" fmla="*/ 806 w 2021"/>
              <a:gd name="T77" fmla="*/ 44 h 44"/>
              <a:gd name="T78" fmla="*/ 812 w 2021"/>
              <a:gd name="T79" fmla="*/ 19 h 44"/>
              <a:gd name="T80" fmla="*/ 1014 w 2021"/>
              <a:gd name="T81" fmla="*/ 44 h 44"/>
              <a:gd name="T82" fmla="*/ 1008 w 2021"/>
              <a:gd name="T83" fmla="*/ 19 h 44"/>
              <a:gd name="T84" fmla="*/ 1215 w 2021"/>
              <a:gd name="T85" fmla="*/ 19 h 44"/>
              <a:gd name="T86" fmla="*/ 1209 w 2021"/>
              <a:gd name="T87" fmla="*/ 44 h 44"/>
              <a:gd name="T88" fmla="*/ 1215 w 2021"/>
              <a:gd name="T89" fmla="*/ 19 h 44"/>
              <a:gd name="T90" fmla="*/ 1417 w 2021"/>
              <a:gd name="T91" fmla="*/ 44 h 44"/>
              <a:gd name="T92" fmla="*/ 1411 w 2021"/>
              <a:gd name="T93" fmla="*/ 19 h 44"/>
              <a:gd name="T94" fmla="*/ 1618 w 2021"/>
              <a:gd name="T95" fmla="*/ 19 h 44"/>
              <a:gd name="T96" fmla="*/ 1613 w 2021"/>
              <a:gd name="T97" fmla="*/ 44 h 44"/>
              <a:gd name="T98" fmla="*/ 1618 w 2021"/>
              <a:gd name="T99" fmla="*/ 19 h 44"/>
              <a:gd name="T100" fmla="*/ 1820 w 2021"/>
              <a:gd name="T101" fmla="*/ 44 h 44"/>
              <a:gd name="T102" fmla="*/ 1814 w 2021"/>
              <a:gd name="T103" fmla="*/ 19 h 44"/>
              <a:gd name="T104" fmla="*/ 2021 w 2021"/>
              <a:gd name="T105" fmla="*/ 19 h 44"/>
              <a:gd name="T106" fmla="*/ 2016 w 2021"/>
              <a:gd name="T107" fmla="*/ 44 h 44"/>
              <a:gd name="T108" fmla="*/ 2021 w 2021"/>
              <a:gd name="T109"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1" h="44">
                <a:moveTo>
                  <a:pt x="6" y="0"/>
                </a:moveTo>
                <a:lnTo>
                  <a:pt x="6" y="19"/>
                </a:lnTo>
                <a:lnTo>
                  <a:pt x="0" y="19"/>
                </a:lnTo>
                <a:lnTo>
                  <a:pt x="0" y="0"/>
                </a:lnTo>
                <a:lnTo>
                  <a:pt x="6" y="0"/>
                </a:lnTo>
                <a:close/>
                <a:moveTo>
                  <a:pt x="207" y="0"/>
                </a:moveTo>
                <a:lnTo>
                  <a:pt x="207" y="19"/>
                </a:lnTo>
                <a:lnTo>
                  <a:pt x="201" y="19"/>
                </a:lnTo>
                <a:lnTo>
                  <a:pt x="201" y="0"/>
                </a:lnTo>
                <a:lnTo>
                  <a:pt x="207" y="0"/>
                </a:lnTo>
                <a:close/>
                <a:moveTo>
                  <a:pt x="409" y="0"/>
                </a:moveTo>
                <a:lnTo>
                  <a:pt x="409" y="19"/>
                </a:lnTo>
                <a:lnTo>
                  <a:pt x="403" y="19"/>
                </a:lnTo>
                <a:lnTo>
                  <a:pt x="403" y="0"/>
                </a:lnTo>
                <a:lnTo>
                  <a:pt x="409" y="0"/>
                </a:lnTo>
                <a:close/>
                <a:moveTo>
                  <a:pt x="610" y="0"/>
                </a:moveTo>
                <a:lnTo>
                  <a:pt x="610" y="19"/>
                </a:lnTo>
                <a:lnTo>
                  <a:pt x="605" y="19"/>
                </a:lnTo>
                <a:lnTo>
                  <a:pt x="605" y="0"/>
                </a:lnTo>
                <a:lnTo>
                  <a:pt x="610" y="0"/>
                </a:lnTo>
                <a:close/>
                <a:moveTo>
                  <a:pt x="812" y="0"/>
                </a:moveTo>
                <a:lnTo>
                  <a:pt x="812" y="19"/>
                </a:lnTo>
                <a:lnTo>
                  <a:pt x="806" y="19"/>
                </a:lnTo>
                <a:lnTo>
                  <a:pt x="806" y="0"/>
                </a:lnTo>
                <a:lnTo>
                  <a:pt x="812" y="0"/>
                </a:lnTo>
                <a:close/>
                <a:moveTo>
                  <a:pt x="1014" y="0"/>
                </a:moveTo>
                <a:lnTo>
                  <a:pt x="1014" y="19"/>
                </a:lnTo>
                <a:lnTo>
                  <a:pt x="1008" y="19"/>
                </a:lnTo>
                <a:lnTo>
                  <a:pt x="1008" y="0"/>
                </a:lnTo>
                <a:lnTo>
                  <a:pt x="1014" y="0"/>
                </a:lnTo>
                <a:close/>
                <a:moveTo>
                  <a:pt x="1215" y="0"/>
                </a:moveTo>
                <a:lnTo>
                  <a:pt x="1215" y="19"/>
                </a:lnTo>
                <a:lnTo>
                  <a:pt x="1209" y="19"/>
                </a:lnTo>
                <a:lnTo>
                  <a:pt x="1209" y="0"/>
                </a:lnTo>
                <a:lnTo>
                  <a:pt x="1215" y="0"/>
                </a:lnTo>
                <a:close/>
                <a:moveTo>
                  <a:pt x="1417" y="0"/>
                </a:moveTo>
                <a:lnTo>
                  <a:pt x="1417" y="19"/>
                </a:lnTo>
                <a:lnTo>
                  <a:pt x="1411" y="19"/>
                </a:lnTo>
                <a:lnTo>
                  <a:pt x="1411" y="0"/>
                </a:lnTo>
                <a:lnTo>
                  <a:pt x="1417" y="0"/>
                </a:lnTo>
                <a:close/>
                <a:moveTo>
                  <a:pt x="1618" y="0"/>
                </a:moveTo>
                <a:lnTo>
                  <a:pt x="1618" y="19"/>
                </a:lnTo>
                <a:lnTo>
                  <a:pt x="1613" y="19"/>
                </a:lnTo>
                <a:lnTo>
                  <a:pt x="1613" y="0"/>
                </a:lnTo>
                <a:lnTo>
                  <a:pt x="1618" y="0"/>
                </a:lnTo>
                <a:close/>
                <a:moveTo>
                  <a:pt x="1820" y="0"/>
                </a:moveTo>
                <a:lnTo>
                  <a:pt x="1820" y="19"/>
                </a:lnTo>
                <a:lnTo>
                  <a:pt x="1814" y="19"/>
                </a:lnTo>
                <a:lnTo>
                  <a:pt x="1814" y="0"/>
                </a:lnTo>
                <a:lnTo>
                  <a:pt x="1820" y="0"/>
                </a:lnTo>
                <a:close/>
                <a:moveTo>
                  <a:pt x="2021" y="0"/>
                </a:moveTo>
                <a:lnTo>
                  <a:pt x="2021" y="19"/>
                </a:lnTo>
                <a:lnTo>
                  <a:pt x="2016" y="19"/>
                </a:lnTo>
                <a:lnTo>
                  <a:pt x="2016" y="0"/>
                </a:lnTo>
                <a:lnTo>
                  <a:pt x="2021" y="0"/>
                </a:lnTo>
                <a:close/>
                <a:moveTo>
                  <a:pt x="6" y="19"/>
                </a:moveTo>
                <a:lnTo>
                  <a:pt x="6" y="44"/>
                </a:lnTo>
                <a:lnTo>
                  <a:pt x="0" y="44"/>
                </a:lnTo>
                <a:lnTo>
                  <a:pt x="0" y="19"/>
                </a:lnTo>
                <a:lnTo>
                  <a:pt x="6" y="19"/>
                </a:lnTo>
                <a:close/>
                <a:moveTo>
                  <a:pt x="207" y="19"/>
                </a:moveTo>
                <a:lnTo>
                  <a:pt x="207" y="44"/>
                </a:lnTo>
                <a:lnTo>
                  <a:pt x="201" y="44"/>
                </a:lnTo>
                <a:lnTo>
                  <a:pt x="201" y="19"/>
                </a:lnTo>
                <a:lnTo>
                  <a:pt x="207" y="19"/>
                </a:lnTo>
                <a:close/>
                <a:moveTo>
                  <a:pt x="409" y="19"/>
                </a:moveTo>
                <a:lnTo>
                  <a:pt x="409" y="44"/>
                </a:lnTo>
                <a:lnTo>
                  <a:pt x="403" y="44"/>
                </a:lnTo>
                <a:lnTo>
                  <a:pt x="403" y="19"/>
                </a:lnTo>
                <a:lnTo>
                  <a:pt x="409" y="19"/>
                </a:lnTo>
                <a:close/>
                <a:moveTo>
                  <a:pt x="610" y="19"/>
                </a:moveTo>
                <a:lnTo>
                  <a:pt x="610" y="44"/>
                </a:lnTo>
                <a:lnTo>
                  <a:pt x="605" y="44"/>
                </a:lnTo>
                <a:lnTo>
                  <a:pt x="605" y="19"/>
                </a:lnTo>
                <a:lnTo>
                  <a:pt x="610" y="19"/>
                </a:lnTo>
                <a:close/>
                <a:moveTo>
                  <a:pt x="812" y="19"/>
                </a:moveTo>
                <a:lnTo>
                  <a:pt x="812" y="44"/>
                </a:lnTo>
                <a:lnTo>
                  <a:pt x="806" y="44"/>
                </a:lnTo>
                <a:lnTo>
                  <a:pt x="806" y="19"/>
                </a:lnTo>
                <a:lnTo>
                  <a:pt x="812" y="19"/>
                </a:lnTo>
                <a:close/>
                <a:moveTo>
                  <a:pt x="1014" y="19"/>
                </a:moveTo>
                <a:lnTo>
                  <a:pt x="1014" y="44"/>
                </a:lnTo>
                <a:lnTo>
                  <a:pt x="1008" y="44"/>
                </a:lnTo>
                <a:lnTo>
                  <a:pt x="1008" y="19"/>
                </a:lnTo>
                <a:lnTo>
                  <a:pt x="1014" y="19"/>
                </a:lnTo>
                <a:close/>
                <a:moveTo>
                  <a:pt x="1215" y="19"/>
                </a:moveTo>
                <a:lnTo>
                  <a:pt x="1215" y="44"/>
                </a:lnTo>
                <a:lnTo>
                  <a:pt x="1209" y="44"/>
                </a:lnTo>
                <a:lnTo>
                  <a:pt x="1209" y="19"/>
                </a:lnTo>
                <a:lnTo>
                  <a:pt x="1215" y="19"/>
                </a:lnTo>
                <a:close/>
                <a:moveTo>
                  <a:pt x="1417" y="19"/>
                </a:moveTo>
                <a:lnTo>
                  <a:pt x="1417" y="44"/>
                </a:lnTo>
                <a:lnTo>
                  <a:pt x="1411" y="44"/>
                </a:lnTo>
                <a:lnTo>
                  <a:pt x="1411" y="19"/>
                </a:lnTo>
                <a:lnTo>
                  <a:pt x="1417" y="19"/>
                </a:lnTo>
                <a:close/>
                <a:moveTo>
                  <a:pt x="1618" y="19"/>
                </a:moveTo>
                <a:lnTo>
                  <a:pt x="1618" y="44"/>
                </a:lnTo>
                <a:lnTo>
                  <a:pt x="1613" y="44"/>
                </a:lnTo>
                <a:lnTo>
                  <a:pt x="1613" y="19"/>
                </a:lnTo>
                <a:lnTo>
                  <a:pt x="1618" y="19"/>
                </a:lnTo>
                <a:close/>
                <a:moveTo>
                  <a:pt x="1820" y="19"/>
                </a:moveTo>
                <a:lnTo>
                  <a:pt x="1820" y="44"/>
                </a:lnTo>
                <a:lnTo>
                  <a:pt x="1814" y="44"/>
                </a:lnTo>
                <a:lnTo>
                  <a:pt x="1814" y="19"/>
                </a:lnTo>
                <a:lnTo>
                  <a:pt x="1820" y="19"/>
                </a:lnTo>
                <a:close/>
                <a:moveTo>
                  <a:pt x="2021" y="19"/>
                </a:moveTo>
                <a:lnTo>
                  <a:pt x="2021" y="44"/>
                </a:lnTo>
                <a:lnTo>
                  <a:pt x="2016" y="44"/>
                </a:lnTo>
                <a:lnTo>
                  <a:pt x="2016" y="19"/>
                </a:lnTo>
                <a:lnTo>
                  <a:pt x="2021" y="19"/>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3" name="Freeform 13"/>
          <p:cNvSpPr>
            <a:spLocks/>
          </p:cNvSpPr>
          <p:nvPr/>
        </p:nvSpPr>
        <p:spPr bwMode="auto">
          <a:xfrm>
            <a:off x="1118034" y="1044032"/>
            <a:ext cx="6606787" cy="274821"/>
          </a:xfrm>
          <a:custGeom>
            <a:avLst/>
            <a:gdLst>
              <a:gd name="T0" fmla="*/ 82 w 16949"/>
              <a:gd name="T1" fmla="*/ 4 h 669"/>
              <a:gd name="T2" fmla="*/ 1762 w 16949"/>
              <a:gd name="T3" fmla="*/ 164 h 669"/>
              <a:gd name="T4" fmla="*/ 3439 w 16949"/>
              <a:gd name="T5" fmla="*/ 244 h 669"/>
              <a:gd name="T6" fmla="*/ 5115 w 16949"/>
              <a:gd name="T7" fmla="*/ 235 h 669"/>
              <a:gd name="T8" fmla="*/ 6800 w 16949"/>
              <a:gd name="T9" fmla="*/ 348 h 669"/>
              <a:gd name="T10" fmla="*/ 8473 w 16949"/>
              <a:gd name="T11" fmla="*/ 292 h 669"/>
              <a:gd name="T12" fmla="*/ 10162 w 16949"/>
              <a:gd name="T13" fmla="*/ 436 h 669"/>
              <a:gd name="T14" fmla="*/ 10151 w 16949"/>
              <a:gd name="T15" fmla="*/ 436 h 669"/>
              <a:gd name="T16" fmla="*/ 11831 w 16949"/>
              <a:gd name="T17" fmla="*/ 332 h 669"/>
              <a:gd name="T18" fmla="*/ 13521 w 16949"/>
              <a:gd name="T19" fmla="*/ 452 h 669"/>
              <a:gd name="T20" fmla="*/ 15195 w 16949"/>
              <a:gd name="T21" fmla="*/ 435 h 669"/>
              <a:gd name="T22" fmla="*/ 16879 w 16949"/>
              <a:gd name="T23" fmla="*/ 524 h 669"/>
              <a:gd name="T24" fmla="*/ 16947 w 16949"/>
              <a:gd name="T25" fmla="*/ 599 h 669"/>
              <a:gd name="T26" fmla="*/ 16872 w 16949"/>
              <a:gd name="T27" fmla="*/ 667 h 669"/>
              <a:gd name="T28" fmla="*/ 15196 w 16949"/>
              <a:gd name="T29" fmla="*/ 579 h 669"/>
              <a:gd name="T30" fmla="*/ 13510 w 16949"/>
              <a:gd name="T31" fmla="*/ 595 h 669"/>
              <a:gd name="T32" fmla="*/ 11840 w 16949"/>
              <a:gd name="T33" fmla="*/ 475 h 669"/>
              <a:gd name="T34" fmla="*/ 10160 w 16949"/>
              <a:gd name="T35" fmla="*/ 579 h 669"/>
              <a:gd name="T36" fmla="*/ 10149 w 16949"/>
              <a:gd name="T37" fmla="*/ 579 h 669"/>
              <a:gd name="T38" fmla="*/ 8478 w 16949"/>
              <a:gd name="T39" fmla="*/ 435 h 669"/>
              <a:gd name="T40" fmla="*/ 6791 w 16949"/>
              <a:gd name="T41" fmla="*/ 491 h 669"/>
              <a:gd name="T42" fmla="*/ 5116 w 16949"/>
              <a:gd name="T43" fmla="*/ 379 h 669"/>
              <a:gd name="T44" fmla="*/ 3432 w 16949"/>
              <a:gd name="T45" fmla="*/ 387 h 669"/>
              <a:gd name="T46" fmla="*/ 1749 w 16949"/>
              <a:gd name="T47" fmla="*/ 307 h 669"/>
              <a:gd name="T48" fmla="*/ 69 w 16949"/>
              <a:gd name="T49" fmla="*/ 147 h 669"/>
              <a:gd name="T50" fmla="*/ 4 w 16949"/>
              <a:gd name="T51" fmla="*/ 69 h 669"/>
              <a:gd name="T52" fmla="*/ 82 w 16949"/>
              <a:gd name="T53"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49" h="669">
                <a:moveTo>
                  <a:pt x="82" y="4"/>
                </a:moveTo>
                <a:lnTo>
                  <a:pt x="1762" y="164"/>
                </a:lnTo>
                <a:lnTo>
                  <a:pt x="3439" y="244"/>
                </a:lnTo>
                <a:lnTo>
                  <a:pt x="5115" y="235"/>
                </a:lnTo>
                <a:lnTo>
                  <a:pt x="6800" y="348"/>
                </a:lnTo>
                <a:lnTo>
                  <a:pt x="8473" y="292"/>
                </a:lnTo>
                <a:lnTo>
                  <a:pt x="10162" y="436"/>
                </a:lnTo>
                <a:lnTo>
                  <a:pt x="10151" y="436"/>
                </a:lnTo>
                <a:lnTo>
                  <a:pt x="11831" y="332"/>
                </a:lnTo>
                <a:lnTo>
                  <a:pt x="13521" y="452"/>
                </a:lnTo>
                <a:lnTo>
                  <a:pt x="15195" y="435"/>
                </a:lnTo>
                <a:lnTo>
                  <a:pt x="16879" y="524"/>
                </a:lnTo>
                <a:cubicBezTo>
                  <a:pt x="16919" y="526"/>
                  <a:pt x="16949" y="560"/>
                  <a:pt x="16947" y="599"/>
                </a:cubicBezTo>
                <a:cubicBezTo>
                  <a:pt x="16945" y="639"/>
                  <a:pt x="16911" y="669"/>
                  <a:pt x="16872" y="667"/>
                </a:cubicBezTo>
                <a:lnTo>
                  <a:pt x="15196" y="579"/>
                </a:lnTo>
                <a:lnTo>
                  <a:pt x="13510" y="595"/>
                </a:lnTo>
                <a:lnTo>
                  <a:pt x="11840" y="475"/>
                </a:lnTo>
                <a:lnTo>
                  <a:pt x="10160" y="579"/>
                </a:lnTo>
                <a:cubicBezTo>
                  <a:pt x="10156" y="580"/>
                  <a:pt x="10153" y="580"/>
                  <a:pt x="10149" y="579"/>
                </a:cubicBezTo>
                <a:lnTo>
                  <a:pt x="8478" y="435"/>
                </a:lnTo>
                <a:lnTo>
                  <a:pt x="6791" y="491"/>
                </a:lnTo>
                <a:lnTo>
                  <a:pt x="5116" y="379"/>
                </a:lnTo>
                <a:lnTo>
                  <a:pt x="3432" y="387"/>
                </a:lnTo>
                <a:lnTo>
                  <a:pt x="1749" y="307"/>
                </a:lnTo>
                <a:lnTo>
                  <a:pt x="69" y="147"/>
                </a:lnTo>
                <a:cubicBezTo>
                  <a:pt x="29" y="143"/>
                  <a:pt x="0" y="108"/>
                  <a:pt x="4" y="69"/>
                </a:cubicBezTo>
                <a:cubicBezTo>
                  <a:pt x="8" y="29"/>
                  <a:pt x="43" y="0"/>
                  <a:pt x="82" y="4"/>
                </a:cubicBezTo>
                <a:close/>
              </a:path>
            </a:pathLst>
          </a:custGeom>
          <a:solidFill>
            <a:srgbClr val="98B954"/>
          </a:solidFill>
          <a:ln w="1"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4" name="Freeform 14"/>
          <p:cNvSpPr>
            <a:spLocks/>
          </p:cNvSpPr>
          <p:nvPr/>
        </p:nvSpPr>
        <p:spPr bwMode="auto">
          <a:xfrm>
            <a:off x="1114784" y="1040598"/>
            <a:ext cx="6610035" cy="1143940"/>
          </a:xfrm>
          <a:custGeom>
            <a:avLst/>
            <a:gdLst>
              <a:gd name="T0" fmla="*/ 114 w 16956"/>
              <a:gd name="T1" fmla="*/ 18 h 2772"/>
              <a:gd name="T2" fmla="*/ 1794 w 16956"/>
              <a:gd name="T3" fmla="*/ 842 h 2772"/>
              <a:gd name="T4" fmla="*/ 1784 w 16956"/>
              <a:gd name="T5" fmla="*/ 838 h 2772"/>
              <a:gd name="T6" fmla="*/ 3464 w 16956"/>
              <a:gd name="T7" fmla="*/ 1358 h 2772"/>
              <a:gd name="T8" fmla="*/ 5136 w 16956"/>
              <a:gd name="T9" fmla="*/ 1676 h 2772"/>
              <a:gd name="T10" fmla="*/ 6812 w 16956"/>
              <a:gd name="T11" fmla="*/ 1907 h 2772"/>
              <a:gd name="T12" fmla="*/ 8489 w 16956"/>
              <a:gd name="T13" fmla="*/ 2067 h 2772"/>
              <a:gd name="T14" fmla="*/ 10169 w 16956"/>
              <a:gd name="T15" fmla="*/ 2211 h 2772"/>
              <a:gd name="T16" fmla="*/ 11848 w 16956"/>
              <a:gd name="T17" fmla="*/ 2331 h 2772"/>
              <a:gd name="T18" fmla="*/ 13528 w 16956"/>
              <a:gd name="T19" fmla="*/ 2451 h 2772"/>
              <a:gd name="T20" fmla="*/ 15207 w 16956"/>
              <a:gd name="T21" fmla="*/ 2547 h 2772"/>
              <a:gd name="T22" fmla="*/ 16886 w 16956"/>
              <a:gd name="T23" fmla="*/ 2627 h 2772"/>
              <a:gd name="T24" fmla="*/ 16954 w 16956"/>
              <a:gd name="T25" fmla="*/ 2702 h 2772"/>
              <a:gd name="T26" fmla="*/ 16879 w 16956"/>
              <a:gd name="T27" fmla="*/ 2770 h 2772"/>
              <a:gd name="T28" fmla="*/ 15198 w 16956"/>
              <a:gd name="T29" fmla="*/ 2690 h 2772"/>
              <a:gd name="T30" fmla="*/ 13517 w 16956"/>
              <a:gd name="T31" fmla="*/ 2594 h 2772"/>
              <a:gd name="T32" fmla="*/ 11837 w 16956"/>
              <a:gd name="T33" fmla="*/ 2474 h 2772"/>
              <a:gd name="T34" fmla="*/ 10156 w 16956"/>
              <a:gd name="T35" fmla="*/ 2354 h 2772"/>
              <a:gd name="T36" fmla="*/ 8476 w 16956"/>
              <a:gd name="T37" fmla="*/ 2210 h 2772"/>
              <a:gd name="T38" fmla="*/ 6793 w 16956"/>
              <a:gd name="T39" fmla="*/ 2050 h 2772"/>
              <a:gd name="T40" fmla="*/ 5109 w 16956"/>
              <a:gd name="T41" fmla="*/ 1817 h 2772"/>
              <a:gd name="T42" fmla="*/ 3421 w 16956"/>
              <a:gd name="T43" fmla="*/ 1495 h 2772"/>
              <a:gd name="T44" fmla="*/ 1741 w 16956"/>
              <a:gd name="T45" fmla="*/ 975 h 2772"/>
              <a:gd name="T46" fmla="*/ 1731 w 16956"/>
              <a:gd name="T47" fmla="*/ 971 h 2772"/>
              <a:gd name="T48" fmla="*/ 51 w 16956"/>
              <a:gd name="T49" fmla="*/ 147 h 2772"/>
              <a:gd name="T50" fmla="*/ 18 w 16956"/>
              <a:gd name="T51" fmla="*/ 51 h 2772"/>
              <a:gd name="T52" fmla="*/ 114 w 16956"/>
              <a:gd name="T53" fmla="*/ 18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56" h="2772">
                <a:moveTo>
                  <a:pt x="114" y="18"/>
                </a:moveTo>
                <a:lnTo>
                  <a:pt x="1794" y="842"/>
                </a:lnTo>
                <a:lnTo>
                  <a:pt x="1784" y="838"/>
                </a:lnTo>
                <a:lnTo>
                  <a:pt x="3464" y="1358"/>
                </a:lnTo>
                <a:lnTo>
                  <a:pt x="5136" y="1676"/>
                </a:lnTo>
                <a:lnTo>
                  <a:pt x="6812" y="1907"/>
                </a:lnTo>
                <a:lnTo>
                  <a:pt x="8489" y="2067"/>
                </a:lnTo>
                <a:lnTo>
                  <a:pt x="10169" y="2211"/>
                </a:lnTo>
                <a:lnTo>
                  <a:pt x="11848" y="2331"/>
                </a:lnTo>
                <a:lnTo>
                  <a:pt x="13528" y="2451"/>
                </a:lnTo>
                <a:lnTo>
                  <a:pt x="15207" y="2547"/>
                </a:lnTo>
                <a:lnTo>
                  <a:pt x="16886" y="2627"/>
                </a:lnTo>
                <a:cubicBezTo>
                  <a:pt x="16926" y="2628"/>
                  <a:pt x="16956" y="2662"/>
                  <a:pt x="16954" y="2702"/>
                </a:cubicBezTo>
                <a:cubicBezTo>
                  <a:pt x="16952" y="2742"/>
                  <a:pt x="16919" y="2772"/>
                  <a:pt x="16879" y="2770"/>
                </a:cubicBezTo>
                <a:lnTo>
                  <a:pt x="15198" y="2690"/>
                </a:lnTo>
                <a:lnTo>
                  <a:pt x="13517" y="2594"/>
                </a:lnTo>
                <a:lnTo>
                  <a:pt x="11837" y="2474"/>
                </a:lnTo>
                <a:lnTo>
                  <a:pt x="10156" y="2354"/>
                </a:lnTo>
                <a:lnTo>
                  <a:pt x="8476" y="2210"/>
                </a:lnTo>
                <a:lnTo>
                  <a:pt x="6793" y="2050"/>
                </a:lnTo>
                <a:lnTo>
                  <a:pt x="5109" y="1817"/>
                </a:lnTo>
                <a:lnTo>
                  <a:pt x="3421" y="1495"/>
                </a:lnTo>
                <a:lnTo>
                  <a:pt x="1741" y="975"/>
                </a:lnTo>
                <a:cubicBezTo>
                  <a:pt x="1738" y="974"/>
                  <a:pt x="1734" y="973"/>
                  <a:pt x="1731" y="971"/>
                </a:cubicBezTo>
                <a:lnTo>
                  <a:pt x="51" y="147"/>
                </a:lnTo>
                <a:cubicBezTo>
                  <a:pt x="15" y="130"/>
                  <a:pt x="0" y="86"/>
                  <a:pt x="18" y="51"/>
                </a:cubicBezTo>
                <a:cubicBezTo>
                  <a:pt x="35" y="15"/>
                  <a:pt x="78" y="0"/>
                  <a:pt x="114" y="18"/>
                </a:cubicBezTo>
                <a:close/>
              </a:path>
            </a:pathLst>
          </a:custGeom>
          <a:solidFill>
            <a:schemeClr val="tx1"/>
          </a:solidFill>
          <a:ln w="1"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5" name="Freeform 15"/>
          <p:cNvSpPr>
            <a:spLocks/>
          </p:cNvSpPr>
          <p:nvPr/>
        </p:nvSpPr>
        <p:spPr bwMode="auto">
          <a:xfrm>
            <a:off x="1114784" y="1040598"/>
            <a:ext cx="6610035" cy="1236693"/>
          </a:xfrm>
          <a:custGeom>
            <a:avLst/>
            <a:gdLst>
              <a:gd name="T0" fmla="*/ 116 w 16956"/>
              <a:gd name="T1" fmla="*/ 19 h 3004"/>
              <a:gd name="T2" fmla="*/ 1796 w 16956"/>
              <a:gd name="T3" fmla="*/ 915 h 3004"/>
              <a:gd name="T4" fmla="*/ 1786 w 16956"/>
              <a:gd name="T5" fmla="*/ 910 h 3004"/>
              <a:gd name="T6" fmla="*/ 3466 w 16956"/>
              <a:gd name="T7" fmla="*/ 1478 h 3004"/>
              <a:gd name="T8" fmla="*/ 5138 w 16956"/>
              <a:gd name="T9" fmla="*/ 1836 h 3004"/>
              <a:gd name="T10" fmla="*/ 6812 w 16956"/>
              <a:gd name="T11" fmla="*/ 2067 h 3004"/>
              <a:gd name="T12" fmla="*/ 8491 w 16956"/>
              <a:gd name="T13" fmla="*/ 2259 h 3004"/>
              <a:gd name="T14" fmla="*/ 10169 w 16956"/>
              <a:gd name="T15" fmla="*/ 2403 h 3004"/>
              <a:gd name="T16" fmla="*/ 11849 w 16956"/>
              <a:gd name="T17" fmla="*/ 2547 h 3004"/>
              <a:gd name="T18" fmla="*/ 13528 w 16956"/>
              <a:gd name="T19" fmla="*/ 2667 h 3004"/>
              <a:gd name="T20" fmla="*/ 15207 w 16956"/>
              <a:gd name="T21" fmla="*/ 2771 h 3004"/>
              <a:gd name="T22" fmla="*/ 16886 w 16956"/>
              <a:gd name="T23" fmla="*/ 2859 h 3004"/>
              <a:gd name="T24" fmla="*/ 16954 w 16956"/>
              <a:gd name="T25" fmla="*/ 2934 h 3004"/>
              <a:gd name="T26" fmla="*/ 16879 w 16956"/>
              <a:gd name="T27" fmla="*/ 3002 h 3004"/>
              <a:gd name="T28" fmla="*/ 15198 w 16956"/>
              <a:gd name="T29" fmla="*/ 2914 h 3004"/>
              <a:gd name="T30" fmla="*/ 13517 w 16956"/>
              <a:gd name="T31" fmla="*/ 2810 h 3004"/>
              <a:gd name="T32" fmla="*/ 11836 w 16956"/>
              <a:gd name="T33" fmla="*/ 2690 h 3004"/>
              <a:gd name="T34" fmla="*/ 10156 w 16956"/>
              <a:gd name="T35" fmla="*/ 2546 h 3004"/>
              <a:gd name="T36" fmla="*/ 8474 w 16956"/>
              <a:gd name="T37" fmla="*/ 2402 h 3004"/>
              <a:gd name="T38" fmla="*/ 6793 w 16956"/>
              <a:gd name="T39" fmla="*/ 2210 h 3004"/>
              <a:gd name="T40" fmla="*/ 5107 w 16956"/>
              <a:gd name="T41" fmla="*/ 1977 h 3004"/>
              <a:gd name="T42" fmla="*/ 3419 w 16956"/>
              <a:gd name="T43" fmla="*/ 1615 h 3004"/>
              <a:gd name="T44" fmla="*/ 1739 w 16956"/>
              <a:gd name="T45" fmla="*/ 1047 h 3004"/>
              <a:gd name="T46" fmla="*/ 1729 w 16956"/>
              <a:gd name="T47" fmla="*/ 1042 h 3004"/>
              <a:gd name="T48" fmla="*/ 49 w 16956"/>
              <a:gd name="T49" fmla="*/ 146 h 3004"/>
              <a:gd name="T50" fmla="*/ 19 w 16956"/>
              <a:gd name="T51" fmla="*/ 49 h 3004"/>
              <a:gd name="T52" fmla="*/ 116 w 16956"/>
              <a:gd name="T53" fmla="*/ 19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56" h="3004">
                <a:moveTo>
                  <a:pt x="116" y="19"/>
                </a:moveTo>
                <a:lnTo>
                  <a:pt x="1796" y="915"/>
                </a:lnTo>
                <a:lnTo>
                  <a:pt x="1786" y="910"/>
                </a:lnTo>
                <a:lnTo>
                  <a:pt x="3466" y="1478"/>
                </a:lnTo>
                <a:lnTo>
                  <a:pt x="5138" y="1836"/>
                </a:lnTo>
                <a:lnTo>
                  <a:pt x="6812" y="2067"/>
                </a:lnTo>
                <a:lnTo>
                  <a:pt x="8491" y="2259"/>
                </a:lnTo>
                <a:lnTo>
                  <a:pt x="10169" y="2403"/>
                </a:lnTo>
                <a:lnTo>
                  <a:pt x="11849" y="2547"/>
                </a:lnTo>
                <a:lnTo>
                  <a:pt x="13528" y="2667"/>
                </a:lnTo>
                <a:lnTo>
                  <a:pt x="15207" y="2771"/>
                </a:lnTo>
                <a:lnTo>
                  <a:pt x="16886" y="2859"/>
                </a:lnTo>
                <a:cubicBezTo>
                  <a:pt x="16926" y="2861"/>
                  <a:pt x="16956" y="2895"/>
                  <a:pt x="16954" y="2934"/>
                </a:cubicBezTo>
                <a:cubicBezTo>
                  <a:pt x="16952" y="2974"/>
                  <a:pt x="16918" y="3004"/>
                  <a:pt x="16879" y="3002"/>
                </a:cubicBezTo>
                <a:lnTo>
                  <a:pt x="15198" y="2914"/>
                </a:lnTo>
                <a:lnTo>
                  <a:pt x="13517" y="2810"/>
                </a:lnTo>
                <a:lnTo>
                  <a:pt x="11836" y="2690"/>
                </a:lnTo>
                <a:lnTo>
                  <a:pt x="10156" y="2546"/>
                </a:lnTo>
                <a:lnTo>
                  <a:pt x="8474" y="2402"/>
                </a:lnTo>
                <a:lnTo>
                  <a:pt x="6793" y="2210"/>
                </a:lnTo>
                <a:lnTo>
                  <a:pt x="5107" y="1977"/>
                </a:lnTo>
                <a:lnTo>
                  <a:pt x="3419" y="1615"/>
                </a:lnTo>
                <a:lnTo>
                  <a:pt x="1739" y="1047"/>
                </a:lnTo>
                <a:cubicBezTo>
                  <a:pt x="1736" y="1045"/>
                  <a:pt x="1732" y="1044"/>
                  <a:pt x="1729" y="1042"/>
                </a:cubicBezTo>
                <a:lnTo>
                  <a:pt x="49" y="146"/>
                </a:lnTo>
                <a:cubicBezTo>
                  <a:pt x="14" y="127"/>
                  <a:pt x="0" y="84"/>
                  <a:pt x="19" y="49"/>
                </a:cubicBezTo>
                <a:cubicBezTo>
                  <a:pt x="38" y="14"/>
                  <a:pt x="81" y="0"/>
                  <a:pt x="116" y="19"/>
                </a:cubicBezTo>
                <a:close/>
              </a:path>
            </a:pathLst>
          </a:custGeom>
          <a:solidFill>
            <a:srgbClr val="FF0000"/>
          </a:solidFill>
          <a:ln w="1"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27" name="Rectangle 27"/>
          <p:cNvSpPr>
            <a:spLocks noChangeArrowheads="1"/>
          </p:cNvSpPr>
          <p:nvPr/>
        </p:nvSpPr>
        <p:spPr bwMode="auto">
          <a:xfrm>
            <a:off x="1082286"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0</a:t>
            </a:r>
            <a:endParaRPr lang="en-US" sz="4400" smtClean="0">
              <a:solidFill>
                <a:prstClr val="black"/>
              </a:solidFill>
              <a:latin typeface="Arial" pitchFamily="34" charset="0"/>
              <a:cs typeface="Arial" pitchFamily="34" charset="0"/>
            </a:endParaRPr>
          </a:p>
        </p:txBody>
      </p:sp>
      <p:sp>
        <p:nvSpPr>
          <p:cNvPr id="28" name="Rectangle 28"/>
          <p:cNvSpPr>
            <a:spLocks noChangeArrowheads="1"/>
          </p:cNvSpPr>
          <p:nvPr/>
        </p:nvSpPr>
        <p:spPr bwMode="auto">
          <a:xfrm>
            <a:off x="1738740"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a:t>
            </a:r>
            <a:endParaRPr lang="en-US" sz="4400" smtClean="0">
              <a:solidFill>
                <a:prstClr val="black"/>
              </a:solidFill>
              <a:latin typeface="Arial" pitchFamily="34" charset="0"/>
              <a:cs typeface="Arial" pitchFamily="34" charset="0"/>
            </a:endParaRPr>
          </a:p>
        </p:txBody>
      </p:sp>
      <p:sp>
        <p:nvSpPr>
          <p:cNvPr id="29" name="Rectangle 29"/>
          <p:cNvSpPr>
            <a:spLocks noChangeArrowheads="1"/>
          </p:cNvSpPr>
          <p:nvPr/>
        </p:nvSpPr>
        <p:spPr bwMode="auto">
          <a:xfrm>
            <a:off x="2391945"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2</a:t>
            </a:r>
            <a:endParaRPr lang="en-US" sz="4400" smtClean="0">
              <a:solidFill>
                <a:prstClr val="black"/>
              </a:solidFill>
              <a:latin typeface="Arial" pitchFamily="34" charset="0"/>
              <a:cs typeface="Arial" pitchFamily="34" charset="0"/>
            </a:endParaRPr>
          </a:p>
        </p:txBody>
      </p:sp>
      <p:sp>
        <p:nvSpPr>
          <p:cNvPr id="30" name="Rectangle 30"/>
          <p:cNvSpPr>
            <a:spLocks noChangeArrowheads="1"/>
          </p:cNvSpPr>
          <p:nvPr/>
        </p:nvSpPr>
        <p:spPr bwMode="auto">
          <a:xfrm>
            <a:off x="3048399"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3</a:t>
            </a:r>
            <a:endParaRPr lang="en-US" sz="4400" smtClean="0">
              <a:solidFill>
                <a:prstClr val="black"/>
              </a:solidFill>
              <a:latin typeface="Arial" pitchFamily="34" charset="0"/>
              <a:cs typeface="Arial" pitchFamily="34" charset="0"/>
            </a:endParaRPr>
          </a:p>
        </p:txBody>
      </p:sp>
      <p:sp>
        <p:nvSpPr>
          <p:cNvPr id="31" name="Rectangle 31"/>
          <p:cNvSpPr>
            <a:spLocks noChangeArrowheads="1"/>
          </p:cNvSpPr>
          <p:nvPr/>
        </p:nvSpPr>
        <p:spPr bwMode="auto">
          <a:xfrm>
            <a:off x="3701602"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4</a:t>
            </a:r>
            <a:endParaRPr lang="en-US" sz="4400" smtClean="0">
              <a:solidFill>
                <a:prstClr val="black"/>
              </a:solidFill>
              <a:latin typeface="Arial" pitchFamily="34" charset="0"/>
              <a:cs typeface="Arial" pitchFamily="34" charset="0"/>
            </a:endParaRPr>
          </a:p>
        </p:txBody>
      </p:sp>
      <p:sp>
        <p:nvSpPr>
          <p:cNvPr id="1024" name="Rectangle 32"/>
          <p:cNvSpPr>
            <a:spLocks noChangeArrowheads="1"/>
          </p:cNvSpPr>
          <p:nvPr/>
        </p:nvSpPr>
        <p:spPr bwMode="auto">
          <a:xfrm>
            <a:off x="4358056"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5</a:t>
            </a:r>
            <a:endParaRPr lang="en-US" sz="4400" smtClean="0">
              <a:solidFill>
                <a:prstClr val="black"/>
              </a:solidFill>
              <a:latin typeface="Arial" pitchFamily="34" charset="0"/>
              <a:cs typeface="Arial" pitchFamily="34" charset="0"/>
            </a:endParaRPr>
          </a:p>
        </p:txBody>
      </p:sp>
      <p:sp>
        <p:nvSpPr>
          <p:cNvPr id="1025" name="Rectangle 33"/>
          <p:cNvSpPr>
            <a:spLocks noChangeArrowheads="1"/>
          </p:cNvSpPr>
          <p:nvPr/>
        </p:nvSpPr>
        <p:spPr bwMode="auto">
          <a:xfrm>
            <a:off x="5011261"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6</a:t>
            </a:r>
            <a:endParaRPr lang="en-US" sz="4400" smtClean="0">
              <a:solidFill>
                <a:prstClr val="black"/>
              </a:solidFill>
              <a:latin typeface="Arial" pitchFamily="34" charset="0"/>
              <a:cs typeface="Arial" pitchFamily="34" charset="0"/>
            </a:endParaRPr>
          </a:p>
        </p:txBody>
      </p:sp>
      <p:sp>
        <p:nvSpPr>
          <p:cNvPr id="1027" name="Rectangle 34"/>
          <p:cNvSpPr>
            <a:spLocks noChangeArrowheads="1"/>
          </p:cNvSpPr>
          <p:nvPr/>
        </p:nvSpPr>
        <p:spPr bwMode="auto">
          <a:xfrm>
            <a:off x="5667714"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7</a:t>
            </a:r>
            <a:endParaRPr lang="en-US" sz="4400" smtClean="0">
              <a:solidFill>
                <a:prstClr val="black"/>
              </a:solidFill>
              <a:latin typeface="Arial" pitchFamily="34" charset="0"/>
              <a:cs typeface="Arial" pitchFamily="34" charset="0"/>
            </a:endParaRPr>
          </a:p>
        </p:txBody>
      </p:sp>
      <p:sp>
        <p:nvSpPr>
          <p:cNvPr id="1028" name="Rectangle 35"/>
          <p:cNvSpPr>
            <a:spLocks noChangeArrowheads="1"/>
          </p:cNvSpPr>
          <p:nvPr/>
        </p:nvSpPr>
        <p:spPr bwMode="auto">
          <a:xfrm>
            <a:off x="6320918"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8</a:t>
            </a:r>
            <a:endParaRPr lang="en-US" sz="4400" smtClean="0">
              <a:solidFill>
                <a:prstClr val="black"/>
              </a:solidFill>
              <a:latin typeface="Arial" pitchFamily="34" charset="0"/>
              <a:cs typeface="Arial" pitchFamily="34" charset="0"/>
            </a:endParaRPr>
          </a:p>
        </p:txBody>
      </p:sp>
      <p:sp>
        <p:nvSpPr>
          <p:cNvPr id="1029" name="Rectangle 36"/>
          <p:cNvSpPr>
            <a:spLocks noChangeArrowheads="1"/>
          </p:cNvSpPr>
          <p:nvPr/>
        </p:nvSpPr>
        <p:spPr bwMode="auto">
          <a:xfrm>
            <a:off x="6977371" y="6159135"/>
            <a:ext cx="1298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9</a:t>
            </a:r>
            <a:endParaRPr lang="en-US" sz="4400" smtClean="0">
              <a:solidFill>
                <a:prstClr val="black"/>
              </a:solidFill>
              <a:latin typeface="Arial" pitchFamily="34" charset="0"/>
              <a:cs typeface="Arial" pitchFamily="34" charset="0"/>
            </a:endParaRPr>
          </a:p>
        </p:txBody>
      </p:sp>
      <p:sp>
        <p:nvSpPr>
          <p:cNvPr id="1030" name="Rectangle 37"/>
          <p:cNvSpPr>
            <a:spLocks noChangeArrowheads="1"/>
          </p:cNvSpPr>
          <p:nvPr/>
        </p:nvSpPr>
        <p:spPr bwMode="auto">
          <a:xfrm>
            <a:off x="7565581" y="6159135"/>
            <a:ext cx="25968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10</a:t>
            </a:r>
            <a:endParaRPr lang="en-US" sz="4400" smtClean="0">
              <a:solidFill>
                <a:prstClr val="black"/>
              </a:solidFill>
              <a:latin typeface="Arial" pitchFamily="34" charset="0"/>
              <a:cs typeface="Arial" pitchFamily="34" charset="0"/>
            </a:endParaRPr>
          </a:p>
        </p:txBody>
      </p:sp>
      <p:sp>
        <p:nvSpPr>
          <p:cNvPr id="1031" name="Rectangle 38"/>
          <p:cNvSpPr>
            <a:spLocks noChangeArrowheads="1"/>
          </p:cNvSpPr>
          <p:nvPr/>
        </p:nvSpPr>
        <p:spPr bwMode="auto">
          <a:xfrm>
            <a:off x="3295381" y="6499225"/>
            <a:ext cx="220483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smtClean="0">
                <a:solidFill>
                  <a:srgbClr val="000000"/>
                </a:solidFill>
                <a:cs typeface="Arial" pitchFamily="34" charset="0"/>
              </a:rPr>
              <a:t>Years after Diagnosis</a:t>
            </a:r>
            <a:endParaRPr lang="en-US" sz="4400" smtClean="0">
              <a:solidFill>
                <a:prstClr val="black"/>
              </a:solidFill>
              <a:latin typeface="Arial" pitchFamily="34" charset="0"/>
              <a:cs typeface="Arial" pitchFamily="34" charset="0"/>
            </a:endParaRPr>
          </a:p>
        </p:txBody>
      </p:sp>
      <p:sp>
        <p:nvSpPr>
          <p:cNvPr id="1041" name="Freeform 48"/>
          <p:cNvSpPr>
            <a:spLocks/>
          </p:cNvSpPr>
          <p:nvPr/>
        </p:nvSpPr>
        <p:spPr bwMode="auto">
          <a:xfrm>
            <a:off x="2460189" y="2964343"/>
            <a:ext cx="555712" cy="58398"/>
          </a:xfrm>
          <a:custGeom>
            <a:avLst/>
            <a:gdLst>
              <a:gd name="T0" fmla="*/ 144 w 2848"/>
              <a:gd name="T1" fmla="*/ 0 h 288"/>
              <a:gd name="T2" fmla="*/ 2704 w 2848"/>
              <a:gd name="T3" fmla="*/ 0 h 288"/>
              <a:gd name="T4" fmla="*/ 2848 w 2848"/>
              <a:gd name="T5" fmla="*/ 144 h 288"/>
              <a:gd name="T6" fmla="*/ 2704 w 2848"/>
              <a:gd name="T7" fmla="*/ 288 h 288"/>
              <a:gd name="T8" fmla="*/ 144 w 2848"/>
              <a:gd name="T9" fmla="*/ 288 h 288"/>
              <a:gd name="T10" fmla="*/ 0 w 2848"/>
              <a:gd name="T11" fmla="*/ 144 h 288"/>
              <a:gd name="T12" fmla="*/ 144 w 2848"/>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2848" h="288">
                <a:moveTo>
                  <a:pt x="144" y="0"/>
                </a:moveTo>
                <a:lnTo>
                  <a:pt x="2704" y="0"/>
                </a:lnTo>
                <a:cubicBezTo>
                  <a:pt x="2784" y="0"/>
                  <a:pt x="2848" y="65"/>
                  <a:pt x="2848" y="144"/>
                </a:cubicBezTo>
                <a:cubicBezTo>
                  <a:pt x="2848" y="224"/>
                  <a:pt x="2784" y="288"/>
                  <a:pt x="2704" y="288"/>
                </a:cubicBezTo>
                <a:lnTo>
                  <a:pt x="144" y="288"/>
                </a:lnTo>
                <a:cubicBezTo>
                  <a:pt x="65" y="288"/>
                  <a:pt x="0" y="224"/>
                  <a:pt x="0" y="144"/>
                </a:cubicBezTo>
                <a:cubicBezTo>
                  <a:pt x="0" y="65"/>
                  <a:pt x="65" y="0"/>
                  <a:pt x="144" y="0"/>
                </a:cubicBezTo>
                <a:close/>
              </a:path>
            </a:pathLst>
          </a:custGeom>
          <a:solidFill>
            <a:srgbClr val="98B954"/>
          </a:solidFill>
          <a:ln w="1"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042" name="Rectangle 49"/>
          <p:cNvSpPr>
            <a:spLocks noChangeArrowheads="1"/>
          </p:cNvSpPr>
          <p:nvPr/>
        </p:nvSpPr>
        <p:spPr bwMode="auto">
          <a:xfrm>
            <a:off x="3041899" y="2813192"/>
            <a:ext cx="384438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smtClean="0">
                <a:solidFill>
                  <a:srgbClr val="000000"/>
                </a:solidFill>
                <a:cs typeface="Arial" pitchFamily="34" charset="0"/>
              </a:rPr>
              <a:t>Non-Malignant Behavior (N=21,566)</a:t>
            </a:r>
            <a:endParaRPr lang="en-US" sz="4400" smtClean="0">
              <a:solidFill>
                <a:prstClr val="black"/>
              </a:solidFill>
              <a:latin typeface="Arial" pitchFamily="34" charset="0"/>
              <a:cs typeface="Arial" pitchFamily="34" charset="0"/>
            </a:endParaRPr>
          </a:p>
        </p:txBody>
      </p:sp>
      <p:sp>
        <p:nvSpPr>
          <p:cNvPr id="1043" name="Freeform 50"/>
          <p:cNvSpPr>
            <a:spLocks/>
          </p:cNvSpPr>
          <p:nvPr/>
        </p:nvSpPr>
        <p:spPr bwMode="auto">
          <a:xfrm>
            <a:off x="2460189" y="3424668"/>
            <a:ext cx="555712" cy="61835"/>
          </a:xfrm>
          <a:custGeom>
            <a:avLst/>
            <a:gdLst>
              <a:gd name="T0" fmla="*/ 144 w 2848"/>
              <a:gd name="T1" fmla="*/ 0 h 288"/>
              <a:gd name="T2" fmla="*/ 2704 w 2848"/>
              <a:gd name="T3" fmla="*/ 0 h 288"/>
              <a:gd name="T4" fmla="*/ 2848 w 2848"/>
              <a:gd name="T5" fmla="*/ 144 h 288"/>
              <a:gd name="T6" fmla="*/ 2704 w 2848"/>
              <a:gd name="T7" fmla="*/ 288 h 288"/>
              <a:gd name="T8" fmla="*/ 144 w 2848"/>
              <a:gd name="T9" fmla="*/ 288 h 288"/>
              <a:gd name="T10" fmla="*/ 0 w 2848"/>
              <a:gd name="T11" fmla="*/ 144 h 288"/>
              <a:gd name="T12" fmla="*/ 144 w 2848"/>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2848" h="288">
                <a:moveTo>
                  <a:pt x="144" y="0"/>
                </a:moveTo>
                <a:lnTo>
                  <a:pt x="2704" y="0"/>
                </a:lnTo>
                <a:cubicBezTo>
                  <a:pt x="2784" y="0"/>
                  <a:pt x="2848" y="65"/>
                  <a:pt x="2848" y="144"/>
                </a:cubicBezTo>
                <a:cubicBezTo>
                  <a:pt x="2848" y="224"/>
                  <a:pt x="2784" y="288"/>
                  <a:pt x="2704" y="288"/>
                </a:cubicBezTo>
                <a:lnTo>
                  <a:pt x="144" y="288"/>
                </a:lnTo>
                <a:cubicBezTo>
                  <a:pt x="65" y="288"/>
                  <a:pt x="0" y="224"/>
                  <a:pt x="0" y="144"/>
                </a:cubicBezTo>
                <a:cubicBezTo>
                  <a:pt x="0" y="65"/>
                  <a:pt x="65" y="0"/>
                  <a:pt x="144" y="0"/>
                </a:cubicBezTo>
                <a:close/>
              </a:path>
            </a:pathLst>
          </a:custGeom>
          <a:solidFill>
            <a:srgbClr val="4A7EBB"/>
          </a:solidFill>
          <a:ln w="1"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044" name="Rectangle 51"/>
          <p:cNvSpPr>
            <a:spLocks noChangeArrowheads="1"/>
          </p:cNvSpPr>
          <p:nvPr/>
        </p:nvSpPr>
        <p:spPr bwMode="auto">
          <a:xfrm>
            <a:off x="3133339" y="3273517"/>
            <a:ext cx="2909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b="1" dirty="0" smtClean="0">
                <a:solidFill>
                  <a:srgbClr val="000000"/>
                </a:solidFill>
                <a:cs typeface="Arial" pitchFamily="34" charset="0"/>
              </a:rPr>
              <a:t>All Cancer </a:t>
            </a:r>
            <a:r>
              <a:rPr lang="en-US" sz="2400" dirty="0" smtClean="0">
                <a:solidFill>
                  <a:srgbClr val="000000"/>
                </a:solidFill>
                <a:cs typeface="Arial" pitchFamily="34" charset="0"/>
              </a:rPr>
              <a:t>(N=221,793)</a:t>
            </a:r>
            <a:endParaRPr lang="en-US" sz="4800" dirty="0" smtClean="0">
              <a:solidFill>
                <a:prstClr val="black"/>
              </a:solidFill>
              <a:latin typeface="Arial" pitchFamily="34" charset="0"/>
              <a:cs typeface="Arial" pitchFamily="34" charset="0"/>
            </a:endParaRPr>
          </a:p>
        </p:txBody>
      </p:sp>
      <p:sp>
        <p:nvSpPr>
          <p:cNvPr id="1045" name="Freeform 52"/>
          <p:cNvSpPr>
            <a:spLocks/>
          </p:cNvSpPr>
          <p:nvPr/>
        </p:nvSpPr>
        <p:spPr bwMode="auto">
          <a:xfrm>
            <a:off x="2460189" y="3888427"/>
            <a:ext cx="555712" cy="58398"/>
          </a:xfrm>
          <a:custGeom>
            <a:avLst/>
            <a:gdLst>
              <a:gd name="T0" fmla="*/ 144 w 2848"/>
              <a:gd name="T1" fmla="*/ 0 h 288"/>
              <a:gd name="T2" fmla="*/ 2704 w 2848"/>
              <a:gd name="T3" fmla="*/ 0 h 288"/>
              <a:gd name="T4" fmla="*/ 2848 w 2848"/>
              <a:gd name="T5" fmla="*/ 144 h 288"/>
              <a:gd name="T6" fmla="*/ 2704 w 2848"/>
              <a:gd name="T7" fmla="*/ 288 h 288"/>
              <a:gd name="T8" fmla="*/ 144 w 2848"/>
              <a:gd name="T9" fmla="*/ 288 h 288"/>
              <a:gd name="T10" fmla="*/ 0 w 2848"/>
              <a:gd name="T11" fmla="*/ 144 h 288"/>
              <a:gd name="T12" fmla="*/ 144 w 2848"/>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2848" h="288">
                <a:moveTo>
                  <a:pt x="144" y="0"/>
                </a:moveTo>
                <a:lnTo>
                  <a:pt x="2704" y="0"/>
                </a:lnTo>
                <a:cubicBezTo>
                  <a:pt x="2784" y="0"/>
                  <a:pt x="2848" y="65"/>
                  <a:pt x="2848" y="144"/>
                </a:cubicBezTo>
                <a:cubicBezTo>
                  <a:pt x="2848" y="224"/>
                  <a:pt x="2784" y="288"/>
                  <a:pt x="2704" y="288"/>
                </a:cubicBezTo>
                <a:lnTo>
                  <a:pt x="144" y="288"/>
                </a:lnTo>
                <a:cubicBezTo>
                  <a:pt x="65" y="288"/>
                  <a:pt x="0" y="224"/>
                  <a:pt x="0" y="144"/>
                </a:cubicBezTo>
                <a:cubicBezTo>
                  <a:pt x="0" y="65"/>
                  <a:pt x="65" y="0"/>
                  <a:pt x="144" y="0"/>
                </a:cubicBezTo>
                <a:close/>
              </a:path>
            </a:pathLst>
          </a:custGeom>
          <a:solidFill>
            <a:srgbClr val="BE4B48"/>
          </a:solidFill>
          <a:ln w="1"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046" name="Rectangle 53"/>
          <p:cNvSpPr>
            <a:spLocks noChangeArrowheads="1"/>
          </p:cNvSpPr>
          <p:nvPr/>
        </p:nvSpPr>
        <p:spPr bwMode="auto">
          <a:xfrm>
            <a:off x="3133339" y="3737276"/>
            <a:ext cx="41413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b="1" dirty="0" smtClean="0">
                <a:solidFill>
                  <a:srgbClr val="000000"/>
                </a:solidFill>
                <a:cs typeface="Arial" pitchFamily="34" charset="0"/>
              </a:rPr>
              <a:t>Malignant Behavior </a:t>
            </a:r>
            <a:r>
              <a:rPr lang="en-US" sz="2400" dirty="0" smtClean="0">
                <a:solidFill>
                  <a:srgbClr val="000000"/>
                </a:solidFill>
                <a:cs typeface="Arial" pitchFamily="34" charset="0"/>
              </a:rPr>
              <a:t>(N=200,227</a:t>
            </a:r>
            <a:r>
              <a:rPr lang="en-US" sz="2400" b="1" dirty="0" smtClean="0">
                <a:solidFill>
                  <a:srgbClr val="000000"/>
                </a:solidFill>
                <a:cs typeface="Arial" pitchFamily="34" charset="0"/>
              </a:rPr>
              <a:t>)</a:t>
            </a:r>
            <a:endParaRPr lang="en-US" sz="4800" dirty="0" smtClean="0">
              <a:solidFill>
                <a:prstClr val="black"/>
              </a:solidFill>
              <a:latin typeface="Arial" pitchFamily="34" charset="0"/>
              <a:cs typeface="Arial" pitchFamily="34" charset="0"/>
            </a:endParaRPr>
          </a:p>
        </p:txBody>
      </p:sp>
      <p:sp>
        <p:nvSpPr>
          <p:cNvPr id="56" name="Rectangle 16"/>
          <p:cNvSpPr>
            <a:spLocks noChangeArrowheads="1"/>
          </p:cNvSpPr>
          <p:nvPr/>
        </p:nvSpPr>
        <p:spPr bwMode="auto">
          <a:xfrm>
            <a:off x="573088" y="5803900"/>
            <a:ext cx="463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0%</a:t>
            </a:r>
            <a:endParaRPr lang="en-US" smtClean="0">
              <a:solidFill>
                <a:prstClr val="black"/>
              </a:solidFill>
              <a:latin typeface="Arial" pitchFamily="34" charset="0"/>
              <a:cs typeface="Arial" pitchFamily="34" charset="0"/>
            </a:endParaRPr>
          </a:p>
        </p:txBody>
      </p:sp>
      <p:sp>
        <p:nvSpPr>
          <p:cNvPr id="57" name="Rectangle 17"/>
          <p:cNvSpPr>
            <a:spLocks noChangeArrowheads="1"/>
          </p:cNvSpPr>
          <p:nvPr/>
        </p:nvSpPr>
        <p:spPr bwMode="auto">
          <a:xfrm>
            <a:off x="439738" y="5312871"/>
            <a:ext cx="600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10%</a:t>
            </a:r>
            <a:endParaRPr lang="en-US" smtClean="0">
              <a:solidFill>
                <a:prstClr val="black"/>
              </a:solidFill>
              <a:latin typeface="Arial" pitchFamily="34" charset="0"/>
              <a:cs typeface="Arial" pitchFamily="34" charset="0"/>
            </a:endParaRPr>
          </a:p>
        </p:txBody>
      </p:sp>
      <p:sp>
        <p:nvSpPr>
          <p:cNvPr id="58" name="Rectangle 18"/>
          <p:cNvSpPr>
            <a:spLocks noChangeArrowheads="1"/>
          </p:cNvSpPr>
          <p:nvPr/>
        </p:nvSpPr>
        <p:spPr bwMode="auto">
          <a:xfrm>
            <a:off x="439738" y="4821844"/>
            <a:ext cx="600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20%</a:t>
            </a:r>
            <a:endParaRPr lang="en-US" smtClean="0">
              <a:solidFill>
                <a:prstClr val="black"/>
              </a:solidFill>
              <a:latin typeface="Arial" pitchFamily="34" charset="0"/>
              <a:cs typeface="Arial" pitchFamily="34" charset="0"/>
            </a:endParaRPr>
          </a:p>
        </p:txBody>
      </p:sp>
      <p:sp>
        <p:nvSpPr>
          <p:cNvPr id="59" name="Rectangle 19"/>
          <p:cNvSpPr>
            <a:spLocks noChangeArrowheads="1"/>
          </p:cNvSpPr>
          <p:nvPr/>
        </p:nvSpPr>
        <p:spPr bwMode="auto">
          <a:xfrm>
            <a:off x="439738" y="4330817"/>
            <a:ext cx="600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30%</a:t>
            </a:r>
            <a:endParaRPr lang="en-US" smtClean="0">
              <a:solidFill>
                <a:prstClr val="black"/>
              </a:solidFill>
              <a:latin typeface="Arial" pitchFamily="34" charset="0"/>
              <a:cs typeface="Arial" pitchFamily="34" charset="0"/>
            </a:endParaRPr>
          </a:p>
        </p:txBody>
      </p:sp>
      <p:sp>
        <p:nvSpPr>
          <p:cNvPr id="60" name="Rectangle 20"/>
          <p:cNvSpPr>
            <a:spLocks noChangeArrowheads="1"/>
          </p:cNvSpPr>
          <p:nvPr/>
        </p:nvSpPr>
        <p:spPr bwMode="auto">
          <a:xfrm>
            <a:off x="439738" y="3839790"/>
            <a:ext cx="600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40%</a:t>
            </a:r>
            <a:endParaRPr lang="en-US" smtClean="0">
              <a:solidFill>
                <a:prstClr val="black"/>
              </a:solidFill>
              <a:latin typeface="Arial" pitchFamily="34" charset="0"/>
              <a:cs typeface="Arial" pitchFamily="34" charset="0"/>
            </a:endParaRPr>
          </a:p>
        </p:txBody>
      </p:sp>
      <p:sp>
        <p:nvSpPr>
          <p:cNvPr id="61" name="Rectangle 21"/>
          <p:cNvSpPr>
            <a:spLocks noChangeArrowheads="1"/>
          </p:cNvSpPr>
          <p:nvPr/>
        </p:nvSpPr>
        <p:spPr bwMode="auto">
          <a:xfrm>
            <a:off x="439738" y="3348763"/>
            <a:ext cx="600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50%</a:t>
            </a:r>
            <a:endParaRPr lang="en-US" smtClean="0">
              <a:solidFill>
                <a:prstClr val="black"/>
              </a:solidFill>
              <a:latin typeface="Arial" pitchFamily="34" charset="0"/>
              <a:cs typeface="Arial" pitchFamily="34" charset="0"/>
            </a:endParaRPr>
          </a:p>
        </p:txBody>
      </p:sp>
      <p:sp>
        <p:nvSpPr>
          <p:cNvPr id="62" name="Rectangle 22"/>
          <p:cNvSpPr>
            <a:spLocks noChangeArrowheads="1"/>
          </p:cNvSpPr>
          <p:nvPr/>
        </p:nvSpPr>
        <p:spPr bwMode="auto">
          <a:xfrm>
            <a:off x="439738" y="2857736"/>
            <a:ext cx="600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60%</a:t>
            </a:r>
            <a:endParaRPr lang="en-US" smtClean="0">
              <a:solidFill>
                <a:prstClr val="black"/>
              </a:solidFill>
              <a:latin typeface="Arial" pitchFamily="34" charset="0"/>
              <a:cs typeface="Arial" pitchFamily="34" charset="0"/>
            </a:endParaRPr>
          </a:p>
        </p:txBody>
      </p:sp>
      <p:sp>
        <p:nvSpPr>
          <p:cNvPr id="63" name="Rectangle 23"/>
          <p:cNvSpPr>
            <a:spLocks noChangeArrowheads="1"/>
          </p:cNvSpPr>
          <p:nvPr/>
        </p:nvSpPr>
        <p:spPr bwMode="auto">
          <a:xfrm>
            <a:off x="439738" y="2365121"/>
            <a:ext cx="6000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70%</a:t>
            </a:r>
            <a:endParaRPr lang="en-US" smtClean="0">
              <a:solidFill>
                <a:prstClr val="black"/>
              </a:solidFill>
              <a:latin typeface="Arial" pitchFamily="34" charset="0"/>
              <a:cs typeface="Arial" pitchFamily="34" charset="0"/>
            </a:endParaRPr>
          </a:p>
        </p:txBody>
      </p:sp>
      <p:sp>
        <p:nvSpPr>
          <p:cNvPr id="64" name="Rectangle 24"/>
          <p:cNvSpPr>
            <a:spLocks noChangeArrowheads="1"/>
          </p:cNvSpPr>
          <p:nvPr/>
        </p:nvSpPr>
        <p:spPr bwMode="auto">
          <a:xfrm>
            <a:off x="439738" y="1874094"/>
            <a:ext cx="600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80%</a:t>
            </a:r>
            <a:endParaRPr lang="en-US" smtClean="0">
              <a:solidFill>
                <a:prstClr val="black"/>
              </a:solidFill>
              <a:latin typeface="Arial" pitchFamily="34" charset="0"/>
              <a:cs typeface="Arial" pitchFamily="34" charset="0"/>
            </a:endParaRPr>
          </a:p>
        </p:txBody>
      </p:sp>
      <p:sp>
        <p:nvSpPr>
          <p:cNvPr id="65" name="Rectangle 25"/>
          <p:cNvSpPr>
            <a:spLocks noChangeArrowheads="1"/>
          </p:cNvSpPr>
          <p:nvPr/>
        </p:nvSpPr>
        <p:spPr bwMode="auto">
          <a:xfrm>
            <a:off x="439738" y="1381479"/>
            <a:ext cx="6000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smtClean="0">
                <a:solidFill>
                  <a:srgbClr val="000000"/>
                </a:solidFill>
                <a:cs typeface="Arial" pitchFamily="34" charset="0"/>
              </a:rPr>
              <a:t>90%</a:t>
            </a:r>
            <a:endParaRPr lang="en-US" smtClean="0">
              <a:solidFill>
                <a:prstClr val="black"/>
              </a:solidFill>
              <a:latin typeface="Arial" pitchFamily="34" charset="0"/>
              <a:cs typeface="Arial" pitchFamily="34" charset="0"/>
            </a:endParaRPr>
          </a:p>
        </p:txBody>
      </p:sp>
      <p:sp>
        <p:nvSpPr>
          <p:cNvPr id="66" name="Rectangle 26"/>
          <p:cNvSpPr>
            <a:spLocks noChangeArrowheads="1"/>
          </p:cNvSpPr>
          <p:nvPr/>
        </p:nvSpPr>
        <p:spPr bwMode="auto">
          <a:xfrm>
            <a:off x="304801" y="890452"/>
            <a:ext cx="7334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smtClean="0">
                <a:solidFill>
                  <a:srgbClr val="000000"/>
                </a:solidFill>
                <a:cs typeface="Arial" pitchFamily="34" charset="0"/>
              </a:rPr>
              <a:t>100%</a:t>
            </a:r>
            <a:endParaRPr lang="en-US" dirty="0" smtClean="0">
              <a:solidFill>
                <a:prstClr val="black"/>
              </a:solidFill>
              <a:latin typeface="Arial" pitchFamily="34" charset="0"/>
              <a:cs typeface="Arial" pitchFamily="34" charset="0"/>
            </a:endParaRPr>
          </a:p>
        </p:txBody>
      </p:sp>
      <p:cxnSp>
        <p:nvCxnSpPr>
          <p:cNvPr id="1050" name="Straight Connector 1049"/>
          <p:cNvCxnSpPr/>
          <p:nvPr/>
        </p:nvCxnSpPr>
        <p:spPr>
          <a:xfrm>
            <a:off x="1157032" y="1086397"/>
            <a:ext cx="65761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29540" y="120830"/>
            <a:ext cx="8884920" cy="954107"/>
          </a:xfrm>
          <a:prstGeom prst="rect">
            <a:avLst/>
          </a:prstGeom>
          <a:noFill/>
        </p:spPr>
        <p:txBody>
          <a:bodyPr wrap="square" rtlCol="0">
            <a:spAutoFit/>
          </a:bodyPr>
          <a:lstStyle/>
          <a:p>
            <a:pPr algn="ctr"/>
            <a:r>
              <a:rPr lang="en-US" sz="2800" b="1" dirty="0" smtClean="0">
                <a:solidFill>
                  <a:prstClr val="black"/>
                </a:solidFill>
                <a:cs typeface="Arial" charset="0"/>
              </a:rPr>
              <a:t>Comparison of Survival of All Cancer and </a:t>
            </a:r>
            <a:br>
              <a:rPr lang="en-US" sz="2800" b="1" dirty="0" smtClean="0">
                <a:solidFill>
                  <a:prstClr val="black"/>
                </a:solidFill>
                <a:cs typeface="Arial" charset="0"/>
              </a:rPr>
            </a:br>
            <a:r>
              <a:rPr lang="en-US" sz="2800" b="1" dirty="0" smtClean="0">
                <a:solidFill>
                  <a:prstClr val="black"/>
                </a:solidFill>
                <a:cs typeface="Arial" charset="0"/>
              </a:rPr>
              <a:t>of Malignant Cancer, 2000-2010, SEER18</a:t>
            </a:r>
          </a:p>
        </p:txBody>
      </p:sp>
      <p:sp>
        <p:nvSpPr>
          <p:cNvPr id="1051" name="TextBox 1050"/>
          <p:cNvSpPr txBox="1"/>
          <p:nvPr/>
        </p:nvSpPr>
        <p:spPr>
          <a:xfrm>
            <a:off x="8140114" y="1935480"/>
            <a:ext cx="958166" cy="369332"/>
          </a:xfrm>
          <a:prstGeom prst="rect">
            <a:avLst/>
          </a:prstGeom>
          <a:noFill/>
        </p:spPr>
        <p:txBody>
          <a:bodyPr wrap="square" rtlCol="0">
            <a:spAutoFit/>
          </a:bodyPr>
          <a:lstStyle/>
          <a:p>
            <a:r>
              <a:rPr lang="en-US" dirty="0" smtClean="0">
                <a:solidFill>
                  <a:prstClr val="black"/>
                </a:solidFill>
              </a:rPr>
              <a:t>95% C.I.</a:t>
            </a:r>
            <a:endParaRPr lang="en-US" dirty="0">
              <a:solidFill>
                <a:prstClr val="black"/>
              </a:solidFill>
            </a:endParaRPr>
          </a:p>
        </p:txBody>
      </p:sp>
      <p:cxnSp>
        <p:nvCxnSpPr>
          <p:cNvPr id="1055" name="Straight Connector 1054"/>
          <p:cNvCxnSpPr/>
          <p:nvPr/>
        </p:nvCxnSpPr>
        <p:spPr>
          <a:xfrm>
            <a:off x="7734867" y="2122522"/>
            <a:ext cx="4049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734867" y="2189435"/>
            <a:ext cx="4049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34867" y="2224268"/>
            <a:ext cx="4049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734867" y="2284842"/>
            <a:ext cx="4049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460644" y="3455126"/>
            <a:ext cx="5389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1227909" y="1045029"/>
            <a:ext cx="6609805" cy="418011"/>
          </a:xfrm>
          <a:custGeom>
            <a:avLst/>
            <a:gdLst>
              <a:gd name="connsiteX0" fmla="*/ 0 w 6609805"/>
              <a:gd name="connsiteY0" fmla="*/ 0 h 418011"/>
              <a:gd name="connsiteX1" fmla="*/ 378822 w 6609805"/>
              <a:gd name="connsiteY1" fmla="*/ 209005 h 418011"/>
              <a:gd name="connsiteX2" fmla="*/ 574765 w 6609805"/>
              <a:gd name="connsiteY2" fmla="*/ 209005 h 418011"/>
              <a:gd name="connsiteX3" fmla="*/ 6609805 w 6609805"/>
              <a:gd name="connsiteY3" fmla="*/ 418011 h 418011"/>
              <a:gd name="connsiteX4" fmla="*/ 6596742 w 6609805"/>
              <a:gd name="connsiteY4" fmla="*/ 117565 h 418011"/>
              <a:gd name="connsiteX5" fmla="*/ 169817 w 6609805"/>
              <a:gd name="connsiteY5" fmla="*/ 65314 h 418011"/>
              <a:gd name="connsiteX6" fmla="*/ 104502 w 6609805"/>
              <a:gd name="connsiteY6" fmla="*/ 117565 h 41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9805" h="418011">
                <a:moveTo>
                  <a:pt x="0" y="0"/>
                </a:moveTo>
                <a:lnTo>
                  <a:pt x="378822" y="209005"/>
                </a:lnTo>
                <a:lnTo>
                  <a:pt x="574765" y="209005"/>
                </a:lnTo>
                <a:lnTo>
                  <a:pt x="6609805" y="418011"/>
                </a:lnTo>
                <a:lnTo>
                  <a:pt x="6596742" y="117565"/>
                </a:lnTo>
                <a:lnTo>
                  <a:pt x="169817" y="65314"/>
                </a:lnTo>
                <a:lnTo>
                  <a:pt x="104502" y="117565"/>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2057400" y="2743200"/>
            <a:ext cx="5244215"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5" name="Straight Connector 84"/>
          <p:cNvCxnSpPr/>
          <p:nvPr/>
        </p:nvCxnSpPr>
        <p:spPr>
          <a:xfrm>
            <a:off x="1100424" y="2209800"/>
            <a:ext cx="65761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64080" y="4343400"/>
            <a:ext cx="5532120" cy="830997"/>
          </a:xfrm>
          <a:prstGeom prst="rect">
            <a:avLst/>
          </a:prstGeom>
        </p:spPr>
        <p:txBody>
          <a:bodyPr>
            <a:spAutoFit/>
          </a:bodyPr>
          <a:lstStyle/>
          <a:p>
            <a:r>
              <a:rPr lang="en-US" sz="2400" b="1" dirty="0">
                <a:solidFill>
                  <a:prstClr val="black"/>
                </a:solidFill>
              </a:rPr>
              <a:t>The 95% confidence interval </a:t>
            </a:r>
            <a:r>
              <a:rPr lang="en-US" sz="2400" b="1" dirty="0" smtClean="0">
                <a:solidFill>
                  <a:prstClr val="black"/>
                </a:solidFill>
              </a:rPr>
              <a:t>at 10-years for all cancer is </a:t>
            </a:r>
            <a:r>
              <a:rPr lang="en-US" sz="2400" b="1" dirty="0">
                <a:solidFill>
                  <a:prstClr val="black"/>
                </a:solidFill>
              </a:rPr>
              <a:t>77.7%-78.2</a:t>
            </a:r>
            <a:r>
              <a:rPr lang="en-US" sz="2400" b="1" dirty="0" smtClean="0">
                <a:solidFill>
                  <a:prstClr val="black"/>
                </a:solidFill>
              </a:rPr>
              <a:t>%.</a:t>
            </a:r>
            <a:endParaRPr lang="en-US" sz="2400" b="1" dirty="0">
              <a:solidFill>
                <a:prstClr val="black"/>
              </a:solidFill>
            </a:endParaRPr>
          </a:p>
        </p:txBody>
      </p:sp>
      <p:sp>
        <p:nvSpPr>
          <p:cNvPr id="50" name="TextBox 49"/>
          <p:cNvSpPr txBox="1"/>
          <p:nvPr/>
        </p:nvSpPr>
        <p:spPr>
          <a:xfrm>
            <a:off x="8138160" y="2087880"/>
            <a:ext cx="958166" cy="369332"/>
          </a:xfrm>
          <a:prstGeom prst="rect">
            <a:avLst/>
          </a:prstGeom>
          <a:noFill/>
        </p:spPr>
        <p:txBody>
          <a:bodyPr wrap="square" rtlCol="0">
            <a:spAutoFit/>
          </a:bodyPr>
          <a:lstStyle/>
          <a:p>
            <a:r>
              <a:rPr lang="en-US" dirty="0" smtClean="0">
                <a:solidFill>
                  <a:prstClr val="black"/>
                </a:solidFill>
              </a:rPr>
              <a:t>95% C.I.</a:t>
            </a:r>
            <a:endParaRPr lang="en-US" dirty="0">
              <a:solidFill>
                <a:prstClr val="black"/>
              </a:solidFill>
            </a:endParaRPr>
          </a:p>
        </p:txBody>
      </p:sp>
    </p:spTree>
    <p:extLst>
      <p:ext uri="{BB962C8B-B14F-4D97-AF65-F5344CB8AC3E}">
        <p14:creationId xmlns:p14="http://schemas.microsoft.com/office/powerpoint/2010/main" val="30875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744503"/>
            <a:ext cx="6400800" cy="989297"/>
          </a:xfrm>
        </p:spPr>
        <p:txBody>
          <a:bodyPr>
            <a:noAutofit/>
          </a:bodyPr>
          <a:lstStyle/>
          <a:p>
            <a:r>
              <a:rPr lang="en-US" sz="3600" b="1" dirty="0" smtClean="0">
                <a:solidFill>
                  <a:schemeClr val="tx1"/>
                </a:solidFill>
              </a:rPr>
              <a:t>AYA Cancer Survival Trends</a:t>
            </a:r>
            <a:endParaRPr lang="en-US" sz="2800" dirty="0"/>
          </a:p>
        </p:txBody>
      </p:sp>
    </p:spTree>
    <p:extLst>
      <p:ext uri="{BB962C8B-B14F-4D97-AF65-F5344CB8AC3E}">
        <p14:creationId xmlns:p14="http://schemas.microsoft.com/office/powerpoint/2010/main" val="1569980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Rectangle 118"/>
          <p:cNvSpPr>
            <a:spLocks noChangeArrowheads="1"/>
          </p:cNvSpPr>
          <p:nvPr/>
        </p:nvSpPr>
        <p:spPr bwMode="auto">
          <a:xfrm>
            <a:off x="152400" y="3427273"/>
            <a:ext cx="61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smtClean="0">
                <a:solidFill>
                  <a:srgbClr val="000000"/>
                </a:solidFill>
                <a:cs typeface="Arial" pitchFamily="34" charset="0"/>
              </a:rPr>
              <a:t>AAPC</a:t>
            </a:r>
            <a:endParaRPr lang="en-US" sz="2000" dirty="0" smtClean="0">
              <a:solidFill>
                <a:prstClr val="black"/>
              </a:solidFill>
              <a:latin typeface="Arial" pitchFamily="34" charset="0"/>
              <a:cs typeface="Arial" pitchFamily="34" charset="0"/>
            </a:endParaRPr>
          </a:p>
        </p:txBody>
      </p:sp>
      <p:sp>
        <p:nvSpPr>
          <p:cNvPr id="1119" name="Rectangle 128"/>
          <p:cNvSpPr>
            <a:spLocks noChangeArrowheads="1"/>
          </p:cNvSpPr>
          <p:nvPr/>
        </p:nvSpPr>
        <p:spPr bwMode="auto">
          <a:xfrm>
            <a:off x="5554398" y="1231992"/>
            <a:ext cx="199071" cy="197098"/>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800">
              <a:solidFill>
                <a:prstClr val="black"/>
              </a:solidFill>
            </a:endParaRPr>
          </a:p>
        </p:txBody>
      </p:sp>
      <p:sp>
        <p:nvSpPr>
          <p:cNvPr id="1121" name="Rectangle 130"/>
          <p:cNvSpPr>
            <a:spLocks noChangeArrowheads="1"/>
          </p:cNvSpPr>
          <p:nvPr/>
        </p:nvSpPr>
        <p:spPr bwMode="auto">
          <a:xfrm>
            <a:off x="5854422" y="1152543"/>
            <a:ext cx="19220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b="1" dirty="0" smtClean="0">
                <a:solidFill>
                  <a:prstClr val="black"/>
                </a:solidFill>
                <a:cs typeface="Arial" pitchFamily="34" charset="0"/>
              </a:rPr>
              <a:t>All Other Cancer</a:t>
            </a:r>
            <a:endParaRPr lang="en-US" sz="2200" b="1" dirty="0" smtClean="0">
              <a:solidFill>
                <a:prstClr val="black"/>
              </a:solidFill>
              <a:latin typeface="Arial" pitchFamily="34" charset="0"/>
              <a:cs typeface="Arial" pitchFamily="34" charset="0"/>
            </a:endParaRPr>
          </a:p>
        </p:txBody>
      </p:sp>
      <p:sp>
        <p:nvSpPr>
          <p:cNvPr id="1122" name="Rectangle 131"/>
          <p:cNvSpPr>
            <a:spLocks noChangeArrowheads="1"/>
          </p:cNvSpPr>
          <p:nvPr/>
        </p:nvSpPr>
        <p:spPr bwMode="auto">
          <a:xfrm>
            <a:off x="1763778" y="1227148"/>
            <a:ext cx="199071" cy="197098"/>
          </a:xfrm>
          <a:prstGeom prst="rect">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800">
              <a:solidFill>
                <a:prstClr val="black"/>
              </a:solidFill>
            </a:endParaRPr>
          </a:p>
        </p:txBody>
      </p:sp>
      <p:sp>
        <p:nvSpPr>
          <p:cNvPr id="1124" name="Rectangle 133"/>
          <p:cNvSpPr>
            <a:spLocks noChangeArrowheads="1"/>
          </p:cNvSpPr>
          <p:nvPr/>
        </p:nvSpPr>
        <p:spPr bwMode="auto">
          <a:xfrm>
            <a:off x="2063802" y="1152543"/>
            <a:ext cx="17021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b="1" dirty="0" smtClean="0">
                <a:solidFill>
                  <a:srgbClr val="000000"/>
                </a:solidFill>
                <a:cs typeface="Arial" pitchFamily="34" charset="0"/>
              </a:rPr>
              <a:t>Best Prognosis</a:t>
            </a:r>
            <a:endParaRPr lang="en-US" sz="2200" dirty="0" smtClean="0">
              <a:solidFill>
                <a:prstClr val="black"/>
              </a:solidFill>
              <a:latin typeface="Arial" pitchFamily="34" charset="0"/>
              <a:cs typeface="Arial" pitchFamily="34" charset="0"/>
            </a:endParaRPr>
          </a:p>
        </p:txBody>
      </p:sp>
      <p:sp>
        <p:nvSpPr>
          <p:cNvPr id="134" name="Rectangle 119"/>
          <p:cNvSpPr>
            <a:spLocks noChangeArrowheads="1"/>
          </p:cNvSpPr>
          <p:nvPr/>
        </p:nvSpPr>
        <p:spPr bwMode="auto">
          <a:xfrm>
            <a:off x="252542" y="152400"/>
            <a:ext cx="856670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a:r>
              <a:rPr lang="en-US" sz="2400" b="1" dirty="0" smtClean="0">
                <a:solidFill>
                  <a:srgbClr val="000000"/>
                </a:solidFill>
              </a:rPr>
              <a:t>Annual Average % Change (AAPC) in 5-Year Relative Survival by Age</a:t>
            </a:r>
          </a:p>
          <a:p>
            <a:pPr algn="ctr"/>
            <a:r>
              <a:rPr lang="en-US" sz="2800" b="1" dirty="0" smtClean="0">
                <a:solidFill>
                  <a:srgbClr val="000000"/>
                </a:solidFill>
              </a:rPr>
              <a:t>1990-2004</a:t>
            </a:r>
            <a:endParaRPr lang="en-US" sz="2800" b="1" dirty="0" smtClean="0">
              <a:solidFill>
                <a:prstClr val="black"/>
              </a:solidFill>
            </a:endParaRPr>
          </a:p>
        </p:txBody>
      </p:sp>
      <p:sp>
        <p:nvSpPr>
          <p:cNvPr id="135" name="Rectangle 15"/>
          <p:cNvSpPr>
            <a:spLocks noChangeArrowheads="1"/>
          </p:cNvSpPr>
          <p:nvPr/>
        </p:nvSpPr>
        <p:spPr bwMode="auto">
          <a:xfrm>
            <a:off x="3597038" y="6400800"/>
            <a:ext cx="25263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0" b="1" dirty="0">
                <a:solidFill>
                  <a:srgbClr val="000000"/>
                </a:solidFill>
              </a:rPr>
              <a:t>Age at Diagnosis (Years)</a:t>
            </a:r>
            <a:endParaRPr lang="en-US" b="1" dirty="0">
              <a:solidFill>
                <a:prstClr val="black"/>
              </a:solidFill>
            </a:endParaRPr>
          </a:p>
        </p:txBody>
      </p:sp>
      <p:sp>
        <p:nvSpPr>
          <p:cNvPr id="1086" name="Rectangle 95"/>
          <p:cNvSpPr>
            <a:spLocks noChangeArrowheads="1"/>
          </p:cNvSpPr>
          <p:nvPr/>
        </p:nvSpPr>
        <p:spPr bwMode="auto">
          <a:xfrm>
            <a:off x="1143734" y="5943115"/>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smtClean="0">
                <a:solidFill>
                  <a:srgbClr val="000000"/>
                </a:solidFill>
                <a:cs typeface="Arial" pitchFamily="34" charset="0"/>
              </a:rPr>
              <a:t>0</a:t>
            </a:r>
            <a:endParaRPr lang="en-US" sz="3600" dirty="0" smtClean="0">
              <a:solidFill>
                <a:prstClr val="black"/>
              </a:solidFill>
              <a:latin typeface="Arial" pitchFamily="34" charset="0"/>
              <a:cs typeface="Arial" pitchFamily="34" charset="0"/>
            </a:endParaRPr>
          </a:p>
        </p:txBody>
      </p:sp>
      <p:sp>
        <p:nvSpPr>
          <p:cNvPr id="138" name="Rectangle 19"/>
          <p:cNvSpPr>
            <a:spLocks noChangeArrowheads="1"/>
          </p:cNvSpPr>
          <p:nvPr/>
        </p:nvSpPr>
        <p:spPr bwMode="auto">
          <a:xfrm>
            <a:off x="1282996"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10</a:t>
            </a:r>
            <a:endParaRPr lang="en-US" sz="2000" b="1" dirty="0">
              <a:solidFill>
                <a:prstClr val="black"/>
              </a:solidFill>
            </a:endParaRPr>
          </a:p>
        </p:txBody>
      </p:sp>
      <p:sp>
        <p:nvSpPr>
          <p:cNvPr id="139" name="Rectangle 20"/>
          <p:cNvSpPr>
            <a:spLocks noChangeArrowheads="1"/>
          </p:cNvSpPr>
          <p:nvPr/>
        </p:nvSpPr>
        <p:spPr bwMode="auto">
          <a:xfrm>
            <a:off x="1893177"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FF0000"/>
                </a:solidFill>
              </a:rPr>
              <a:t>15</a:t>
            </a:r>
          </a:p>
        </p:txBody>
      </p:sp>
      <p:sp>
        <p:nvSpPr>
          <p:cNvPr id="140" name="Rectangle 21"/>
          <p:cNvSpPr>
            <a:spLocks noChangeArrowheads="1"/>
          </p:cNvSpPr>
          <p:nvPr/>
        </p:nvSpPr>
        <p:spPr bwMode="auto">
          <a:xfrm>
            <a:off x="2438400"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FF0000"/>
                </a:solidFill>
              </a:rPr>
              <a:t>20</a:t>
            </a:r>
          </a:p>
        </p:txBody>
      </p:sp>
      <p:sp>
        <p:nvSpPr>
          <p:cNvPr id="141" name="Rectangle 22"/>
          <p:cNvSpPr>
            <a:spLocks noChangeArrowheads="1"/>
          </p:cNvSpPr>
          <p:nvPr/>
        </p:nvSpPr>
        <p:spPr bwMode="auto">
          <a:xfrm>
            <a:off x="3113539"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FF0000"/>
                </a:solidFill>
              </a:rPr>
              <a:t>25</a:t>
            </a:r>
          </a:p>
        </p:txBody>
      </p:sp>
      <p:sp>
        <p:nvSpPr>
          <p:cNvPr id="142" name="Rectangle 23"/>
          <p:cNvSpPr>
            <a:spLocks noChangeArrowheads="1"/>
          </p:cNvSpPr>
          <p:nvPr/>
        </p:nvSpPr>
        <p:spPr bwMode="auto">
          <a:xfrm>
            <a:off x="3723720"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FF0000"/>
                </a:solidFill>
              </a:rPr>
              <a:t>30</a:t>
            </a:r>
          </a:p>
        </p:txBody>
      </p:sp>
      <p:sp>
        <p:nvSpPr>
          <p:cNvPr id="143" name="Rectangle 24"/>
          <p:cNvSpPr>
            <a:spLocks noChangeArrowheads="1"/>
          </p:cNvSpPr>
          <p:nvPr/>
        </p:nvSpPr>
        <p:spPr bwMode="auto">
          <a:xfrm>
            <a:off x="4333901"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35</a:t>
            </a:r>
            <a:endParaRPr lang="en-US" sz="2000" b="1" dirty="0">
              <a:solidFill>
                <a:prstClr val="black"/>
              </a:solidFill>
            </a:endParaRPr>
          </a:p>
        </p:txBody>
      </p:sp>
      <p:sp>
        <p:nvSpPr>
          <p:cNvPr id="144" name="Rectangle 25"/>
          <p:cNvSpPr>
            <a:spLocks noChangeArrowheads="1"/>
          </p:cNvSpPr>
          <p:nvPr/>
        </p:nvSpPr>
        <p:spPr bwMode="auto">
          <a:xfrm>
            <a:off x="4944082"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40</a:t>
            </a:r>
            <a:endParaRPr lang="en-US" sz="2000" b="1" dirty="0">
              <a:solidFill>
                <a:prstClr val="black"/>
              </a:solidFill>
            </a:endParaRPr>
          </a:p>
        </p:txBody>
      </p:sp>
      <p:sp>
        <p:nvSpPr>
          <p:cNvPr id="145" name="Rectangle 26"/>
          <p:cNvSpPr>
            <a:spLocks noChangeArrowheads="1"/>
          </p:cNvSpPr>
          <p:nvPr/>
        </p:nvSpPr>
        <p:spPr bwMode="auto">
          <a:xfrm>
            <a:off x="5554263"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45</a:t>
            </a:r>
            <a:endParaRPr lang="en-US" sz="2000" b="1" dirty="0">
              <a:solidFill>
                <a:prstClr val="black"/>
              </a:solidFill>
            </a:endParaRPr>
          </a:p>
        </p:txBody>
      </p:sp>
      <p:sp>
        <p:nvSpPr>
          <p:cNvPr id="146" name="Rectangle 27"/>
          <p:cNvSpPr>
            <a:spLocks noChangeArrowheads="1"/>
          </p:cNvSpPr>
          <p:nvPr/>
        </p:nvSpPr>
        <p:spPr bwMode="auto">
          <a:xfrm>
            <a:off x="6164444"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50</a:t>
            </a:r>
            <a:endParaRPr lang="en-US" sz="2000" b="1" dirty="0">
              <a:solidFill>
                <a:prstClr val="black"/>
              </a:solidFill>
            </a:endParaRPr>
          </a:p>
        </p:txBody>
      </p:sp>
      <p:sp>
        <p:nvSpPr>
          <p:cNvPr id="147" name="Rectangle 28"/>
          <p:cNvSpPr>
            <a:spLocks noChangeArrowheads="1"/>
          </p:cNvSpPr>
          <p:nvPr/>
        </p:nvSpPr>
        <p:spPr bwMode="auto">
          <a:xfrm>
            <a:off x="6774625"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55</a:t>
            </a:r>
            <a:endParaRPr lang="en-US" sz="2000" b="1" dirty="0">
              <a:solidFill>
                <a:prstClr val="black"/>
              </a:solidFill>
            </a:endParaRPr>
          </a:p>
        </p:txBody>
      </p:sp>
      <p:sp>
        <p:nvSpPr>
          <p:cNvPr id="148" name="Rectangle 29"/>
          <p:cNvSpPr>
            <a:spLocks noChangeArrowheads="1"/>
          </p:cNvSpPr>
          <p:nvPr/>
        </p:nvSpPr>
        <p:spPr bwMode="auto">
          <a:xfrm>
            <a:off x="7384806"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60</a:t>
            </a:r>
            <a:endParaRPr lang="en-US" sz="2000" b="1" dirty="0">
              <a:solidFill>
                <a:prstClr val="black"/>
              </a:solidFill>
            </a:endParaRPr>
          </a:p>
        </p:txBody>
      </p:sp>
      <p:sp>
        <p:nvSpPr>
          <p:cNvPr id="149" name="Rectangle 30"/>
          <p:cNvSpPr>
            <a:spLocks noChangeArrowheads="1"/>
          </p:cNvSpPr>
          <p:nvPr/>
        </p:nvSpPr>
        <p:spPr bwMode="auto">
          <a:xfrm>
            <a:off x="7994987"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65</a:t>
            </a:r>
            <a:endParaRPr lang="en-US" sz="2000" b="1" dirty="0">
              <a:solidFill>
                <a:prstClr val="black"/>
              </a:solidFill>
            </a:endParaRPr>
          </a:p>
        </p:txBody>
      </p:sp>
      <p:sp>
        <p:nvSpPr>
          <p:cNvPr id="150" name="Rectangle 31"/>
          <p:cNvSpPr>
            <a:spLocks noChangeArrowheads="1"/>
          </p:cNvSpPr>
          <p:nvPr/>
        </p:nvSpPr>
        <p:spPr bwMode="auto">
          <a:xfrm>
            <a:off x="8605162" y="6161001"/>
            <a:ext cx="2596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b="1" dirty="0">
                <a:solidFill>
                  <a:srgbClr val="000000"/>
                </a:solidFill>
              </a:rPr>
              <a:t>70</a:t>
            </a:r>
            <a:endParaRPr lang="en-US" sz="2000" b="1" dirty="0">
              <a:solidFill>
                <a:prstClr val="black"/>
              </a:solidFill>
            </a:endParaRPr>
          </a:p>
        </p:txBody>
      </p:sp>
      <p:sp>
        <p:nvSpPr>
          <p:cNvPr id="156" name="Rectangle 133"/>
          <p:cNvSpPr>
            <a:spLocks noChangeArrowheads="1"/>
          </p:cNvSpPr>
          <p:nvPr/>
        </p:nvSpPr>
        <p:spPr bwMode="auto">
          <a:xfrm>
            <a:off x="1752600" y="1503402"/>
            <a:ext cx="194040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cs typeface="Arial" pitchFamily="34" charset="0"/>
              </a:rPr>
              <a:t>Hodgkin Lymphoma</a:t>
            </a:r>
          </a:p>
          <a:p>
            <a:pPr fontAlgn="base">
              <a:spcBef>
                <a:spcPct val="0"/>
              </a:spcBef>
              <a:spcAft>
                <a:spcPct val="0"/>
              </a:spcAft>
            </a:pPr>
            <a:r>
              <a:rPr lang="en-US" dirty="0" smtClean="0">
                <a:solidFill>
                  <a:srgbClr val="000000"/>
                </a:solidFill>
                <a:cs typeface="Arial" pitchFamily="34" charset="0"/>
              </a:rPr>
              <a:t>Melanoma</a:t>
            </a:r>
            <a:br>
              <a:rPr lang="en-US" dirty="0" smtClean="0">
                <a:solidFill>
                  <a:srgbClr val="000000"/>
                </a:solidFill>
                <a:cs typeface="Arial" pitchFamily="34" charset="0"/>
              </a:rPr>
            </a:br>
            <a:r>
              <a:rPr lang="en-US" dirty="0" smtClean="0">
                <a:solidFill>
                  <a:srgbClr val="000000"/>
                </a:solidFill>
                <a:cs typeface="Arial" pitchFamily="34" charset="0"/>
              </a:rPr>
              <a:t>Thyroid Cancer</a:t>
            </a:r>
          </a:p>
          <a:p>
            <a:pPr fontAlgn="base">
              <a:spcBef>
                <a:spcPct val="0"/>
              </a:spcBef>
              <a:spcAft>
                <a:spcPct val="0"/>
              </a:spcAft>
            </a:pPr>
            <a:r>
              <a:rPr lang="en-US" dirty="0" smtClean="0">
                <a:solidFill>
                  <a:srgbClr val="000000"/>
                </a:solidFill>
                <a:cs typeface="Arial" pitchFamily="34" charset="0"/>
              </a:rPr>
              <a:t>Testicular Carcinoma</a:t>
            </a:r>
            <a:endParaRPr lang="en-US" sz="3200" dirty="0" smtClean="0">
              <a:solidFill>
                <a:prstClr val="black"/>
              </a:solidFill>
              <a:latin typeface="Arial" pitchFamily="34" charset="0"/>
              <a:cs typeface="Arial" pitchFamily="34" charset="0"/>
            </a:endParaRPr>
          </a:p>
        </p:txBody>
      </p:sp>
      <p:sp>
        <p:nvSpPr>
          <p:cNvPr id="68" name="Rectangle 133"/>
          <p:cNvSpPr>
            <a:spLocks noChangeArrowheads="1"/>
          </p:cNvSpPr>
          <p:nvPr/>
        </p:nvSpPr>
        <p:spPr bwMode="auto">
          <a:xfrm>
            <a:off x="5529228" y="1503402"/>
            <a:ext cx="26023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smtClean="0">
                <a:solidFill>
                  <a:srgbClr val="000000"/>
                </a:solidFill>
                <a:cs typeface="Arial" pitchFamily="34" charset="0"/>
              </a:rPr>
              <a:t>Except Kaposi Sarcoma and </a:t>
            </a:r>
          </a:p>
          <a:p>
            <a:pPr fontAlgn="base">
              <a:spcBef>
                <a:spcPct val="0"/>
              </a:spcBef>
              <a:spcAft>
                <a:spcPct val="0"/>
              </a:spcAft>
            </a:pPr>
            <a:r>
              <a:rPr lang="en-US" dirty="0" smtClean="0">
                <a:solidFill>
                  <a:srgbClr val="000000"/>
                </a:solidFill>
                <a:cs typeface="Arial" pitchFamily="34" charset="0"/>
              </a:rPr>
              <a:t>Non-Hodgkin Lymphoma</a:t>
            </a:r>
            <a:endParaRPr lang="en-US" sz="3200" dirty="0" smtClean="0">
              <a:solidFill>
                <a:prstClr val="black"/>
              </a:solidFill>
              <a:latin typeface="Arial" pitchFamily="34" charset="0"/>
              <a:cs typeface="Arial" pitchFamily="34" charset="0"/>
            </a:endParaRPr>
          </a:p>
        </p:txBody>
      </p:sp>
      <p:sp>
        <p:nvSpPr>
          <p:cNvPr id="7" name="Rectangle 8"/>
          <p:cNvSpPr>
            <a:spLocks noChangeArrowheads="1"/>
          </p:cNvSpPr>
          <p:nvPr/>
        </p:nvSpPr>
        <p:spPr bwMode="auto">
          <a:xfrm>
            <a:off x="1482495" y="4625429"/>
            <a:ext cx="303734" cy="14202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9" name="Freeform 9"/>
          <p:cNvSpPr>
            <a:spLocks noEditPoints="1"/>
          </p:cNvSpPr>
          <p:nvPr/>
        </p:nvSpPr>
        <p:spPr bwMode="auto">
          <a:xfrm>
            <a:off x="1474059" y="4616991"/>
            <a:ext cx="317797" cy="1434300"/>
          </a:xfrm>
          <a:custGeom>
            <a:avLst/>
            <a:gdLst>
              <a:gd name="T0" fmla="*/ 0 w 1888"/>
              <a:gd name="T1" fmla="*/ 48 h 8512"/>
              <a:gd name="T2" fmla="*/ 48 w 1888"/>
              <a:gd name="T3" fmla="*/ 0 h 8512"/>
              <a:gd name="T4" fmla="*/ 1840 w 1888"/>
              <a:gd name="T5" fmla="*/ 0 h 8512"/>
              <a:gd name="T6" fmla="*/ 1888 w 1888"/>
              <a:gd name="T7" fmla="*/ 48 h 8512"/>
              <a:gd name="T8" fmla="*/ 1888 w 1888"/>
              <a:gd name="T9" fmla="*/ 8464 h 8512"/>
              <a:gd name="T10" fmla="*/ 1840 w 1888"/>
              <a:gd name="T11" fmla="*/ 8512 h 8512"/>
              <a:gd name="T12" fmla="*/ 48 w 1888"/>
              <a:gd name="T13" fmla="*/ 8512 h 8512"/>
              <a:gd name="T14" fmla="*/ 0 w 1888"/>
              <a:gd name="T15" fmla="*/ 8464 h 8512"/>
              <a:gd name="T16" fmla="*/ 0 w 1888"/>
              <a:gd name="T17" fmla="*/ 48 h 8512"/>
              <a:gd name="T18" fmla="*/ 96 w 1888"/>
              <a:gd name="T19" fmla="*/ 8464 h 8512"/>
              <a:gd name="T20" fmla="*/ 48 w 1888"/>
              <a:gd name="T21" fmla="*/ 8416 h 8512"/>
              <a:gd name="T22" fmla="*/ 1840 w 1888"/>
              <a:gd name="T23" fmla="*/ 8416 h 8512"/>
              <a:gd name="T24" fmla="*/ 1792 w 1888"/>
              <a:gd name="T25" fmla="*/ 8464 h 8512"/>
              <a:gd name="T26" fmla="*/ 1792 w 1888"/>
              <a:gd name="T27" fmla="*/ 48 h 8512"/>
              <a:gd name="T28" fmla="*/ 1840 w 1888"/>
              <a:gd name="T29" fmla="*/ 96 h 8512"/>
              <a:gd name="T30" fmla="*/ 48 w 1888"/>
              <a:gd name="T31" fmla="*/ 96 h 8512"/>
              <a:gd name="T32" fmla="*/ 96 w 1888"/>
              <a:gd name="T33" fmla="*/ 48 h 8512"/>
              <a:gd name="T34" fmla="*/ 96 w 1888"/>
              <a:gd name="T35" fmla="*/ 8464 h 8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8" h="8512">
                <a:moveTo>
                  <a:pt x="0" y="48"/>
                </a:moveTo>
                <a:cubicBezTo>
                  <a:pt x="0" y="22"/>
                  <a:pt x="22" y="0"/>
                  <a:pt x="48" y="0"/>
                </a:cubicBezTo>
                <a:lnTo>
                  <a:pt x="1840" y="0"/>
                </a:lnTo>
                <a:cubicBezTo>
                  <a:pt x="1867" y="0"/>
                  <a:pt x="1888" y="22"/>
                  <a:pt x="1888" y="48"/>
                </a:cubicBezTo>
                <a:lnTo>
                  <a:pt x="1888" y="8464"/>
                </a:lnTo>
                <a:cubicBezTo>
                  <a:pt x="1888" y="8491"/>
                  <a:pt x="1867" y="8512"/>
                  <a:pt x="1840" y="8512"/>
                </a:cubicBezTo>
                <a:lnTo>
                  <a:pt x="48" y="8512"/>
                </a:lnTo>
                <a:cubicBezTo>
                  <a:pt x="22" y="8512"/>
                  <a:pt x="0" y="8491"/>
                  <a:pt x="0" y="8464"/>
                </a:cubicBezTo>
                <a:lnTo>
                  <a:pt x="0" y="48"/>
                </a:lnTo>
                <a:close/>
                <a:moveTo>
                  <a:pt x="96" y="8464"/>
                </a:moveTo>
                <a:lnTo>
                  <a:pt x="48" y="8416"/>
                </a:lnTo>
                <a:lnTo>
                  <a:pt x="1840" y="8416"/>
                </a:lnTo>
                <a:lnTo>
                  <a:pt x="1792" y="8464"/>
                </a:lnTo>
                <a:lnTo>
                  <a:pt x="1792" y="48"/>
                </a:lnTo>
                <a:lnTo>
                  <a:pt x="1840" y="96"/>
                </a:lnTo>
                <a:lnTo>
                  <a:pt x="48" y="96"/>
                </a:lnTo>
                <a:lnTo>
                  <a:pt x="96" y="48"/>
                </a:lnTo>
                <a:lnTo>
                  <a:pt x="96" y="8464"/>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 name="Rectangle 10"/>
          <p:cNvSpPr>
            <a:spLocks noChangeArrowheads="1"/>
          </p:cNvSpPr>
          <p:nvPr/>
        </p:nvSpPr>
        <p:spPr bwMode="auto">
          <a:xfrm>
            <a:off x="2089964" y="4802606"/>
            <a:ext cx="306547" cy="124306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3" name="Freeform 11"/>
          <p:cNvSpPr>
            <a:spLocks noEditPoints="1"/>
          </p:cNvSpPr>
          <p:nvPr/>
        </p:nvSpPr>
        <p:spPr bwMode="auto">
          <a:xfrm>
            <a:off x="2081527" y="4794170"/>
            <a:ext cx="320608" cy="1257123"/>
          </a:xfrm>
          <a:custGeom>
            <a:avLst/>
            <a:gdLst>
              <a:gd name="T0" fmla="*/ 0 w 1904"/>
              <a:gd name="T1" fmla="*/ 48 h 7456"/>
              <a:gd name="T2" fmla="*/ 48 w 1904"/>
              <a:gd name="T3" fmla="*/ 0 h 7456"/>
              <a:gd name="T4" fmla="*/ 1856 w 1904"/>
              <a:gd name="T5" fmla="*/ 0 h 7456"/>
              <a:gd name="T6" fmla="*/ 1904 w 1904"/>
              <a:gd name="T7" fmla="*/ 48 h 7456"/>
              <a:gd name="T8" fmla="*/ 1904 w 1904"/>
              <a:gd name="T9" fmla="*/ 7408 h 7456"/>
              <a:gd name="T10" fmla="*/ 1856 w 1904"/>
              <a:gd name="T11" fmla="*/ 7456 h 7456"/>
              <a:gd name="T12" fmla="*/ 48 w 1904"/>
              <a:gd name="T13" fmla="*/ 7456 h 7456"/>
              <a:gd name="T14" fmla="*/ 0 w 1904"/>
              <a:gd name="T15" fmla="*/ 7408 h 7456"/>
              <a:gd name="T16" fmla="*/ 0 w 1904"/>
              <a:gd name="T17" fmla="*/ 48 h 7456"/>
              <a:gd name="T18" fmla="*/ 96 w 1904"/>
              <a:gd name="T19" fmla="*/ 7408 h 7456"/>
              <a:gd name="T20" fmla="*/ 48 w 1904"/>
              <a:gd name="T21" fmla="*/ 7360 h 7456"/>
              <a:gd name="T22" fmla="*/ 1856 w 1904"/>
              <a:gd name="T23" fmla="*/ 7360 h 7456"/>
              <a:gd name="T24" fmla="*/ 1808 w 1904"/>
              <a:gd name="T25" fmla="*/ 7408 h 7456"/>
              <a:gd name="T26" fmla="*/ 1808 w 1904"/>
              <a:gd name="T27" fmla="*/ 48 h 7456"/>
              <a:gd name="T28" fmla="*/ 1856 w 1904"/>
              <a:gd name="T29" fmla="*/ 96 h 7456"/>
              <a:gd name="T30" fmla="*/ 48 w 1904"/>
              <a:gd name="T31" fmla="*/ 96 h 7456"/>
              <a:gd name="T32" fmla="*/ 96 w 1904"/>
              <a:gd name="T33" fmla="*/ 48 h 7456"/>
              <a:gd name="T34" fmla="*/ 96 w 1904"/>
              <a:gd name="T35" fmla="*/ 7408 h 7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7456">
                <a:moveTo>
                  <a:pt x="0" y="48"/>
                </a:moveTo>
                <a:cubicBezTo>
                  <a:pt x="0" y="22"/>
                  <a:pt x="22" y="0"/>
                  <a:pt x="48" y="0"/>
                </a:cubicBezTo>
                <a:lnTo>
                  <a:pt x="1856" y="0"/>
                </a:lnTo>
                <a:cubicBezTo>
                  <a:pt x="1883" y="0"/>
                  <a:pt x="1904" y="22"/>
                  <a:pt x="1904" y="48"/>
                </a:cubicBezTo>
                <a:lnTo>
                  <a:pt x="1904" y="7408"/>
                </a:lnTo>
                <a:cubicBezTo>
                  <a:pt x="1904" y="7435"/>
                  <a:pt x="1883" y="7456"/>
                  <a:pt x="1856" y="7456"/>
                </a:cubicBezTo>
                <a:lnTo>
                  <a:pt x="48" y="7456"/>
                </a:lnTo>
                <a:cubicBezTo>
                  <a:pt x="22" y="7456"/>
                  <a:pt x="0" y="7435"/>
                  <a:pt x="0" y="7408"/>
                </a:cubicBezTo>
                <a:lnTo>
                  <a:pt x="0" y="48"/>
                </a:lnTo>
                <a:close/>
                <a:moveTo>
                  <a:pt x="96" y="7408"/>
                </a:moveTo>
                <a:lnTo>
                  <a:pt x="48" y="7360"/>
                </a:lnTo>
                <a:lnTo>
                  <a:pt x="1856" y="7360"/>
                </a:lnTo>
                <a:lnTo>
                  <a:pt x="1808" y="7408"/>
                </a:lnTo>
                <a:lnTo>
                  <a:pt x="1808" y="48"/>
                </a:lnTo>
                <a:lnTo>
                  <a:pt x="1856" y="96"/>
                </a:lnTo>
                <a:lnTo>
                  <a:pt x="48" y="96"/>
                </a:lnTo>
                <a:lnTo>
                  <a:pt x="96" y="48"/>
                </a:lnTo>
                <a:lnTo>
                  <a:pt x="96" y="740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5" name="Rectangle 12"/>
          <p:cNvSpPr>
            <a:spLocks noChangeArrowheads="1"/>
          </p:cNvSpPr>
          <p:nvPr/>
        </p:nvSpPr>
        <p:spPr bwMode="auto">
          <a:xfrm>
            <a:off x="2700245" y="6045666"/>
            <a:ext cx="303734" cy="1884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7" name="Freeform 13"/>
          <p:cNvSpPr>
            <a:spLocks noEditPoints="1"/>
          </p:cNvSpPr>
          <p:nvPr/>
        </p:nvSpPr>
        <p:spPr bwMode="auto">
          <a:xfrm>
            <a:off x="2691807" y="6037230"/>
            <a:ext cx="317797" cy="205303"/>
          </a:xfrm>
          <a:custGeom>
            <a:avLst/>
            <a:gdLst>
              <a:gd name="T0" fmla="*/ 0 w 944"/>
              <a:gd name="T1" fmla="*/ 24 h 608"/>
              <a:gd name="T2" fmla="*/ 24 w 944"/>
              <a:gd name="T3" fmla="*/ 0 h 608"/>
              <a:gd name="T4" fmla="*/ 920 w 944"/>
              <a:gd name="T5" fmla="*/ 0 h 608"/>
              <a:gd name="T6" fmla="*/ 944 w 944"/>
              <a:gd name="T7" fmla="*/ 24 h 608"/>
              <a:gd name="T8" fmla="*/ 944 w 944"/>
              <a:gd name="T9" fmla="*/ 584 h 608"/>
              <a:gd name="T10" fmla="*/ 920 w 944"/>
              <a:gd name="T11" fmla="*/ 608 h 608"/>
              <a:gd name="T12" fmla="*/ 24 w 944"/>
              <a:gd name="T13" fmla="*/ 608 h 608"/>
              <a:gd name="T14" fmla="*/ 0 w 944"/>
              <a:gd name="T15" fmla="*/ 584 h 608"/>
              <a:gd name="T16" fmla="*/ 0 w 944"/>
              <a:gd name="T17" fmla="*/ 24 h 608"/>
              <a:gd name="T18" fmla="*/ 48 w 944"/>
              <a:gd name="T19" fmla="*/ 584 h 608"/>
              <a:gd name="T20" fmla="*/ 24 w 944"/>
              <a:gd name="T21" fmla="*/ 560 h 608"/>
              <a:gd name="T22" fmla="*/ 920 w 944"/>
              <a:gd name="T23" fmla="*/ 560 h 608"/>
              <a:gd name="T24" fmla="*/ 896 w 944"/>
              <a:gd name="T25" fmla="*/ 584 h 608"/>
              <a:gd name="T26" fmla="*/ 896 w 944"/>
              <a:gd name="T27" fmla="*/ 24 h 608"/>
              <a:gd name="T28" fmla="*/ 920 w 944"/>
              <a:gd name="T29" fmla="*/ 48 h 608"/>
              <a:gd name="T30" fmla="*/ 24 w 944"/>
              <a:gd name="T31" fmla="*/ 48 h 608"/>
              <a:gd name="T32" fmla="*/ 48 w 944"/>
              <a:gd name="T33" fmla="*/ 24 h 608"/>
              <a:gd name="T34" fmla="*/ 48 w 944"/>
              <a:gd name="T35" fmla="*/ 58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4" h="608">
                <a:moveTo>
                  <a:pt x="0" y="24"/>
                </a:moveTo>
                <a:cubicBezTo>
                  <a:pt x="0" y="11"/>
                  <a:pt x="11" y="0"/>
                  <a:pt x="24" y="0"/>
                </a:cubicBezTo>
                <a:lnTo>
                  <a:pt x="920" y="0"/>
                </a:lnTo>
                <a:cubicBezTo>
                  <a:pt x="934" y="0"/>
                  <a:pt x="944" y="11"/>
                  <a:pt x="944" y="24"/>
                </a:cubicBezTo>
                <a:lnTo>
                  <a:pt x="944" y="584"/>
                </a:lnTo>
                <a:cubicBezTo>
                  <a:pt x="944" y="598"/>
                  <a:pt x="934" y="608"/>
                  <a:pt x="920" y="608"/>
                </a:cubicBezTo>
                <a:lnTo>
                  <a:pt x="24" y="608"/>
                </a:lnTo>
                <a:cubicBezTo>
                  <a:pt x="11" y="608"/>
                  <a:pt x="0" y="598"/>
                  <a:pt x="0" y="584"/>
                </a:cubicBezTo>
                <a:lnTo>
                  <a:pt x="0" y="24"/>
                </a:lnTo>
                <a:close/>
                <a:moveTo>
                  <a:pt x="48" y="584"/>
                </a:moveTo>
                <a:lnTo>
                  <a:pt x="24" y="560"/>
                </a:lnTo>
                <a:lnTo>
                  <a:pt x="920" y="560"/>
                </a:lnTo>
                <a:lnTo>
                  <a:pt x="896" y="584"/>
                </a:lnTo>
                <a:lnTo>
                  <a:pt x="896" y="24"/>
                </a:lnTo>
                <a:lnTo>
                  <a:pt x="920" y="48"/>
                </a:lnTo>
                <a:lnTo>
                  <a:pt x="24" y="48"/>
                </a:lnTo>
                <a:lnTo>
                  <a:pt x="48" y="24"/>
                </a:lnTo>
                <a:lnTo>
                  <a:pt x="48" y="584"/>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9" name="Rectangle 14"/>
          <p:cNvSpPr>
            <a:spLocks noChangeArrowheads="1"/>
          </p:cNvSpPr>
          <p:nvPr/>
        </p:nvSpPr>
        <p:spPr bwMode="auto">
          <a:xfrm>
            <a:off x="3307713" y="5581629"/>
            <a:ext cx="306547" cy="46403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21" name="Freeform 15"/>
          <p:cNvSpPr>
            <a:spLocks noEditPoints="1"/>
          </p:cNvSpPr>
          <p:nvPr/>
        </p:nvSpPr>
        <p:spPr bwMode="auto">
          <a:xfrm>
            <a:off x="3299275" y="5573191"/>
            <a:ext cx="320608" cy="478100"/>
          </a:xfrm>
          <a:custGeom>
            <a:avLst/>
            <a:gdLst>
              <a:gd name="T0" fmla="*/ 0 w 1904"/>
              <a:gd name="T1" fmla="*/ 48 h 2832"/>
              <a:gd name="T2" fmla="*/ 48 w 1904"/>
              <a:gd name="T3" fmla="*/ 0 h 2832"/>
              <a:gd name="T4" fmla="*/ 1856 w 1904"/>
              <a:gd name="T5" fmla="*/ 0 h 2832"/>
              <a:gd name="T6" fmla="*/ 1904 w 1904"/>
              <a:gd name="T7" fmla="*/ 48 h 2832"/>
              <a:gd name="T8" fmla="*/ 1904 w 1904"/>
              <a:gd name="T9" fmla="*/ 2784 h 2832"/>
              <a:gd name="T10" fmla="*/ 1856 w 1904"/>
              <a:gd name="T11" fmla="*/ 2832 h 2832"/>
              <a:gd name="T12" fmla="*/ 48 w 1904"/>
              <a:gd name="T13" fmla="*/ 2832 h 2832"/>
              <a:gd name="T14" fmla="*/ 0 w 1904"/>
              <a:gd name="T15" fmla="*/ 2784 h 2832"/>
              <a:gd name="T16" fmla="*/ 0 w 1904"/>
              <a:gd name="T17" fmla="*/ 48 h 2832"/>
              <a:gd name="T18" fmla="*/ 96 w 1904"/>
              <a:gd name="T19" fmla="*/ 2784 h 2832"/>
              <a:gd name="T20" fmla="*/ 48 w 1904"/>
              <a:gd name="T21" fmla="*/ 2736 h 2832"/>
              <a:gd name="T22" fmla="*/ 1856 w 1904"/>
              <a:gd name="T23" fmla="*/ 2736 h 2832"/>
              <a:gd name="T24" fmla="*/ 1808 w 1904"/>
              <a:gd name="T25" fmla="*/ 2784 h 2832"/>
              <a:gd name="T26" fmla="*/ 1808 w 1904"/>
              <a:gd name="T27" fmla="*/ 48 h 2832"/>
              <a:gd name="T28" fmla="*/ 1856 w 1904"/>
              <a:gd name="T29" fmla="*/ 96 h 2832"/>
              <a:gd name="T30" fmla="*/ 48 w 1904"/>
              <a:gd name="T31" fmla="*/ 96 h 2832"/>
              <a:gd name="T32" fmla="*/ 96 w 1904"/>
              <a:gd name="T33" fmla="*/ 48 h 2832"/>
              <a:gd name="T34" fmla="*/ 96 w 1904"/>
              <a:gd name="T35" fmla="*/ 2784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2832">
                <a:moveTo>
                  <a:pt x="0" y="48"/>
                </a:moveTo>
                <a:cubicBezTo>
                  <a:pt x="0" y="22"/>
                  <a:pt x="22" y="0"/>
                  <a:pt x="48" y="0"/>
                </a:cubicBezTo>
                <a:lnTo>
                  <a:pt x="1856" y="0"/>
                </a:lnTo>
                <a:cubicBezTo>
                  <a:pt x="1883" y="0"/>
                  <a:pt x="1904" y="22"/>
                  <a:pt x="1904" y="48"/>
                </a:cubicBezTo>
                <a:lnTo>
                  <a:pt x="1904" y="2784"/>
                </a:lnTo>
                <a:cubicBezTo>
                  <a:pt x="1904" y="2811"/>
                  <a:pt x="1883" y="2832"/>
                  <a:pt x="1856" y="2832"/>
                </a:cubicBezTo>
                <a:lnTo>
                  <a:pt x="48" y="2832"/>
                </a:lnTo>
                <a:cubicBezTo>
                  <a:pt x="22" y="2832"/>
                  <a:pt x="0" y="2811"/>
                  <a:pt x="0" y="2784"/>
                </a:cubicBezTo>
                <a:lnTo>
                  <a:pt x="0" y="48"/>
                </a:lnTo>
                <a:close/>
                <a:moveTo>
                  <a:pt x="96" y="2784"/>
                </a:moveTo>
                <a:lnTo>
                  <a:pt x="48" y="2736"/>
                </a:lnTo>
                <a:lnTo>
                  <a:pt x="1856" y="2736"/>
                </a:lnTo>
                <a:lnTo>
                  <a:pt x="1808" y="2784"/>
                </a:lnTo>
                <a:lnTo>
                  <a:pt x="1808" y="48"/>
                </a:lnTo>
                <a:lnTo>
                  <a:pt x="1856" y="96"/>
                </a:lnTo>
                <a:lnTo>
                  <a:pt x="48" y="96"/>
                </a:lnTo>
                <a:lnTo>
                  <a:pt x="96" y="48"/>
                </a:lnTo>
                <a:lnTo>
                  <a:pt x="96" y="2784"/>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23" name="Rectangle 16"/>
          <p:cNvSpPr>
            <a:spLocks noChangeArrowheads="1"/>
          </p:cNvSpPr>
          <p:nvPr/>
        </p:nvSpPr>
        <p:spPr bwMode="auto">
          <a:xfrm>
            <a:off x="3917993" y="4515746"/>
            <a:ext cx="306547" cy="15299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25" name="Freeform 17"/>
          <p:cNvSpPr>
            <a:spLocks noEditPoints="1"/>
          </p:cNvSpPr>
          <p:nvPr/>
        </p:nvSpPr>
        <p:spPr bwMode="auto">
          <a:xfrm>
            <a:off x="3909557" y="4507310"/>
            <a:ext cx="320608" cy="1543983"/>
          </a:xfrm>
          <a:custGeom>
            <a:avLst/>
            <a:gdLst>
              <a:gd name="T0" fmla="*/ 0 w 1904"/>
              <a:gd name="T1" fmla="*/ 48 h 9152"/>
              <a:gd name="T2" fmla="*/ 48 w 1904"/>
              <a:gd name="T3" fmla="*/ 0 h 9152"/>
              <a:gd name="T4" fmla="*/ 1856 w 1904"/>
              <a:gd name="T5" fmla="*/ 0 h 9152"/>
              <a:gd name="T6" fmla="*/ 1904 w 1904"/>
              <a:gd name="T7" fmla="*/ 48 h 9152"/>
              <a:gd name="T8" fmla="*/ 1904 w 1904"/>
              <a:gd name="T9" fmla="*/ 9104 h 9152"/>
              <a:gd name="T10" fmla="*/ 1856 w 1904"/>
              <a:gd name="T11" fmla="*/ 9152 h 9152"/>
              <a:gd name="T12" fmla="*/ 48 w 1904"/>
              <a:gd name="T13" fmla="*/ 9152 h 9152"/>
              <a:gd name="T14" fmla="*/ 0 w 1904"/>
              <a:gd name="T15" fmla="*/ 9104 h 9152"/>
              <a:gd name="T16" fmla="*/ 0 w 1904"/>
              <a:gd name="T17" fmla="*/ 48 h 9152"/>
              <a:gd name="T18" fmla="*/ 96 w 1904"/>
              <a:gd name="T19" fmla="*/ 9104 h 9152"/>
              <a:gd name="T20" fmla="*/ 48 w 1904"/>
              <a:gd name="T21" fmla="*/ 9056 h 9152"/>
              <a:gd name="T22" fmla="*/ 1856 w 1904"/>
              <a:gd name="T23" fmla="*/ 9056 h 9152"/>
              <a:gd name="T24" fmla="*/ 1808 w 1904"/>
              <a:gd name="T25" fmla="*/ 9104 h 9152"/>
              <a:gd name="T26" fmla="*/ 1808 w 1904"/>
              <a:gd name="T27" fmla="*/ 48 h 9152"/>
              <a:gd name="T28" fmla="*/ 1856 w 1904"/>
              <a:gd name="T29" fmla="*/ 96 h 9152"/>
              <a:gd name="T30" fmla="*/ 48 w 1904"/>
              <a:gd name="T31" fmla="*/ 96 h 9152"/>
              <a:gd name="T32" fmla="*/ 96 w 1904"/>
              <a:gd name="T33" fmla="*/ 48 h 9152"/>
              <a:gd name="T34" fmla="*/ 96 w 1904"/>
              <a:gd name="T35" fmla="*/ 9104 h 9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9152">
                <a:moveTo>
                  <a:pt x="0" y="48"/>
                </a:moveTo>
                <a:cubicBezTo>
                  <a:pt x="0" y="22"/>
                  <a:pt x="22" y="0"/>
                  <a:pt x="48" y="0"/>
                </a:cubicBezTo>
                <a:lnTo>
                  <a:pt x="1856" y="0"/>
                </a:lnTo>
                <a:cubicBezTo>
                  <a:pt x="1883" y="0"/>
                  <a:pt x="1904" y="22"/>
                  <a:pt x="1904" y="48"/>
                </a:cubicBezTo>
                <a:lnTo>
                  <a:pt x="1904" y="9104"/>
                </a:lnTo>
                <a:cubicBezTo>
                  <a:pt x="1904" y="9131"/>
                  <a:pt x="1883" y="9152"/>
                  <a:pt x="1856" y="9152"/>
                </a:cubicBezTo>
                <a:lnTo>
                  <a:pt x="48" y="9152"/>
                </a:lnTo>
                <a:cubicBezTo>
                  <a:pt x="22" y="9152"/>
                  <a:pt x="0" y="9131"/>
                  <a:pt x="0" y="9104"/>
                </a:cubicBezTo>
                <a:lnTo>
                  <a:pt x="0" y="48"/>
                </a:lnTo>
                <a:close/>
                <a:moveTo>
                  <a:pt x="96" y="9104"/>
                </a:moveTo>
                <a:lnTo>
                  <a:pt x="48" y="9056"/>
                </a:lnTo>
                <a:lnTo>
                  <a:pt x="1856" y="9056"/>
                </a:lnTo>
                <a:lnTo>
                  <a:pt x="1808" y="9104"/>
                </a:lnTo>
                <a:lnTo>
                  <a:pt x="1808" y="48"/>
                </a:lnTo>
                <a:lnTo>
                  <a:pt x="1856" y="96"/>
                </a:lnTo>
                <a:lnTo>
                  <a:pt x="48" y="96"/>
                </a:lnTo>
                <a:lnTo>
                  <a:pt x="96" y="48"/>
                </a:lnTo>
                <a:lnTo>
                  <a:pt x="96" y="9104"/>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27" name="Rectangle 18"/>
          <p:cNvSpPr>
            <a:spLocks noChangeArrowheads="1"/>
          </p:cNvSpPr>
          <p:nvPr/>
        </p:nvSpPr>
        <p:spPr bwMode="auto">
          <a:xfrm>
            <a:off x="4525461" y="4614179"/>
            <a:ext cx="306547" cy="14314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29" name="Freeform 19"/>
          <p:cNvSpPr>
            <a:spLocks noEditPoints="1"/>
          </p:cNvSpPr>
          <p:nvPr/>
        </p:nvSpPr>
        <p:spPr bwMode="auto">
          <a:xfrm>
            <a:off x="4517025" y="4605741"/>
            <a:ext cx="320608" cy="1445550"/>
          </a:xfrm>
          <a:custGeom>
            <a:avLst/>
            <a:gdLst>
              <a:gd name="T0" fmla="*/ 0 w 1904"/>
              <a:gd name="T1" fmla="*/ 48 h 8576"/>
              <a:gd name="T2" fmla="*/ 48 w 1904"/>
              <a:gd name="T3" fmla="*/ 0 h 8576"/>
              <a:gd name="T4" fmla="*/ 1856 w 1904"/>
              <a:gd name="T5" fmla="*/ 0 h 8576"/>
              <a:gd name="T6" fmla="*/ 1904 w 1904"/>
              <a:gd name="T7" fmla="*/ 48 h 8576"/>
              <a:gd name="T8" fmla="*/ 1904 w 1904"/>
              <a:gd name="T9" fmla="*/ 8528 h 8576"/>
              <a:gd name="T10" fmla="*/ 1856 w 1904"/>
              <a:gd name="T11" fmla="*/ 8576 h 8576"/>
              <a:gd name="T12" fmla="*/ 48 w 1904"/>
              <a:gd name="T13" fmla="*/ 8576 h 8576"/>
              <a:gd name="T14" fmla="*/ 0 w 1904"/>
              <a:gd name="T15" fmla="*/ 8528 h 8576"/>
              <a:gd name="T16" fmla="*/ 0 w 1904"/>
              <a:gd name="T17" fmla="*/ 48 h 8576"/>
              <a:gd name="T18" fmla="*/ 96 w 1904"/>
              <a:gd name="T19" fmla="*/ 8528 h 8576"/>
              <a:gd name="T20" fmla="*/ 48 w 1904"/>
              <a:gd name="T21" fmla="*/ 8480 h 8576"/>
              <a:gd name="T22" fmla="*/ 1856 w 1904"/>
              <a:gd name="T23" fmla="*/ 8480 h 8576"/>
              <a:gd name="T24" fmla="*/ 1808 w 1904"/>
              <a:gd name="T25" fmla="*/ 8528 h 8576"/>
              <a:gd name="T26" fmla="*/ 1808 w 1904"/>
              <a:gd name="T27" fmla="*/ 48 h 8576"/>
              <a:gd name="T28" fmla="*/ 1856 w 1904"/>
              <a:gd name="T29" fmla="*/ 96 h 8576"/>
              <a:gd name="T30" fmla="*/ 48 w 1904"/>
              <a:gd name="T31" fmla="*/ 96 h 8576"/>
              <a:gd name="T32" fmla="*/ 96 w 1904"/>
              <a:gd name="T33" fmla="*/ 48 h 8576"/>
              <a:gd name="T34" fmla="*/ 96 w 1904"/>
              <a:gd name="T35" fmla="*/ 8528 h 8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8576">
                <a:moveTo>
                  <a:pt x="0" y="48"/>
                </a:moveTo>
                <a:cubicBezTo>
                  <a:pt x="0" y="22"/>
                  <a:pt x="22" y="0"/>
                  <a:pt x="48" y="0"/>
                </a:cubicBezTo>
                <a:lnTo>
                  <a:pt x="1856" y="0"/>
                </a:lnTo>
                <a:cubicBezTo>
                  <a:pt x="1883" y="0"/>
                  <a:pt x="1904" y="22"/>
                  <a:pt x="1904" y="48"/>
                </a:cubicBezTo>
                <a:lnTo>
                  <a:pt x="1904" y="8528"/>
                </a:lnTo>
                <a:cubicBezTo>
                  <a:pt x="1904" y="8555"/>
                  <a:pt x="1883" y="8576"/>
                  <a:pt x="1856" y="8576"/>
                </a:cubicBezTo>
                <a:lnTo>
                  <a:pt x="48" y="8576"/>
                </a:lnTo>
                <a:cubicBezTo>
                  <a:pt x="22" y="8576"/>
                  <a:pt x="0" y="8555"/>
                  <a:pt x="0" y="8528"/>
                </a:cubicBezTo>
                <a:lnTo>
                  <a:pt x="0" y="48"/>
                </a:lnTo>
                <a:close/>
                <a:moveTo>
                  <a:pt x="96" y="8528"/>
                </a:moveTo>
                <a:lnTo>
                  <a:pt x="48" y="8480"/>
                </a:lnTo>
                <a:lnTo>
                  <a:pt x="1856" y="8480"/>
                </a:lnTo>
                <a:lnTo>
                  <a:pt x="1808" y="8528"/>
                </a:lnTo>
                <a:lnTo>
                  <a:pt x="1808" y="48"/>
                </a:lnTo>
                <a:lnTo>
                  <a:pt x="1856" y="96"/>
                </a:lnTo>
                <a:lnTo>
                  <a:pt x="48" y="96"/>
                </a:lnTo>
                <a:lnTo>
                  <a:pt x="96" y="48"/>
                </a:lnTo>
                <a:lnTo>
                  <a:pt x="96" y="852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20" name="Rectangle 20"/>
          <p:cNvSpPr>
            <a:spLocks noChangeArrowheads="1"/>
          </p:cNvSpPr>
          <p:nvPr/>
        </p:nvSpPr>
        <p:spPr bwMode="auto">
          <a:xfrm>
            <a:off x="5135743" y="4633865"/>
            <a:ext cx="306547" cy="141180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23" name="Freeform 21"/>
          <p:cNvSpPr>
            <a:spLocks noEditPoints="1"/>
          </p:cNvSpPr>
          <p:nvPr/>
        </p:nvSpPr>
        <p:spPr bwMode="auto">
          <a:xfrm>
            <a:off x="5127305" y="4625429"/>
            <a:ext cx="320608" cy="1425864"/>
          </a:xfrm>
          <a:custGeom>
            <a:avLst/>
            <a:gdLst>
              <a:gd name="T0" fmla="*/ 0 w 1904"/>
              <a:gd name="T1" fmla="*/ 48 h 8448"/>
              <a:gd name="T2" fmla="*/ 48 w 1904"/>
              <a:gd name="T3" fmla="*/ 0 h 8448"/>
              <a:gd name="T4" fmla="*/ 1856 w 1904"/>
              <a:gd name="T5" fmla="*/ 0 h 8448"/>
              <a:gd name="T6" fmla="*/ 1904 w 1904"/>
              <a:gd name="T7" fmla="*/ 48 h 8448"/>
              <a:gd name="T8" fmla="*/ 1904 w 1904"/>
              <a:gd name="T9" fmla="*/ 8400 h 8448"/>
              <a:gd name="T10" fmla="*/ 1856 w 1904"/>
              <a:gd name="T11" fmla="*/ 8448 h 8448"/>
              <a:gd name="T12" fmla="*/ 48 w 1904"/>
              <a:gd name="T13" fmla="*/ 8448 h 8448"/>
              <a:gd name="T14" fmla="*/ 0 w 1904"/>
              <a:gd name="T15" fmla="*/ 8400 h 8448"/>
              <a:gd name="T16" fmla="*/ 0 w 1904"/>
              <a:gd name="T17" fmla="*/ 48 h 8448"/>
              <a:gd name="T18" fmla="*/ 96 w 1904"/>
              <a:gd name="T19" fmla="*/ 8400 h 8448"/>
              <a:gd name="T20" fmla="*/ 48 w 1904"/>
              <a:gd name="T21" fmla="*/ 8352 h 8448"/>
              <a:gd name="T22" fmla="*/ 1856 w 1904"/>
              <a:gd name="T23" fmla="*/ 8352 h 8448"/>
              <a:gd name="T24" fmla="*/ 1808 w 1904"/>
              <a:gd name="T25" fmla="*/ 8400 h 8448"/>
              <a:gd name="T26" fmla="*/ 1808 w 1904"/>
              <a:gd name="T27" fmla="*/ 48 h 8448"/>
              <a:gd name="T28" fmla="*/ 1856 w 1904"/>
              <a:gd name="T29" fmla="*/ 96 h 8448"/>
              <a:gd name="T30" fmla="*/ 48 w 1904"/>
              <a:gd name="T31" fmla="*/ 96 h 8448"/>
              <a:gd name="T32" fmla="*/ 96 w 1904"/>
              <a:gd name="T33" fmla="*/ 48 h 8448"/>
              <a:gd name="T34" fmla="*/ 96 w 1904"/>
              <a:gd name="T35" fmla="*/ 8400 h 8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8448">
                <a:moveTo>
                  <a:pt x="0" y="48"/>
                </a:moveTo>
                <a:cubicBezTo>
                  <a:pt x="0" y="22"/>
                  <a:pt x="22" y="0"/>
                  <a:pt x="48" y="0"/>
                </a:cubicBezTo>
                <a:lnTo>
                  <a:pt x="1856" y="0"/>
                </a:lnTo>
                <a:cubicBezTo>
                  <a:pt x="1883" y="0"/>
                  <a:pt x="1904" y="22"/>
                  <a:pt x="1904" y="48"/>
                </a:cubicBezTo>
                <a:lnTo>
                  <a:pt x="1904" y="8400"/>
                </a:lnTo>
                <a:cubicBezTo>
                  <a:pt x="1904" y="8427"/>
                  <a:pt x="1883" y="8448"/>
                  <a:pt x="1856" y="8448"/>
                </a:cubicBezTo>
                <a:lnTo>
                  <a:pt x="48" y="8448"/>
                </a:lnTo>
                <a:cubicBezTo>
                  <a:pt x="22" y="8448"/>
                  <a:pt x="0" y="8427"/>
                  <a:pt x="0" y="8400"/>
                </a:cubicBezTo>
                <a:lnTo>
                  <a:pt x="0" y="48"/>
                </a:lnTo>
                <a:close/>
                <a:moveTo>
                  <a:pt x="96" y="8400"/>
                </a:moveTo>
                <a:lnTo>
                  <a:pt x="48" y="8352"/>
                </a:lnTo>
                <a:lnTo>
                  <a:pt x="1856" y="8352"/>
                </a:lnTo>
                <a:lnTo>
                  <a:pt x="1808" y="8400"/>
                </a:lnTo>
                <a:lnTo>
                  <a:pt x="1808" y="48"/>
                </a:lnTo>
                <a:lnTo>
                  <a:pt x="1856" y="96"/>
                </a:lnTo>
                <a:lnTo>
                  <a:pt x="48" y="96"/>
                </a:lnTo>
                <a:lnTo>
                  <a:pt x="96" y="48"/>
                </a:lnTo>
                <a:lnTo>
                  <a:pt x="96" y="840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25" name="Rectangle 22"/>
          <p:cNvSpPr>
            <a:spLocks noChangeArrowheads="1"/>
          </p:cNvSpPr>
          <p:nvPr/>
        </p:nvSpPr>
        <p:spPr bwMode="auto">
          <a:xfrm>
            <a:off x="5743211" y="4234511"/>
            <a:ext cx="306547" cy="18111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26" name="Freeform 23"/>
          <p:cNvSpPr>
            <a:spLocks noEditPoints="1"/>
          </p:cNvSpPr>
          <p:nvPr/>
        </p:nvSpPr>
        <p:spPr bwMode="auto">
          <a:xfrm>
            <a:off x="5734773" y="4226074"/>
            <a:ext cx="320608" cy="1825219"/>
          </a:xfrm>
          <a:custGeom>
            <a:avLst/>
            <a:gdLst>
              <a:gd name="T0" fmla="*/ 0 w 952"/>
              <a:gd name="T1" fmla="*/ 24 h 5408"/>
              <a:gd name="T2" fmla="*/ 24 w 952"/>
              <a:gd name="T3" fmla="*/ 0 h 5408"/>
              <a:gd name="T4" fmla="*/ 928 w 952"/>
              <a:gd name="T5" fmla="*/ 0 h 5408"/>
              <a:gd name="T6" fmla="*/ 952 w 952"/>
              <a:gd name="T7" fmla="*/ 24 h 5408"/>
              <a:gd name="T8" fmla="*/ 952 w 952"/>
              <a:gd name="T9" fmla="*/ 5384 h 5408"/>
              <a:gd name="T10" fmla="*/ 928 w 952"/>
              <a:gd name="T11" fmla="*/ 5408 h 5408"/>
              <a:gd name="T12" fmla="*/ 24 w 952"/>
              <a:gd name="T13" fmla="*/ 5408 h 5408"/>
              <a:gd name="T14" fmla="*/ 0 w 952"/>
              <a:gd name="T15" fmla="*/ 5384 h 5408"/>
              <a:gd name="T16" fmla="*/ 0 w 952"/>
              <a:gd name="T17" fmla="*/ 24 h 5408"/>
              <a:gd name="T18" fmla="*/ 48 w 952"/>
              <a:gd name="T19" fmla="*/ 5384 h 5408"/>
              <a:gd name="T20" fmla="*/ 24 w 952"/>
              <a:gd name="T21" fmla="*/ 5360 h 5408"/>
              <a:gd name="T22" fmla="*/ 928 w 952"/>
              <a:gd name="T23" fmla="*/ 5360 h 5408"/>
              <a:gd name="T24" fmla="*/ 904 w 952"/>
              <a:gd name="T25" fmla="*/ 5384 h 5408"/>
              <a:gd name="T26" fmla="*/ 904 w 952"/>
              <a:gd name="T27" fmla="*/ 24 h 5408"/>
              <a:gd name="T28" fmla="*/ 928 w 952"/>
              <a:gd name="T29" fmla="*/ 48 h 5408"/>
              <a:gd name="T30" fmla="*/ 24 w 952"/>
              <a:gd name="T31" fmla="*/ 48 h 5408"/>
              <a:gd name="T32" fmla="*/ 48 w 952"/>
              <a:gd name="T33" fmla="*/ 24 h 5408"/>
              <a:gd name="T34" fmla="*/ 48 w 952"/>
              <a:gd name="T35" fmla="*/ 5384 h 5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5408">
                <a:moveTo>
                  <a:pt x="0" y="24"/>
                </a:moveTo>
                <a:cubicBezTo>
                  <a:pt x="0" y="11"/>
                  <a:pt x="11" y="0"/>
                  <a:pt x="24" y="0"/>
                </a:cubicBezTo>
                <a:lnTo>
                  <a:pt x="928" y="0"/>
                </a:lnTo>
                <a:cubicBezTo>
                  <a:pt x="942" y="0"/>
                  <a:pt x="952" y="11"/>
                  <a:pt x="952" y="24"/>
                </a:cubicBezTo>
                <a:lnTo>
                  <a:pt x="952" y="5384"/>
                </a:lnTo>
                <a:cubicBezTo>
                  <a:pt x="952" y="5398"/>
                  <a:pt x="942" y="5408"/>
                  <a:pt x="928" y="5408"/>
                </a:cubicBezTo>
                <a:lnTo>
                  <a:pt x="24" y="5408"/>
                </a:lnTo>
                <a:cubicBezTo>
                  <a:pt x="11" y="5408"/>
                  <a:pt x="0" y="5398"/>
                  <a:pt x="0" y="5384"/>
                </a:cubicBezTo>
                <a:lnTo>
                  <a:pt x="0" y="24"/>
                </a:lnTo>
                <a:close/>
                <a:moveTo>
                  <a:pt x="48" y="5384"/>
                </a:moveTo>
                <a:lnTo>
                  <a:pt x="24" y="5360"/>
                </a:lnTo>
                <a:lnTo>
                  <a:pt x="928" y="5360"/>
                </a:lnTo>
                <a:lnTo>
                  <a:pt x="904" y="5384"/>
                </a:lnTo>
                <a:lnTo>
                  <a:pt x="904" y="24"/>
                </a:lnTo>
                <a:lnTo>
                  <a:pt x="928" y="48"/>
                </a:lnTo>
                <a:lnTo>
                  <a:pt x="24" y="48"/>
                </a:lnTo>
                <a:lnTo>
                  <a:pt x="48" y="24"/>
                </a:lnTo>
                <a:lnTo>
                  <a:pt x="48" y="5384"/>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27" name="Rectangle 24"/>
          <p:cNvSpPr>
            <a:spLocks noChangeArrowheads="1"/>
          </p:cNvSpPr>
          <p:nvPr/>
        </p:nvSpPr>
        <p:spPr bwMode="auto">
          <a:xfrm>
            <a:off x="6353491" y="2794585"/>
            <a:ext cx="303734" cy="325108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28" name="Freeform 25"/>
          <p:cNvSpPr>
            <a:spLocks noEditPoints="1"/>
          </p:cNvSpPr>
          <p:nvPr/>
        </p:nvSpPr>
        <p:spPr bwMode="auto">
          <a:xfrm>
            <a:off x="6345055" y="2786149"/>
            <a:ext cx="320608" cy="3265144"/>
          </a:xfrm>
          <a:custGeom>
            <a:avLst/>
            <a:gdLst>
              <a:gd name="T0" fmla="*/ 0 w 952"/>
              <a:gd name="T1" fmla="*/ 24 h 9680"/>
              <a:gd name="T2" fmla="*/ 24 w 952"/>
              <a:gd name="T3" fmla="*/ 0 h 9680"/>
              <a:gd name="T4" fmla="*/ 928 w 952"/>
              <a:gd name="T5" fmla="*/ 0 h 9680"/>
              <a:gd name="T6" fmla="*/ 952 w 952"/>
              <a:gd name="T7" fmla="*/ 24 h 9680"/>
              <a:gd name="T8" fmla="*/ 952 w 952"/>
              <a:gd name="T9" fmla="*/ 9656 h 9680"/>
              <a:gd name="T10" fmla="*/ 928 w 952"/>
              <a:gd name="T11" fmla="*/ 9680 h 9680"/>
              <a:gd name="T12" fmla="*/ 24 w 952"/>
              <a:gd name="T13" fmla="*/ 9680 h 9680"/>
              <a:gd name="T14" fmla="*/ 0 w 952"/>
              <a:gd name="T15" fmla="*/ 9656 h 9680"/>
              <a:gd name="T16" fmla="*/ 0 w 952"/>
              <a:gd name="T17" fmla="*/ 24 h 9680"/>
              <a:gd name="T18" fmla="*/ 48 w 952"/>
              <a:gd name="T19" fmla="*/ 9656 h 9680"/>
              <a:gd name="T20" fmla="*/ 24 w 952"/>
              <a:gd name="T21" fmla="*/ 9632 h 9680"/>
              <a:gd name="T22" fmla="*/ 928 w 952"/>
              <a:gd name="T23" fmla="*/ 9632 h 9680"/>
              <a:gd name="T24" fmla="*/ 904 w 952"/>
              <a:gd name="T25" fmla="*/ 9656 h 9680"/>
              <a:gd name="T26" fmla="*/ 904 w 952"/>
              <a:gd name="T27" fmla="*/ 24 h 9680"/>
              <a:gd name="T28" fmla="*/ 928 w 952"/>
              <a:gd name="T29" fmla="*/ 48 h 9680"/>
              <a:gd name="T30" fmla="*/ 24 w 952"/>
              <a:gd name="T31" fmla="*/ 48 h 9680"/>
              <a:gd name="T32" fmla="*/ 48 w 952"/>
              <a:gd name="T33" fmla="*/ 24 h 9680"/>
              <a:gd name="T34" fmla="*/ 48 w 952"/>
              <a:gd name="T35" fmla="*/ 9656 h 9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9680">
                <a:moveTo>
                  <a:pt x="0" y="24"/>
                </a:moveTo>
                <a:cubicBezTo>
                  <a:pt x="0" y="11"/>
                  <a:pt x="11" y="0"/>
                  <a:pt x="24" y="0"/>
                </a:cubicBezTo>
                <a:lnTo>
                  <a:pt x="928" y="0"/>
                </a:lnTo>
                <a:cubicBezTo>
                  <a:pt x="942" y="0"/>
                  <a:pt x="952" y="11"/>
                  <a:pt x="952" y="24"/>
                </a:cubicBezTo>
                <a:lnTo>
                  <a:pt x="952" y="9656"/>
                </a:lnTo>
                <a:cubicBezTo>
                  <a:pt x="952" y="9670"/>
                  <a:pt x="942" y="9680"/>
                  <a:pt x="928" y="9680"/>
                </a:cubicBezTo>
                <a:lnTo>
                  <a:pt x="24" y="9680"/>
                </a:lnTo>
                <a:cubicBezTo>
                  <a:pt x="11" y="9680"/>
                  <a:pt x="0" y="9670"/>
                  <a:pt x="0" y="9656"/>
                </a:cubicBezTo>
                <a:lnTo>
                  <a:pt x="0" y="24"/>
                </a:lnTo>
                <a:close/>
                <a:moveTo>
                  <a:pt x="48" y="9656"/>
                </a:moveTo>
                <a:lnTo>
                  <a:pt x="24" y="9632"/>
                </a:lnTo>
                <a:lnTo>
                  <a:pt x="928" y="9632"/>
                </a:lnTo>
                <a:lnTo>
                  <a:pt x="904" y="9656"/>
                </a:lnTo>
                <a:lnTo>
                  <a:pt x="904" y="24"/>
                </a:lnTo>
                <a:lnTo>
                  <a:pt x="928" y="48"/>
                </a:lnTo>
                <a:lnTo>
                  <a:pt x="24" y="48"/>
                </a:lnTo>
                <a:lnTo>
                  <a:pt x="48" y="24"/>
                </a:lnTo>
                <a:lnTo>
                  <a:pt x="48" y="9656"/>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0" name="Rectangle 26"/>
          <p:cNvSpPr>
            <a:spLocks noChangeArrowheads="1"/>
          </p:cNvSpPr>
          <p:nvPr/>
        </p:nvSpPr>
        <p:spPr bwMode="auto">
          <a:xfrm>
            <a:off x="6963772" y="2254614"/>
            <a:ext cx="303734" cy="379105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1" name="Freeform 27"/>
          <p:cNvSpPr>
            <a:spLocks noEditPoints="1"/>
          </p:cNvSpPr>
          <p:nvPr/>
        </p:nvSpPr>
        <p:spPr bwMode="auto">
          <a:xfrm>
            <a:off x="6955334" y="2246177"/>
            <a:ext cx="317797" cy="3805116"/>
          </a:xfrm>
          <a:custGeom>
            <a:avLst/>
            <a:gdLst>
              <a:gd name="T0" fmla="*/ 0 w 944"/>
              <a:gd name="T1" fmla="*/ 24 h 11280"/>
              <a:gd name="T2" fmla="*/ 24 w 944"/>
              <a:gd name="T3" fmla="*/ 0 h 11280"/>
              <a:gd name="T4" fmla="*/ 920 w 944"/>
              <a:gd name="T5" fmla="*/ 0 h 11280"/>
              <a:gd name="T6" fmla="*/ 944 w 944"/>
              <a:gd name="T7" fmla="*/ 24 h 11280"/>
              <a:gd name="T8" fmla="*/ 944 w 944"/>
              <a:gd name="T9" fmla="*/ 11256 h 11280"/>
              <a:gd name="T10" fmla="*/ 920 w 944"/>
              <a:gd name="T11" fmla="*/ 11280 h 11280"/>
              <a:gd name="T12" fmla="*/ 24 w 944"/>
              <a:gd name="T13" fmla="*/ 11280 h 11280"/>
              <a:gd name="T14" fmla="*/ 0 w 944"/>
              <a:gd name="T15" fmla="*/ 11256 h 11280"/>
              <a:gd name="T16" fmla="*/ 0 w 944"/>
              <a:gd name="T17" fmla="*/ 24 h 11280"/>
              <a:gd name="T18" fmla="*/ 48 w 944"/>
              <a:gd name="T19" fmla="*/ 11256 h 11280"/>
              <a:gd name="T20" fmla="*/ 24 w 944"/>
              <a:gd name="T21" fmla="*/ 11232 h 11280"/>
              <a:gd name="T22" fmla="*/ 920 w 944"/>
              <a:gd name="T23" fmla="*/ 11232 h 11280"/>
              <a:gd name="T24" fmla="*/ 896 w 944"/>
              <a:gd name="T25" fmla="*/ 11256 h 11280"/>
              <a:gd name="T26" fmla="*/ 896 w 944"/>
              <a:gd name="T27" fmla="*/ 24 h 11280"/>
              <a:gd name="T28" fmla="*/ 920 w 944"/>
              <a:gd name="T29" fmla="*/ 48 h 11280"/>
              <a:gd name="T30" fmla="*/ 24 w 944"/>
              <a:gd name="T31" fmla="*/ 48 h 11280"/>
              <a:gd name="T32" fmla="*/ 48 w 944"/>
              <a:gd name="T33" fmla="*/ 24 h 11280"/>
              <a:gd name="T34" fmla="*/ 48 w 944"/>
              <a:gd name="T35" fmla="*/ 11256 h 1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4" h="11280">
                <a:moveTo>
                  <a:pt x="0" y="24"/>
                </a:moveTo>
                <a:cubicBezTo>
                  <a:pt x="0" y="11"/>
                  <a:pt x="11" y="0"/>
                  <a:pt x="24" y="0"/>
                </a:cubicBezTo>
                <a:lnTo>
                  <a:pt x="920" y="0"/>
                </a:lnTo>
                <a:cubicBezTo>
                  <a:pt x="934" y="0"/>
                  <a:pt x="944" y="11"/>
                  <a:pt x="944" y="24"/>
                </a:cubicBezTo>
                <a:lnTo>
                  <a:pt x="944" y="11256"/>
                </a:lnTo>
                <a:cubicBezTo>
                  <a:pt x="944" y="11270"/>
                  <a:pt x="934" y="11280"/>
                  <a:pt x="920" y="11280"/>
                </a:cubicBezTo>
                <a:lnTo>
                  <a:pt x="24" y="11280"/>
                </a:lnTo>
                <a:cubicBezTo>
                  <a:pt x="11" y="11280"/>
                  <a:pt x="0" y="11270"/>
                  <a:pt x="0" y="11256"/>
                </a:cubicBezTo>
                <a:lnTo>
                  <a:pt x="0" y="24"/>
                </a:lnTo>
                <a:close/>
                <a:moveTo>
                  <a:pt x="48" y="11256"/>
                </a:moveTo>
                <a:lnTo>
                  <a:pt x="24" y="11232"/>
                </a:lnTo>
                <a:lnTo>
                  <a:pt x="920" y="11232"/>
                </a:lnTo>
                <a:lnTo>
                  <a:pt x="896" y="11256"/>
                </a:lnTo>
                <a:lnTo>
                  <a:pt x="896" y="24"/>
                </a:lnTo>
                <a:lnTo>
                  <a:pt x="920" y="48"/>
                </a:lnTo>
                <a:lnTo>
                  <a:pt x="24" y="48"/>
                </a:lnTo>
                <a:lnTo>
                  <a:pt x="48" y="24"/>
                </a:lnTo>
                <a:lnTo>
                  <a:pt x="48" y="11256"/>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2" name="Rectangle 28"/>
          <p:cNvSpPr>
            <a:spLocks noChangeArrowheads="1"/>
          </p:cNvSpPr>
          <p:nvPr/>
        </p:nvSpPr>
        <p:spPr bwMode="auto">
          <a:xfrm>
            <a:off x="7571241" y="3154567"/>
            <a:ext cx="303734" cy="28911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3" name="Freeform 29"/>
          <p:cNvSpPr>
            <a:spLocks noEditPoints="1"/>
          </p:cNvSpPr>
          <p:nvPr/>
        </p:nvSpPr>
        <p:spPr bwMode="auto">
          <a:xfrm>
            <a:off x="7562803" y="3146131"/>
            <a:ext cx="320608" cy="2905162"/>
          </a:xfrm>
          <a:custGeom>
            <a:avLst/>
            <a:gdLst>
              <a:gd name="T0" fmla="*/ 0 w 952"/>
              <a:gd name="T1" fmla="*/ 24 h 8608"/>
              <a:gd name="T2" fmla="*/ 24 w 952"/>
              <a:gd name="T3" fmla="*/ 0 h 8608"/>
              <a:gd name="T4" fmla="*/ 928 w 952"/>
              <a:gd name="T5" fmla="*/ 0 h 8608"/>
              <a:gd name="T6" fmla="*/ 952 w 952"/>
              <a:gd name="T7" fmla="*/ 24 h 8608"/>
              <a:gd name="T8" fmla="*/ 952 w 952"/>
              <a:gd name="T9" fmla="*/ 8584 h 8608"/>
              <a:gd name="T10" fmla="*/ 928 w 952"/>
              <a:gd name="T11" fmla="*/ 8608 h 8608"/>
              <a:gd name="T12" fmla="*/ 24 w 952"/>
              <a:gd name="T13" fmla="*/ 8608 h 8608"/>
              <a:gd name="T14" fmla="*/ 0 w 952"/>
              <a:gd name="T15" fmla="*/ 8584 h 8608"/>
              <a:gd name="T16" fmla="*/ 0 w 952"/>
              <a:gd name="T17" fmla="*/ 24 h 8608"/>
              <a:gd name="T18" fmla="*/ 48 w 952"/>
              <a:gd name="T19" fmla="*/ 8584 h 8608"/>
              <a:gd name="T20" fmla="*/ 24 w 952"/>
              <a:gd name="T21" fmla="*/ 8560 h 8608"/>
              <a:gd name="T22" fmla="*/ 928 w 952"/>
              <a:gd name="T23" fmla="*/ 8560 h 8608"/>
              <a:gd name="T24" fmla="*/ 904 w 952"/>
              <a:gd name="T25" fmla="*/ 8584 h 8608"/>
              <a:gd name="T26" fmla="*/ 904 w 952"/>
              <a:gd name="T27" fmla="*/ 24 h 8608"/>
              <a:gd name="T28" fmla="*/ 928 w 952"/>
              <a:gd name="T29" fmla="*/ 48 h 8608"/>
              <a:gd name="T30" fmla="*/ 24 w 952"/>
              <a:gd name="T31" fmla="*/ 48 h 8608"/>
              <a:gd name="T32" fmla="*/ 48 w 952"/>
              <a:gd name="T33" fmla="*/ 24 h 8608"/>
              <a:gd name="T34" fmla="*/ 48 w 952"/>
              <a:gd name="T35" fmla="*/ 8584 h 8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8608">
                <a:moveTo>
                  <a:pt x="0" y="24"/>
                </a:moveTo>
                <a:cubicBezTo>
                  <a:pt x="0" y="11"/>
                  <a:pt x="11" y="0"/>
                  <a:pt x="24" y="0"/>
                </a:cubicBezTo>
                <a:lnTo>
                  <a:pt x="928" y="0"/>
                </a:lnTo>
                <a:cubicBezTo>
                  <a:pt x="942" y="0"/>
                  <a:pt x="952" y="11"/>
                  <a:pt x="952" y="24"/>
                </a:cubicBezTo>
                <a:lnTo>
                  <a:pt x="952" y="8584"/>
                </a:lnTo>
                <a:cubicBezTo>
                  <a:pt x="952" y="8598"/>
                  <a:pt x="942" y="8608"/>
                  <a:pt x="928" y="8608"/>
                </a:cubicBezTo>
                <a:lnTo>
                  <a:pt x="24" y="8608"/>
                </a:lnTo>
                <a:cubicBezTo>
                  <a:pt x="11" y="8608"/>
                  <a:pt x="0" y="8598"/>
                  <a:pt x="0" y="8584"/>
                </a:cubicBezTo>
                <a:lnTo>
                  <a:pt x="0" y="24"/>
                </a:lnTo>
                <a:close/>
                <a:moveTo>
                  <a:pt x="48" y="8584"/>
                </a:moveTo>
                <a:lnTo>
                  <a:pt x="24" y="8560"/>
                </a:lnTo>
                <a:lnTo>
                  <a:pt x="928" y="8560"/>
                </a:lnTo>
                <a:lnTo>
                  <a:pt x="904" y="8584"/>
                </a:lnTo>
                <a:lnTo>
                  <a:pt x="904" y="24"/>
                </a:lnTo>
                <a:lnTo>
                  <a:pt x="928" y="48"/>
                </a:lnTo>
                <a:lnTo>
                  <a:pt x="24" y="48"/>
                </a:lnTo>
                <a:lnTo>
                  <a:pt x="48" y="24"/>
                </a:lnTo>
                <a:lnTo>
                  <a:pt x="48" y="8584"/>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4" name="Rectangle 30"/>
          <p:cNvSpPr>
            <a:spLocks noChangeArrowheads="1"/>
          </p:cNvSpPr>
          <p:nvPr/>
        </p:nvSpPr>
        <p:spPr bwMode="auto">
          <a:xfrm>
            <a:off x="8181520" y="4147329"/>
            <a:ext cx="303734" cy="18983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5" name="Freeform 31"/>
          <p:cNvSpPr>
            <a:spLocks noEditPoints="1"/>
          </p:cNvSpPr>
          <p:nvPr/>
        </p:nvSpPr>
        <p:spPr bwMode="auto">
          <a:xfrm>
            <a:off x="8173084" y="4138891"/>
            <a:ext cx="320608" cy="1912401"/>
          </a:xfrm>
          <a:custGeom>
            <a:avLst/>
            <a:gdLst>
              <a:gd name="T0" fmla="*/ 0 w 952"/>
              <a:gd name="T1" fmla="*/ 24 h 5672"/>
              <a:gd name="T2" fmla="*/ 24 w 952"/>
              <a:gd name="T3" fmla="*/ 0 h 5672"/>
              <a:gd name="T4" fmla="*/ 928 w 952"/>
              <a:gd name="T5" fmla="*/ 0 h 5672"/>
              <a:gd name="T6" fmla="*/ 952 w 952"/>
              <a:gd name="T7" fmla="*/ 24 h 5672"/>
              <a:gd name="T8" fmla="*/ 952 w 952"/>
              <a:gd name="T9" fmla="*/ 5648 h 5672"/>
              <a:gd name="T10" fmla="*/ 928 w 952"/>
              <a:gd name="T11" fmla="*/ 5672 h 5672"/>
              <a:gd name="T12" fmla="*/ 24 w 952"/>
              <a:gd name="T13" fmla="*/ 5672 h 5672"/>
              <a:gd name="T14" fmla="*/ 0 w 952"/>
              <a:gd name="T15" fmla="*/ 5648 h 5672"/>
              <a:gd name="T16" fmla="*/ 0 w 952"/>
              <a:gd name="T17" fmla="*/ 24 h 5672"/>
              <a:gd name="T18" fmla="*/ 48 w 952"/>
              <a:gd name="T19" fmla="*/ 5648 h 5672"/>
              <a:gd name="T20" fmla="*/ 24 w 952"/>
              <a:gd name="T21" fmla="*/ 5624 h 5672"/>
              <a:gd name="T22" fmla="*/ 928 w 952"/>
              <a:gd name="T23" fmla="*/ 5624 h 5672"/>
              <a:gd name="T24" fmla="*/ 904 w 952"/>
              <a:gd name="T25" fmla="*/ 5648 h 5672"/>
              <a:gd name="T26" fmla="*/ 904 w 952"/>
              <a:gd name="T27" fmla="*/ 24 h 5672"/>
              <a:gd name="T28" fmla="*/ 928 w 952"/>
              <a:gd name="T29" fmla="*/ 48 h 5672"/>
              <a:gd name="T30" fmla="*/ 24 w 952"/>
              <a:gd name="T31" fmla="*/ 48 h 5672"/>
              <a:gd name="T32" fmla="*/ 48 w 952"/>
              <a:gd name="T33" fmla="*/ 24 h 5672"/>
              <a:gd name="T34" fmla="*/ 48 w 952"/>
              <a:gd name="T35" fmla="*/ 5648 h 5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5672">
                <a:moveTo>
                  <a:pt x="0" y="24"/>
                </a:moveTo>
                <a:cubicBezTo>
                  <a:pt x="0" y="11"/>
                  <a:pt x="11" y="0"/>
                  <a:pt x="24" y="0"/>
                </a:cubicBezTo>
                <a:lnTo>
                  <a:pt x="928" y="0"/>
                </a:lnTo>
                <a:cubicBezTo>
                  <a:pt x="942" y="0"/>
                  <a:pt x="952" y="11"/>
                  <a:pt x="952" y="24"/>
                </a:cubicBezTo>
                <a:lnTo>
                  <a:pt x="952" y="5648"/>
                </a:lnTo>
                <a:cubicBezTo>
                  <a:pt x="952" y="5662"/>
                  <a:pt x="942" y="5672"/>
                  <a:pt x="928" y="5672"/>
                </a:cubicBezTo>
                <a:lnTo>
                  <a:pt x="24" y="5672"/>
                </a:lnTo>
                <a:cubicBezTo>
                  <a:pt x="11" y="5672"/>
                  <a:pt x="0" y="5662"/>
                  <a:pt x="0" y="5648"/>
                </a:cubicBezTo>
                <a:lnTo>
                  <a:pt x="0" y="24"/>
                </a:lnTo>
                <a:close/>
                <a:moveTo>
                  <a:pt x="48" y="5648"/>
                </a:moveTo>
                <a:lnTo>
                  <a:pt x="24" y="5624"/>
                </a:lnTo>
                <a:lnTo>
                  <a:pt x="928" y="5624"/>
                </a:lnTo>
                <a:lnTo>
                  <a:pt x="904" y="5648"/>
                </a:lnTo>
                <a:lnTo>
                  <a:pt x="904" y="24"/>
                </a:lnTo>
                <a:lnTo>
                  <a:pt x="928" y="48"/>
                </a:lnTo>
                <a:lnTo>
                  <a:pt x="24" y="48"/>
                </a:lnTo>
                <a:lnTo>
                  <a:pt x="48" y="24"/>
                </a:lnTo>
                <a:lnTo>
                  <a:pt x="48" y="564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6" name="Rectangle 32"/>
          <p:cNvSpPr>
            <a:spLocks noChangeArrowheads="1"/>
          </p:cNvSpPr>
          <p:nvPr/>
        </p:nvSpPr>
        <p:spPr bwMode="auto">
          <a:xfrm>
            <a:off x="1634362" y="5618189"/>
            <a:ext cx="303734" cy="42747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7" name="Freeform 33"/>
          <p:cNvSpPr>
            <a:spLocks noEditPoints="1"/>
          </p:cNvSpPr>
          <p:nvPr/>
        </p:nvSpPr>
        <p:spPr bwMode="auto">
          <a:xfrm>
            <a:off x="1625926" y="5609753"/>
            <a:ext cx="320608" cy="441540"/>
          </a:xfrm>
          <a:custGeom>
            <a:avLst/>
            <a:gdLst>
              <a:gd name="T0" fmla="*/ 0 w 1904"/>
              <a:gd name="T1" fmla="*/ 48 h 2624"/>
              <a:gd name="T2" fmla="*/ 48 w 1904"/>
              <a:gd name="T3" fmla="*/ 0 h 2624"/>
              <a:gd name="T4" fmla="*/ 1856 w 1904"/>
              <a:gd name="T5" fmla="*/ 0 h 2624"/>
              <a:gd name="T6" fmla="*/ 1904 w 1904"/>
              <a:gd name="T7" fmla="*/ 48 h 2624"/>
              <a:gd name="T8" fmla="*/ 1904 w 1904"/>
              <a:gd name="T9" fmla="*/ 2576 h 2624"/>
              <a:gd name="T10" fmla="*/ 1856 w 1904"/>
              <a:gd name="T11" fmla="*/ 2624 h 2624"/>
              <a:gd name="T12" fmla="*/ 48 w 1904"/>
              <a:gd name="T13" fmla="*/ 2624 h 2624"/>
              <a:gd name="T14" fmla="*/ 0 w 1904"/>
              <a:gd name="T15" fmla="*/ 2576 h 2624"/>
              <a:gd name="T16" fmla="*/ 0 w 1904"/>
              <a:gd name="T17" fmla="*/ 48 h 2624"/>
              <a:gd name="T18" fmla="*/ 96 w 1904"/>
              <a:gd name="T19" fmla="*/ 2576 h 2624"/>
              <a:gd name="T20" fmla="*/ 48 w 1904"/>
              <a:gd name="T21" fmla="*/ 2528 h 2624"/>
              <a:gd name="T22" fmla="*/ 1856 w 1904"/>
              <a:gd name="T23" fmla="*/ 2528 h 2624"/>
              <a:gd name="T24" fmla="*/ 1808 w 1904"/>
              <a:gd name="T25" fmla="*/ 2576 h 2624"/>
              <a:gd name="T26" fmla="*/ 1808 w 1904"/>
              <a:gd name="T27" fmla="*/ 48 h 2624"/>
              <a:gd name="T28" fmla="*/ 1856 w 1904"/>
              <a:gd name="T29" fmla="*/ 96 h 2624"/>
              <a:gd name="T30" fmla="*/ 48 w 1904"/>
              <a:gd name="T31" fmla="*/ 96 h 2624"/>
              <a:gd name="T32" fmla="*/ 96 w 1904"/>
              <a:gd name="T33" fmla="*/ 48 h 2624"/>
              <a:gd name="T34" fmla="*/ 96 w 1904"/>
              <a:gd name="T35" fmla="*/ 2576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2624">
                <a:moveTo>
                  <a:pt x="0" y="48"/>
                </a:moveTo>
                <a:cubicBezTo>
                  <a:pt x="0" y="22"/>
                  <a:pt x="22" y="0"/>
                  <a:pt x="48" y="0"/>
                </a:cubicBezTo>
                <a:lnTo>
                  <a:pt x="1856" y="0"/>
                </a:lnTo>
                <a:cubicBezTo>
                  <a:pt x="1883" y="0"/>
                  <a:pt x="1904" y="22"/>
                  <a:pt x="1904" y="48"/>
                </a:cubicBezTo>
                <a:lnTo>
                  <a:pt x="1904" y="2576"/>
                </a:lnTo>
                <a:cubicBezTo>
                  <a:pt x="1904" y="2603"/>
                  <a:pt x="1883" y="2624"/>
                  <a:pt x="1856" y="2624"/>
                </a:cubicBezTo>
                <a:lnTo>
                  <a:pt x="48" y="2624"/>
                </a:lnTo>
                <a:cubicBezTo>
                  <a:pt x="22" y="2624"/>
                  <a:pt x="0" y="2603"/>
                  <a:pt x="0" y="2576"/>
                </a:cubicBezTo>
                <a:lnTo>
                  <a:pt x="0" y="48"/>
                </a:lnTo>
                <a:close/>
                <a:moveTo>
                  <a:pt x="96" y="2576"/>
                </a:moveTo>
                <a:lnTo>
                  <a:pt x="48" y="2528"/>
                </a:lnTo>
                <a:lnTo>
                  <a:pt x="1856" y="2528"/>
                </a:lnTo>
                <a:lnTo>
                  <a:pt x="1808" y="2576"/>
                </a:lnTo>
                <a:lnTo>
                  <a:pt x="1808" y="48"/>
                </a:lnTo>
                <a:lnTo>
                  <a:pt x="1856" y="96"/>
                </a:lnTo>
                <a:lnTo>
                  <a:pt x="48" y="96"/>
                </a:lnTo>
                <a:lnTo>
                  <a:pt x="96" y="48"/>
                </a:lnTo>
                <a:lnTo>
                  <a:pt x="96" y="2576"/>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8" name="Rectangle 34"/>
          <p:cNvSpPr>
            <a:spLocks noChangeArrowheads="1"/>
          </p:cNvSpPr>
          <p:nvPr/>
        </p:nvSpPr>
        <p:spPr bwMode="auto">
          <a:xfrm>
            <a:off x="2241831" y="5862864"/>
            <a:ext cx="303734" cy="18280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39" name="Freeform 35"/>
          <p:cNvSpPr>
            <a:spLocks noEditPoints="1"/>
          </p:cNvSpPr>
          <p:nvPr/>
        </p:nvSpPr>
        <p:spPr bwMode="auto">
          <a:xfrm>
            <a:off x="2233394" y="5854426"/>
            <a:ext cx="320608" cy="196865"/>
          </a:xfrm>
          <a:custGeom>
            <a:avLst/>
            <a:gdLst>
              <a:gd name="T0" fmla="*/ 0 w 1904"/>
              <a:gd name="T1" fmla="*/ 48 h 1168"/>
              <a:gd name="T2" fmla="*/ 48 w 1904"/>
              <a:gd name="T3" fmla="*/ 0 h 1168"/>
              <a:gd name="T4" fmla="*/ 1856 w 1904"/>
              <a:gd name="T5" fmla="*/ 0 h 1168"/>
              <a:gd name="T6" fmla="*/ 1904 w 1904"/>
              <a:gd name="T7" fmla="*/ 48 h 1168"/>
              <a:gd name="T8" fmla="*/ 1904 w 1904"/>
              <a:gd name="T9" fmla="*/ 1120 h 1168"/>
              <a:gd name="T10" fmla="*/ 1856 w 1904"/>
              <a:gd name="T11" fmla="*/ 1168 h 1168"/>
              <a:gd name="T12" fmla="*/ 48 w 1904"/>
              <a:gd name="T13" fmla="*/ 1168 h 1168"/>
              <a:gd name="T14" fmla="*/ 0 w 1904"/>
              <a:gd name="T15" fmla="*/ 1120 h 1168"/>
              <a:gd name="T16" fmla="*/ 0 w 1904"/>
              <a:gd name="T17" fmla="*/ 48 h 1168"/>
              <a:gd name="T18" fmla="*/ 96 w 1904"/>
              <a:gd name="T19" fmla="*/ 1120 h 1168"/>
              <a:gd name="T20" fmla="*/ 48 w 1904"/>
              <a:gd name="T21" fmla="*/ 1072 h 1168"/>
              <a:gd name="T22" fmla="*/ 1856 w 1904"/>
              <a:gd name="T23" fmla="*/ 1072 h 1168"/>
              <a:gd name="T24" fmla="*/ 1808 w 1904"/>
              <a:gd name="T25" fmla="*/ 1120 h 1168"/>
              <a:gd name="T26" fmla="*/ 1808 w 1904"/>
              <a:gd name="T27" fmla="*/ 48 h 1168"/>
              <a:gd name="T28" fmla="*/ 1856 w 1904"/>
              <a:gd name="T29" fmla="*/ 96 h 1168"/>
              <a:gd name="T30" fmla="*/ 48 w 1904"/>
              <a:gd name="T31" fmla="*/ 96 h 1168"/>
              <a:gd name="T32" fmla="*/ 96 w 1904"/>
              <a:gd name="T33" fmla="*/ 48 h 1168"/>
              <a:gd name="T34" fmla="*/ 96 w 1904"/>
              <a:gd name="T35" fmla="*/ 112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1168">
                <a:moveTo>
                  <a:pt x="0" y="48"/>
                </a:moveTo>
                <a:cubicBezTo>
                  <a:pt x="0" y="22"/>
                  <a:pt x="22" y="0"/>
                  <a:pt x="48" y="0"/>
                </a:cubicBezTo>
                <a:lnTo>
                  <a:pt x="1856" y="0"/>
                </a:lnTo>
                <a:cubicBezTo>
                  <a:pt x="1883" y="0"/>
                  <a:pt x="1904" y="22"/>
                  <a:pt x="1904" y="48"/>
                </a:cubicBezTo>
                <a:lnTo>
                  <a:pt x="1904" y="1120"/>
                </a:lnTo>
                <a:cubicBezTo>
                  <a:pt x="1904" y="1147"/>
                  <a:pt x="1883" y="1168"/>
                  <a:pt x="1856" y="1168"/>
                </a:cubicBezTo>
                <a:lnTo>
                  <a:pt x="48" y="1168"/>
                </a:lnTo>
                <a:cubicBezTo>
                  <a:pt x="22" y="1168"/>
                  <a:pt x="0" y="1147"/>
                  <a:pt x="0" y="1120"/>
                </a:cubicBezTo>
                <a:lnTo>
                  <a:pt x="0" y="48"/>
                </a:lnTo>
                <a:close/>
                <a:moveTo>
                  <a:pt x="96" y="1120"/>
                </a:moveTo>
                <a:lnTo>
                  <a:pt x="48" y="1072"/>
                </a:lnTo>
                <a:lnTo>
                  <a:pt x="1856" y="1072"/>
                </a:lnTo>
                <a:lnTo>
                  <a:pt x="1808" y="1120"/>
                </a:lnTo>
                <a:lnTo>
                  <a:pt x="1808" y="48"/>
                </a:lnTo>
                <a:lnTo>
                  <a:pt x="1856" y="96"/>
                </a:lnTo>
                <a:lnTo>
                  <a:pt x="48" y="96"/>
                </a:lnTo>
                <a:lnTo>
                  <a:pt x="96" y="48"/>
                </a:lnTo>
                <a:lnTo>
                  <a:pt x="96" y="112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0" name="Rectangle 36"/>
          <p:cNvSpPr>
            <a:spLocks noChangeArrowheads="1"/>
          </p:cNvSpPr>
          <p:nvPr/>
        </p:nvSpPr>
        <p:spPr bwMode="auto">
          <a:xfrm>
            <a:off x="2852112" y="5798179"/>
            <a:ext cx="303734" cy="2474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1" name="Freeform 37"/>
          <p:cNvSpPr>
            <a:spLocks noEditPoints="1"/>
          </p:cNvSpPr>
          <p:nvPr/>
        </p:nvSpPr>
        <p:spPr bwMode="auto">
          <a:xfrm>
            <a:off x="2843674" y="5789743"/>
            <a:ext cx="320608" cy="261550"/>
          </a:xfrm>
          <a:custGeom>
            <a:avLst/>
            <a:gdLst>
              <a:gd name="T0" fmla="*/ 0 w 1904"/>
              <a:gd name="T1" fmla="*/ 48 h 1552"/>
              <a:gd name="T2" fmla="*/ 48 w 1904"/>
              <a:gd name="T3" fmla="*/ 0 h 1552"/>
              <a:gd name="T4" fmla="*/ 1856 w 1904"/>
              <a:gd name="T5" fmla="*/ 0 h 1552"/>
              <a:gd name="T6" fmla="*/ 1904 w 1904"/>
              <a:gd name="T7" fmla="*/ 48 h 1552"/>
              <a:gd name="T8" fmla="*/ 1904 w 1904"/>
              <a:gd name="T9" fmla="*/ 1504 h 1552"/>
              <a:gd name="T10" fmla="*/ 1856 w 1904"/>
              <a:gd name="T11" fmla="*/ 1552 h 1552"/>
              <a:gd name="T12" fmla="*/ 48 w 1904"/>
              <a:gd name="T13" fmla="*/ 1552 h 1552"/>
              <a:gd name="T14" fmla="*/ 0 w 1904"/>
              <a:gd name="T15" fmla="*/ 1504 h 1552"/>
              <a:gd name="T16" fmla="*/ 0 w 1904"/>
              <a:gd name="T17" fmla="*/ 48 h 1552"/>
              <a:gd name="T18" fmla="*/ 96 w 1904"/>
              <a:gd name="T19" fmla="*/ 1504 h 1552"/>
              <a:gd name="T20" fmla="*/ 48 w 1904"/>
              <a:gd name="T21" fmla="*/ 1456 h 1552"/>
              <a:gd name="T22" fmla="*/ 1856 w 1904"/>
              <a:gd name="T23" fmla="*/ 1456 h 1552"/>
              <a:gd name="T24" fmla="*/ 1808 w 1904"/>
              <a:gd name="T25" fmla="*/ 1504 h 1552"/>
              <a:gd name="T26" fmla="*/ 1808 w 1904"/>
              <a:gd name="T27" fmla="*/ 48 h 1552"/>
              <a:gd name="T28" fmla="*/ 1856 w 1904"/>
              <a:gd name="T29" fmla="*/ 96 h 1552"/>
              <a:gd name="T30" fmla="*/ 48 w 1904"/>
              <a:gd name="T31" fmla="*/ 96 h 1552"/>
              <a:gd name="T32" fmla="*/ 96 w 1904"/>
              <a:gd name="T33" fmla="*/ 48 h 1552"/>
              <a:gd name="T34" fmla="*/ 96 w 1904"/>
              <a:gd name="T35" fmla="*/ 1504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1552">
                <a:moveTo>
                  <a:pt x="0" y="48"/>
                </a:moveTo>
                <a:cubicBezTo>
                  <a:pt x="0" y="22"/>
                  <a:pt x="22" y="0"/>
                  <a:pt x="48" y="0"/>
                </a:cubicBezTo>
                <a:lnTo>
                  <a:pt x="1856" y="0"/>
                </a:lnTo>
                <a:cubicBezTo>
                  <a:pt x="1883" y="0"/>
                  <a:pt x="1904" y="22"/>
                  <a:pt x="1904" y="48"/>
                </a:cubicBezTo>
                <a:lnTo>
                  <a:pt x="1904" y="1504"/>
                </a:lnTo>
                <a:cubicBezTo>
                  <a:pt x="1904" y="1531"/>
                  <a:pt x="1883" y="1552"/>
                  <a:pt x="1856" y="1552"/>
                </a:cubicBezTo>
                <a:lnTo>
                  <a:pt x="48" y="1552"/>
                </a:lnTo>
                <a:cubicBezTo>
                  <a:pt x="22" y="1552"/>
                  <a:pt x="0" y="1531"/>
                  <a:pt x="0" y="1504"/>
                </a:cubicBezTo>
                <a:lnTo>
                  <a:pt x="0" y="48"/>
                </a:lnTo>
                <a:close/>
                <a:moveTo>
                  <a:pt x="96" y="1504"/>
                </a:moveTo>
                <a:lnTo>
                  <a:pt x="48" y="1456"/>
                </a:lnTo>
                <a:lnTo>
                  <a:pt x="1856" y="1456"/>
                </a:lnTo>
                <a:lnTo>
                  <a:pt x="1808" y="1504"/>
                </a:lnTo>
                <a:lnTo>
                  <a:pt x="1808" y="48"/>
                </a:lnTo>
                <a:lnTo>
                  <a:pt x="1856" y="96"/>
                </a:lnTo>
                <a:lnTo>
                  <a:pt x="48" y="96"/>
                </a:lnTo>
                <a:lnTo>
                  <a:pt x="96" y="48"/>
                </a:lnTo>
                <a:lnTo>
                  <a:pt x="96" y="1504"/>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2" name="Rectangle 38"/>
          <p:cNvSpPr>
            <a:spLocks noChangeArrowheads="1"/>
          </p:cNvSpPr>
          <p:nvPr/>
        </p:nvSpPr>
        <p:spPr bwMode="auto">
          <a:xfrm>
            <a:off x="3462392" y="5722247"/>
            <a:ext cx="300923" cy="32342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3" name="Freeform 39"/>
          <p:cNvSpPr>
            <a:spLocks noEditPoints="1"/>
          </p:cNvSpPr>
          <p:nvPr/>
        </p:nvSpPr>
        <p:spPr bwMode="auto">
          <a:xfrm>
            <a:off x="3453956" y="5713809"/>
            <a:ext cx="317797" cy="337482"/>
          </a:xfrm>
          <a:custGeom>
            <a:avLst/>
            <a:gdLst>
              <a:gd name="T0" fmla="*/ 0 w 1888"/>
              <a:gd name="T1" fmla="*/ 48 h 2000"/>
              <a:gd name="T2" fmla="*/ 48 w 1888"/>
              <a:gd name="T3" fmla="*/ 0 h 2000"/>
              <a:gd name="T4" fmla="*/ 1840 w 1888"/>
              <a:gd name="T5" fmla="*/ 0 h 2000"/>
              <a:gd name="T6" fmla="*/ 1888 w 1888"/>
              <a:gd name="T7" fmla="*/ 48 h 2000"/>
              <a:gd name="T8" fmla="*/ 1888 w 1888"/>
              <a:gd name="T9" fmla="*/ 1952 h 2000"/>
              <a:gd name="T10" fmla="*/ 1840 w 1888"/>
              <a:gd name="T11" fmla="*/ 2000 h 2000"/>
              <a:gd name="T12" fmla="*/ 48 w 1888"/>
              <a:gd name="T13" fmla="*/ 2000 h 2000"/>
              <a:gd name="T14" fmla="*/ 0 w 1888"/>
              <a:gd name="T15" fmla="*/ 1952 h 2000"/>
              <a:gd name="T16" fmla="*/ 0 w 1888"/>
              <a:gd name="T17" fmla="*/ 48 h 2000"/>
              <a:gd name="T18" fmla="*/ 96 w 1888"/>
              <a:gd name="T19" fmla="*/ 1952 h 2000"/>
              <a:gd name="T20" fmla="*/ 48 w 1888"/>
              <a:gd name="T21" fmla="*/ 1904 h 2000"/>
              <a:gd name="T22" fmla="*/ 1840 w 1888"/>
              <a:gd name="T23" fmla="*/ 1904 h 2000"/>
              <a:gd name="T24" fmla="*/ 1792 w 1888"/>
              <a:gd name="T25" fmla="*/ 1952 h 2000"/>
              <a:gd name="T26" fmla="*/ 1792 w 1888"/>
              <a:gd name="T27" fmla="*/ 48 h 2000"/>
              <a:gd name="T28" fmla="*/ 1840 w 1888"/>
              <a:gd name="T29" fmla="*/ 96 h 2000"/>
              <a:gd name="T30" fmla="*/ 48 w 1888"/>
              <a:gd name="T31" fmla="*/ 96 h 2000"/>
              <a:gd name="T32" fmla="*/ 96 w 1888"/>
              <a:gd name="T33" fmla="*/ 48 h 2000"/>
              <a:gd name="T34" fmla="*/ 96 w 1888"/>
              <a:gd name="T35" fmla="*/ 1952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8" h="2000">
                <a:moveTo>
                  <a:pt x="0" y="48"/>
                </a:moveTo>
                <a:cubicBezTo>
                  <a:pt x="0" y="22"/>
                  <a:pt x="22" y="0"/>
                  <a:pt x="48" y="0"/>
                </a:cubicBezTo>
                <a:lnTo>
                  <a:pt x="1840" y="0"/>
                </a:lnTo>
                <a:cubicBezTo>
                  <a:pt x="1867" y="0"/>
                  <a:pt x="1888" y="22"/>
                  <a:pt x="1888" y="48"/>
                </a:cubicBezTo>
                <a:lnTo>
                  <a:pt x="1888" y="1952"/>
                </a:lnTo>
                <a:cubicBezTo>
                  <a:pt x="1888" y="1979"/>
                  <a:pt x="1867" y="2000"/>
                  <a:pt x="1840" y="2000"/>
                </a:cubicBezTo>
                <a:lnTo>
                  <a:pt x="48" y="2000"/>
                </a:lnTo>
                <a:cubicBezTo>
                  <a:pt x="22" y="2000"/>
                  <a:pt x="0" y="1979"/>
                  <a:pt x="0" y="1952"/>
                </a:cubicBezTo>
                <a:lnTo>
                  <a:pt x="0" y="48"/>
                </a:lnTo>
                <a:close/>
                <a:moveTo>
                  <a:pt x="96" y="1952"/>
                </a:moveTo>
                <a:lnTo>
                  <a:pt x="48" y="1904"/>
                </a:lnTo>
                <a:lnTo>
                  <a:pt x="1840" y="1904"/>
                </a:lnTo>
                <a:lnTo>
                  <a:pt x="1792" y="1952"/>
                </a:lnTo>
                <a:lnTo>
                  <a:pt x="1792" y="48"/>
                </a:lnTo>
                <a:lnTo>
                  <a:pt x="1840" y="96"/>
                </a:lnTo>
                <a:lnTo>
                  <a:pt x="48" y="96"/>
                </a:lnTo>
                <a:lnTo>
                  <a:pt x="96" y="48"/>
                </a:lnTo>
                <a:lnTo>
                  <a:pt x="96" y="1952"/>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4" name="Rectangle 40"/>
          <p:cNvSpPr>
            <a:spLocks noChangeArrowheads="1"/>
          </p:cNvSpPr>
          <p:nvPr/>
        </p:nvSpPr>
        <p:spPr bwMode="auto">
          <a:xfrm>
            <a:off x="4069860" y="5559130"/>
            <a:ext cx="303734" cy="48653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5" name="Freeform 41"/>
          <p:cNvSpPr>
            <a:spLocks noEditPoints="1"/>
          </p:cNvSpPr>
          <p:nvPr/>
        </p:nvSpPr>
        <p:spPr bwMode="auto">
          <a:xfrm>
            <a:off x="4061424" y="5550692"/>
            <a:ext cx="320608" cy="500599"/>
          </a:xfrm>
          <a:custGeom>
            <a:avLst/>
            <a:gdLst>
              <a:gd name="T0" fmla="*/ 0 w 1904"/>
              <a:gd name="T1" fmla="*/ 48 h 2976"/>
              <a:gd name="T2" fmla="*/ 48 w 1904"/>
              <a:gd name="T3" fmla="*/ 0 h 2976"/>
              <a:gd name="T4" fmla="*/ 1856 w 1904"/>
              <a:gd name="T5" fmla="*/ 0 h 2976"/>
              <a:gd name="T6" fmla="*/ 1904 w 1904"/>
              <a:gd name="T7" fmla="*/ 48 h 2976"/>
              <a:gd name="T8" fmla="*/ 1904 w 1904"/>
              <a:gd name="T9" fmla="*/ 2928 h 2976"/>
              <a:gd name="T10" fmla="*/ 1856 w 1904"/>
              <a:gd name="T11" fmla="*/ 2976 h 2976"/>
              <a:gd name="T12" fmla="*/ 48 w 1904"/>
              <a:gd name="T13" fmla="*/ 2976 h 2976"/>
              <a:gd name="T14" fmla="*/ 0 w 1904"/>
              <a:gd name="T15" fmla="*/ 2928 h 2976"/>
              <a:gd name="T16" fmla="*/ 0 w 1904"/>
              <a:gd name="T17" fmla="*/ 48 h 2976"/>
              <a:gd name="T18" fmla="*/ 96 w 1904"/>
              <a:gd name="T19" fmla="*/ 2928 h 2976"/>
              <a:gd name="T20" fmla="*/ 48 w 1904"/>
              <a:gd name="T21" fmla="*/ 2880 h 2976"/>
              <a:gd name="T22" fmla="*/ 1856 w 1904"/>
              <a:gd name="T23" fmla="*/ 2880 h 2976"/>
              <a:gd name="T24" fmla="*/ 1808 w 1904"/>
              <a:gd name="T25" fmla="*/ 2928 h 2976"/>
              <a:gd name="T26" fmla="*/ 1808 w 1904"/>
              <a:gd name="T27" fmla="*/ 48 h 2976"/>
              <a:gd name="T28" fmla="*/ 1856 w 1904"/>
              <a:gd name="T29" fmla="*/ 96 h 2976"/>
              <a:gd name="T30" fmla="*/ 48 w 1904"/>
              <a:gd name="T31" fmla="*/ 96 h 2976"/>
              <a:gd name="T32" fmla="*/ 96 w 1904"/>
              <a:gd name="T33" fmla="*/ 48 h 2976"/>
              <a:gd name="T34" fmla="*/ 96 w 1904"/>
              <a:gd name="T35" fmla="*/ 2928 h 2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2976">
                <a:moveTo>
                  <a:pt x="0" y="48"/>
                </a:moveTo>
                <a:cubicBezTo>
                  <a:pt x="0" y="22"/>
                  <a:pt x="22" y="0"/>
                  <a:pt x="48" y="0"/>
                </a:cubicBezTo>
                <a:lnTo>
                  <a:pt x="1856" y="0"/>
                </a:lnTo>
                <a:cubicBezTo>
                  <a:pt x="1883" y="0"/>
                  <a:pt x="1904" y="22"/>
                  <a:pt x="1904" y="48"/>
                </a:cubicBezTo>
                <a:lnTo>
                  <a:pt x="1904" y="2928"/>
                </a:lnTo>
                <a:cubicBezTo>
                  <a:pt x="1904" y="2955"/>
                  <a:pt x="1883" y="2976"/>
                  <a:pt x="1856" y="2976"/>
                </a:cubicBezTo>
                <a:lnTo>
                  <a:pt x="48" y="2976"/>
                </a:lnTo>
                <a:cubicBezTo>
                  <a:pt x="22" y="2976"/>
                  <a:pt x="0" y="2955"/>
                  <a:pt x="0" y="2928"/>
                </a:cubicBezTo>
                <a:lnTo>
                  <a:pt x="0" y="48"/>
                </a:lnTo>
                <a:close/>
                <a:moveTo>
                  <a:pt x="96" y="2928"/>
                </a:moveTo>
                <a:lnTo>
                  <a:pt x="48" y="2880"/>
                </a:lnTo>
                <a:lnTo>
                  <a:pt x="1856" y="2880"/>
                </a:lnTo>
                <a:lnTo>
                  <a:pt x="1808" y="2928"/>
                </a:lnTo>
                <a:lnTo>
                  <a:pt x="1808" y="48"/>
                </a:lnTo>
                <a:lnTo>
                  <a:pt x="1856" y="96"/>
                </a:lnTo>
                <a:lnTo>
                  <a:pt x="48" y="96"/>
                </a:lnTo>
                <a:lnTo>
                  <a:pt x="96" y="48"/>
                </a:lnTo>
                <a:lnTo>
                  <a:pt x="96" y="292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6" name="Rectangle 42"/>
          <p:cNvSpPr>
            <a:spLocks noChangeArrowheads="1"/>
          </p:cNvSpPr>
          <p:nvPr/>
        </p:nvSpPr>
        <p:spPr bwMode="auto">
          <a:xfrm>
            <a:off x="4680142" y="5438198"/>
            <a:ext cx="303734" cy="60746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7" name="Freeform 43"/>
          <p:cNvSpPr>
            <a:spLocks noEditPoints="1"/>
          </p:cNvSpPr>
          <p:nvPr/>
        </p:nvSpPr>
        <p:spPr bwMode="auto">
          <a:xfrm>
            <a:off x="4671704" y="5429762"/>
            <a:ext cx="320608" cy="621531"/>
          </a:xfrm>
          <a:custGeom>
            <a:avLst/>
            <a:gdLst>
              <a:gd name="T0" fmla="*/ 0 w 1904"/>
              <a:gd name="T1" fmla="*/ 48 h 3696"/>
              <a:gd name="T2" fmla="*/ 48 w 1904"/>
              <a:gd name="T3" fmla="*/ 0 h 3696"/>
              <a:gd name="T4" fmla="*/ 1856 w 1904"/>
              <a:gd name="T5" fmla="*/ 0 h 3696"/>
              <a:gd name="T6" fmla="*/ 1904 w 1904"/>
              <a:gd name="T7" fmla="*/ 48 h 3696"/>
              <a:gd name="T8" fmla="*/ 1904 w 1904"/>
              <a:gd name="T9" fmla="*/ 3648 h 3696"/>
              <a:gd name="T10" fmla="*/ 1856 w 1904"/>
              <a:gd name="T11" fmla="*/ 3696 h 3696"/>
              <a:gd name="T12" fmla="*/ 48 w 1904"/>
              <a:gd name="T13" fmla="*/ 3696 h 3696"/>
              <a:gd name="T14" fmla="*/ 0 w 1904"/>
              <a:gd name="T15" fmla="*/ 3648 h 3696"/>
              <a:gd name="T16" fmla="*/ 0 w 1904"/>
              <a:gd name="T17" fmla="*/ 48 h 3696"/>
              <a:gd name="T18" fmla="*/ 96 w 1904"/>
              <a:gd name="T19" fmla="*/ 3648 h 3696"/>
              <a:gd name="T20" fmla="*/ 48 w 1904"/>
              <a:gd name="T21" fmla="*/ 3600 h 3696"/>
              <a:gd name="T22" fmla="*/ 1856 w 1904"/>
              <a:gd name="T23" fmla="*/ 3600 h 3696"/>
              <a:gd name="T24" fmla="*/ 1808 w 1904"/>
              <a:gd name="T25" fmla="*/ 3648 h 3696"/>
              <a:gd name="T26" fmla="*/ 1808 w 1904"/>
              <a:gd name="T27" fmla="*/ 48 h 3696"/>
              <a:gd name="T28" fmla="*/ 1856 w 1904"/>
              <a:gd name="T29" fmla="*/ 96 h 3696"/>
              <a:gd name="T30" fmla="*/ 48 w 1904"/>
              <a:gd name="T31" fmla="*/ 96 h 3696"/>
              <a:gd name="T32" fmla="*/ 96 w 1904"/>
              <a:gd name="T33" fmla="*/ 48 h 3696"/>
              <a:gd name="T34" fmla="*/ 96 w 1904"/>
              <a:gd name="T35" fmla="*/ 3648 h 3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3696">
                <a:moveTo>
                  <a:pt x="0" y="48"/>
                </a:moveTo>
                <a:cubicBezTo>
                  <a:pt x="0" y="22"/>
                  <a:pt x="22" y="0"/>
                  <a:pt x="48" y="0"/>
                </a:cubicBezTo>
                <a:lnTo>
                  <a:pt x="1856" y="0"/>
                </a:lnTo>
                <a:cubicBezTo>
                  <a:pt x="1883" y="0"/>
                  <a:pt x="1904" y="22"/>
                  <a:pt x="1904" y="48"/>
                </a:cubicBezTo>
                <a:lnTo>
                  <a:pt x="1904" y="3648"/>
                </a:lnTo>
                <a:cubicBezTo>
                  <a:pt x="1904" y="3675"/>
                  <a:pt x="1883" y="3696"/>
                  <a:pt x="1856" y="3696"/>
                </a:cubicBezTo>
                <a:lnTo>
                  <a:pt x="48" y="3696"/>
                </a:lnTo>
                <a:cubicBezTo>
                  <a:pt x="22" y="3696"/>
                  <a:pt x="0" y="3675"/>
                  <a:pt x="0" y="3648"/>
                </a:cubicBezTo>
                <a:lnTo>
                  <a:pt x="0" y="48"/>
                </a:lnTo>
                <a:close/>
                <a:moveTo>
                  <a:pt x="96" y="3648"/>
                </a:moveTo>
                <a:lnTo>
                  <a:pt x="48" y="3600"/>
                </a:lnTo>
                <a:lnTo>
                  <a:pt x="1856" y="3600"/>
                </a:lnTo>
                <a:lnTo>
                  <a:pt x="1808" y="3648"/>
                </a:lnTo>
                <a:lnTo>
                  <a:pt x="1808" y="48"/>
                </a:lnTo>
                <a:lnTo>
                  <a:pt x="1856" y="96"/>
                </a:lnTo>
                <a:lnTo>
                  <a:pt x="48" y="96"/>
                </a:lnTo>
                <a:lnTo>
                  <a:pt x="96" y="48"/>
                </a:lnTo>
                <a:lnTo>
                  <a:pt x="96" y="364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8" name="Rectangle 44"/>
          <p:cNvSpPr>
            <a:spLocks noChangeArrowheads="1"/>
          </p:cNvSpPr>
          <p:nvPr/>
        </p:nvSpPr>
        <p:spPr bwMode="auto">
          <a:xfrm>
            <a:off x="5287610" y="5584440"/>
            <a:ext cx="303734" cy="46122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49" name="Freeform 45"/>
          <p:cNvSpPr>
            <a:spLocks noEditPoints="1"/>
          </p:cNvSpPr>
          <p:nvPr/>
        </p:nvSpPr>
        <p:spPr bwMode="auto">
          <a:xfrm>
            <a:off x="5279172" y="5576004"/>
            <a:ext cx="320608" cy="475289"/>
          </a:xfrm>
          <a:custGeom>
            <a:avLst/>
            <a:gdLst>
              <a:gd name="T0" fmla="*/ 0 w 1904"/>
              <a:gd name="T1" fmla="*/ 48 h 2816"/>
              <a:gd name="T2" fmla="*/ 48 w 1904"/>
              <a:gd name="T3" fmla="*/ 0 h 2816"/>
              <a:gd name="T4" fmla="*/ 1856 w 1904"/>
              <a:gd name="T5" fmla="*/ 0 h 2816"/>
              <a:gd name="T6" fmla="*/ 1904 w 1904"/>
              <a:gd name="T7" fmla="*/ 48 h 2816"/>
              <a:gd name="T8" fmla="*/ 1904 w 1904"/>
              <a:gd name="T9" fmla="*/ 2768 h 2816"/>
              <a:gd name="T10" fmla="*/ 1856 w 1904"/>
              <a:gd name="T11" fmla="*/ 2816 h 2816"/>
              <a:gd name="T12" fmla="*/ 48 w 1904"/>
              <a:gd name="T13" fmla="*/ 2816 h 2816"/>
              <a:gd name="T14" fmla="*/ 0 w 1904"/>
              <a:gd name="T15" fmla="*/ 2768 h 2816"/>
              <a:gd name="T16" fmla="*/ 0 w 1904"/>
              <a:gd name="T17" fmla="*/ 48 h 2816"/>
              <a:gd name="T18" fmla="*/ 96 w 1904"/>
              <a:gd name="T19" fmla="*/ 2768 h 2816"/>
              <a:gd name="T20" fmla="*/ 48 w 1904"/>
              <a:gd name="T21" fmla="*/ 2720 h 2816"/>
              <a:gd name="T22" fmla="*/ 1856 w 1904"/>
              <a:gd name="T23" fmla="*/ 2720 h 2816"/>
              <a:gd name="T24" fmla="*/ 1808 w 1904"/>
              <a:gd name="T25" fmla="*/ 2768 h 2816"/>
              <a:gd name="T26" fmla="*/ 1808 w 1904"/>
              <a:gd name="T27" fmla="*/ 48 h 2816"/>
              <a:gd name="T28" fmla="*/ 1856 w 1904"/>
              <a:gd name="T29" fmla="*/ 96 h 2816"/>
              <a:gd name="T30" fmla="*/ 48 w 1904"/>
              <a:gd name="T31" fmla="*/ 96 h 2816"/>
              <a:gd name="T32" fmla="*/ 96 w 1904"/>
              <a:gd name="T33" fmla="*/ 48 h 2816"/>
              <a:gd name="T34" fmla="*/ 96 w 1904"/>
              <a:gd name="T35" fmla="*/ 2768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2816">
                <a:moveTo>
                  <a:pt x="0" y="48"/>
                </a:moveTo>
                <a:cubicBezTo>
                  <a:pt x="0" y="22"/>
                  <a:pt x="22" y="0"/>
                  <a:pt x="48" y="0"/>
                </a:cubicBezTo>
                <a:lnTo>
                  <a:pt x="1856" y="0"/>
                </a:lnTo>
                <a:cubicBezTo>
                  <a:pt x="1883" y="0"/>
                  <a:pt x="1904" y="22"/>
                  <a:pt x="1904" y="48"/>
                </a:cubicBezTo>
                <a:lnTo>
                  <a:pt x="1904" y="2768"/>
                </a:lnTo>
                <a:cubicBezTo>
                  <a:pt x="1904" y="2795"/>
                  <a:pt x="1883" y="2816"/>
                  <a:pt x="1856" y="2816"/>
                </a:cubicBezTo>
                <a:lnTo>
                  <a:pt x="48" y="2816"/>
                </a:lnTo>
                <a:cubicBezTo>
                  <a:pt x="22" y="2816"/>
                  <a:pt x="0" y="2795"/>
                  <a:pt x="0" y="2768"/>
                </a:cubicBezTo>
                <a:lnTo>
                  <a:pt x="0" y="48"/>
                </a:lnTo>
                <a:close/>
                <a:moveTo>
                  <a:pt x="96" y="2768"/>
                </a:moveTo>
                <a:lnTo>
                  <a:pt x="48" y="2720"/>
                </a:lnTo>
                <a:lnTo>
                  <a:pt x="1856" y="2720"/>
                </a:lnTo>
                <a:lnTo>
                  <a:pt x="1808" y="2768"/>
                </a:lnTo>
                <a:lnTo>
                  <a:pt x="1808" y="48"/>
                </a:lnTo>
                <a:lnTo>
                  <a:pt x="1856" y="96"/>
                </a:lnTo>
                <a:lnTo>
                  <a:pt x="48" y="96"/>
                </a:lnTo>
                <a:lnTo>
                  <a:pt x="96" y="48"/>
                </a:lnTo>
                <a:lnTo>
                  <a:pt x="96" y="276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50" name="Rectangle 46"/>
          <p:cNvSpPr>
            <a:spLocks noChangeArrowheads="1"/>
          </p:cNvSpPr>
          <p:nvPr/>
        </p:nvSpPr>
        <p:spPr bwMode="auto">
          <a:xfrm>
            <a:off x="5897890" y="5370702"/>
            <a:ext cx="303734" cy="67496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1151" name="Freeform 47"/>
          <p:cNvSpPr>
            <a:spLocks noEditPoints="1"/>
          </p:cNvSpPr>
          <p:nvPr/>
        </p:nvSpPr>
        <p:spPr bwMode="auto">
          <a:xfrm>
            <a:off x="5889454" y="5362265"/>
            <a:ext cx="320608" cy="689028"/>
          </a:xfrm>
          <a:custGeom>
            <a:avLst/>
            <a:gdLst>
              <a:gd name="T0" fmla="*/ 0 w 952"/>
              <a:gd name="T1" fmla="*/ 24 h 2048"/>
              <a:gd name="T2" fmla="*/ 24 w 952"/>
              <a:gd name="T3" fmla="*/ 0 h 2048"/>
              <a:gd name="T4" fmla="*/ 928 w 952"/>
              <a:gd name="T5" fmla="*/ 0 h 2048"/>
              <a:gd name="T6" fmla="*/ 952 w 952"/>
              <a:gd name="T7" fmla="*/ 24 h 2048"/>
              <a:gd name="T8" fmla="*/ 952 w 952"/>
              <a:gd name="T9" fmla="*/ 2024 h 2048"/>
              <a:gd name="T10" fmla="*/ 928 w 952"/>
              <a:gd name="T11" fmla="*/ 2048 h 2048"/>
              <a:gd name="T12" fmla="*/ 24 w 952"/>
              <a:gd name="T13" fmla="*/ 2048 h 2048"/>
              <a:gd name="T14" fmla="*/ 0 w 952"/>
              <a:gd name="T15" fmla="*/ 2024 h 2048"/>
              <a:gd name="T16" fmla="*/ 0 w 952"/>
              <a:gd name="T17" fmla="*/ 24 h 2048"/>
              <a:gd name="T18" fmla="*/ 48 w 952"/>
              <a:gd name="T19" fmla="*/ 2024 h 2048"/>
              <a:gd name="T20" fmla="*/ 24 w 952"/>
              <a:gd name="T21" fmla="*/ 2000 h 2048"/>
              <a:gd name="T22" fmla="*/ 928 w 952"/>
              <a:gd name="T23" fmla="*/ 2000 h 2048"/>
              <a:gd name="T24" fmla="*/ 904 w 952"/>
              <a:gd name="T25" fmla="*/ 2024 h 2048"/>
              <a:gd name="T26" fmla="*/ 904 w 952"/>
              <a:gd name="T27" fmla="*/ 24 h 2048"/>
              <a:gd name="T28" fmla="*/ 928 w 952"/>
              <a:gd name="T29" fmla="*/ 48 h 2048"/>
              <a:gd name="T30" fmla="*/ 24 w 952"/>
              <a:gd name="T31" fmla="*/ 48 h 2048"/>
              <a:gd name="T32" fmla="*/ 48 w 952"/>
              <a:gd name="T33" fmla="*/ 24 h 2048"/>
              <a:gd name="T34" fmla="*/ 48 w 952"/>
              <a:gd name="T35" fmla="*/ 202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2048">
                <a:moveTo>
                  <a:pt x="0" y="24"/>
                </a:moveTo>
                <a:cubicBezTo>
                  <a:pt x="0" y="11"/>
                  <a:pt x="11" y="0"/>
                  <a:pt x="24" y="0"/>
                </a:cubicBezTo>
                <a:lnTo>
                  <a:pt x="928" y="0"/>
                </a:lnTo>
                <a:cubicBezTo>
                  <a:pt x="942" y="0"/>
                  <a:pt x="952" y="11"/>
                  <a:pt x="952" y="24"/>
                </a:cubicBezTo>
                <a:lnTo>
                  <a:pt x="952" y="2024"/>
                </a:lnTo>
                <a:cubicBezTo>
                  <a:pt x="952" y="2038"/>
                  <a:pt x="942" y="2048"/>
                  <a:pt x="928" y="2048"/>
                </a:cubicBezTo>
                <a:lnTo>
                  <a:pt x="24" y="2048"/>
                </a:lnTo>
                <a:cubicBezTo>
                  <a:pt x="11" y="2048"/>
                  <a:pt x="0" y="2038"/>
                  <a:pt x="0" y="2024"/>
                </a:cubicBezTo>
                <a:lnTo>
                  <a:pt x="0" y="24"/>
                </a:lnTo>
                <a:close/>
                <a:moveTo>
                  <a:pt x="48" y="2024"/>
                </a:moveTo>
                <a:lnTo>
                  <a:pt x="24" y="2000"/>
                </a:lnTo>
                <a:lnTo>
                  <a:pt x="928" y="2000"/>
                </a:lnTo>
                <a:lnTo>
                  <a:pt x="904" y="2024"/>
                </a:lnTo>
                <a:lnTo>
                  <a:pt x="904" y="24"/>
                </a:lnTo>
                <a:lnTo>
                  <a:pt x="928" y="48"/>
                </a:lnTo>
                <a:lnTo>
                  <a:pt x="24" y="48"/>
                </a:lnTo>
                <a:lnTo>
                  <a:pt x="48" y="24"/>
                </a:lnTo>
                <a:lnTo>
                  <a:pt x="48" y="2024"/>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64" name="Rectangle 48"/>
          <p:cNvSpPr>
            <a:spLocks noChangeArrowheads="1"/>
          </p:cNvSpPr>
          <p:nvPr/>
        </p:nvSpPr>
        <p:spPr bwMode="auto">
          <a:xfrm>
            <a:off x="6505358" y="5317268"/>
            <a:ext cx="303734" cy="72840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65" name="Freeform 49"/>
          <p:cNvSpPr>
            <a:spLocks noEditPoints="1"/>
          </p:cNvSpPr>
          <p:nvPr/>
        </p:nvSpPr>
        <p:spPr bwMode="auto">
          <a:xfrm>
            <a:off x="6496922" y="5308830"/>
            <a:ext cx="320608" cy="742461"/>
          </a:xfrm>
          <a:custGeom>
            <a:avLst/>
            <a:gdLst>
              <a:gd name="T0" fmla="*/ 0 w 952"/>
              <a:gd name="T1" fmla="*/ 24 h 2200"/>
              <a:gd name="T2" fmla="*/ 24 w 952"/>
              <a:gd name="T3" fmla="*/ 0 h 2200"/>
              <a:gd name="T4" fmla="*/ 928 w 952"/>
              <a:gd name="T5" fmla="*/ 0 h 2200"/>
              <a:gd name="T6" fmla="*/ 952 w 952"/>
              <a:gd name="T7" fmla="*/ 24 h 2200"/>
              <a:gd name="T8" fmla="*/ 952 w 952"/>
              <a:gd name="T9" fmla="*/ 2176 h 2200"/>
              <a:gd name="T10" fmla="*/ 928 w 952"/>
              <a:gd name="T11" fmla="*/ 2200 h 2200"/>
              <a:gd name="T12" fmla="*/ 24 w 952"/>
              <a:gd name="T13" fmla="*/ 2200 h 2200"/>
              <a:gd name="T14" fmla="*/ 0 w 952"/>
              <a:gd name="T15" fmla="*/ 2176 h 2200"/>
              <a:gd name="T16" fmla="*/ 0 w 952"/>
              <a:gd name="T17" fmla="*/ 24 h 2200"/>
              <a:gd name="T18" fmla="*/ 48 w 952"/>
              <a:gd name="T19" fmla="*/ 2176 h 2200"/>
              <a:gd name="T20" fmla="*/ 24 w 952"/>
              <a:gd name="T21" fmla="*/ 2152 h 2200"/>
              <a:gd name="T22" fmla="*/ 928 w 952"/>
              <a:gd name="T23" fmla="*/ 2152 h 2200"/>
              <a:gd name="T24" fmla="*/ 904 w 952"/>
              <a:gd name="T25" fmla="*/ 2176 h 2200"/>
              <a:gd name="T26" fmla="*/ 904 w 952"/>
              <a:gd name="T27" fmla="*/ 24 h 2200"/>
              <a:gd name="T28" fmla="*/ 928 w 952"/>
              <a:gd name="T29" fmla="*/ 48 h 2200"/>
              <a:gd name="T30" fmla="*/ 24 w 952"/>
              <a:gd name="T31" fmla="*/ 48 h 2200"/>
              <a:gd name="T32" fmla="*/ 48 w 952"/>
              <a:gd name="T33" fmla="*/ 24 h 2200"/>
              <a:gd name="T34" fmla="*/ 48 w 952"/>
              <a:gd name="T35" fmla="*/ 2176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2200">
                <a:moveTo>
                  <a:pt x="0" y="24"/>
                </a:moveTo>
                <a:cubicBezTo>
                  <a:pt x="0" y="11"/>
                  <a:pt x="11" y="0"/>
                  <a:pt x="24" y="0"/>
                </a:cubicBezTo>
                <a:lnTo>
                  <a:pt x="928" y="0"/>
                </a:lnTo>
                <a:cubicBezTo>
                  <a:pt x="942" y="0"/>
                  <a:pt x="952" y="11"/>
                  <a:pt x="952" y="24"/>
                </a:cubicBezTo>
                <a:lnTo>
                  <a:pt x="952" y="2176"/>
                </a:lnTo>
                <a:cubicBezTo>
                  <a:pt x="952" y="2190"/>
                  <a:pt x="942" y="2200"/>
                  <a:pt x="928" y="2200"/>
                </a:cubicBezTo>
                <a:lnTo>
                  <a:pt x="24" y="2200"/>
                </a:lnTo>
                <a:cubicBezTo>
                  <a:pt x="11" y="2200"/>
                  <a:pt x="0" y="2190"/>
                  <a:pt x="0" y="2176"/>
                </a:cubicBezTo>
                <a:lnTo>
                  <a:pt x="0" y="24"/>
                </a:lnTo>
                <a:close/>
                <a:moveTo>
                  <a:pt x="48" y="2176"/>
                </a:moveTo>
                <a:lnTo>
                  <a:pt x="24" y="2152"/>
                </a:lnTo>
                <a:lnTo>
                  <a:pt x="928" y="2152"/>
                </a:lnTo>
                <a:lnTo>
                  <a:pt x="904" y="2176"/>
                </a:lnTo>
                <a:lnTo>
                  <a:pt x="904" y="24"/>
                </a:lnTo>
                <a:lnTo>
                  <a:pt x="928" y="48"/>
                </a:lnTo>
                <a:lnTo>
                  <a:pt x="24" y="48"/>
                </a:lnTo>
                <a:lnTo>
                  <a:pt x="48" y="24"/>
                </a:lnTo>
                <a:lnTo>
                  <a:pt x="48" y="2176"/>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66" name="Rectangle 50"/>
          <p:cNvSpPr>
            <a:spLocks noChangeArrowheads="1"/>
          </p:cNvSpPr>
          <p:nvPr/>
        </p:nvSpPr>
        <p:spPr bwMode="auto">
          <a:xfrm>
            <a:off x="7115639" y="5013534"/>
            <a:ext cx="303734" cy="103213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67" name="Freeform 51"/>
          <p:cNvSpPr>
            <a:spLocks noEditPoints="1"/>
          </p:cNvSpPr>
          <p:nvPr/>
        </p:nvSpPr>
        <p:spPr bwMode="auto">
          <a:xfrm>
            <a:off x="7107202" y="5005096"/>
            <a:ext cx="320608" cy="1046196"/>
          </a:xfrm>
          <a:custGeom>
            <a:avLst/>
            <a:gdLst>
              <a:gd name="T0" fmla="*/ 0 w 952"/>
              <a:gd name="T1" fmla="*/ 24 h 3104"/>
              <a:gd name="T2" fmla="*/ 24 w 952"/>
              <a:gd name="T3" fmla="*/ 0 h 3104"/>
              <a:gd name="T4" fmla="*/ 928 w 952"/>
              <a:gd name="T5" fmla="*/ 0 h 3104"/>
              <a:gd name="T6" fmla="*/ 952 w 952"/>
              <a:gd name="T7" fmla="*/ 24 h 3104"/>
              <a:gd name="T8" fmla="*/ 952 w 952"/>
              <a:gd name="T9" fmla="*/ 3080 h 3104"/>
              <a:gd name="T10" fmla="*/ 928 w 952"/>
              <a:gd name="T11" fmla="*/ 3104 h 3104"/>
              <a:gd name="T12" fmla="*/ 24 w 952"/>
              <a:gd name="T13" fmla="*/ 3104 h 3104"/>
              <a:gd name="T14" fmla="*/ 0 w 952"/>
              <a:gd name="T15" fmla="*/ 3080 h 3104"/>
              <a:gd name="T16" fmla="*/ 0 w 952"/>
              <a:gd name="T17" fmla="*/ 24 h 3104"/>
              <a:gd name="T18" fmla="*/ 48 w 952"/>
              <a:gd name="T19" fmla="*/ 3080 h 3104"/>
              <a:gd name="T20" fmla="*/ 24 w 952"/>
              <a:gd name="T21" fmla="*/ 3056 h 3104"/>
              <a:gd name="T22" fmla="*/ 928 w 952"/>
              <a:gd name="T23" fmla="*/ 3056 h 3104"/>
              <a:gd name="T24" fmla="*/ 904 w 952"/>
              <a:gd name="T25" fmla="*/ 3080 h 3104"/>
              <a:gd name="T26" fmla="*/ 904 w 952"/>
              <a:gd name="T27" fmla="*/ 24 h 3104"/>
              <a:gd name="T28" fmla="*/ 928 w 952"/>
              <a:gd name="T29" fmla="*/ 48 h 3104"/>
              <a:gd name="T30" fmla="*/ 24 w 952"/>
              <a:gd name="T31" fmla="*/ 48 h 3104"/>
              <a:gd name="T32" fmla="*/ 48 w 952"/>
              <a:gd name="T33" fmla="*/ 24 h 3104"/>
              <a:gd name="T34" fmla="*/ 48 w 952"/>
              <a:gd name="T35" fmla="*/ 3080 h 3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3104">
                <a:moveTo>
                  <a:pt x="0" y="24"/>
                </a:moveTo>
                <a:cubicBezTo>
                  <a:pt x="0" y="11"/>
                  <a:pt x="11" y="0"/>
                  <a:pt x="24" y="0"/>
                </a:cubicBezTo>
                <a:lnTo>
                  <a:pt x="928" y="0"/>
                </a:lnTo>
                <a:cubicBezTo>
                  <a:pt x="942" y="0"/>
                  <a:pt x="952" y="11"/>
                  <a:pt x="952" y="24"/>
                </a:cubicBezTo>
                <a:lnTo>
                  <a:pt x="952" y="3080"/>
                </a:lnTo>
                <a:cubicBezTo>
                  <a:pt x="952" y="3094"/>
                  <a:pt x="942" y="3104"/>
                  <a:pt x="928" y="3104"/>
                </a:cubicBezTo>
                <a:lnTo>
                  <a:pt x="24" y="3104"/>
                </a:lnTo>
                <a:cubicBezTo>
                  <a:pt x="11" y="3104"/>
                  <a:pt x="0" y="3094"/>
                  <a:pt x="0" y="3080"/>
                </a:cubicBezTo>
                <a:lnTo>
                  <a:pt x="0" y="24"/>
                </a:lnTo>
                <a:close/>
                <a:moveTo>
                  <a:pt x="48" y="3080"/>
                </a:moveTo>
                <a:lnTo>
                  <a:pt x="24" y="3056"/>
                </a:lnTo>
                <a:lnTo>
                  <a:pt x="928" y="3056"/>
                </a:lnTo>
                <a:lnTo>
                  <a:pt x="904" y="3080"/>
                </a:lnTo>
                <a:lnTo>
                  <a:pt x="904" y="24"/>
                </a:lnTo>
                <a:lnTo>
                  <a:pt x="928" y="48"/>
                </a:lnTo>
                <a:lnTo>
                  <a:pt x="24" y="48"/>
                </a:lnTo>
                <a:lnTo>
                  <a:pt x="48" y="24"/>
                </a:lnTo>
                <a:lnTo>
                  <a:pt x="48" y="308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69" name="Rectangle 52"/>
          <p:cNvSpPr>
            <a:spLocks noChangeArrowheads="1"/>
          </p:cNvSpPr>
          <p:nvPr/>
        </p:nvSpPr>
        <p:spPr bwMode="auto">
          <a:xfrm>
            <a:off x="7725919" y="5876925"/>
            <a:ext cx="300923" cy="16874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70" name="Freeform 53"/>
          <p:cNvSpPr>
            <a:spLocks noEditPoints="1"/>
          </p:cNvSpPr>
          <p:nvPr/>
        </p:nvSpPr>
        <p:spPr bwMode="auto">
          <a:xfrm>
            <a:off x="7717483" y="5868489"/>
            <a:ext cx="317797" cy="182804"/>
          </a:xfrm>
          <a:custGeom>
            <a:avLst/>
            <a:gdLst>
              <a:gd name="T0" fmla="*/ 0 w 944"/>
              <a:gd name="T1" fmla="*/ 24 h 544"/>
              <a:gd name="T2" fmla="*/ 24 w 944"/>
              <a:gd name="T3" fmla="*/ 0 h 544"/>
              <a:gd name="T4" fmla="*/ 920 w 944"/>
              <a:gd name="T5" fmla="*/ 0 h 544"/>
              <a:gd name="T6" fmla="*/ 944 w 944"/>
              <a:gd name="T7" fmla="*/ 24 h 544"/>
              <a:gd name="T8" fmla="*/ 944 w 944"/>
              <a:gd name="T9" fmla="*/ 520 h 544"/>
              <a:gd name="T10" fmla="*/ 920 w 944"/>
              <a:gd name="T11" fmla="*/ 544 h 544"/>
              <a:gd name="T12" fmla="*/ 24 w 944"/>
              <a:gd name="T13" fmla="*/ 544 h 544"/>
              <a:gd name="T14" fmla="*/ 0 w 944"/>
              <a:gd name="T15" fmla="*/ 520 h 544"/>
              <a:gd name="T16" fmla="*/ 0 w 944"/>
              <a:gd name="T17" fmla="*/ 24 h 544"/>
              <a:gd name="T18" fmla="*/ 48 w 944"/>
              <a:gd name="T19" fmla="*/ 520 h 544"/>
              <a:gd name="T20" fmla="*/ 24 w 944"/>
              <a:gd name="T21" fmla="*/ 496 h 544"/>
              <a:gd name="T22" fmla="*/ 920 w 944"/>
              <a:gd name="T23" fmla="*/ 496 h 544"/>
              <a:gd name="T24" fmla="*/ 896 w 944"/>
              <a:gd name="T25" fmla="*/ 520 h 544"/>
              <a:gd name="T26" fmla="*/ 896 w 944"/>
              <a:gd name="T27" fmla="*/ 24 h 544"/>
              <a:gd name="T28" fmla="*/ 920 w 944"/>
              <a:gd name="T29" fmla="*/ 48 h 544"/>
              <a:gd name="T30" fmla="*/ 24 w 944"/>
              <a:gd name="T31" fmla="*/ 48 h 544"/>
              <a:gd name="T32" fmla="*/ 48 w 944"/>
              <a:gd name="T33" fmla="*/ 24 h 544"/>
              <a:gd name="T34" fmla="*/ 48 w 944"/>
              <a:gd name="T35" fmla="*/ 52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4" h="544">
                <a:moveTo>
                  <a:pt x="0" y="24"/>
                </a:moveTo>
                <a:cubicBezTo>
                  <a:pt x="0" y="11"/>
                  <a:pt x="11" y="0"/>
                  <a:pt x="24" y="0"/>
                </a:cubicBezTo>
                <a:lnTo>
                  <a:pt x="920" y="0"/>
                </a:lnTo>
                <a:cubicBezTo>
                  <a:pt x="934" y="0"/>
                  <a:pt x="944" y="11"/>
                  <a:pt x="944" y="24"/>
                </a:cubicBezTo>
                <a:lnTo>
                  <a:pt x="944" y="520"/>
                </a:lnTo>
                <a:cubicBezTo>
                  <a:pt x="944" y="534"/>
                  <a:pt x="934" y="544"/>
                  <a:pt x="920" y="544"/>
                </a:cubicBezTo>
                <a:lnTo>
                  <a:pt x="24" y="544"/>
                </a:lnTo>
                <a:cubicBezTo>
                  <a:pt x="11" y="544"/>
                  <a:pt x="0" y="534"/>
                  <a:pt x="0" y="520"/>
                </a:cubicBezTo>
                <a:lnTo>
                  <a:pt x="0" y="24"/>
                </a:lnTo>
                <a:close/>
                <a:moveTo>
                  <a:pt x="48" y="520"/>
                </a:moveTo>
                <a:lnTo>
                  <a:pt x="24" y="496"/>
                </a:lnTo>
                <a:lnTo>
                  <a:pt x="920" y="496"/>
                </a:lnTo>
                <a:lnTo>
                  <a:pt x="896" y="520"/>
                </a:lnTo>
                <a:lnTo>
                  <a:pt x="896" y="24"/>
                </a:lnTo>
                <a:lnTo>
                  <a:pt x="920" y="48"/>
                </a:lnTo>
                <a:lnTo>
                  <a:pt x="24" y="48"/>
                </a:lnTo>
                <a:lnTo>
                  <a:pt x="48" y="24"/>
                </a:lnTo>
                <a:lnTo>
                  <a:pt x="48" y="52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71" name="Rectangle 54"/>
          <p:cNvSpPr>
            <a:spLocks noChangeArrowheads="1"/>
          </p:cNvSpPr>
          <p:nvPr/>
        </p:nvSpPr>
        <p:spPr bwMode="auto">
          <a:xfrm>
            <a:off x="8333387" y="5066967"/>
            <a:ext cx="303734" cy="97869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72" name="Freeform 55"/>
          <p:cNvSpPr>
            <a:spLocks noEditPoints="1"/>
          </p:cNvSpPr>
          <p:nvPr/>
        </p:nvSpPr>
        <p:spPr bwMode="auto">
          <a:xfrm>
            <a:off x="8324951" y="5058531"/>
            <a:ext cx="320608" cy="992762"/>
          </a:xfrm>
          <a:custGeom>
            <a:avLst/>
            <a:gdLst>
              <a:gd name="T0" fmla="*/ 0 w 952"/>
              <a:gd name="T1" fmla="*/ 24 h 2944"/>
              <a:gd name="T2" fmla="*/ 24 w 952"/>
              <a:gd name="T3" fmla="*/ 0 h 2944"/>
              <a:gd name="T4" fmla="*/ 928 w 952"/>
              <a:gd name="T5" fmla="*/ 0 h 2944"/>
              <a:gd name="T6" fmla="*/ 952 w 952"/>
              <a:gd name="T7" fmla="*/ 24 h 2944"/>
              <a:gd name="T8" fmla="*/ 952 w 952"/>
              <a:gd name="T9" fmla="*/ 2920 h 2944"/>
              <a:gd name="T10" fmla="*/ 928 w 952"/>
              <a:gd name="T11" fmla="*/ 2944 h 2944"/>
              <a:gd name="T12" fmla="*/ 24 w 952"/>
              <a:gd name="T13" fmla="*/ 2944 h 2944"/>
              <a:gd name="T14" fmla="*/ 0 w 952"/>
              <a:gd name="T15" fmla="*/ 2920 h 2944"/>
              <a:gd name="T16" fmla="*/ 0 w 952"/>
              <a:gd name="T17" fmla="*/ 24 h 2944"/>
              <a:gd name="T18" fmla="*/ 48 w 952"/>
              <a:gd name="T19" fmla="*/ 2920 h 2944"/>
              <a:gd name="T20" fmla="*/ 24 w 952"/>
              <a:gd name="T21" fmla="*/ 2896 h 2944"/>
              <a:gd name="T22" fmla="*/ 928 w 952"/>
              <a:gd name="T23" fmla="*/ 2896 h 2944"/>
              <a:gd name="T24" fmla="*/ 904 w 952"/>
              <a:gd name="T25" fmla="*/ 2920 h 2944"/>
              <a:gd name="T26" fmla="*/ 904 w 952"/>
              <a:gd name="T27" fmla="*/ 24 h 2944"/>
              <a:gd name="T28" fmla="*/ 928 w 952"/>
              <a:gd name="T29" fmla="*/ 48 h 2944"/>
              <a:gd name="T30" fmla="*/ 24 w 952"/>
              <a:gd name="T31" fmla="*/ 48 h 2944"/>
              <a:gd name="T32" fmla="*/ 48 w 952"/>
              <a:gd name="T33" fmla="*/ 24 h 2944"/>
              <a:gd name="T34" fmla="*/ 48 w 952"/>
              <a:gd name="T35" fmla="*/ 2920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2" h="2944">
                <a:moveTo>
                  <a:pt x="0" y="24"/>
                </a:moveTo>
                <a:cubicBezTo>
                  <a:pt x="0" y="11"/>
                  <a:pt x="11" y="0"/>
                  <a:pt x="24" y="0"/>
                </a:cubicBezTo>
                <a:lnTo>
                  <a:pt x="928" y="0"/>
                </a:lnTo>
                <a:cubicBezTo>
                  <a:pt x="942" y="0"/>
                  <a:pt x="952" y="11"/>
                  <a:pt x="952" y="24"/>
                </a:cubicBezTo>
                <a:lnTo>
                  <a:pt x="952" y="2920"/>
                </a:lnTo>
                <a:cubicBezTo>
                  <a:pt x="952" y="2934"/>
                  <a:pt x="942" y="2944"/>
                  <a:pt x="928" y="2944"/>
                </a:cubicBezTo>
                <a:lnTo>
                  <a:pt x="24" y="2944"/>
                </a:lnTo>
                <a:cubicBezTo>
                  <a:pt x="11" y="2944"/>
                  <a:pt x="0" y="2934"/>
                  <a:pt x="0" y="2920"/>
                </a:cubicBezTo>
                <a:lnTo>
                  <a:pt x="0" y="24"/>
                </a:lnTo>
                <a:close/>
                <a:moveTo>
                  <a:pt x="48" y="2920"/>
                </a:moveTo>
                <a:lnTo>
                  <a:pt x="24" y="2896"/>
                </a:lnTo>
                <a:lnTo>
                  <a:pt x="928" y="2896"/>
                </a:lnTo>
                <a:lnTo>
                  <a:pt x="904" y="2920"/>
                </a:lnTo>
                <a:lnTo>
                  <a:pt x="904" y="24"/>
                </a:lnTo>
                <a:lnTo>
                  <a:pt x="928" y="48"/>
                </a:lnTo>
                <a:lnTo>
                  <a:pt x="24" y="48"/>
                </a:lnTo>
                <a:lnTo>
                  <a:pt x="48" y="24"/>
                </a:lnTo>
                <a:lnTo>
                  <a:pt x="48" y="292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73" name="Rectangle 56"/>
          <p:cNvSpPr>
            <a:spLocks noChangeArrowheads="1"/>
          </p:cNvSpPr>
          <p:nvPr/>
        </p:nvSpPr>
        <p:spPr bwMode="auto">
          <a:xfrm>
            <a:off x="1395313" y="2007126"/>
            <a:ext cx="16874" cy="4038540"/>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74" name="Freeform 57"/>
          <p:cNvSpPr>
            <a:spLocks noEditPoints="1"/>
          </p:cNvSpPr>
          <p:nvPr/>
        </p:nvSpPr>
        <p:spPr bwMode="auto">
          <a:xfrm>
            <a:off x="1333441" y="1998690"/>
            <a:ext cx="70310" cy="4052603"/>
          </a:xfrm>
          <a:custGeom>
            <a:avLst/>
            <a:gdLst>
              <a:gd name="T0" fmla="*/ 0 w 25"/>
              <a:gd name="T1" fmla="*/ 1436 h 1441"/>
              <a:gd name="T2" fmla="*/ 25 w 25"/>
              <a:gd name="T3" fmla="*/ 1436 h 1441"/>
              <a:gd name="T4" fmla="*/ 25 w 25"/>
              <a:gd name="T5" fmla="*/ 1441 h 1441"/>
              <a:gd name="T6" fmla="*/ 0 w 25"/>
              <a:gd name="T7" fmla="*/ 1441 h 1441"/>
              <a:gd name="T8" fmla="*/ 0 w 25"/>
              <a:gd name="T9" fmla="*/ 1436 h 1441"/>
              <a:gd name="T10" fmla="*/ 0 w 25"/>
              <a:gd name="T11" fmla="*/ 1276 h 1441"/>
              <a:gd name="T12" fmla="*/ 25 w 25"/>
              <a:gd name="T13" fmla="*/ 1276 h 1441"/>
              <a:gd name="T14" fmla="*/ 25 w 25"/>
              <a:gd name="T15" fmla="*/ 1282 h 1441"/>
              <a:gd name="T16" fmla="*/ 0 w 25"/>
              <a:gd name="T17" fmla="*/ 1282 h 1441"/>
              <a:gd name="T18" fmla="*/ 0 w 25"/>
              <a:gd name="T19" fmla="*/ 1276 h 1441"/>
              <a:gd name="T20" fmla="*/ 0 w 25"/>
              <a:gd name="T21" fmla="*/ 1117 h 1441"/>
              <a:gd name="T22" fmla="*/ 25 w 25"/>
              <a:gd name="T23" fmla="*/ 1117 h 1441"/>
              <a:gd name="T24" fmla="*/ 25 w 25"/>
              <a:gd name="T25" fmla="*/ 1123 h 1441"/>
              <a:gd name="T26" fmla="*/ 0 w 25"/>
              <a:gd name="T27" fmla="*/ 1123 h 1441"/>
              <a:gd name="T28" fmla="*/ 0 w 25"/>
              <a:gd name="T29" fmla="*/ 1117 h 1441"/>
              <a:gd name="T30" fmla="*/ 0 w 25"/>
              <a:gd name="T31" fmla="*/ 958 h 1441"/>
              <a:gd name="T32" fmla="*/ 25 w 25"/>
              <a:gd name="T33" fmla="*/ 958 h 1441"/>
              <a:gd name="T34" fmla="*/ 25 w 25"/>
              <a:gd name="T35" fmla="*/ 963 h 1441"/>
              <a:gd name="T36" fmla="*/ 0 w 25"/>
              <a:gd name="T37" fmla="*/ 963 h 1441"/>
              <a:gd name="T38" fmla="*/ 0 w 25"/>
              <a:gd name="T39" fmla="*/ 958 h 1441"/>
              <a:gd name="T40" fmla="*/ 0 w 25"/>
              <a:gd name="T41" fmla="*/ 798 h 1441"/>
              <a:gd name="T42" fmla="*/ 25 w 25"/>
              <a:gd name="T43" fmla="*/ 798 h 1441"/>
              <a:gd name="T44" fmla="*/ 25 w 25"/>
              <a:gd name="T45" fmla="*/ 804 h 1441"/>
              <a:gd name="T46" fmla="*/ 0 w 25"/>
              <a:gd name="T47" fmla="*/ 804 h 1441"/>
              <a:gd name="T48" fmla="*/ 0 w 25"/>
              <a:gd name="T49" fmla="*/ 798 h 1441"/>
              <a:gd name="T50" fmla="*/ 0 w 25"/>
              <a:gd name="T51" fmla="*/ 638 h 1441"/>
              <a:gd name="T52" fmla="*/ 25 w 25"/>
              <a:gd name="T53" fmla="*/ 638 h 1441"/>
              <a:gd name="T54" fmla="*/ 25 w 25"/>
              <a:gd name="T55" fmla="*/ 644 h 1441"/>
              <a:gd name="T56" fmla="*/ 0 w 25"/>
              <a:gd name="T57" fmla="*/ 644 h 1441"/>
              <a:gd name="T58" fmla="*/ 0 w 25"/>
              <a:gd name="T59" fmla="*/ 638 h 1441"/>
              <a:gd name="T60" fmla="*/ 0 w 25"/>
              <a:gd name="T61" fmla="*/ 478 h 1441"/>
              <a:gd name="T62" fmla="*/ 25 w 25"/>
              <a:gd name="T63" fmla="*/ 478 h 1441"/>
              <a:gd name="T64" fmla="*/ 25 w 25"/>
              <a:gd name="T65" fmla="*/ 484 h 1441"/>
              <a:gd name="T66" fmla="*/ 0 w 25"/>
              <a:gd name="T67" fmla="*/ 484 h 1441"/>
              <a:gd name="T68" fmla="*/ 0 w 25"/>
              <a:gd name="T69" fmla="*/ 478 h 1441"/>
              <a:gd name="T70" fmla="*/ 0 w 25"/>
              <a:gd name="T71" fmla="*/ 319 h 1441"/>
              <a:gd name="T72" fmla="*/ 25 w 25"/>
              <a:gd name="T73" fmla="*/ 319 h 1441"/>
              <a:gd name="T74" fmla="*/ 25 w 25"/>
              <a:gd name="T75" fmla="*/ 325 h 1441"/>
              <a:gd name="T76" fmla="*/ 0 w 25"/>
              <a:gd name="T77" fmla="*/ 325 h 1441"/>
              <a:gd name="T78" fmla="*/ 0 w 25"/>
              <a:gd name="T79" fmla="*/ 319 h 1441"/>
              <a:gd name="T80" fmla="*/ 0 w 25"/>
              <a:gd name="T81" fmla="*/ 160 h 1441"/>
              <a:gd name="T82" fmla="*/ 25 w 25"/>
              <a:gd name="T83" fmla="*/ 160 h 1441"/>
              <a:gd name="T84" fmla="*/ 25 w 25"/>
              <a:gd name="T85" fmla="*/ 166 h 1441"/>
              <a:gd name="T86" fmla="*/ 0 w 25"/>
              <a:gd name="T87" fmla="*/ 166 h 1441"/>
              <a:gd name="T88" fmla="*/ 0 w 25"/>
              <a:gd name="T89" fmla="*/ 160 h 1441"/>
              <a:gd name="T90" fmla="*/ 0 w 25"/>
              <a:gd name="T91" fmla="*/ 0 h 1441"/>
              <a:gd name="T92" fmla="*/ 25 w 25"/>
              <a:gd name="T93" fmla="*/ 0 h 1441"/>
              <a:gd name="T94" fmla="*/ 25 w 25"/>
              <a:gd name="T95" fmla="*/ 6 h 1441"/>
              <a:gd name="T96" fmla="*/ 0 w 25"/>
              <a:gd name="T97" fmla="*/ 6 h 1441"/>
              <a:gd name="T98" fmla="*/ 0 w 25"/>
              <a:gd name="T99"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 h="1441">
                <a:moveTo>
                  <a:pt x="0" y="1436"/>
                </a:moveTo>
                <a:lnTo>
                  <a:pt x="25" y="1436"/>
                </a:lnTo>
                <a:lnTo>
                  <a:pt x="25" y="1441"/>
                </a:lnTo>
                <a:lnTo>
                  <a:pt x="0" y="1441"/>
                </a:lnTo>
                <a:lnTo>
                  <a:pt x="0" y="1436"/>
                </a:lnTo>
                <a:close/>
                <a:moveTo>
                  <a:pt x="0" y="1276"/>
                </a:moveTo>
                <a:lnTo>
                  <a:pt x="25" y="1276"/>
                </a:lnTo>
                <a:lnTo>
                  <a:pt x="25" y="1282"/>
                </a:lnTo>
                <a:lnTo>
                  <a:pt x="0" y="1282"/>
                </a:lnTo>
                <a:lnTo>
                  <a:pt x="0" y="1276"/>
                </a:lnTo>
                <a:close/>
                <a:moveTo>
                  <a:pt x="0" y="1117"/>
                </a:moveTo>
                <a:lnTo>
                  <a:pt x="25" y="1117"/>
                </a:lnTo>
                <a:lnTo>
                  <a:pt x="25" y="1123"/>
                </a:lnTo>
                <a:lnTo>
                  <a:pt x="0" y="1123"/>
                </a:lnTo>
                <a:lnTo>
                  <a:pt x="0" y="1117"/>
                </a:lnTo>
                <a:close/>
                <a:moveTo>
                  <a:pt x="0" y="958"/>
                </a:moveTo>
                <a:lnTo>
                  <a:pt x="25" y="958"/>
                </a:lnTo>
                <a:lnTo>
                  <a:pt x="25" y="963"/>
                </a:lnTo>
                <a:lnTo>
                  <a:pt x="0" y="963"/>
                </a:lnTo>
                <a:lnTo>
                  <a:pt x="0" y="958"/>
                </a:lnTo>
                <a:close/>
                <a:moveTo>
                  <a:pt x="0" y="798"/>
                </a:moveTo>
                <a:lnTo>
                  <a:pt x="25" y="798"/>
                </a:lnTo>
                <a:lnTo>
                  <a:pt x="25" y="804"/>
                </a:lnTo>
                <a:lnTo>
                  <a:pt x="0" y="804"/>
                </a:lnTo>
                <a:lnTo>
                  <a:pt x="0" y="798"/>
                </a:lnTo>
                <a:close/>
                <a:moveTo>
                  <a:pt x="0" y="638"/>
                </a:moveTo>
                <a:lnTo>
                  <a:pt x="25" y="638"/>
                </a:lnTo>
                <a:lnTo>
                  <a:pt x="25" y="644"/>
                </a:lnTo>
                <a:lnTo>
                  <a:pt x="0" y="644"/>
                </a:lnTo>
                <a:lnTo>
                  <a:pt x="0" y="638"/>
                </a:lnTo>
                <a:close/>
                <a:moveTo>
                  <a:pt x="0" y="478"/>
                </a:moveTo>
                <a:lnTo>
                  <a:pt x="25" y="478"/>
                </a:lnTo>
                <a:lnTo>
                  <a:pt x="25" y="484"/>
                </a:lnTo>
                <a:lnTo>
                  <a:pt x="0" y="484"/>
                </a:lnTo>
                <a:lnTo>
                  <a:pt x="0" y="478"/>
                </a:lnTo>
                <a:close/>
                <a:moveTo>
                  <a:pt x="0" y="319"/>
                </a:moveTo>
                <a:lnTo>
                  <a:pt x="25" y="319"/>
                </a:lnTo>
                <a:lnTo>
                  <a:pt x="25" y="325"/>
                </a:lnTo>
                <a:lnTo>
                  <a:pt x="0" y="325"/>
                </a:lnTo>
                <a:lnTo>
                  <a:pt x="0" y="319"/>
                </a:lnTo>
                <a:close/>
                <a:moveTo>
                  <a:pt x="0" y="160"/>
                </a:moveTo>
                <a:lnTo>
                  <a:pt x="25" y="160"/>
                </a:lnTo>
                <a:lnTo>
                  <a:pt x="25" y="166"/>
                </a:lnTo>
                <a:lnTo>
                  <a:pt x="0" y="166"/>
                </a:lnTo>
                <a:lnTo>
                  <a:pt x="0" y="160"/>
                </a:lnTo>
                <a:close/>
                <a:moveTo>
                  <a:pt x="0" y="0"/>
                </a:moveTo>
                <a:lnTo>
                  <a:pt x="25" y="0"/>
                </a:lnTo>
                <a:lnTo>
                  <a:pt x="25"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75" name="Rectangle 58"/>
          <p:cNvSpPr>
            <a:spLocks noChangeArrowheads="1"/>
          </p:cNvSpPr>
          <p:nvPr/>
        </p:nvSpPr>
        <p:spPr bwMode="auto">
          <a:xfrm>
            <a:off x="1403749" y="6037230"/>
            <a:ext cx="7309307" cy="14063"/>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76" name="Freeform 59"/>
          <p:cNvSpPr>
            <a:spLocks noEditPoints="1"/>
          </p:cNvSpPr>
          <p:nvPr/>
        </p:nvSpPr>
        <p:spPr bwMode="auto">
          <a:xfrm>
            <a:off x="1395313" y="6045666"/>
            <a:ext cx="7326181" cy="56247"/>
          </a:xfrm>
          <a:custGeom>
            <a:avLst/>
            <a:gdLst>
              <a:gd name="T0" fmla="*/ 6 w 2605"/>
              <a:gd name="T1" fmla="*/ 20 h 20"/>
              <a:gd name="T2" fmla="*/ 0 w 2605"/>
              <a:gd name="T3" fmla="*/ 0 h 20"/>
              <a:gd name="T4" fmla="*/ 223 w 2605"/>
              <a:gd name="T5" fmla="*/ 0 h 20"/>
              <a:gd name="T6" fmla="*/ 217 w 2605"/>
              <a:gd name="T7" fmla="*/ 20 h 20"/>
              <a:gd name="T8" fmla="*/ 223 w 2605"/>
              <a:gd name="T9" fmla="*/ 0 h 20"/>
              <a:gd name="T10" fmla="*/ 439 w 2605"/>
              <a:gd name="T11" fmla="*/ 20 h 20"/>
              <a:gd name="T12" fmla="*/ 433 w 2605"/>
              <a:gd name="T13" fmla="*/ 0 h 20"/>
              <a:gd name="T14" fmla="*/ 656 w 2605"/>
              <a:gd name="T15" fmla="*/ 0 h 20"/>
              <a:gd name="T16" fmla="*/ 650 w 2605"/>
              <a:gd name="T17" fmla="*/ 20 h 20"/>
              <a:gd name="T18" fmla="*/ 656 w 2605"/>
              <a:gd name="T19" fmla="*/ 0 h 20"/>
              <a:gd name="T20" fmla="*/ 873 w 2605"/>
              <a:gd name="T21" fmla="*/ 20 h 20"/>
              <a:gd name="T22" fmla="*/ 867 w 2605"/>
              <a:gd name="T23" fmla="*/ 0 h 20"/>
              <a:gd name="T24" fmla="*/ 1089 w 2605"/>
              <a:gd name="T25" fmla="*/ 0 h 20"/>
              <a:gd name="T26" fmla="*/ 1083 w 2605"/>
              <a:gd name="T27" fmla="*/ 20 h 20"/>
              <a:gd name="T28" fmla="*/ 1089 w 2605"/>
              <a:gd name="T29" fmla="*/ 0 h 20"/>
              <a:gd name="T30" fmla="*/ 1306 w 2605"/>
              <a:gd name="T31" fmla="*/ 20 h 20"/>
              <a:gd name="T32" fmla="*/ 1300 w 2605"/>
              <a:gd name="T33" fmla="*/ 0 h 20"/>
              <a:gd name="T34" fmla="*/ 1522 w 2605"/>
              <a:gd name="T35" fmla="*/ 0 h 20"/>
              <a:gd name="T36" fmla="*/ 1516 w 2605"/>
              <a:gd name="T37" fmla="*/ 20 h 20"/>
              <a:gd name="T38" fmla="*/ 1522 w 2605"/>
              <a:gd name="T39" fmla="*/ 0 h 20"/>
              <a:gd name="T40" fmla="*/ 1739 w 2605"/>
              <a:gd name="T41" fmla="*/ 20 h 20"/>
              <a:gd name="T42" fmla="*/ 1733 w 2605"/>
              <a:gd name="T43" fmla="*/ 0 h 20"/>
              <a:gd name="T44" fmla="*/ 1955 w 2605"/>
              <a:gd name="T45" fmla="*/ 0 h 20"/>
              <a:gd name="T46" fmla="*/ 1949 w 2605"/>
              <a:gd name="T47" fmla="*/ 20 h 20"/>
              <a:gd name="T48" fmla="*/ 1955 w 2605"/>
              <a:gd name="T49" fmla="*/ 0 h 20"/>
              <a:gd name="T50" fmla="*/ 2172 w 2605"/>
              <a:gd name="T51" fmla="*/ 20 h 20"/>
              <a:gd name="T52" fmla="*/ 2166 w 2605"/>
              <a:gd name="T53" fmla="*/ 0 h 20"/>
              <a:gd name="T54" fmla="*/ 2389 w 2605"/>
              <a:gd name="T55" fmla="*/ 0 h 20"/>
              <a:gd name="T56" fmla="*/ 2383 w 2605"/>
              <a:gd name="T57" fmla="*/ 20 h 20"/>
              <a:gd name="T58" fmla="*/ 2389 w 2605"/>
              <a:gd name="T59" fmla="*/ 0 h 20"/>
              <a:gd name="T60" fmla="*/ 2605 w 2605"/>
              <a:gd name="T61" fmla="*/ 20 h 20"/>
              <a:gd name="T62" fmla="*/ 2599 w 2605"/>
              <a:gd name="T6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5" h="20">
                <a:moveTo>
                  <a:pt x="6" y="0"/>
                </a:moveTo>
                <a:lnTo>
                  <a:pt x="6" y="20"/>
                </a:lnTo>
                <a:lnTo>
                  <a:pt x="0" y="20"/>
                </a:lnTo>
                <a:lnTo>
                  <a:pt x="0" y="0"/>
                </a:lnTo>
                <a:lnTo>
                  <a:pt x="6" y="0"/>
                </a:lnTo>
                <a:close/>
                <a:moveTo>
                  <a:pt x="223" y="0"/>
                </a:moveTo>
                <a:lnTo>
                  <a:pt x="223" y="20"/>
                </a:lnTo>
                <a:lnTo>
                  <a:pt x="217" y="20"/>
                </a:lnTo>
                <a:lnTo>
                  <a:pt x="217" y="0"/>
                </a:lnTo>
                <a:lnTo>
                  <a:pt x="223" y="0"/>
                </a:lnTo>
                <a:close/>
                <a:moveTo>
                  <a:pt x="439" y="0"/>
                </a:moveTo>
                <a:lnTo>
                  <a:pt x="439" y="20"/>
                </a:lnTo>
                <a:lnTo>
                  <a:pt x="433" y="20"/>
                </a:lnTo>
                <a:lnTo>
                  <a:pt x="433" y="0"/>
                </a:lnTo>
                <a:lnTo>
                  <a:pt x="439" y="0"/>
                </a:lnTo>
                <a:close/>
                <a:moveTo>
                  <a:pt x="656" y="0"/>
                </a:moveTo>
                <a:lnTo>
                  <a:pt x="656" y="20"/>
                </a:lnTo>
                <a:lnTo>
                  <a:pt x="650" y="20"/>
                </a:lnTo>
                <a:lnTo>
                  <a:pt x="650" y="0"/>
                </a:lnTo>
                <a:lnTo>
                  <a:pt x="656" y="0"/>
                </a:lnTo>
                <a:close/>
                <a:moveTo>
                  <a:pt x="873" y="0"/>
                </a:moveTo>
                <a:lnTo>
                  <a:pt x="873" y="20"/>
                </a:lnTo>
                <a:lnTo>
                  <a:pt x="867" y="20"/>
                </a:lnTo>
                <a:lnTo>
                  <a:pt x="867" y="0"/>
                </a:lnTo>
                <a:lnTo>
                  <a:pt x="873" y="0"/>
                </a:lnTo>
                <a:close/>
                <a:moveTo>
                  <a:pt x="1089" y="0"/>
                </a:moveTo>
                <a:lnTo>
                  <a:pt x="1089" y="20"/>
                </a:lnTo>
                <a:lnTo>
                  <a:pt x="1083" y="20"/>
                </a:lnTo>
                <a:lnTo>
                  <a:pt x="1083" y="0"/>
                </a:lnTo>
                <a:lnTo>
                  <a:pt x="1089" y="0"/>
                </a:lnTo>
                <a:close/>
                <a:moveTo>
                  <a:pt x="1306" y="0"/>
                </a:moveTo>
                <a:lnTo>
                  <a:pt x="1306" y="20"/>
                </a:lnTo>
                <a:lnTo>
                  <a:pt x="1300" y="20"/>
                </a:lnTo>
                <a:lnTo>
                  <a:pt x="1300" y="0"/>
                </a:lnTo>
                <a:lnTo>
                  <a:pt x="1306" y="0"/>
                </a:lnTo>
                <a:close/>
                <a:moveTo>
                  <a:pt x="1522" y="0"/>
                </a:moveTo>
                <a:lnTo>
                  <a:pt x="1522" y="20"/>
                </a:lnTo>
                <a:lnTo>
                  <a:pt x="1516" y="20"/>
                </a:lnTo>
                <a:lnTo>
                  <a:pt x="1516" y="0"/>
                </a:lnTo>
                <a:lnTo>
                  <a:pt x="1522" y="0"/>
                </a:lnTo>
                <a:close/>
                <a:moveTo>
                  <a:pt x="1739" y="0"/>
                </a:moveTo>
                <a:lnTo>
                  <a:pt x="1739" y="20"/>
                </a:lnTo>
                <a:lnTo>
                  <a:pt x="1733" y="20"/>
                </a:lnTo>
                <a:lnTo>
                  <a:pt x="1733" y="0"/>
                </a:lnTo>
                <a:lnTo>
                  <a:pt x="1739" y="0"/>
                </a:lnTo>
                <a:close/>
                <a:moveTo>
                  <a:pt x="1955" y="0"/>
                </a:moveTo>
                <a:lnTo>
                  <a:pt x="1955" y="20"/>
                </a:lnTo>
                <a:lnTo>
                  <a:pt x="1949" y="20"/>
                </a:lnTo>
                <a:lnTo>
                  <a:pt x="1949" y="0"/>
                </a:lnTo>
                <a:lnTo>
                  <a:pt x="1955" y="0"/>
                </a:lnTo>
                <a:close/>
                <a:moveTo>
                  <a:pt x="2172" y="0"/>
                </a:moveTo>
                <a:lnTo>
                  <a:pt x="2172" y="20"/>
                </a:lnTo>
                <a:lnTo>
                  <a:pt x="2166" y="20"/>
                </a:lnTo>
                <a:lnTo>
                  <a:pt x="2166" y="0"/>
                </a:lnTo>
                <a:lnTo>
                  <a:pt x="2172" y="0"/>
                </a:lnTo>
                <a:close/>
                <a:moveTo>
                  <a:pt x="2389" y="0"/>
                </a:moveTo>
                <a:lnTo>
                  <a:pt x="2389" y="20"/>
                </a:lnTo>
                <a:lnTo>
                  <a:pt x="2383" y="20"/>
                </a:lnTo>
                <a:lnTo>
                  <a:pt x="2383" y="0"/>
                </a:lnTo>
                <a:lnTo>
                  <a:pt x="2389" y="0"/>
                </a:lnTo>
                <a:close/>
                <a:moveTo>
                  <a:pt x="2605" y="0"/>
                </a:moveTo>
                <a:lnTo>
                  <a:pt x="2605" y="20"/>
                </a:lnTo>
                <a:lnTo>
                  <a:pt x="2599" y="20"/>
                </a:lnTo>
                <a:lnTo>
                  <a:pt x="2599" y="0"/>
                </a:lnTo>
                <a:lnTo>
                  <a:pt x="2605"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solidFill>
                <a:prstClr val="black"/>
              </a:solidFill>
            </a:endParaRPr>
          </a:p>
        </p:txBody>
      </p:sp>
      <p:sp>
        <p:nvSpPr>
          <p:cNvPr id="77" name="Rectangle 60"/>
          <p:cNvSpPr>
            <a:spLocks noChangeArrowheads="1"/>
          </p:cNvSpPr>
          <p:nvPr/>
        </p:nvSpPr>
        <p:spPr bwMode="auto">
          <a:xfrm>
            <a:off x="1482249" y="4647520"/>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0.63</a:t>
            </a:r>
            <a:endParaRPr lang="en-US" sz="4000" smtClean="0">
              <a:solidFill>
                <a:prstClr val="white"/>
              </a:solidFill>
              <a:latin typeface="Arial" pitchFamily="34" charset="0"/>
              <a:cs typeface="Arial" pitchFamily="34" charset="0"/>
            </a:endParaRPr>
          </a:p>
        </p:txBody>
      </p:sp>
      <p:sp>
        <p:nvSpPr>
          <p:cNvPr id="78" name="Rectangle 61"/>
          <p:cNvSpPr>
            <a:spLocks noChangeArrowheads="1"/>
          </p:cNvSpPr>
          <p:nvPr/>
        </p:nvSpPr>
        <p:spPr bwMode="auto">
          <a:xfrm>
            <a:off x="2092529" y="4824700"/>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0.55</a:t>
            </a:r>
            <a:endParaRPr lang="en-US" sz="4000" smtClean="0">
              <a:solidFill>
                <a:prstClr val="white"/>
              </a:solidFill>
              <a:latin typeface="Arial" pitchFamily="34" charset="0"/>
              <a:cs typeface="Arial" pitchFamily="34" charset="0"/>
            </a:endParaRPr>
          </a:p>
        </p:txBody>
      </p:sp>
      <p:sp>
        <p:nvSpPr>
          <p:cNvPr id="79" name="Rectangle 62"/>
          <p:cNvSpPr>
            <a:spLocks noChangeArrowheads="1"/>
          </p:cNvSpPr>
          <p:nvPr/>
        </p:nvSpPr>
        <p:spPr bwMode="auto">
          <a:xfrm>
            <a:off x="3310278" y="5587484"/>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smtClean="0">
                <a:solidFill>
                  <a:prstClr val="white"/>
                </a:solidFill>
                <a:cs typeface="Arial" pitchFamily="34" charset="0"/>
              </a:rPr>
              <a:t>0.21</a:t>
            </a:r>
            <a:endParaRPr lang="en-US" sz="4000" dirty="0" smtClean="0">
              <a:solidFill>
                <a:prstClr val="white"/>
              </a:solidFill>
              <a:latin typeface="Arial" pitchFamily="34" charset="0"/>
              <a:cs typeface="Arial" pitchFamily="34" charset="0"/>
            </a:endParaRPr>
          </a:p>
        </p:txBody>
      </p:sp>
      <p:sp>
        <p:nvSpPr>
          <p:cNvPr id="80" name="Rectangle 63"/>
          <p:cNvSpPr>
            <a:spLocks noChangeArrowheads="1"/>
          </p:cNvSpPr>
          <p:nvPr/>
        </p:nvSpPr>
        <p:spPr bwMode="auto">
          <a:xfrm>
            <a:off x="3920558" y="4537839"/>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0.68</a:t>
            </a:r>
            <a:endParaRPr lang="en-US" sz="4000" smtClean="0">
              <a:solidFill>
                <a:prstClr val="white"/>
              </a:solidFill>
              <a:latin typeface="Arial" pitchFamily="34" charset="0"/>
              <a:cs typeface="Arial" pitchFamily="34" charset="0"/>
            </a:endParaRPr>
          </a:p>
        </p:txBody>
      </p:sp>
      <p:sp>
        <p:nvSpPr>
          <p:cNvPr id="81" name="Rectangle 64"/>
          <p:cNvSpPr>
            <a:spLocks noChangeArrowheads="1"/>
          </p:cNvSpPr>
          <p:nvPr/>
        </p:nvSpPr>
        <p:spPr bwMode="auto">
          <a:xfrm>
            <a:off x="4528027" y="4636271"/>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0.64</a:t>
            </a:r>
            <a:endParaRPr lang="en-US" sz="4000" smtClean="0">
              <a:solidFill>
                <a:prstClr val="white"/>
              </a:solidFill>
              <a:latin typeface="Arial" pitchFamily="34" charset="0"/>
              <a:cs typeface="Arial" pitchFamily="34" charset="0"/>
            </a:endParaRPr>
          </a:p>
        </p:txBody>
      </p:sp>
      <p:sp>
        <p:nvSpPr>
          <p:cNvPr id="82" name="Rectangle 65"/>
          <p:cNvSpPr>
            <a:spLocks noChangeArrowheads="1"/>
          </p:cNvSpPr>
          <p:nvPr/>
        </p:nvSpPr>
        <p:spPr bwMode="auto">
          <a:xfrm>
            <a:off x="5138308" y="465595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0.63</a:t>
            </a:r>
            <a:endParaRPr lang="en-US" sz="4000" smtClean="0">
              <a:solidFill>
                <a:prstClr val="white"/>
              </a:solidFill>
              <a:latin typeface="Arial" pitchFamily="34" charset="0"/>
              <a:cs typeface="Arial" pitchFamily="34" charset="0"/>
            </a:endParaRPr>
          </a:p>
        </p:txBody>
      </p:sp>
      <p:sp>
        <p:nvSpPr>
          <p:cNvPr id="83" name="Rectangle 66"/>
          <p:cNvSpPr>
            <a:spLocks noChangeArrowheads="1"/>
          </p:cNvSpPr>
          <p:nvPr/>
        </p:nvSpPr>
        <p:spPr bwMode="auto">
          <a:xfrm>
            <a:off x="5745776" y="4259416"/>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0.81</a:t>
            </a:r>
            <a:endParaRPr lang="en-US" sz="4000" smtClean="0">
              <a:solidFill>
                <a:prstClr val="white"/>
              </a:solidFill>
              <a:latin typeface="Arial" pitchFamily="34" charset="0"/>
              <a:cs typeface="Arial" pitchFamily="34" charset="0"/>
            </a:endParaRPr>
          </a:p>
        </p:txBody>
      </p:sp>
      <p:sp>
        <p:nvSpPr>
          <p:cNvPr id="84" name="Rectangle 67"/>
          <p:cNvSpPr>
            <a:spLocks noChangeArrowheads="1"/>
          </p:cNvSpPr>
          <p:nvPr/>
        </p:nvSpPr>
        <p:spPr bwMode="auto">
          <a:xfrm>
            <a:off x="6356056" y="2816679"/>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1.45</a:t>
            </a:r>
            <a:endParaRPr lang="en-US" sz="4000" smtClean="0">
              <a:solidFill>
                <a:prstClr val="white"/>
              </a:solidFill>
              <a:latin typeface="Arial" pitchFamily="34" charset="0"/>
              <a:cs typeface="Arial" pitchFamily="34" charset="0"/>
            </a:endParaRPr>
          </a:p>
        </p:txBody>
      </p:sp>
      <p:sp>
        <p:nvSpPr>
          <p:cNvPr id="85" name="Rectangle 68"/>
          <p:cNvSpPr>
            <a:spLocks noChangeArrowheads="1"/>
          </p:cNvSpPr>
          <p:nvPr/>
        </p:nvSpPr>
        <p:spPr bwMode="auto">
          <a:xfrm>
            <a:off x="6963524" y="2273894"/>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1.69</a:t>
            </a:r>
            <a:endParaRPr lang="en-US" sz="4000" smtClean="0">
              <a:solidFill>
                <a:prstClr val="white"/>
              </a:solidFill>
              <a:latin typeface="Arial" pitchFamily="34" charset="0"/>
              <a:cs typeface="Arial" pitchFamily="34" charset="0"/>
            </a:endParaRPr>
          </a:p>
        </p:txBody>
      </p:sp>
      <p:sp>
        <p:nvSpPr>
          <p:cNvPr id="86" name="Rectangle 69"/>
          <p:cNvSpPr>
            <a:spLocks noChangeArrowheads="1"/>
          </p:cNvSpPr>
          <p:nvPr/>
        </p:nvSpPr>
        <p:spPr bwMode="auto">
          <a:xfrm>
            <a:off x="7573806" y="3179472"/>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1.29</a:t>
            </a:r>
            <a:endParaRPr lang="en-US" sz="4000" smtClean="0">
              <a:solidFill>
                <a:prstClr val="white"/>
              </a:solidFill>
              <a:latin typeface="Arial" pitchFamily="34" charset="0"/>
              <a:cs typeface="Arial" pitchFamily="34" charset="0"/>
            </a:endParaRPr>
          </a:p>
        </p:txBody>
      </p:sp>
      <p:sp>
        <p:nvSpPr>
          <p:cNvPr id="87" name="Rectangle 70"/>
          <p:cNvSpPr>
            <a:spLocks noChangeArrowheads="1"/>
          </p:cNvSpPr>
          <p:nvPr/>
        </p:nvSpPr>
        <p:spPr bwMode="auto">
          <a:xfrm>
            <a:off x="8184086" y="4169420"/>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0.85</a:t>
            </a:r>
            <a:endParaRPr lang="en-US" sz="4000" smtClean="0">
              <a:solidFill>
                <a:prstClr val="white"/>
              </a:solidFill>
              <a:latin typeface="Arial" pitchFamily="34" charset="0"/>
              <a:cs typeface="Arial" pitchFamily="34" charset="0"/>
            </a:endParaRPr>
          </a:p>
        </p:txBody>
      </p:sp>
      <p:sp>
        <p:nvSpPr>
          <p:cNvPr id="88" name="Rectangle 71"/>
          <p:cNvSpPr>
            <a:spLocks noChangeArrowheads="1"/>
          </p:cNvSpPr>
          <p:nvPr/>
        </p:nvSpPr>
        <p:spPr bwMode="auto">
          <a:xfrm>
            <a:off x="1645718" y="5615860"/>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smtClean="0">
                <a:solidFill>
                  <a:prstClr val="white"/>
                </a:solidFill>
                <a:cs typeface="Arial" pitchFamily="34" charset="0"/>
              </a:rPr>
              <a:t>0.19</a:t>
            </a:r>
            <a:endParaRPr lang="en-US" sz="4000" dirty="0" smtClean="0">
              <a:solidFill>
                <a:prstClr val="white"/>
              </a:solidFill>
              <a:latin typeface="Arial" pitchFamily="34" charset="0"/>
              <a:cs typeface="Arial" pitchFamily="34" charset="0"/>
            </a:endParaRPr>
          </a:p>
        </p:txBody>
      </p:sp>
      <p:sp>
        <p:nvSpPr>
          <p:cNvPr id="89" name="Rectangle 72"/>
          <p:cNvSpPr>
            <a:spLocks noChangeArrowheads="1"/>
          </p:cNvSpPr>
          <p:nvPr/>
        </p:nvSpPr>
        <p:spPr bwMode="auto">
          <a:xfrm>
            <a:off x="2253186" y="5860534"/>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smtClean="0">
                <a:solidFill>
                  <a:prstClr val="white"/>
                </a:solidFill>
                <a:cs typeface="Arial" pitchFamily="34" charset="0"/>
              </a:rPr>
              <a:t>0.08</a:t>
            </a:r>
            <a:endParaRPr lang="en-US" sz="4000" dirty="0" smtClean="0">
              <a:solidFill>
                <a:prstClr val="white"/>
              </a:solidFill>
              <a:latin typeface="Arial" pitchFamily="34" charset="0"/>
              <a:cs typeface="Arial" pitchFamily="34" charset="0"/>
            </a:endParaRPr>
          </a:p>
        </p:txBody>
      </p:sp>
      <p:sp>
        <p:nvSpPr>
          <p:cNvPr id="90" name="Rectangle 73"/>
          <p:cNvSpPr>
            <a:spLocks noChangeArrowheads="1"/>
          </p:cNvSpPr>
          <p:nvPr/>
        </p:nvSpPr>
        <p:spPr bwMode="auto">
          <a:xfrm>
            <a:off x="2871028" y="5797550"/>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smtClean="0">
                <a:solidFill>
                  <a:prstClr val="white"/>
                </a:solidFill>
                <a:cs typeface="Arial" pitchFamily="34" charset="0"/>
              </a:rPr>
              <a:t>0.11</a:t>
            </a:r>
            <a:endParaRPr lang="en-US" sz="4000" dirty="0" smtClean="0">
              <a:solidFill>
                <a:prstClr val="white"/>
              </a:solidFill>
              <a:latin typeface="Arial" pitchFamily="34" charset="0"/>
              <a:cs typeface="Arial" pitchFamily="34" charset="0"/>
            </a:endParaRPr>
          </a:p>
        </p:txBody>
      </p:sp>
      <p:sp>
        <p:nvSpPr>
          <p:cNvPr id="91" name="Rectangle 74"/>
          <p:cNvSpPr>
            <a:spLocks noChangeArrowheads="1"/>
          </p:cNvSpPr>
          <p:nvPr/>
        </p:nvSpPr>
        <p:spPr bwMode="auto">
          <a:xfrm>
            <a:off x="3482805" y="5740727"/>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0.14</a:t>
            </a:r>
            <a:endParaRPr lang="en-US" sz="4000" smtClean="0">
              <a:solidFill>
                <a:prstClr val="white"/>
              </a:solidFill>
              <a:latin typeface="Arial" pitchFamily="34" charset="0"/>
              <a:cs typeface="Arial" pitchFamily="34" charset="0"/>
            </a:endParaRPr>
          </a:p>
        </p:txBody>
      </p:sp>
      <p:sp>
        <p:nvSpPr>
          <p:cNvPr id="92" name="Rectangle 75"/>
          <p:cNvSpPr>
            <a:spLocks noChangeArrowheads="1"/>
          </p:cNvSpPr>
          <p:nvPr/>
        </p:nvSpPr>
        <p:spPr bwMode="auto">
          <a:xfrm>
            <a:off x="4093084" y="5574797"/>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smtClean="0">
                <a:solidFill>
                  <a:prstClr val="white"/>
                </a:solidFill>
                <a:cs typeface="Arial" pitchFamily="34" charset="0"/>
              </a:rPr>
              <a:t>0.22</a:t>
            </a:r>
            <a:endParaRPr lang="en-US" sz="4000" dirty="0" smtClean="0">
              <a:solidFill>
                <a:prstClr val="white"/>
              </a:solidFill>
              <a:latin typeface="Arial" pitchFamily="34" charset="0"/>
              <a:cs typeface="Arial" pitchFamily="34" charset="0"/>
            </a:endParaRPr>
          </a:p>
        </p:txBody>
      </p:sp>
      <p:sp>
        <p:nvSpPr>
          <p:cNvPr id="93" name="Rectangle 76"/>
          <p:cNvSpPr>
            <a:spLocks noChangeArrowheads="1"/>
          </p:cNvSpPr>
          <p:nvPr/>
        </p:nvSpPr>
        <p:spPr bwMode="auto">
          <a:xfrm>
            <a:off x="4700553" y="545105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0.27</a:t>
            </a:r>
            <a:endParaRPr lang="en-US" sz="4000" smtClean="0">
              <a:solidFill>
                <a:prstClr val="white"/>
              </a:solidFill>
              <a:latin typeface="Arial" pitchFamily="34" charset="0"/>
              <a:cs typeface="Arial" pitchFamily="34" charset="0"/>
            </a:endParaRPr>
          </a:p>
        </p:txBody>
      </p:sp>
      <p:sp>
        <p:nvSpPr>
          <p:cNvPr id="94" name="Rectangle 77"/>
          <p:cNvSpPr>
            <a:spLocks noChangeArrowheads="1"/>
          </p:cNvSpPr>
          <p:nvPr/>
        </p:nvSpPr>
        <p:spPr bwMode="auto">
          <a:xfrm>
            <a:off x="5310834" y="5602920"/>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0.20</a:t>
            </a:r>
            <a:endParaRPr lang="en-US" sz="4000" smtClean="0">
              <a:solidFill>
                <a:prstClr val="white"/>
              </a:solidFill>
              <a:latin typeface="Arial" pitchFamily="34" charset="0"/>
              <a:cs typeface="Arial" pitchFamily="34" charset="0"/>
            </a:endParaRPr>
          </a:p>
        </p:txBody>
      </p:sp>
      <p:sp>
        <p:nvSpPr>
          <p:cNvPr id="95" name="Rectangle 78"/>
          <p:cNvSpPr>
            <a:spLocks noChangeArrowheads="1"/>
          </p:cNvSpPr>
          <p:nvPr/>
        </p:nvSpPr>
        <p:spPr bwMode="auto">
          <a:xfrm>
            <a:off x="5918302" y="5386370"/>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0.30</a:t>
            </a:r>
            <a:endParaRPr lang="en-US" sz="4000" smtClean="0">
              <a:solidFill>
                <a:prstClr val="white"/>
              </a:solidFill>
              <a:latin typeface="Arial" pitchFamily="34" charset="0"/>
              <a:cs typeface="Arial" pitchFamily="34" charset="0"/>
            </a:endParaRPr>
          </a:p>
        </p:txBody>
      </p:sp>
      <p:sp>
        <p:nvSpPr>
          <p:cNvPr id="128" name="Rectangle 79"/>
          <p:cNvSpPr>
            <a:spLocks noChangeArrowheads="1"/>
          </p:cNvSpPr>
          <p:nvPr/>
        </p:nvSpPr>
        <p:spPr bwMode="auto">
          <a:xfrm>
            <a:off x="6528582" y="533574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0.32</a:t>
            </a:r>
            <a:endParaRPr lang="en-US" sz="4000" smtClean="0">
              <a:solidFill>
                <a:prstClr val="white"/>
              </a:solidFill>
              <a:latin typeface="Arial" pitchFamily="34" charset="0"/>
              <a:cs typeface="Arial" pitchFamily="34" charset="0"/>
            </a:endParaRPr>
          </a:p>
        </p:txBody>
      </p:sp>
      <p:sp>
        <p:nvSpPr>
          <p:cNvPr id="129" name="Rectangle 80"/>
          <p:cNvSpPr>
            <a:spLocks noChangeArrowheads="1"/>
          </p:cNvSpPr>
          <p:nvPr/>
        </p:nvSpPr>
        <p:spPr bwMode="auto">
          <a:xfrm>
            <a:off x="7138864" y="5029200"/>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0.46</a:t>
            </a:r>
            <a:endParaRPr lang="en-US" sz="4000" smtClean="0">
              <a:solidFill>
                <a:prstClr val="white"/>
              </a:solidFill>
              <a:latin typeface="Arial" pitchFamily="34" charset="0"/>
              <a:cs typeface="Arial" pitchFamily="34" charset="0"/>
            </a:endParaRPr>
          </a:p>
        </p:txBody>
      </p:sp>
      <p:sp>
        <p:nvSpPr>
          <p:cNvPr id="130" name="Rectangle 81"/>
          <p:cNvSpPr>
            <a:spLocks noChangeArrowheads="1"/>
          </p:cNvSpPr>
          <p:nvPr/>
        </p:nvSpPr>
        <p:spPr bwMode="auto">
          <a:xfrm>
            <a:off x="7746332" y="5892594"/>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0.07</a:t>
            </a:r>
            <a:endParaRPr lang="en-US" sz="4000" smtClean="0">
              <a:solidFill>
                <a:prstClr val="white"/>
              </a:solidFill>
              <a:latin typeface="Arial" pitchFamily="34" charset="0"/>
              <a:cs typeface="Arial" pitchFamily="34" charset="0"/>
            </a:endParaRPr>
          </a:p>
        </p:txBody>
      </p:sp>
      <p:sp>
        <p:nvSpPr>
          <p:cNvPr id="131" name="Rectangle 82"/>
          <p:cNvSpPr>
            <a:spLocks noChangeArrowheads="1"/>
          </p:cNvSpPr>
          <p:nvPr/>
        </p:nvSpPr>
        <p:spPr bwMode="auto">
          <a:xfrm>
            <a:off x="8356612" y="5082636"/>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smtClean="0">
                <a:solidFill>
                  <a:prstClr val="white"/>
                </a:solidFill>
                <a:cs typeface="Arial" pitchFamily="34" charset="0"/>
              </a:rPr>
              <a:t>0.44</a:t>
            </a:r>
            <a:endParaRPr lang="en-US" sz="4000" smtClean="0">
              <a:solidFill>
                <a:prstClr val="white"/>
              </a:solidFill>
              <a:latin typeface="Arial" pitchFamily="34" charset="0"/>
              <a:cs typeface="Arial" pitchFamily="34" charset="0"/>
            </a:endParaRPr>
          </a:p>
        </p:txBody>
      </p:sp>
      <p:sp>
        <p:nvSpPr>
          <p:cNvPr id="133" name="Rectangle 84"/>
          <p:cNvSpPr>
            <a:spLocks noChangeArrowheads="1"/>
          </p:cNvSpPr>
          <p:nvPr/>
        </p:nvSpPr>
        <p:spPr bwMode="auto">
          <a:xfrm>
            <a:off x="914400" y="5446636"/>
            <a:ext cx="323808"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0.2</a:t>
            </a:r>
            <a:endParaRPr lang="en-US" sz="4400" smtClean="0">
              <a:solidFill>
                <a:prstClr val="black"/>
              </a:solidFill>
              <a:latin typeface="Arial" pitchFamily="34" charset="0"/>
              <a:cs typeface="Arial" pitchFamily="34" charset="0"/>
            </a:endParaRPr>
          </a:p>
        </p:txBody>
      </p:sp>
      <p:sp>
        <p:nvSpPr>
          <p:cNvPr id="136" name="Rectangle 85"/>
          <p:cNvSpPr>
            <a:spLocks noChangeArrowheads="1"/>
          </p:cNvSpPr>
          <p:nvPr/>
        </p:nvSpPr>
        <p:spPr bwMode="auto">
          <a:xfrm>
            <a:off x="914400" y="4999471"/>
            <a:ext cx="323808"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0.4</a:t>
            </a:r>
            <a:endParaRPr lang="en-US" sz="4400" smtClean="0">
              <a:solidFill>
                <a:prstClr val="black"/>
              </a:solidFill>
              <a:latin typeface="Arial" pitchFamily="34" charset="0"/>
              <a:cs typeface="Arial" pitchFamily="34" charset="0"/>
            </a:endParaRPr>
          </a:p>
        </p:txBody>
      </p:sp>
      <p:sp>
        <p:nvSpPr>
          <p:cNvPr id="137" name="Rectangle 86"/>
          <p:cNvSpPr>
            <a:spLocks noChangeArrowheads="1"/>
          </p:cNvSpPr>
          <p:nvPr/>
        </p:nvSpPr>
        <p:spPr bwMode="auto">
          <a:xfrm>
            <a:off x="914400" y="4549494"/>
            <a:ext cx="323808"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0.6</a:t>
            </a:r>
            <a:endParaRPr lang="en-US" sz="4400" smtClean="0">
              <a:solidFill>
                <a:prstClr val="black"/>
              </a:solidFill>
              <a:latin typeface="Arial" pitchFamily="34" charset="0"/>
              <a:cs typeface="Arial" pitchFamily="34" charset="0"/>
            </a:endParaRPr>
          </a:p>
        </p:txBody>
      </p:sp>
      <p:sp>
        <p:nvSpPr>
          <p:cNvPr id="153" name="Rectangle 87"/>
          <p:cNvSpPr>
            <a:spLocks noChangeArrowheads="1"/>
          </p:cNvSpPr>
          <p:nvPr/>
        </p:nvSpPr>
        <p:spPr bwMode="auto">
          <a:xfrm>
            <a:off x="914400" y="4102331"/>
            <a:ext cx="323808"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0.8</a:t>
            </a:r>
            <a:endParaRPr lang="en-US" sz="4400" smtClean="0">
              <a:solidFill>
                <a:prstClr val="black"/>
              </a:solidFill>
              <a:latin typeface="Arial" pitchFamily="34" charset="0"/>
              <a:cs typeface="Arial" pitchFamily="34" charset="0"/>
            </a:endParaRPr>
          </a:p>
        </p:txBody>
      </p:sp>
      <p:sp>
        <p:nvSpPr>
          <p:cNvPr id="154" name="Rectangle 88"/>
          <p:cNvSpPr>
            <a:spLocks noChangeArrowheads="1"/>
          </p:cNvSpPr>
          <p:nvPr/>
        </p:nvSpPr>
        <p:spPr bwMode="auto">
          <a:xfrm>
            <a:off x="914400" y="3652354"/>
            <a:ext cx="323808"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smtClean="0">
                <a:solidFill>
                  <a:srgbClr val="000000"/>
                </a:solidFill>
                <a:cs typeface="Arial" pitchFamily="34" charset="0"/>
              </a:rPr>
              <a:t>1.0</a:t>
            </a:r>
            <a:endParaRPr lang="en-US" sz="4400" dirty="0" smtClean="0">
              <a:solidFill>
                <a:prstClr val="black"/>
              </a:solidFill>
              <a:latin typeface="Arial" pitchFamily="34" charset="0"/>
              <a:cs typeface="Arial" pitchFamily="34" charset="0"/>
            </a:endParaRPr>
          </a:p>
        </p:txBody>
      </p:sp>
      <p:sp>
        <p:nvSpPr>
          <p:cNvPr id="155" name="Rectangle 89"/>
          <p:cNvSpPr>
            <a:spLocks noChangeArrowheads="1"/>
          </p:cNvSpPr>
          <p:nvPr/>
        </p:nvSpPr>
        <p:spPr bwMode="auto">
          <a:xfrm>
            <a:off x="914400" y="3205189"/>
            <a:ext cx="323808"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1.2</a:t>
            </a:r>
            <a:endParaRPr lang="en-US" sz="4400" smtClean="0">
              <a:solidFill>
                <a:prstClr val="black"/>
              </a:solidFill>
              <a:latin typeface="Arial" pitchFamily="34" charset="0"/>
              <a:cs typeface="Arial" pitchFamily="34" charset="0"/>
            </a:endParaRPr>
          </a:p>
        </p:txBody>
      </p:sp>
      <p:sp>
        <p:nvSpPr>
          <p:cNvPr id="157" name="Rectangle 90"/>
          <p:cNvSpPr>
            <a:spLocks noChangeArrowheads="1"/>
          </p:cNvSpPr>
          <p:nvPr/>
        </p:nvSpPr>
        <p:spPr bwMode="auto">
          <a:xfrm>
            <a:off x="914400" y="2758026"/>
            <a:ext cx="323808"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1.4</a:t>
            </a:r>
            <a:endParaRPr lang="en-US" sz="4400" smtClean="0">
              <a:solidFill>
                <a:prstClr val="black"/>
              </a:solidFill>
              <a:latin typeface="Arial" pitchFamily="34" charset="0"/>
              <a:cs typeface="Arial" pitchFamily="34" charset="0"/>
            </a:endParaRPr>
          </a:p>
        </p:txBody>
      </p:sp>
      <p:sp>
        <p:nvSpPr>
          <p:cNvPr id="159" name="Rectangle 91"/>
          <p:cNvSpPr>
            <a:spLocks noChangeArrowheads="1"/>
          </p:cNvSpPr>
          <p:nvPr/>
        </p:nvSpPr>
        <p:spPr bwMode="auto">
          <a:xfrm>
            <a:off x="914400" y="2308049"/>
            <a:ext cx="323808"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1.6</a:t>
            </a:r>
            <a:endParaRPr lang="en-US" sz="4400" smtClean="0">
              <a:solidFill>
                <a:prstClr val="black"/>
              </a:solidFill>
              <a:latin typeface="Arial" pitchFamily="34" charset="0"/>
              <a:cs typeface="Arial" pitchFamily="34" charset="0"/>
            </a:endParaRPr>
          </a:p>
        </p:txBody>
      </p:sp>
      <p:sp>
        <p:nvSpPr>
          <p:cNvPr id="1025" name="Rectangle 92"/>
          <p:cNvSpPr>
            <a:spLocks noChangeArrowheads="1"/>
          </p:cNvSpPr>
          <p:nvPr/>
        </p:nvSpPr>
        <p:spPr bwMode="auto">
          <a:xfrm>
            <a:off x="914400" y="1860884"/>
            <a:ext cx="323808"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smtClean="0">
                <a:solidFill>
                  <a:srgbClr val="000000"/>
                </a:solidFill>
                <a:cs typeface="Arial" pitchFamily="34" charset="0"/>
              </a:rPr>
              <a:t>1.8</a:t>
            </a:r>
            <a:endParaRPr lang="en-US" sz="4400" smtClean="0">
              <a:solidFill>
                <a:prstClr val="black"/>
              </a:solidFill>
              <a:latin typeface="Arial" pitchFamily="34" charset="0"/>
              <a:cs typeface="Arial" pitchFamily="34" charset="0"/>
            </a:endParaRPr>
          </a:p>
        </p:txBody>
      </p:sp>
      <p:sp>
        <p:nvSpPr>
          <p:cNvPr id="191" name="Rectangle 62"/>
          <p:cNvSpPr>
            <a:spLocks noChangeArrowheads="1"/>
          </p:cNvSpPr>
          <p:nvPr/>
        </p:nvSpPr>
        <p:spPr bwMode="auto">
          <a:xfrm>
            <a:off x="2751144" y="6054209"/>
            <a:ext cx="2420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smtClean="0">
                <a:solidFill>
                  <a:prstClr val="white"/>
                </a:solidFill>
                <a:cs typeface="Arial" pitchFamily="34" charset="0"/>
              </a:rPr>
              <a:t>-0.1</a:t>
            </a:r>
            <a:endParaRPr lang="en-US" sz="4000"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96246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4"/>
                                        </p:tgtEl>
                                      </p:cBhvr>
                                    </p:animEffect>
                                    <p:set>
                                      <p:cBhvr>
                                        <p:cTn id="7" dur="1" fill="hold">
                                          <p:stCondLst>
                                            <p:cond delay="499"/>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Beyond Seer: Leveraging and Expanding AYA Data Resources </a:t>
            </a:r>
            <a:endParaRPr lang="en-US" dirty="0"/>
          </a:p>
        </p:txBody>
      </p:sp>
      <p:sp>
        <p:nvSpPr>
          <p:cNvPr id="3" name="Content Placeholder 2"/>
          <p:cNvSpPr>
            <a:spLocks noGrp="1"/>
          </p:cNvSpPr>
          <p:nvPr>
            <p:ph idx="1"/>
          </p:nvPr>
        </p:nvSpPr>
        <p:spPr>
          <a:xfrm>
            <a:off x="457200" y="1752600"/>
            <a:ext cx="8229600" cy="4876800"/>
          </a:xfrm>
        </p:spPr>
        <p:txBody>
          <a:bodyPr>
            <a:normAutofit fontScale="77500" lnSpcReduction="20000"/>
          </a:bodyPr>
          <a:lstStyle/>
          <a:p>
            <a:r>
              <a:rPr lang="en-US" sz="3600" dirty="0" smtClean="0"/>
              <a:t>Improving data collection: defining key relevant variables and standardizing collection </a:t>
            </a:r>
          </a:p>
          <a:p>
            <a:pPr marL="0" indent="0">
              <a:buNone/>
            </a:pPr>
            <a:endParaRPr lang="en-US" sz="2600" dirty="0" smtClean="0"/>
          </a:p>
          <a:p>
            <a:r>
              <a:rPr lang="en-US" sz="3600" dirty="0" smtClean="0"/>
              <a:t>Data harmonization/pooling in current and future studies </a:t>
            </a:r>
          </a:p>
          <a:p>
            <a:endParaRPr lang="en-US" sz="2600" dirty="0" smtClean="0"/>
          </a:p>
          <a:p>
            <a:r>
              <a:rPr lang="en-US" sz="3600" dirty="0" smtClean="0"/>
              <a:t>Expand capture of population-based AYA cancer epidemiology beyond</a:t>
            </a:r>
            <a:r>
              <a:rPr lang="en-US" sz="3600" dirty="0"/>
              <a:t> </a:t>
            </a:r>
            <a:r>
              <a:rPr lang="en-US" sz="3600" dirty="0" smtClean="0"/>
              <a:t>SEER.</a:t>
            </a:r>
          </a:p>
          <a:p>
            <a:endParaRPr lang="en-US" sz="2600" dirty="0" smtClean="0"/>
          </a:p>
          <a:p>
            <a:r>
              <a:rPr lang="en-US" sz="3600" dirty="0" smtClean="0"/>
              <a:t>Access data captured by Electronic Health Records, Health Information Exchanges , Accountable Care Organizations and Health Insurance Firms. </a:t>
            </a:r>
          </a:p>
          <a:p>
            <a:pPr marL="0" indent="0">
              <a:buNone/>
            </a:pPr>
            <a:endParaRPr lang="en-US" sz="2800" dirty="0"/>
          </a:p>
        </p:txBody>
      </p:sp>
    </p:spTree>
    <p:extLst>
      <p:ext uri="{BB962C8B-B14F-4D97-AF65-F5344CB8AC3E}">
        <p14:creationId xmlns:p14="http://schemas.microsoft.com/office/powerpoint/2010/main" val="847678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Beyond Seer: Leveraging and Expanding AYA Data Resources </a:t>
            </a:r>
          </a:p>
        </p:txBody>
      </p:sp>
      <p:sp>
        <p:nvSpPr>
          <p:cNvPr id="3" name="Content Placeholder 2"/>
          <p:cNvSpPr>
            <a:spLocks noGrp="1"/>
          </p:cNvSpPr>
          <p:nvPr>
            <p:ph idx="1"/>
          </p:nvPr>
        </p:nvSpPr>
        <p:spPr>
          <a:xfrm>
            <a:off x="457200" y="1798637"/>
            <a:ext cx="8229600" cy="4525963"/>
          </a:xfrm>
        </p:spPr>
        <p:txBody>
          <a:bodyPr>
            <a:normAutofit/>
          </a:bodyPr>
          <a:lstStyle/>
          <a:p>
            <a:r>
              <a:rPr lang="en-US" sz="2800" dirty="0" smtClean="0"/>
              <a:t>Pursue linkage of data from SEER with Medicaid, state cancer registry data and large insurers</a:t>
            </a:r>
          </a:p>
          <a:p>
            <a:pPr marL="0" indent="0">
              <a:buNone/>
            </a:pPr>
            <a:endParaRPr lang="en-US" sz="2800" dirty="0"/>
          </a:p>
          <a:p>
            <a:r>
              <a:rPr lang="en-US" sz="2800" dirty="0" smtClean="0"/>
              <a:t>Leverage existing and future studies involving AYA that are not cancer focused</a:t>
            </a:r>
          </a:p>
          <a:p>
            <a:endParaRPr lang="en-US" sz="2800" dirty="0" smtClean="0"/>
          </a:p>
          <a:p>
            <a:r>
              <a:rPr lang="en-US" sz="2800" dirty="0" smtClean="0"/>
              <a:t>Conduct an AYA-Focused NCI Patterns of Care Study </a:t>
            </a:r>
            <a:endParaRPr lang="en-US" sz="2800" dirty="0"/>
          </a:p>
        </p:txBody>
      </p:sp>
    </p:spTree>
    <p:extLst>
      <p:ext uri="{BB962C8B-B14F-4D97-AF65-F5344CB8AC3E}">
        <p14:creationId xmlns:p14="http://schemas.microsoft.com/office/powerpoint/2010/main" val="3009760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for Discussion</a:t>
            </a:r>
            <a:endParaRPr lang="en-US" dirty="0"/>
          </a:p>
        </p:txBody>
      </p:sp>
      <p:sp>
        <p:nvSpPr>
          <p:cNvPr id="5" name="Content Placeholder 4"/>
          <p:cNvSpPr>
            <a:spLocks noGrp="1"/>
          </p:cNvSpPr>
          <p:nvPr>
            <p:ph idx="1"/>
          </p:nvPr>
        </p:nvSpPr>
        <p:spPr/>
        <p:txBody>
          <a:bodyPr>
            <a:normAutofit/>
          </a:bodyPr>
          <a:lstStyle/>
          <a:p>
            <a:r>
              <a:rPr lang="en-US" dirty="0" smtClean="0"/>
              <a:t>Can the work of other groups provide a context in which to understand these data?</a:t>
            </a:r>
          </a:p>
          <a:p>
            <a:endParaRPr lang="en-US" sz="1400" dirty="0"/>
          </a:p>
          <a:p>
            <a:r>
              <a:rPr lang="en-US" dirty="0" smtClean="0"/>
              <a:t>What do these data suggest about future prevention, clinical, and research priorities?</a:t>
            </a:r>
          </a:p>
          <a:p>
            <a:endParaRPr lang="en-US" sz="1400" dirty="0"/>
          </a:p>
          <a:p>
            <a:r>
              <a:rPr lang="en-US" dirty="0" smtClean="0"/>
              <a:t>What are the next steps in terms of data to address future priorities?</a:t>
            </a:r>
          </a:p>
          <a:p>
            <a:endParaRPr lang="en-US" dirty="0"/>
          </a:p>
        </p:txBody>
      </p:sp>
    </p:spTree>
    <p:extLst>
      <p:ext uri="{BB962C8B-B14F-4D97-AF65-F5344CB8AC3E}">
        <p14:creationId xmlns:p14="http://schemas.microsoft.com/office/powerpoint/2010/main" val="3001993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Incidence and mortality rates increase with age</a:t>
            </a:r>
          </a:p>
          <a:p>
            <a:pPr lvl="1"/>
            <a:r>
              <a:rPr lang="en-US" dirty="0" smtClean="0"/>
              <a:t>Complex patterns by sex and race/ethnicity</a:t>
            </a:r>
          </a:p>
          <a:p>
            <a:pPr lvl="1"/>
            <a:endParaRPr lang="en-US" sz="1000" dirty="0"/>
          </a:p>
          <a:p>
            <a:r>
              <a:rPr lang="en-US" dirty="0" smtClean="0"/>
              <a:t>Rate trends</a:t>
            </a:r>
          </a:p>
          <a:p>
            <a:pPr lvl="1"/>
            <a:r>
              <a:rPr lang="en-US" dirty="0" smtClean="0"/>
              <a:t>Decreasing:  breast cancer mortality, melanoma incidence, &amp; leukemia mortality</a:t>
            </a:r>
          </a:p>
          <a:p>
            <a:pPr lvl="1"/>
            <a:r>
              <a:rPr lang="en-US" dirty="0" smtClean="0"/>
              <a:t>Increasing:  colorectal incidence &amp; leukemia incidence</a:t>
            </a:r>
          </a:p>
          <a:p>
            <a:pPr lvl="1"/>
            <a:endParaRPr lang="en-US" sz="1100" dirty="0" smtClean="0"/>
          </a:p>
          <a:p>
            <a:r>
              <a:rPr lang="en-US" dirty="0" smtClean="0"/>
              <a:t>Need additional data sources</a:t>
            </a:r>
          </a:p>
          <a:p>
            <a:pPr lvl="1"/>
            <a:r>
              <a:rPr lang="en-US" dirty="0" smtClean="0"/>
              <a:t>Leverage existing study and health plan data</a:t>
            </a:r>
          </a:p>
          <a:p>
            <a:pPr lvl="1"/>
            <a:r>
              <a:rPr lang="en-US" dirty="0" smtClean="0"/>
              <a:t>Repeat POC study</a:t>
            </a:r>
          </a:p>
          <a:p>
            <a:pPr lvl="1"/>
            <a:endParaRPr lang="en-US" dirty="0"/>
          </a:p>
          <a:p>
            <a:endParaRPr lang="en-US" dirty="0"/>
          </a:p>
        </p:txBody>
      </p:sp>
    </p:spTree>
    <p:extLst>
      <p:ext uri="{BB962C8B-B14F-4D97-AF65-F5344CB8AC3E}">
        <p14:creationId xmlns:p14="http://schemas.microsoft.com/office/powerpoint/2010/main" val="267454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Done</a:t>
            </a:r>
            <a:endParaRPr lang="en-US" dirty="0"/>
          </a:p>
        </p:txBody>
      </p:sp>
      <p:sp>
        <p:nvSpPr>
          <p:cNvPr id="3" name="Content Placeholder 2"/>
          <p:cNvSpPr>
            <a:spLocks noGrp="1"/>
          </p:cNvSpPr>
          <p:nvPr>
            <p:ph idx="1"/>
          </p:nvPr>
        </p:nvSpPr>
        <p:spPr/>
        <p:txBody>
          <a:bodyPr/>
          <a:lstStyle/>
          <a:p>
            <a:r>
              <a:rPr lang="en-US" dirty="0" smtClean="0"/>
              <a:t>Prevalence</a:t>
            </a:r>
          </a:p>
          <a:p>
            <a:endParaRPr lang="en-US" sz="1600" dirty="0" smtClean="0"/>
          </a:p>
          <a:p>
            <a:r>
              <a:rPr lang="en-US" dirty="0" smtClean="0"/>
              <a:t>Stage at diagnosis for children, AYA, and older adults with the same cancers</a:t>
            </a:r>
          </a:p>
          <a:p>
            <a:endParaRPr lang="en-US" sz="1600" dirty="0"/>
          </a:p>
          <a:p>
            <a:r>
              <a:rPr lang="en-US" dirty="0" smtClean="0"/>
              <a:t>Only risk factor information is age, sex, and race/ethnicity</a:t>
            </a:r>
          </a:p>
          <a:p>
            <a:endParaRPr lang="en-US" sz="1600" dirty="0" smtClean="0"/>
          </a:p>
          <a:p>
            <a:r>
              <a:rPr lang="en-US" dirty="0" smtClean="0"/>
              <a:t>Interpretation</a:t>
            </a:r>
          </a:p>
        </p:txBody>
      </p:sp>
    </p:spTree>
    <p:extLst>
      <p:ext uri="{BB962C8B-B14F-4D97-AF65-F5344CB8AC3E}">
        <p14:creationId xmlns:p14="http://schemas.microsoft.com/office/powerpoint/2010/main" val="2074242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p:txBody>
          <a:bodyPr/>
          <a:lstStyle/>
          <a:p>
            <a:r>
              <a:rPr lang="en-US" dirty="0"/>
              <a:t>Incidence and mortality rates per 100,000</a:t>
            </a:r>
          </a:p>
          <a:p>
            <a:pPr lvl="1"/>
            <a:r>
              <a:rPr lang="en-US" dirty="0"/>
              <a:t>horizontal x axis shifts</a:t>
            </a:r>
          </a:p>
          <a:p>
            <a:endParaRPr lang="en-US" sz="1600" dirty="0" smtClean="0"/>
          </a:p>
          <a:p>
            <a:r>
              <a:rPr lang="en-US" dirty="0" smtClean="0"/>
              <a:t>Trends</a:t>
            </a:r>
          </a:p>
          <a:p>
            <a:pPr lvl="1"/>
            <a:endParaRPr lang="en-US" sz="1600" dirty="0" smtClean="0"/>
          </a:p>
          <a:p>
            <a:r>
              <a:rPr lang="en-US" dirty="0" smtClean="0"/>
              <a:t>Lots of information – copies of graphs available</a:t>
            </a:r>
            <a:endParaRPr lang="en-US" dirty="0"/>
          </a:p>
        </p:txBody>
      </p:sp>
    </p:spTree>
    <p:extLst>
      <p:ext uri="{BB962C8B-B14F-4D97-AF65-F5344CB8AC3E}">
        <p14:creationId xmlns:p14="http://schemas.microsoft.com/office/powerpoint/2010/main" val="1681106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1144" y="306028"/>
            <a:ext cx="5471886" cy="63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192161" y="76200"/>
            <a:ext cx="2064620" cy="276999"/>
          </a:xfrm>
          <a:prstGeom prst="rect">
            <a:avLst/>
          </a:prstGeom>
          <a:noFill/>
        </p:spPr>
        <p:txBody>
          <a:bodyPr wrap="square" rtlCol="0">
            <a:spAutoFit/>
          </a:bodyPr>
          <a:lstStyle/>
          <a:p>
            <a:pPr algn="ctr"/>
            <a:r>
              <a:rPr lang="en-US" sz="1200" b="1" dirty="0" smtClean="0">
                <a:solidFill>
                  <a:prstClr val="black"/>
                </a:solidFill>
                <a:cs typeface="Arial" pitchFamily="34" charset="0"/>
              </a:rPr>
              <a:t>Age at Diagnosis (Years)</a:t>
            </a:r>
            <a:endParaRPr lang="en-US" sz="1200" b="1" dirty="0">
              <a:solidFill>
                <a:prstClr val="black"/>
              </a:solidFill>
              <a:cs typeface="Arial" pitchFamily="34" charset="0"/>
            </a:endParaRPr>
          </a:p>
        </p:txBody>
      </p:sp>
      <p:sp>
        <p:nvSpPr>
          <p:cNvPr id="40" name="TextBox 39"/>
          <p:cNvSpPr txBox="1"/>
          <p:nvPr/>
        </p:nvSpPr>
        <p:spPr>
          <a:xfrm>
            <a:off x="6199381" y="6583929"/>
            <a:ext cx="2064620" cy="276999"/>
          </a:xfrm>
          <a:prstGeom prst="rect">
            <a:avLst/>
          </a:prstGeom>
          <a:noFill/>
        </p:spPr>
        <p:txBody>
          <a:bodyPr wrap="square" rtlCol="0">
            <a:spAutoFit/>
          </a:bodyPr>
          <a:lstStyle/>
          <a:p>
            <a:pPr algn="ctr"/>
            <a:r>
              <a:rPr lang="en-US" sz="1200" b="1" dirty="0" smtClean="0">
                <a:solidFill>
                  <a:prstClr val="black"/>
                </a:solidFill>
                <a:cs typeface="Arial" pitchFamily="34" charset="0"/>
              </a:rPr>
              <a:t>Age at Diagnosis (Years)</a:t>
            </a:r>
            <a:endParaRPr lang="en-US" sz="1200" b="1" dirty="0">
              <a:solidFill>
                <a:prstClr val="black"/>
              </a:solidFill>
              <a:cs typeface="Arial" pitchFamily="34" charset="0"/>
            </a:endParaRPr>
          </a:p>
        </p:txBody>
      </p:sp>
      <p:sp>
        <p:nvSpPr>
          <p:cNvPr id="41" name="TextBox 40"/>
          <p:cNvSpPr txBox="1"/>
          <p:nvPr/>
        </p:nvSpPr>
        <p:spPr>
          <a:xfrm>
            <a:off x="3636568" y="6350169"/>
            <a:ext cx="2325176" cy="507831"/>
          </a:xfrm>
          <a:prstGeom prst="rect">
            <a:avLst/>
          </a:prstGeom>
          <a:noFill/>
        </p:spPr>
        <p:txBody>
          <a:bodyPr wrap="square" rtlCol="0">
            <a:spAutoFit/>
          </a:bodyPr>
          <a:lstStyle/>
          <a:p>
            <a:r>
              <a:rPr lang="en-US" sz="900" dirty="0" smtClean="0">
                <a:solidFill>
                  <a:prstClr val="black"/>
                </a:solidFill>
                <a:cs typeface="Arial" pitchFamily="34" charset="0"/>
              </a:rPr>
              <a:t>      * In males     ** in females   </a:t>
            </a:r>
          </a:p>
          <a:p>
            <a:r>
              <a:rPr lang="en-US" sz="900" dirty="0" smtClean="0">
                <a:solidFill>
                  <a:prstClr val="black"/>
                </a:solidFill>
                <a:cs typeface="Arial" pitchFamily="34" charset="0"/>
              </a:rPr>
              <a:t>  *** excluding non-malignant   </a:t>
            </a:r>
            <a:br>
              <a:rPr lang="en-US" sz="900" dirty="0" smtClean="0">
                <a:solidFill>
                  <a:prstClr val="black"/>
                </a:solidFill>
                <a:cs typeface="Arial" pitchFamily="34" charset="0"/>
              </a:rPr>
            </a:br>
            <a:r>
              <a:rPr lang="en-US" sz="900" dirty="0" smtClean="0">
                <a:solidFill>
                  <a:prstClr val="black"/>
                </a:solidFill>
                <a:cs typeface="Arial" pitchFamily="34" charset="0"/>
              </a:rPr>
              <a:t>      ^ Kaposi sarcoma</a:t>
            </a:r>
            <a:endParaRPr lang="en-US" sz="900" dirty="0">
              <a:solidFill>
                <a:prstClr val="black"/>
              </a:solidFill>
              <a:cs typeface="Arial" pitchFamily="34" charset="0"/>
            </a:endParaRPr>
          </a:p>
        </p:txBody>
      </p:sp>
      <p:sp>
        <p:nvSpPr>
          <p:cNvPr id="14" name="Title 1"/>
          <p:cNvSpPr txBox="1">
            <a:spLocks/>
          </p:cNvSpPr>
          <p:nvPr/>
        </p:nvSpPr>
        <p:spPr>
          <a:xfrm>
            <a:off x="323542" y="1190401"/>
            <a:ext cx="3266617" cy="40979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prstClr val="black"/>
                </a:solidFill>
                <a:cs typeface="Arial" pitchFamily="34" charset="0"/>
              </a:rPr>
              <a:t>Average Annual % Change (AAPC) in Incidence of Cancers in AYAs </a:t>
            </a:r>
            <a:br>
              <a:rPr lang="en-US" sz="2000" dirty="0">
                <a:solidFill>
                  <a:prstClr val="black"/>
                </a:solidFill>
                <a:cs typeface="Arial" pitchFamily="34" charset="0"/>
              </a:rPr>
            </a:br>
            <a:r>
              <a:rPr lang="en-US" sz="2000" dirty="0">
                <a:solidFill>
                  <a:prstClr val="black"/>
                </a:solidFill>
                <a:cs typeface="Arial" pitchFamily="34" charset="0"/>
              </a:rPr>
              <a:t>by  </a:t>
            </a:r>
            <a:r>
              <a:rPr lang="en-US" sz="2000" dirty="0" smtClean="0">
                <a:solidFill>
                  <a:prstClr val="black"/>
                </a:solidFill>
                <a:cs typeface="Arial" pitchFamily="34" charset="0"/>
              </a:rPr>
              <a:t>15 -Year Age-at-Diagnosis </a:t>
            </a:r>
            <a:r>
              <a:rPr lang="en-US" sz="2000" dirty="0">
                <a:solidFill>
                  <a:prstClr val="black"/>
                </a:solidFill>
                <a:cs typeface="Arial" pitchFamily="34" charset="0"/>
              </a:rPr>
              <a:t>Intervals</a:t>
            </a:r>
            <a:br>
              <a:rPr lang="en-US" sz="2000" dirty="0">
                <a:solidFill>
                  <a:prstClr val="black"/>
                </a:solidFill>
                <a:cs typeface="Arial" pitchFamily="34" charset="0"/>
              </a:rPr>
            </a:br>
            <a:r>
              <a:rPr lang="en-US" sz="2000" dirty="0" smtClean="0">
                <a:solidFill>
                  <a:prstClr val="black"/>
                </a:solidFill>
                <a:cs typeface="Arial" pitchFamily="34" charset="0"/>
              </a:rPr>
              <a:t>2000-2010</a:t>
            </a:r>
          </a:p>
          <a:p>
            <a:r>
              <a:rPr lang="en-US" sz="2000" dirty="0" smtClean="0">
                <a:solidFill>
                  <a:prstClr val="black"/>
                </a:solidFill>
                <a:cs typeface="Arial" pitchFamily="34" charset="0"/>
              </a:rPr>
              <a:t/>
            </a:r>
            <a:br>
              <a:rPr lang="en-US" sz="2000" dirty="0" smtClean="0">
                <a:solidFill>
                  <a:prstClr val="black"/>
                </a:solidFill>
                <a:cs typeface="Arial" pitchFamily="34" charset="0"/>
              </a:rPr>
            </a:br>
            <a:r>
              <a:rPr lang="en-US" sz="2000" dirty="0" smtClean="0">
                <a:solidFill>
                  <a:prstClr val="black"/>
                </a:solidFill>
                <a:cs typeface="Arial" pitchFamily="34" charset="0"/>
              </a:rPr>
              <a:t>SEER18 </a:t>
            </a:r>
            <a:r>
              <a:rPr lang="en-US" sz="1800" dirty="0" smtClean="0">
                <a:solidFill>
                  <a:prstClr val="black"/>
                </a:solidFill>
                <a:cs typeface="Arial" pitchFamily="34" charset="0"/>
              </a:rPr>
              <a:t>(28% </a:t>
            </a:r>
            <a:r>
              <a:rPr lang="en-US" sz="1800" dirty="0">
                <a:solidFill>
                  <a:prstClr val="black"/>
                </a:solidFill>
                <a:cs typeface="Arial" pitchFamily="34" charset="0"/>
              </a:rPr>
              <a:t>of U.S.) </a:t>
            </a:r>
            <a:endParaRPr lang="en-US" sz="2000" dirty="0">
              <a:solidFill>
                <a:prstClr val="black"/>
              </a:solidFill>
              <a:cs typeface="Arial" pitchFamily="34" charset="0"/>
            </a:endParaRPr>
          </a:p>
        </p:txBody>
      </p:sp>
      <p:grpSp>
        <p:nvGrpSpPr>
          <p:cNvPr id="3" name="Group 2"/>
          <p:cNvGrpSpPr/>
          <p:nvPr/>
        </p:nvGrpSpPr>
        <p:grpSpPr>
          <a:xfrm>
            <a:off x="228600" y="4104602"/>
            <a:ext cx="3444370" cy="1076998"/>
            <a:chOff x="457200" y="4104602"/>
            <a:chExt cx="2956976" cy="924598"/>
          </a:xfrm>
        </p:grpSpPr>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903"/>
            <a:stretch/>
          </p:blipFill>
          <p:spPr bwMode="auto">
            <a:xfrm>
              <a:off x="457200" y="4104602"/>
              <a:ext cx="2956976" cy="92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13377" y="4316974"/>
              <a:ext cx="643775" cy="290647"/>
            </a:xfrm>
            <a:prstGeom prst="rect">
              <a:avLst/>
            </a:prstGeom>
            <a:solidFill>
              <a:schemeClr val="bg1"/>
            </a:solidFill>
          </p:spPr>
          <p:txBody>
            <a:bodyPr wrap="square" rtlCol="0">
              <a:spAutoFit/>
            </a:bodyPr>
            <a:lstStyle/>
            <a:p>
              <a:r>
                <a:rPr lang="en-US" sz="1600" b="1" dirty="0" smtClean="0"/>
                <a:t>AAPC:</a:t>
              </a:r>
              <a:endParaRPr lang="en-US" sz="1600" b="1" dirty="0"/>
            </a:p>
          </p:txBody>
        </p:sp>
      </p:grpSp>
    </p:spTree>
    <p:extLst>
      <p:ext uri="{BB962C8B-B14F-4D97-AF65-F5344CB8AC3E}">
        <p14:creationId xmlns:p14="http://schemas.microsoft.com/office/powerpoint/2010/main" val="197272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55"/>
          <a:stretch/>
        </p:blipFill>
        <p:spPr bwMode="auto">
          <a:xfrm>
            <a:off x="1505312" y="0"/>
            <a:ext cx="76386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43400" y="558381"/>
            <a:ext cx="1828800" cy="6063198"/>
          </a:xfrm>
          <a:prstGeom prst="rect">
            <a:avLst/>
          </a:prstGeom>
          <a:solidFill>
            <a:schemeClr val="bg1"/>
          </a:solidFill>
        </p:spPr>
        <p:txBody>
          <a:bodyPr wrap="square" rtlCol="0">
            <a:spAutoFit/>
          </a:bodyPr>
          <a:lstStyle/>
          <a:p>
            <a:pPr algn="ctr"/>
            <a:r>
              <a:rPr lang="en-US" sz="1200" b="1" u="sng" dirty="0"/>
              <a:t>Ages 15-19</a:t>
            </a:r>
          </a:p>
          <a:p>
            <a:pPr algn="ctr"/>
            <a:r>
              <a:rPr lang="en-US" sz="1200" dirty="0" smtClean="0"/>
              <a:t>All </a:t>
            </a:r>
            <a:r>
              <a:rPr lang="en-US" sz="1200" dirty="0"/>
              <a:t>Races</a:t>
            </a:r>
          </a:p>
          <a:p>
            <a:pPr algn="ctr"/>
            <a:r>
              <a:rPr lang="en-US" sz="1200" dirty="0" smtClean="0"/>
              <a:t>White </a:t>
            </a:r>
            <a:r>
              <a:rPr lang="en-US" sz="1200" dirty="0"/>
              <a:t>Non-Hispanic</a:t>
            </a:r>
          </a:p>
          <a:p>
            <a:pPr algn="ctr"/>
            <a:r>
              <a:rPr lang="en-US" sz="1200" dirty="0" smtClean="0"/>
              <a:t>White </a:t>
            </a:r>
            <a:r>
              <a:rPr lang="en-US" sz="1200" dirty="0"/>
              <a:t>Hispanic</a:t>
            </a:r>
          </a:p>
          <a:p>
            <a:pPr algn="ctr"/>
            <a:r>
              <a:rPr lang="en-US" sz="1200" dirty="0" smtClean="0"/>
              <a:t>Black</a:t>
            </a:r>
            <a:endParaRPr lang="en-US" sz="1200" dirty="0"/>
          </a:p>
          <a:p>
            <a:pPr algn="ctr"/>
            <a:r>
              <a:rPr lang="en-US" sz="1200" dirty="0" smtClean="0"/>
              <a:t>Asian/Pacific </a:t>
            </a:r>
            <a:r>
              <a:rPr lang="en-US" sz="1200" dirty="0"/>
              <a:t>Islander</a:t>
            </a:r>
          </a:p>
          <a:p>
            <a:pPr algn="ctr"/>
            <a:endParaRPr lang="en-US" sz="600" b="1" dirty="0" smtClean="0"/>
          </a:p>
          <a:p>
            <a:pPr algn="ctr"/>
            <a:r>
              <a:rPr lang="en-US" sz="1200" b="1" u="sng" dirty="0" smtClean="0"/>
              <a:t>Ages </a:t>
            </a:r>
            <a:r>
              <a:rPr lang="en-US" sz="1200" b="1" u="sng" dirty="0"/>
              <a:t>20-24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algn="ctr"/>
            <a:endParaRPr lang="en-US" sz="600" b="1" dirty="0"/>
          </a:p>
          <a:p>
            <a:pPr lvl="0" algn="ctr">
              <a:defRPr/>
            </a:pPr>
            <a:r>
              <a:rPr lang="en-US" sz="1200" b="1" u="sng" kern="0" dirty="0" smtClean="0">
                <a:solidFill>
                  <a:prstClr val="black"/>
                </a:solidFill>
              </a:rPr>
              <a:t>Ages </a:t>
            </a:r>
            <a:r>
              <a:rPr lang="en-US" sz="1200" b="1" u="sng" kern="0" dirty="0">
                <a:solidFill>
                  <a:prstClr val="black"/>
                </a:solidFill>
              </a:rPr>
              <a:t>25-29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30-34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35-39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Islander</a:t>
            </a:r>
            <a:endParaRPr lang="en-US" sz="1200" kern="0" dirty="0">
              <a:solidFill>
                <a:prstClr val="black"/>
              </a:solidFill>
            </a:endParaRPr>
          </a:p>
        </p:txBody>
      </p:sp>
      <p:sp>
        <p:nvSpPr>
          <p:cNvPr id="6" name="Rectangle 5"/>
          <p:cNvSpPr/>
          <p:nvPr/>
        </p:nvSpPr>
        <p:spPr>
          <a:xfrm>
            <a:off x="0" y="0"/>
            <a:ext cx="2286000" cy="1862048"/>
          </a:xfrm>
          <a:prstGeom prst="rect">
            <a:avLst/>
          </a:prstGeom>
        </p:spPr>
        <p:txBody>
          <a:bodyPr wrap="square">
            <a:spAutoFit/>
          </a:bodyPr>
          <a:lstStyle/>
          <a:p>
            <a:pPr lvl="0" algn="ctr"/>
            <a:r>
              <a:rPr lang="en-US" sz="2400" b="1" dirty="0" smtClean="0">
                <a:solidFill>
                  <a:prstClr val="black"/>
                </a:solidFill>
              </a:rPr>
              <a:t>BREAST CANCER</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INCIDENCE</a:t>
            </a:r>
          </a:p>
          <a:p>
            <a:pPr lvl="0" algn="ctr"/>
            <a:r>
              <a:rPr lang="en-US" sz="2000" b="1" dirty="0" smtClean="0">
                <a:solidFill>
                  <a:prstClr val="black"/>
                </a:solidFill>
              </a:rPr>
              <a:t>per 100,000</a:t>
            </a:r>
          </a:p>
          <a:p>
            <a:pPr lvl="0" algn="ctr"/>
            <a:endParaRPr lang="en-US" sz="2000" b="1" dirty="0">
              <a:solidFill>
                <a:prstClr val="black"/>
              </a:solidFill>
            </a:endParaRPr>
          </a:p>
          <a:p>
            <a:pPr lvl="0" algn="ctr"/>
            <a:r>
              <a:rPr lang="en-US" sz="2000" b="1" dirty="0" smtClean="0">
                <a:solidFill>
                  <a:prstClr val="black"/>
                </a:solidFill>
              </a:rPr>
              <a:t>2001-2010</a:t>
            </a:r>
            <a:endParaRPr lang="en-US" sz="2000" b="1" dirty="0">
              <a:solidFill>
                <a:prstClr val="black"/>
              </a:solidFill>
            </a:endParaRPr>
          </a:p>
        </p:txBody>
      </p:sp>
    </p:spTree>
    <p:extLst>
      <p:ext uri="{BB962C8B-B14F-4D97-AF65-F5344CB8AC3E}">
        <p14:creationId xmlns:p14="http://schemas.microsoft.com/office/powerpoint/2010/main" val="1094226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64"/>
          <a:stretch/>
        </p:blipFill>
        <p:spPr bwMode="auto">
          <a:xfrm>
            <a:off x="1424050" y="0"/>
            <a:ext cx="7719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2286000" cy="1862048"/>
          </a:xfrm>
          <a:prstGeom prst="rect">
            <a:avLst/>
          </a:prstGeom>
        </p:spPr>
        <p:txBody>
          <a:bodyPr wrap="square">
            <a:spAutoFit/>
          </a:bodyPr>
          <a:lstStyle/>
          <a:p>
            <a:pPr lvl="0" algn="ctr"/>
            <a:r>
              <a:rPr lang="en-US" sz="2400" b="1" dirty="0" smtClean="0">
                <a:solidFill>
                  <a:prstClr val="black"/>
                </a:solidFill>
              </a:rPr>
              <a:t>BREAST CANCER</a:t>
            </a:r>
            <a:endParaRPr lang="en-US" sz="2400" b="1" dirty="0">
              <a:solidFill>
                <a:prstClr val="black"/>
              </a:solidFill>
            </a:endParaRPr>
          </a:p>
          <a:p>
            <a:pPr lvl="0" algn="ctr"/>
            <a:endParaRPr lang="en-US" sz="1100" b="1" dirty="0">
              <a:solidFill>
                <a:prstClr val="black"/>
              </a:solidFill>
            </a:endParaRPr>
          </a:p>
          <a:p>
            <a:pPr lvl="0" algn="ctr"/>
            <a:r>
              <a:rPr lang="en-US" sz="2000" b="1" dirty="0" smtClean="0">
                <a:solidFill>
                  <a:prstClr val="black"/>
                </a:solidFill>
              </a:rPr>
              <a:t>MORTALITY</a:t>
            </a:r>
          </a:p>
          <a:p>
            <a:pPr lvl="0" algn="ctr"/>
            <a:r>
              <a:rPr lang="en-US" sz="2000" b="1" dirty="0" smtClean="0">
                <a:solidFill>
                  <a:prstClr val="black"/>
                </a:solidFill>
              </a:rPr>
              <a:t>per 100,000</a:t>
            </a:r>
          </a:p>
          <a:p>
            <a:pPr lvl="0" algn="ctr"/>
            <a:endParaRPr lang="en-US" sz="2000" b="1" dirty="0">
              <a:solidFill>
                <a:prstClr val="black"/>
              </a:solidFill>
            </a:endParaRPr>
          </a:p>
          <a:p>
            <a:pPr lvl="0" algn="ctr"/>
            <a:r>
              <a:rPr lang="en-US" sz="2000" b="1" dirty="0" smtClean="0">
                <a:solidFill>
                  <a:prstClr val="black"/>
                </a:solidFill>
              </a:rPr>
              <a:t>2001-2010</a:t>
            </a:r>
            <a:endParaRPr lang="en-US" sz="2000" b="1" dirty="0">
              <a:solidFill>
                <a:prstClr val="black"/>
              </a:solidFill>
            </a:endParaRPr>
          </a:p>
        </p:txBody>
      </p:sp>
      <p:sp>
        <p:nvSpPr>
          <p:cNvPr id="5" name="TextBox 4"/>
          <p:cNvSpPr txBox="1"/>
          <p:nvPr/>
        </p:nvSpPr>
        <p:spPr>
          <a:xfrm>
            <a:off x="4343400" y="558381"/>
            <a:ext cx="1828800" cy="6063198"/>
          </a:xfrm>
          <a:prstGeom prst="rect">
            <a:avLst/>
          </a:prstGeom>
          <a:solidFill>
            <a:schemeClr val="bg1"/>
          </a:solidFill>
        </p:spPr>
        <p:txBody>
          <a:bodyPr wrap="square" rtlCol="0">
            <a:spAutoFit/>
          </a:bodyPr>
          <a:lstStyle/>
          <a:p>
            <a:pPr algn="ctr"/>
            <a:r>
              <a:rPr lang="en-US" sz="1200" b="1" u="sng" dirty="0"/>
              <a:t>Ages 15-19</a:t>
            </a:r>
          </a:p>
          <a:p>
            <a:pPr algn="ctr"/>
            <a:r>
              <a:rPr lang="en-US" sz="1200" dirty="0" smtClean="0"/>
              <a:t>All </a:t>
            </a:r>
            <a:r>
              <a:rPr lang="en-US" sz="1200" dirty="0"/>
              <a:t>Races</a:t>
            </a:r>
          </a:p>
          <a:p>
            <a:pPr algn="ctr"/>
            <a:r>
              <a:rPr lang="en-US" sz="1200" dirty="0" smtClean="0"/>
              <a:t>White </a:t>
            </a:r>
            <a:r>
              <a:rPr lang="en-US" sz="1200" dirty="0"/>
              <a:t>Non-Hispanic</a:t>
            </a:r>
          </a:p>
          <a:p>
            <a:pPr algn="ctr"/>
            <a:r>
              <a:rPr lang="en-US" sz="1200" dirty="0" smtClean="0"/>
              <a:t>White </a:t>
            </a:r>
            <a:r>
              <a:rPr lang="en-US" sz="1200" dirty="0"/>
              <a:t>Hispanic</a:t>
            </a:r>
          </a:p>
          <a:p>
            <a:pPr algn="ctr"/>
            <a:r>
              <a:rPr lang="en-US" sz="1200" dirty="0" smtClean="0"/>
              <a:t>Black</a:t>
            </a:r>
            <a:endParaRPr lang="en-US" sz="1200" dirty="0"/>
          </a:p>
          <a:p>
            <a:pPr algn="ctr"/>
            <a:r>
              <a:rPr lang="en-US" sz="1200" dirty="0" smtClean="0"/>
              <a:t>Asian/Pacific </a:t>
            </a:r>
            <a:r>
              <a:rPr lang="en-US" sz="1200" dirty="0"/>
              <a:t>Islander</a:t>
            </a:r>
          </a:p>
          <a:p>
            <a:pPr algn="ctr"/>
            <a:endParaRPr lang="en-US" sz="600" b="1" dirty="0" smtClean="0"/>
          </a:p>
          <a:p>
            <a:pPr algn="ctr"/>
            <a:r>
              <a:rPr lang="en-US" sz="1200" b="1" u="sng" dirty="0" smtClean="0"/>
              <a:t>Ages </a:t>
            </a:r>
            <a:r>
              <a:rPr lang="en-US" sz="1200" b="1" u="sng" dirty="0"/>
              <a:t>20-24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algn="ctr"/>
            <a:endParaRPr lang="en-US" sz="600" b="1" dirty="0"/>
          </a:p>
          <a:p>
            <a:pPr lvl="0" algn="ctr">
              <a:defRPr/>
            </a:pPr>
            <a:r>
              <a:rPr lang="en-US" sz="1200" b="1" u="sng" kern="0" dirty="0" smtClean="0">
                <a:solidFill>
                  <a:prstClr val="black"/>
                </a:solidFill>
              </a:rPr>
              <a:t>Ages </a:t>
            </a:r>
            <a:r>
              <a:rPr lang="en-US" sz="1200" b="1" u="sng" kern="0" dirty="0">
                <a:solidFill>
                  <a:prstClr val="black"/>
                </a:solidFill>
              </a:rPr>
              <a:t>25-29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30-34</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a:t>
            </a:r>
            <a:r>
              <a:rPr lang="en-US" sz="1200" kern="0" dirty="0">
                <a:solidFill>
                  <a:prstClr val="black"/>
                </a:solidFill>
              </a:rPr>
              <a:t>Islander</a:t>
            </a:r>
          </a:p>
          <a:p>
            <a:pPr lvl="0" algn="ctr">
              <a:defRPr/>
            </a:pPr>
            <a:endParaRPr lang="en-US" sz="800" kern="0" dirty="0">
              <a:solidFill>
                <a:prstClr val="black"/>
              </a:solidFill>
            </a:endParaRPr>
          </a:p>
          <a:p>
            <a:pPr lvl="0" algn="ctr">
              <a:defRPr/>
            </a:pPr>
            <a:r>
              <a:rPr lang="en-US" sz="1200" b="1" u="sng" kern="0" dirty="0">
                <a:solidFill>
                  <a:prstClr val="black"/>
                </a:solidFill>
              </a:rPr>
              <a:t>Ages 35-39</a:t>
            </a:r>
          </a:p>
          <a:p>
            <a:pPr lvl="0" algn="ctr">
              <a:defRPr/>
            </a:pPr>
            <a:r>
              <a:rPr lang="en-US" sz="1200" kern="0" dirty="0" smtClean="0">
                <a:solidFill>
                  <a:prstClr val="black"/>
                </a:solidFill>
              </a:rPr>
              <a:t>All </a:t>
            </a:r>
            <a:r>
              <a:rPr lang="en-US" sz="1200" kern="0" dirty="0">
                <a:solidFill>
                  <a:prstClr val="black"/>
                </a:solidFill>
              </a:rPr>
              <a:t>Races</a:t>
            </a:r>
          </a:p>
          <a:p>
            <a:pPr lvl="0" algn="ctr">
              <a:defRPr/>
            </a:pPr>
            <a:r>
              <a:rPr lang="en-US" sz="1200" kern="0" dirty="0" smtClean="0">
                <a:solidFill>
                  <a:prstClr val="black"/>
                </a:solidFill>
              </a:rPr>
              <a:t>White </a:t>
            </a:r>
            <a:r>
              <a:rPr lang="en-US" sz="1200" kern="0" dirty="0">
                <a:solidFill>
                  <a:prstClr val="black"/>
                </a:solidFill>
              </a:rPr>
              <a:t>Non-Hispanic</a:t>
            </a:r>
          </a:p>
          <a:p>
            <a:pPr lvl="0" algn="ctr">
              <a:defRPr/>
            </a:pPr>
            <a:r>
              <a:rPr lang="en-US" sz="1200" kern="0" dirty="0" smtClean="0">
                <a:solidFill>
                  <a:prstClr val="black"/>
                </a:solidFill>
              </a:rPr>
              <a:t>White </a:t>
            </a:r>
            <a:r>
              <a:rPr lang="en-US" sz="1200" kern="0" dirty="0">
                <a:solidFill>
                  <a:prstClr val="black"/>
                </a:solidFill>
              </a:rPr>
              <a:t>Hispanic</a:t>
            </a:r>
          </a:p>
          <a:p>
            <a:pPr lvl="0" algn="ctr">
              <a:defRPr/>
            </a:pPr>
            <a:r>
              <a:rPr lang="en-US" sz="1200" kern="0" dirty="0" smtClean="0">
                <a:solidFill>
                  <a:prstClr val="black"/>
                </a:solidFill>
              </a:rPr>
              <a:t>Black</a:t>
            </a:r>
            <a:endParaRPr lang="en-US" sz="1200" kern="0" dirty="0">
              <a:solidFill>
                <a:prstClr val="black"/>
              </a:solidFill>
            </a:endParaRPr>
          </a:p>
          <a:p>
            <a:pPr lvl="0" algn="ctr">
              <a:defRPr/>
            </a:pPr>
            <a:r>
              <a:rPr lang="en-US" sz="1200" kern="0" dirty="0" smtClean="0">
                <a:solidFill>
                  <a:prstClr val="black"/>
                </a:solidFill>
              </a:rPr>
              <a:t>Asian/Pacific Islander</a:t>
            </a:r>
            <a:endParaRPr lang="en-US" sz="1200" kern="0" dirty="0">
              <a:solidFill>
                <a:prstClr val="black"/>
              </a:solidFill>
            </a:endParaRPr>
          </a:p>
        </p:txBody>
      </p:sp>
    </p:spTree>
    <p:extLst>
      <p:ext uri="{BB962C8B-B14F-4D97-AF65-F5344CB8AC3E}">
        <p14:creationId xmlns:p14="http://schemas.microsoft.com/office/powerpoint/2010/main" val="2903120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90000"/>
          </a:lnSpc>
          <a:spcBef>
            <a:spcPct val="0"/>
          </a:spcBef>
          <a:spcAft>
            <a:spcPct val="0"/>
          </a:spcAft>
          <a:buClrTx/>
          <a:buSzTx/>
          <a:buFontTx/>
          <a:buNone/>
          <a:tabLst/>
          <a:defRPr kumimoji="0" lang="en-US" sz="1600" b="1" i="1"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90000"/>
          </a:lnSpc>
          <a:spcBef>
            <a:spcPct val="0"/>
          </a:spcBef>
          <a:spcAft>
            <a:spcPct val="0"/>
          </a:spcAft>
          <a:buClrTx/>
          <a:buSzTx/>
          <a:buFontTx/>
          <a:buNone/>
          <a:tabLst/>
          <a:defRPr kumimoji="0" lang="en-US" sz="1600" b="1" i="1"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90000"/>
          </a:lnSpc>
          <a:spcBef>
            <a:spcPct val="0"/>
          </a:spcBef>
          <a:spcAft>
            <a:spcPct val="0"/>
          </a:spcAft>
          <a:buClrTx/>
          <a:buSzTx/>
          <a:buFontTx/>
          <a:buNone/>
          <a:tabLst/>
          <a:defRPr kumimoji="0" lang="en-US" sz="1600" b="1" i="1"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90000"/>
          </a:lnSpc>
          <a:spcBef>
            <a:spcPct val="0"/>
          </a:spcBef>
          <a:spcAft>
            <a:spcPct val="0"/>
          </a:spcAft>
          <a:buClrTx/>
          <a:buSzTx/>
          <a:buFontTx/>
          <a:buNone/>
          <a:tabLst/>
          <a:defRPr kumimoji="0" lang="en-US" sz="1600" b="1" i="1"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4138</Words>
  <Application>Microsoft Office PowerPoint</Application>
  <PresentationFormat>On-screen Show (4:3)</PresentationFormat>
  <Paragraphs>1541</Paragraphs>
  <Slides>47</Slides>
  <Notes>33</Notes>
  <HiddenSlides>0</HiddenSlides>
  <MMClips>0</MMClips>
  <ScaleCrop>false</ScaleCrop>
  <HeadingPairs>
    <vt:vector size="4" baseType="variant">
      <vt:variant>
        <vt:lpstr>Theme</vt:lpstr>
      </vt:variant>
      <vt:variant>
        <vt:i4>5</vt:i4>
      </vt:variant>
      <vt:variant>
        <vt:lpstr>Slide Titles</vt:lpstr>
      </vt:variant>
      <vt:variant>
        <vt:i4>47</vt:i4>
      </vt:variant>
    </vt:vector>
  </HeadingPairs>
  <TitlesOfParts>
    <vt:vector size="52" baseType="lpstr">
      <vt:lpstr>Office Theme</vt:lpstr>
      <vt:lpstr>Default Design</vt:lpstr>
      <vt:lpstr>1_Default Design</vt:lpstr>
      <vt:lpstr>1_Office Theme</vt:lpstr>
      <vt:lpstr>3_Office Theme</vt:lpstr>
      <vt:lpstr>Adolescent and Young Adult  Oncology Scientific Meeting 2013</vt:lpstr>
      <vt:lpstr>Members</vt:lpstr>
      <vt:lpstr>Outline</vt:lpstr>
      <vt:lpstr>Methods</vt:lpstr>
      <vt:lpstr>Not Done</vt:lpstr>
      <vt:lpstr>Caution</vt:lpstr>
      <vt:lpstr>PowerPoint Presentation</vt:lpstr>
      <vt:lpstr>PowerPoint Presentation</vt:lpstr>
      <vt:lpstr>PowerPoint Presentation</vt:lpstr>
      <vt:lpstr>PowerPoint Presentation</vt:lpstr>
      <vt:lpstr>BREAST:  Summary</vt:lpstr>
      <vt:lpstr>PowerPoint Presentation</vt:lpstr>
      <vt:lpstr>PowerPoint Presentation</vt:lpstr>
      <vt:lpstr>PowerPoint Presentation</vt:lpstr>
      <vt:lpstr>Melanoma:  Summary</vt:lpstr>
      <vt:lpstr>PowerPoint Presentation</vt:lpstr>
      <vt:lpstr>PowerPoint Presentation</vt:lpstr>
      <vt:lpstr>PowerPoint Presentation</vt:lpstr>
      <vt:lpstr>Colorectal:  Summary</vt:lpstr>
      <vt:lpstr>PowerPoint Presentation</vt:lpstr>
      <vt:lpstr>PowerPoint Presentation</vt:lpstr>
      <vt:lpstr>PowerPoint Presentation</vt:lpstr>
      <vt:lpstr>LEUKEMIA:  Summary</vt:lpstr>
      <vt:lpstr>PowerPoint Presentation</vt:lpstr>
      <vt:lpstr>PowerPoint Presentation</vt:lpstr>
      <vt:lpstr>SARCOMA</vt:lpstr>
      <vt:lpstr>OVERALL INCIDENCE:  SUMMARY</vt:lpstr>
      <vt:lpstr>Risk of cancer* from age 15 to 39 SEER18</vt:lpstr>
      <vt:lpstr>Risk of cancer* from age 15 to 39 SEER18</vt:lpstr>
      <vt:lpstr>Risk of cancer* from age 15 to 39 SEER18</vt:lpstr>
      <vt:lpstr>PowerPoint Presentation</vt:lpstr>
      <vt:lpstr>One of 10 deaths in 15-39 year-olds  is due to cancer (neoplasms) 2010</vt:lpstr>
      <vt:lpstr>One of 14 deaths in 15-39 year-old  males is due to cancer (neoplasms) 2010</vt:lpstr>
      <vt:lpstr>One of 6 deaths in 15-39 year-old  females is due to cancer (neoplasms) 2010</vt:lpstr>
      <vt:lpstr>One of 4 deaths due to disease  in 15-39 year-olds is from a neoplasm 2010</vt:lpstr>
      <vt:lpstr>One of 5 deaths due to disease  in 15-39 year-old males is from a neoplasm 2010</vt:lpstr>
      <vt:lpstr>One of 4 deaths due to disease in 15-39 year-old females is from a neoplasm 2010</vt:lpstr>
      <vt:lpstr>PowerPoint Presentation</vt:lpstr>
      <vt:lpstr>PowerPoint Presentation</vt:lpstr>
      <vt:lpstr>PowerPoint Presentation</vt:lpstr>
      <vt:lpstr>PowerPoint Presentation</vt:lpstr>
      <vt:lpstr>PowerPoint Presentation</vt:lpstr>
      <vt:lpstr>PowerPoint Presentation</vt:lpstr>
      <vt:lpstr>Beyond Seer: Leveraging and Expanding AYA Data Resources </vt:lpstr>
      <vt:lpstr>Beyond Seer: Leveraging and Expanding AYA Data Resources </vt:lpstr>
      <vt:lpstr>Questions for Discussion</vt:lpstr>
      <vt:lpstr>Overall Summary</vt:lpstr>
    </vt:vector>
  </TitlesOfParts>
  <Company>WFUHS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Editor</dc:creator>
  <cp:lastModifiedBy>temp</cp:lastModifiedBy>
  <cp:revision>104</cp:revision>
  <cp:lastPrinted>2013-03-06T22:33:38Z</cp:lastPrinted>
  <dcterms:created xsi:type="dcterms:W3CDTF">2013-03-06T22:07:49Z</dcterms:created>
  <dcterms:modified xsi:type="dcterms:W3CDTF">2014-01-29T22:52:12Z</dcterms:modified>
</cp:coreProperties>
</file>