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Lst>
  <p:notesMasterIdLst>
    <p:notesMasterId r:id="rId52"/>
  </p:notesMasterIdLst>
  <p:handoutMasterIdLst>
    <p:handoutMasterId r:id="rId53"/>
  </p:handoutMasterIdLst>
  <p:sldIdLst>
    <p:sldId id="374" r:id="rId2"/>
    <p:sldId id="375" r:id="rId3"/>
    <p:sldId id="376" r:id="rId4"/>
    <p:sldId id="423" r:id="rId5"/>
    <p:sldId id="380" r:id="rId6"/>
    <p:sldId id="442" r:id="rId7"/>
    <p:sldId id="463" r:id="rId8"/>
    <p:sldId id="365" r:id="rId9"/>
    <p:sldId id="361" r:id="rId10"/>
    <p:sldId id="362" r:id="rId11"/>
    <p:sldId id="472" r:id="rId12"/>
    <p:sldId id="433" r:id="rId13"/>
    <p:sldId id="434" r:id="rId14"/>
    <p:sldId id="435" r:id="rId15"/>
    <p:sldId id="371" r:id="rId16"/>
    <p:sldId id="372" r:id="rId17"/>
    <p:sldId id="334" r:id="rId18"/>
    <p:sldId id="336" r:id="rId19"/>
    <p:sldId id="454" r:id="rId20"/>
    <p:sldId id="455" r:id="rId21"/>
    <p:sldId id="338" r:id="rId22"/>
    <p:sldId id="329" r:id="rId23"/>
    <p:sldId id="330" r:id="rId24"/>
    <p:sldId id="456" r:id="rId25"/>
    <p:sldId id="363" r:id="rId26"/>
    <p:sldId id="391" r:id="rId27"/>
    <p:sldId id="392" r:id="rId28"/>
    <p:sldId id="366" r:id="rId29"/>
    <p:sldId id="367" r:id="rId30"/>
    <p:sldId id="437" r:id="rId31"/>
    <p:sldId id="438" r:id="rId32"/>
    <p:sldId id="373" r:id="rId33"/>
    <p:sldId id="439" r:id="rId34"/>
    <p:sldId id="440" r:id="rId35"/>
    <p:sldId id="461" r:id="rId36"/>
    <p:sldId id="441" r:id="rId37"/>
    <p:sldId id="457" r:id="rId38"/>
    <p:sldId id="475" r:id="rId39"/>
    <p:sldId id="460" r:id="rId40"/>
    <p:sldId id="474" r:id="rId41"/>
    <p:sldId id="462" r:id="rId42"/>
    <p:sldId id="465" r:id="rId43"/>
    <p:sldId id="464" r:id="rId44"/>
    <p:sldId id="466" r:id="rId45"/>
    <p:sldId id="468" r:id="rId46"/>
    <p:sldId id="467" r:id="rId47"/>
    <p:sldId id="469" r:id="rId48"/>
    <p:sldId id="470" r:id="rId49"/>
    <p:sldId id="471" r:id="rId50"/>
    <p:sldId id="382" r:id="rId51"/>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vi Rajaram" initials="RR" lastIdx="4" clrIdx="0"/>
  <p:cmAuthor id="1" name="Martha Hering" initials="MH" lastIdx="11" clrIdx="1"/>
  <p:cmAuthor id="2" name="Derek Almeida" initials="DA" lastIdx="4" clrIdx="2">
    <p:extLst/>
  </p:cmAuthor>
  <p:cmAuthor id="3" name="Donna" initials="DAS" lastIdx="0" clrIdx="3"/>
  <p:cmAuthor id="4" name="Donna A Shriner" initials="DAS"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565656"/>
    <a:srgbClr val="2A71A5"/>
    <a:srgbClr val="7F7F7F"/>
    <a:srgbClr val="E8E8E8"/>
    <a:srgbClr val="F2F2F2"/>
    <a:srgbClr val="4C4C4C"/>
    <a:srgbClr val="2A5DA5"/>
    <a:srgbClr val="2A67A5"/>
    <a:srgbClr val="44444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61" autoAdjust="0"/>
    <p:restoredTop sz="94636" autoAdjust="0"/>
  </p:normalViewPr>
  <p:slideViewPr>
    <p:cSldViewPr snapToGrid="0" snapToObjects="1">
      <p:cViewPr varScale="1">
        <p:scale>
          <a:sx n="124" d="100"/>
          <a:sy n="124" d="100"/>
        </p:scale>
        <p:origin x="1680"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napToGrid="0" snapToObjects="1">
      <p:cViewPr varScale="1">
        <p:scale>
          <a:sx n="98" d="100"/>
          <a:sy n="98" d="100"/>
        </p:scale>
        <p:origin x="3941" y="6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499F3A4-7CE6-7D4B-82F4-AAB0A89D24A0}" type="datetimeFigureOut">
              <a:rPr lang="en-US" smtClean="0"/>
              <a:pPr/>
              <a:t>8/30/2017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093AD1B-1BAA-D548-ACF0-7463C0C7D0E7}" type="slidenum">
              <a:rPr lang="en-US" smtClean="0"/>
              <a:pPr/>
              <a:t>‹#›</a:t>
            </a:fld>
            <a:endParaRPr lang="en-US" dirty="0"/>
          </a:p>
        </p:txBody>
      </p:sp>
    </p:spTree>
    <p:extLst>
      <p:ext uri="{BB962C8B-B14F-4D97-AF65-F5344CB8AC3E}">
        <p14:creationId xmlns:p14="http://schemas.microsoft.com/office/powerpoint/2010/main" val="31968062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B896F55-051E-5448-B8E8-A0AA6DBFC1A7}" type="datetimeFigureOut">
              <a:rPr lang="en-US" smtClean="0"/>
              <a:pPr/>
              <a:t>8/30/2017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D17E79A-386B-3949-83DC-43D056CBF148}" type="slidenum">
              <a:rPr lang="en-US" smtClean="0"/>
              <a:pPr/>
              <a:t>‹#›</a:t>
            </a:fld>
            <a:endParaRPr lang="en-US" dirty="0"/>
          </a:p>
        </p:txBody>
      </p:sp>
    </p:spTree>
    <p:extLst>
      <p:ext uri="{BB962C8B-B14F-4D97-AF65-F5344CB8AC3E}">
        <p14:creationId xmlns:p14="http://schemas.microsoft.com/office/powerpoint/2010/main" val="61800371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1</a:t>
            </a:fld>
            <a:endParaRPr lang="en-US" dirty="0"/>
          </a:p>
        </p:txBody>
      </p:sp>
    </p:spTree>
    <p:extLst>
      <p:ext uri="{BB962C8B-B14F-4D97-AF65-F5344CB8AC3E}">
        <p14:creationId xmlns:p14="http://schemas.microsoft.com/office/powerpoint/2010/main" val="16829419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646587"/>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10</a:t>
            </a:fld>
            <a:endParaRPr lang="en-US" dirty="0"/>
          </a:p>
        </p:txBody>
      </p:sp>
    </p:spTree>
    <p:extLst>
      <p:ext uri="{BB962C8B-B14F-4D97-AF65-F5344CB8AC3E}">
        <p14:creationId xmlns:p14="http://schemas.microsoft.com/office/powerpoint/2010/main" val="690807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646587"/>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11</a:t>
            </a:fld>
            <a:endParaRPr lang="en-US" dirty="0"/>
          </a:p>
        </p:txBody>
      </p:sp>
    </p:spTree>
    <p:extLst>
      <p:ext uri="{BB962C8B-B14F-4D97-AF65-F5344CB8AC3E}">
        <p14:creationId xmlns:p14="http://schemas.microsoft.com/office/powerpoint/2010/main" val="1992622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646587"/>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12</a:t>
            </a:fld>
            <a:endParaRPr lang="en-US" dirty="0"/>
          </a:p>
        </p:txBody>
      </p:sp>
    </p:spTree>
    <p:extLst>
      <p:ext uri="{BB962C8B-B14F-4D97-AF65-F5344CB8AC3E}">
        <p14:creationId xmlns:p14="http://schemas.microsoft.com/office/powerpoint/2010/main" val="2315330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646587"/>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13</a:t>
            </a:fld>
            <a:endParaRPr lang="en-US" dirty="0"/>
          </a:p>
        </p:txBody>
      </p:sp>
    </p:spTree>
    <p:extLst>
      <p:ext uri="{BB962C8B-B14F-4D97-AF65-F5344CB8AC3E}">
        <p14:creationId xmlns:p14="http://schemas.microsoft.com/office/powerpoint/2010/main" val="17698368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646587"/>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14</a:t>
            </a:fld>
            <a:endParaRPr lang="en-US" dirty="0"/>
          </a:p>
        </p:txBody>
      </p:sp>
    </p:spTree>
    <p:extLst>
      <p:ext uri="{BB962C8B-B14F-4D97-AF65-F5344CB8AC3E}">
        <p14:creationId xmlns:p14="http://schemas.microsoft.com/office/powerpoint/2010/main" val="13335692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15</a:t>
            </a:fld>
            <a:endParaRPr lang="en-US" dirty="0"/>
          </a:p>
        </p:txBody>
      </p:sp>
    </p:spTree>
    <p:extLst>
      <p:ext uri="{BB962C8B-B14F-4D97-AF65-F5344CB8AC3E}">
        <p14:creationId xmlns:p14="http://schemas.microsoft.com/office/powerpoint/2010/main" val="22847630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816" y="4506625"/>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16</a:t>
            </a:fld>
            <a:endParaRPr lang="en-US" dirty="0"/>
          </a:p>
        </p:txBody>
      </p:sp>
    </p:spTree>
    <p:extLst>
      <p:ext uri="{BB962C8B-B14F-4D97-AF65-F5344CB8AC3E}">
        <p14:creationId xmlns:p14="http://schemas.microsoft.com/office/powerpoint/2010/main" val="6908074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17</a:t>
            </a:fld>
            <a:endParaRPr lang="en-US" dirty="0"/>
          </a:p>
        </p:txBody>
      </p:sp>
    </p:spTree>
    <p:extLst>
      <p:ext uri="{BB962C8B-B14F-4D97-AF65-F5344CB8AC3E}">
        <p14:creationId xmlns:p14="http://schemas.microsoft.com/office/powerpoint/2010/main" val="3395384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18</a:t>
            </a:fld>
            <a:endParaRPr lang="en-US" dirty="0"/>
          </a:p>
        </p:txBody>
      </p:sp>
    </p:spTree>
    <p:extLst>
      <p:ext uri="{BB962C8B-B14F-4D97-AF65-F5344CB8AC3E}">
        <p14:creationId xmlns:p14="http://schemas.microsoft.com/office/powerpoint/2010/main" val="31666581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19</a:t>
            </a:fld>
            <a:endParaRPr lang="en-US" dirty="0"/>
          </a:p>
        </p:txBody>
      </p:sp>
    </p:spTree>
    <p:extLst>
      <p:ext uri="{BB962C8B-B14F-4D97-AF65-F5344CB8AC3E}">
        <p14:creationId xmlns:p14="http://schemas.microsoft.com/office/powerpoint/2010/main" val="3567181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2</a:t>
            </a:fld>
            <a:endParaRPr lang="en-US" dirty="0"/>
          </a:p>
        </p:txBody>
      </p:sp>
    </p:spTree>
    <p:extLst>
      <p:ext uri="{BB962C8B-B14F-4D97-AF65-F5344CB8AC3E}">
        <p14:creationId xmlns:p14="http://schemas.microsoft.com/office/powerpoint/2010/main" val="17202263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20</a:t>
            </a:fld>
            <a:endParaRPr lang="en-US" dirty="0"/>
          </a:p>
        </p:txBody>
      </p:sp>
    </p:spTree>
    <p:extLst>
      <p:ext uri="{BB962C8B-B14F-4D97-AF65-F5344CB8AC3E}">
        <p14:creationId xmlns:p14="http://schemas.microsoft.com/office/powerpoint/2010/main" val="31968377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21</a:t>
            </a:fld>
            <a:endParaRPr lang="en-US" dirty="0"/>
          </a:p>
        </p:txBody>
      </p:sp>
    </p:spTree>
    <p:extLst>
      <p:ext uri="{BB962C8B-B14F-4D97-AF65-F5344CB8AC3E}">
        <p14:creationId xmlns:p14="http://schemas.microsoft.com/office/powerpoint/2010/main" val="25776406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22</a:t>
            </a:fld>
            <a:endParaRPr lang="en-US" dirty="0"/>
          </a:p>
        </p:txBody>
      </p:sp>
    </p:spTree>
    <p:extLst>
      <p:ext uri="{BB962C8B-B14F-4D97-AF65-F5344CB8AC3E}">
        <p14:creationId xmlns:p14="http://schemas.microsoft.com/office/powerpoint/2010/main" val="15664125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23</a:t>
            </a:fld>
            <a:endParaRPr lang="en-US" dirty="0"/>
          </a:p>
        </p:txBody>
      </p:sp>
    </p:spTree>
    <p:extLst>
      <p:ext uri="{BB962C8B-B14F-4D97-AF65-F5344CB8AC3E}">
        <p14:creationId xmlns:p14="http://schemas.microsoft.com/office/powerpoint/2010/main" val="34562316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24</a:t>
            </a:fld>
            <a:endParaRPr lang="en-US" dirty="0"/>
          </a:p>
        </p:txBody>
      </p:sp>
    </p:spTree>
    <p:extLst>
      <p:ext uri="{BB962C8B-B14F-4D97-AF65-F5344CB8AC3E}">
        <p14:creationId xmlns:p14="http://schemas.microsoft.com/office/powerpoint/2010/main" val="36964572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25</a:t>
            </a:fld>
            <a:endParaRPr lang="en-US" dirty="0"/>
          </a:p>
        </p:txBody>
      </p:sp>
    </p:spTree>
    <p:extLst>
      <p:ext uri="{BB962C8B-B14F-4D97-AF65-F5344CB8AC3E}">
        <p14:creationId xmlns:p14="http://schemas.microsoft.com/office/powerpoint/2010/main" val="41398603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26</a:t>
            </a:fld>
            <a:endParaRPr lang="en-US" dirty="0"/>
          </a:p>
        </p:txBody>
      </p:sp>
    </p:spTree>
    <p:extLst>
      <p:ext uri="{BB962C8B-B14F-4D97-AF65-F5344CB8AC3E}">
        <p14:creationId xmlns:p14="http://schemas.microsoft.com/office/powerpoint/2010/main" val="20821966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27</a:t>
            </a:fld>
            <a:endParaRPr lang="en-US" dirty="0"/>
          </a:p>
        </p:txBody>
      </p:sp>
    </p:spTree>
    <p:extLst>
      <p:ext uri="{BB962C8B-B14F-4D97-AF65-F5344CB8AC3E}">
        <p14:creationId xmlns:p14="http://schemas.microsoft.com/office/powerpoint/2010/main" val="209962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28</a:t>
            </a:fld>
            <a:endParaRPr lang="en-US" dirty="0"/>
          </a:p>
        </p:txBody>
      </p:sp>
    </p:spTree>
    <p:extLst>
      <p:ext uri="{BB962C8B-B14F-4D97-AF65-F5344CB8AC3E}">
        <p14:creationId xmlns:p14="http://schemas.microsoft.com/office/powerpoint/2010/main" val="38454671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29</a:t>
            </a:fld>
            <a:endParaRPr lang="en-US" dirty="0"/>
          </a:p>
        </p:txBody>
      </p:sp>
    </p:spTree>
    <p:extLst>
      <p:ext uri="{BB962C8B-B14F-4D97-AF65-F5344CB8AC3E}">
        <p14:creationId xmlns:p14="http://schemas.microsoft.com/office/powerpoint/2010/main" val="4240476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98500"/>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3</a:t>
            </a:fld>
            <a:endParaRPr lang="en-US" dirty="0"/>
          </a:p>
        </p:txBody>
      </p:sp>
    </p:spTree>
    <p:extLst>
      <p:ext uri="{BB962C8B-B14F-4D97-AF65-F5344CB8AC3E}">
        <p14:creationId xmlns:p14="http://schemas.microsoft.com/office/powerpoint/2010/main" val="25201820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1459DD9-C07A-0F4A-BE38-5AFB42BB2A68}"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30</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28275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1459DD9-C07A-0F4A-BE38-5AFB42BB2A68}"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31</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7564035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32</a:t>
            </a:fld>
            <a:endParaRPr lang="en-US" dirty="0"/>
          </a:p>
        </p:txBody>
      </p:sp>
    </p:spTree>
    <p:extLst>
      <p:ext uri="{BB962C8B-B14F-4D97-AF65-F5344CB8AC3E}">
        <p14:creationId xmlns:p14="http://schemas.microsoft.com/office/powerpoint/2010/main" val="40123854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33</a:t>
            </a:fld>
            <a:endParaRPr lang="en-US" dirty="0"/>
          </a:p>
        </p:txBody>
      </p:sp>
    </p:spTree>
    <p:extLst>
      <p:ext uri="{BB962C8B-B14F-4D97-AF65-F5344CB8AC3E}">
        <p14:creationId xmlns:p14="http://schemas.microsoft.com/office/powerpoint/2010/main" val="13836853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34</a:t>
            </a:fld>
            <a:endParaRPr lang="en-US" dirty="0"/>
          </a:p>
        </p:txBody>
      </p:sp>
    </p:spTree>
    <p:extLst>
      <p:ext uri="{BB962C8B-B14F-4D97-AF65-F5344CB8AC3E}">
        <p14:creationId xmlns:p14="http://schemas.microsoft.com/office/powerpoint/2010/main" val="39284163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35</a:t>
            </a:fld>
            <a:endParaRPr lang="en-US" dirty="0"/>
          </a:p>
        </p:txBody>
      </p:sp>
    </p:spTree>
    <p:extLst>
      <p:ext uri="{BB962C8B-B14F-4D97-AF65-F5344CB8AC3E}">
        <p14:creationId xmlns:p14="http://schemas.microsoft.com/office/powerpoint/2010/main" val="14878167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36</a:t>
            </a:fld>
            <a:endParaRPr lang="en-US" dirty="0"/>
          </a:p>
        </p:txBody>
      </p:sp>
    </p:spTree>
    <p:extLst>
      <p:ext uri="{BB962C8B-B14F-4D97-AF65-F5344CB8AC3E}">
        <p14:creationId xmlns:p14="http://schemas.microsoft.com/office/powerpoint/2010/main" val="22369692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37</a:t>
            </a:fld>
            <a:endParaRPr lang="en-US" dirty="0"/>
          </a:p>
        </p:txBody>
      </p:sp>
    </p:spTree>
    <p:extLst>
      <p:ext uri="{BB962C8B-B14F-4D97-AF65-F5344CB8AC3E}">
        <p14:creationId xmlns:p14="http://schemas.microsoft.com/office/powerpoint/2010/main" val="19276855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38</a:t>
            </a:fld>
            <a:endParaRPr lang="en-US" dirty="0"/>
          </a:p>
        </p:txBody>
      </p:sp>
    </p:spTree>
    <p:extLst>
      <p:ext uri="{BB962C8B-B14F-4D97-AF65-F5344CB8AC3E}">
        <p14:creationId xmlns:p14="http://schemas.microsoft.com/office/powerpoint/2010/main" val="19001203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39</a:t>
            </a:fld>
            <a:endParaRPr lang="en-US" dirty="0"/>
          </a:p>
        </p:txBody>
      </p:sp>
    </p:spTree>
    <p:extLst>
      <p:ext uri="{BB962C8B-B14F-4D97-AF65-F5344CB8AC3E}">
        <p14:creationId xmlns:p14="http://schemas.microsoft.com/office/powerpoint/2010/main" val="2596613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4</a:t>
            </a:fld>
            <a:endParaRPr lang="en-US" dirty="0"/>
          </a:p>
        </p:txBody>
      </p:sp>
    </p:spTree>
    <p:extLst>
      <p:ext uri="{BB962C8B-B14F-4D97-AF65-F5344CB8AC3E}">
        <p14:creationId xmlns:p14="http://schemas.microsoft.com/office/powerpoint/2010/main" val="19090068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40</a:t>
            </a:fld>
            <a:endParaRPr lang="en-US" dirty="0"/>
          </a:p>
        </p:txBody>
      </p:sp>
    </p:spTree>
    <p:extLst>
      <p:ext uri="{BB962C8B-B14F-4D97-AF65-F5344CB8AC3E}">
        <p14:creationId xmlns:p14="http://schemas.microsoft.com/office/powerpoint/2010/main" val="28899361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41</a:t>
            </a:fld>
            <a:endParaRPr lang="en-US" dirty="0"/>
          </a:p>
        </p:txBody>
      </p:sp>
    </p:spTree>
    <p:extLst>
      <p:ext uri="{BB962C8B-B14F-4D97-AF65-F5344CB8AC3E}">
        <p14:creationId xmlns:p14="http://schemas.microsoft.com/office/powerpoint/2010/main" val="23168136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42</a:t>
            </a:fld>
            <a:endParaRPr lang="en-US" dirty="0"/>
          </a:p>
        </p:txBody>
      </p:sp>
    </p:spTree>
    <p:extLst>
      <p:ext uri="{BB962C8B-B14F-4D97-AF65-F5344CB8AC3E}">
        <p14:creationId xmlns:p14="http://schemas.microsoft.com/office/powerpoint/2010/main" val="16778319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43</a:t>
            </a:fld>
            <a:endParaRPr lang="en-US" dirty="0"/>
          </a:p>
        </p:txBody>
      </p:sp>
    </p:spTree>
    <p:extLst>
      <p:ext uri="{BB962C8B-B14F-4D97-AF65-F5344CB8AC3E}">
        <p14:creationId xmlns:p14="http://schemas.microsoft.com/office/powerpoint/2010/main" val="11051517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44</a:t>
            </a:fld>
            <a:endParaRPr lang="en-US" dirty="0"/>
          </a:p>
        </p:txBody>
      </p:sp>
    </p:spTree>
    <p:extLst>
      <p:ext uri="{BB962C8B-B14F-4D97-AF65-F5344CB8AC3E}">
        <p14:creationId xmlns:p14="http://schemas.microsoft.com/office/powerpoint/2010/main" val="282768157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45</a:t>
            </a:fld>
            <a:endParaRPr lang="en-US" dirty="0"/>
          </a:p>
        </p:txBody>
      </p:sp>
    </p:spTree>
    <p:extLst>
      <p:ext uri="{BB962C8B-B14F-4D97-AF65-F5344CB8AC3E}">
        <p14:creationId xmlns:p14="http://schemas.microsoft.com/office/powerpoint/2010/main" val="68042345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46</a:t>
            </a:fld>
            <a:endParaRPr lang="en-US" dirty="0"/>
          </a:p>
        </p:txBody>
      </p:sp>
    </p:spTree>
    <p:extLst>
      <p:ext uri="{BB962C8B-B14F-4D97-AF65-F5344CB8AC3E}">
        <p14:creationId xmlns:p14="http://schemas.microsoft.com/office/powerpoint/2010/main" val="58743367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47</a:t>
            </a:fld>
            <a:endParaRPr lang="en-US" dirty="0"/>
          </a:p>
        </p:txBody>
      </p:sp>
    </p:spTree>
    <p:extLst>
      <p:ext uri="{BB962C8B-B14F-4D97-AF65-F5344CB8AC3E}">
        <p14:creationId xmlns:p14="http://schemas.microsoft.com/office/powerpoint/2010/main" val="186379973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48</a:t>
            </a:fld>
            <a:endParaRPr lang="en-US" dirty="0"/>
          </a:p>
        </p:txBody>
      </p:sp>
    </p:spTree>
    <p:extLst>
      <p:ext uri="{BB962C8B-B14F-4D97-AF65-F5344CB8AC3E}">
        <p14:creationId xmlns:p14="http://schemas.microsoft.com/office/powerpoint/2010/main" val="213405871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49</a:t>
            </a:fld>
            <a:endParaRPr lang="en-US" dirty="0"/>
          </a:p>
        </p:txBody>
      </p:sp>
    </p:spTree>
    <p:extLst>
      <p:ext uri="{BB962C8B-B14F-4D97-AF65-F5344CB8AC3E}">
        <p14:creationId xmlns:p14="http://schemas.microsoft.com/office/powerpoint/2010/main" val="1893292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5</a:t>
            </a:fld>
            <a:endParaRPr lang="en-US" dirty="0"/>
          </a:p>
        </p:txBody>
      </p:sp>
    </p:spTree>
    <p:extLst>
      <p:ext uri="{BB962C8B-B14F-4D97-AF65-F5344CB8AC3E}">
        <p14:creationId xmlns:p14="http://schemas.microsoft.com/office/powerpoint/2010/main" val="421350084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50</a:t>
            </a:fld>
            <a:endParaRPr lang="en-US" dirty="0"/>
          </a:p>
        </p:txBody>
      </p:sp>
    </p:spTree>
    <p:extLst>
      <p:ext uri="{BB962C8B-B14F-4D97-AF65-F5344CB8AC3E}">
        <p14:creationId xmlns:p14="http://schemas.microsoft.com/office/powerpoint/2010/main" val="2731578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6</a:t>
            </a:fld>
            <a:endParaRPr lang="en-US" dirty="0"/>
          </a:p>
        </p:txBody>
      </p:sp>
    </p:spTree>
    <p:extLst>
      <p:ext uri="{BB962C8B-B14F-4D97-AF65-F5344CB8AC3E}">
        <p14:creationId xmlns:p14="http://schemas.microsoft.com/office/powerpoint/2010/main" val="296410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89"/>
            <a:ext cx="5608320" cy="4306179"/>
          </a:xfrm>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0D17E79A-386B-3949-83DC-43D056CBF148}" type="slidenum">
              <a:rPr kumimoji="0" lang="en-US" sz="1200" b="0" i="0" u="none" strike="noStrike" kern="1200" cap="none" spc="0" normalizeH="0" baseline="0" noProof="0" smtClean="0">
                <a:ln>
                  <a:noFill/>
                </a:ln>
                <a:solidFill>
                  <a:prstClr val="black"/>
                </a:solidFill>
                <a:effectLst/>
                <a:uLnTx/>
                <a:uFillTx/>
                <a:latin typeface="Calibri" charset="0"/>
                <a:ea typeface="ＭＳ Ｐゴシック" charset="0"/>
              </a:rPr>
              <a:pPr marL="0" marR="0" lvl="0" indent="0" algn="r" defTabSz="4572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charset="0"/>
              <a:ea typeface="ＭＳ Ｐゴシック" charset="0"/>
            </a:endParaRPr>
          </a:p>
        </p:txBody>
      </p:sp>
    </p:spTree>
    <p:extLst>
      <p:ext uri="{BB962C8B-B14F-4D97-AF65-F5344CB8AC3E}">
        <p14:creationId xmlns:p14="http://schemas.microsoft.com/office/powerpoint/2010/main" val="1264610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8</a:t>
            </a:fld>
            <a:endParaRPr lang="en-US" dirty="0"/>
          </a:p>
        </p:txBody>
      </p:sp>
    </p:spTree>
    <p:extLst>
      <p:ext uri="{BB962C8B-B14F-4D97-AF65-F5344CB8AC3E}">
        <p14:creationId xmlns:p14="http://schemas.microsoft.com/office/powerpoint/2010/main" val="3434839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17E79A-386B-3949-83DC-43D056CBF148}" type="slidenum">
              <a:rPr lang="en-US" smtClean="0"/>
              <a:pPr/>
              <a:t>9</a:t>
            </a:fld>
            <a:endParaRPr lang="en-US" dirty="0"/>
          </a:p>
        </p:txBody>
      </p:sp>
    </p:spTree>
    <p:extLst>
      <p:ext uri="{BB962C8B-B14F-4D97-AF65-F5344CB8AC3E}">
        <p14:creationId xmlns:p14="http://schemas.microsoft.com/office/powerpoint/2010/main" val="22847630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ue Title Slide">
    <p:bg>
      <p:bgPr>
        <a:solidFill>
          <a:schemeClr val="accent4"/>
        </a:solidFill>
        <a:effectLst/>
      </p:bgPr>
    </p:bg>
    <p:spTree>
      <p:nvGrpSpPr>
        <p:cNvPr id="1" name=""/>
        <p:cNvGrpSpPr/>
        <p:nvPr/>
      </p:nvGrpSpPr>
      <p:grpSpPr>
        <a:xfrm>
          <a:off x="0" y="0"/>
          <a:ext cx="0" cy="0"/>
          <a:chOff x="0" y="0"/>
          <a:chExt cx="0" cy="0"/>
        </a:xfrm>
      </p:grpSpPr>
      <p:sp>
        <p:nvSpPr>
          <p:cNvPr id="7" name="Pentagon 6"/>
          <p:cNvSpPr/>
          <p:nvPr userDrawn="1"/>
        </p:nvSpPr>
        <p:spPr>
          <a:xfrm>
            <a:off x="1168400" y="0"/>
            <a:ext cx="2870200" cy="6858000"/>
          </a:xfrm>
          <a:prstGeom prst="homePlate">
            <a:avLst>
              <a:gd name="adj" fmla="val 47787"/>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Pentagon 19"/>
          <p:cNvSpPr/>
          <p:nvPr userDrawn="1"/>
        </p:nvSpPr>
        <p:spPr>
          <a:xfrm>
            <a:off x="0" y="0"/>
            <a:ext cx="2870200" cy="6858000"/>
          </a:xfrm>
          <a:prstGeom prst="homePlate">
            <a:avLst>
              <a:gd name="adj" fmla="val 47787"/>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userDrawn="1"/>
        </p:nvSpPr>
        <p:spPr>
          <a:xfrm flipV="1">
            <a:off x="0" y="5029200"/>
            <a:ext cx="9144000" cy="182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1"/>
          <p:cNvSpPr>
            <a:spLocks noGrp="1"/>
          </p:cNvSpPr>
          <p:nvPr>
            <p:ph type="ctrTitle" hasCustomPrompt="1"/>
          </p:nvPr>
        </p:nvSpPr>
        <p:spPr>
          <a:xfrm>
            <a:off x="685800" y="1645920"/>
            <a:ext cx="7772400" cy="1827842"/>
          </a:xfrm>
        </p:spPr>
        <p:txBody>
          <a:bodyPr lIns="0" tIns="0" rIns="0" bIns="0" anchor="b">
            <a:noAutofit/>
          </a:bodyPr>
          <a:lstStyle>
            <a:lvl1pPr algn="r">
              <a:defRPr sz="3600" b="0" i="0">
                <a:solidFill>
                  <a:srgbClr val="FFFFFF"/>
                </a:solidFill>
                <a:latin typeface="Arial"/>
                <a:cs typeface="Arial"/>
              </a:defRPr>
            </a:lvl1pPr>
          </a:lstStyle>
          <a:p>
            <a:r>
              <a:rPr lang="en-US" dirty="0"/>
              <a:t>Title of the presentation</a:t>
            </a:r>
          </a:p>
        </p:txBody>
      </p:sp>
      <p:sp>
        <p:nvSpPr>
          <p:cNvPr id="11" name="Subtitle 2"/>
          <p:cNvSpPr>
            <a:spLocks noGrp="1"/>
          </p:cNvSpPr>
          <p:nvPr>
            <p:ph type="subTitle" idx="1" hasCustomPrompt="1"/>
          </p:nvPr>
        </p:nvSpPr>
        <p:spPr>
          <a:xfrm>
            <a:off x="685800" y="3566160"/>
            <a:ext cx="7772400" cy="686376"/>
          </a:xfrm>
        </p:spPr>
        <p:txBody>
          <a:bodyPr lIns="0" tIns="0" rIns="0" bIns="0" anchor="t">
            <a:noAutofit/>
          </a:bodyPr>
          <a:lstStyle>
            <a:lvl1pPr marL="0" indent="0" algn="r">
              <a:buNone/>
              <a:defRPr sz="1800" b="0" i="1" spc="1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 </a:t>
            </a:r>
          </a:p>
        </p:txBody>
      </p:sp>
      <p:pic>
        <p:nvPicPr>
          <p:cNvPr id="12" name="Picture 11" descr="NCI-Logo-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5710325"/>
            <a:ext cx="4974336" cy="474575"/>
          </a:xfrm>
          <a:prstGeom prst="rect">
            <a:avLst/>
          </a:prstGeom>
        </p:spPr>
      </p:pic>
      <p:sp>
        <p:nvSpPr>
          <p:cNvPr id="9" name="Date Placeholder 3"/>
          <p:cNvSpPr>
            <a:spLocks noGrp="1"/>
          </p:cNvSpPr>
          <p:nvPr>
            <p:ph type="dt" sz="half" idx="2"/>
          </p:nvPr>
        </p:nvSpPr>
        <p:spPr>
          <a:xfrm>
            <a:off x="6400800" y="5727700"/>
            <a:ext cx="2286000" cy="457200"/>
          </a:xfrm>
          <a:prstGeom prst="rect">
            <a:avLst/>
          </a:prstGeom>
        </p:spPr>
        <p:txBody>
          <a:bodyPr vert="horz" lIns="0" tIns="0" rIns="0" bIns="0" rtlCol="0" anchor="ctr"/>
          <a:lstStyle>
            <a:lvl1pPr algn="r" fontAlgn="auto">
              <a:spcBef>
                <a:spcPts val="0"/>
              </a:spcBef>
              <a:spcAft>
                <a:spcPts val="0"/>
              </a:spcAft>
              <a:defRPr sz="1600" smtClean="0">
                <a:solidFill>
                  <a:srgbClr val="000000"/>
                </a:solidFill>
                <a:latin typeface="+mn-lt"/>
                <a:ea typeface="+mn-ea"/>
                <a:cs typeface="SapientSansRegular"/>
              </a:defRPr>
            </a:lvl1pPr>
          </a:lstStyle>
          <a:p>
            <a:pPr>
              <a:defRPr/>
            </a:pPr>
            <a:fld id="{711121A0-0B09-1C4A-9AF6-B302745758D8}" type="datetime4">
              <a:rPr lang="en-US" smtClean="0"/>
              <a:pPr>
                <a:defRPr/>
              </a:pPr>
              <a:t>August 30, 2017</a:t>
            </a:fld>
            <a:endParaRPr lang="en-US" dirty="0"/>
          </a:p>
        </p:txBody>
      </p:sp>
    </p:spTree>
    <p:extLst>
      <p:ext uri="{BB962C8B-B14F-4D97-AF65-F5344CB8AC3E}">
        <p14:creationId xmlns:p14="http://schemas.microsoft.com/office/powerpoint/2010/main" val="181153689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lumn Right —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pic>
        <p:nvPicPr>
          <p:cNvPr id="9" name="Picture 8"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
        <p:nvSpPr>
          <p:cNvPr id="14"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6" name="Content Placeholder 2"/>
          <p:cNvSpPr>
            <a:spLocks noGrp="1"/>
          </p:cNvSpPr>
          <p:nvPr>
            <p:ph sz="quarter" idx="11"/>
          </p:nvPr>
        </p:nvSpPr>
        <p:spPr>
          <a:xfrm>
            <a:off x="4538726" y="1426633"/>
            <a:ext cx="4120642" cy="4800600"/>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4"/>
          <p:cNvSpPr>
            <a:spLocks noGrp="1"/>
          </p:cNvSpPr>
          <p:nvPr>
            <p:ph sz="quarter" idx="12"/>
          </p:nvPr>
        </p:nvSpPr>
        <p:spPr>
          <a:xfrm>
            <a:off x="493776" y="1426633"/>
            <a:ext cx="3897313" cy="4800600"/>
          </a:xfrm>
        </p:spPr>
        <p:txBody>
          <a:bodyPr anchor="ctr"/>
          <a:lstStyle>
            <a:lvl1pPr marL="0" indent="0" algn="ctr">
              <a:buFontTx/>
              <a:buNone/>
              <a:defRPr/>
            </a:lvl1pPr>
          </a:lstStyle>
          <a:p>
            <a:pPr lvl="0"/>
            <a:r>
              <a:rPr lang="en-US"/>
              <a:t>Click to edit Master text styles</a:t>
            </a:r>
          </a:p>
        </p:txBody>
      </p:sp>
    </p:spTree>
    <p:extLst>
      <p:ext uri="{BB962C8B-B14F-4D97-AF65-F5344CB8AC3E}">
        <p14:creationId xmlns:p14="http://schemas.microsoft.com/office/powerpoint/2010/main" val="300320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lumn Right — No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2"/>
          <p:cNvSpPr>
            <a:spLocks noGrp="1"/>
          </p:cNvSpPr>
          <p:nvPr>
            <p:ph sz="quarter" idx="11"/>
          </p:nvPr>
        </p:nvSpPr>
        <p:spPr>
          <a:xfrm>
            <a:off x="4538726" y="1426633"/>
            <a:ext cx="4120642" cy="4800600"/>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4"/>
          <p:cNvSpPr>
            <a:spLocks noGrp="1"/>
          </p:cNvSpPr>
          <p:nvPr>
            <p:ph sz="quarter" idx="12"/>
          </p:nvPr>
        </p:nvSpPr>
        <p:spPr>
          <a:xfrm>
            <a:off x="493776" y="1426633"/>
            <a:ext cx="3897313" cy="4800600"/>
          </a:xfrm>
        </p:spPr>
        <p:txBody>
          <a:bodyPr anchor="ctr"/>
          <a:lstStyle>
            <a:lvl1pPr marL="0" indent="0" algn="ctr">
              <a:buFontTx/>
              <a:buNone/>
              <a:defRPr/>
            </a:lvl1pPr>
          </a:lstStyle>
          <a:p>
            <a:pPr lvl="0"/>
            <a:r>
              <a:rPr lang="en-US"/>
              <a:t>Click to edit Master text styles</a:t>
            </a:r>
          </a:p>
        </p:txBody>
      </p:sp>
    </p:spTree>
    <p:extLst>
      <p:ext uri="{BB962C8B-B14F-4D97-AF65-F5344CB8AC3E}">
        <p14:creationId xmlns:p14="http://schemas.microsoft.com/office/powerpoint/2010/main" val="3243192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ngle Graphic — Footer">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pic>
        <p:nvPicPr>
          <p:cNvPr id="8" name="Picture 7"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
        <p:nvSpPr>
          <p:cNvPr id="10"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Tree>
    <p:extLst>
      <p:ext uri="{BB962C8B-B14F-4D97-AF65-F5344CB8AC3E}">
        <p14:creationId xmlns:p14="http://schemas.microsoft.com/office/powerpoint/2010/main" val="2571114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ngle Graphic — No Footer">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0"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Tree>
    <p:extLst>
      <p:ext uri="{BB962C8B-B14F-4D97-AF65-F5344CB8AC3E}">
        <p14:creationId xmlns:p14="http://schemas.microsoft.com/office/powerpoint/2010/main" val="2146911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Footer">
    <p:bg>
      <p:bgPr>
        <a:solidFill>
          <a:schemeClr val="bg1"/>
        </a:solidFill>
        <a:effectLst/>
      </p:bgPr>
    </p:bg>
    <p:spTree>
      <p:nvGrpSpPr>
        <p:cNvPr id="1" name=""/>
        <p:cNvGrpSpPr/>
        <p:nvPr/>
      </p:nvGrpSpPr>
      <p:grpSpPr>
        <a:xfrm>
          <a:off x="0" y="0"/>
          <a:ext cx="0" cy="0"/>
          <a:chOff x="0" y="0"/>
          <a:chExt cx="0" cy="0"/>
        </a:xfrm>
      </p:grpSpPr>
      <p:sp>
        <p:nvSpPr>
          <p:cNvPr id="7"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2" name="Picture 1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Tree>
    <p:extLst>
      <p:ext uri="{BB962C8B-B14F-4D97-AF65-F5344CB8AC3E}">
        <p14:creationId xmlns:p14="http://schemas.microsoft.com/office/powerpoint/2010/main" val="3530957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No Footer">
    <p:bg>
      <p:bgPr>
        <a:solidFill>
          <a:schemeClr val="bg1"/>
        </a:solidFill>
        <a:effectLst/>
      </p:bgPr>
    </p:bg>
    <p:spTree>
      <p:nvGrpSpPr>
        <p:cNvPr id="1" name=""/>
        <p:cNvGrpSpPr/>
        <p:nvPr/>
      </p:nvGrpSpPr>
      <p:grpSpPr>
        <a:xfrm>
          <a:off x="0" y="0"/>
          <a:ext cx="0" cy="0"/>
          <a:chOff x="0" y="0"/>
          <a:chExt cx="0" cy="0"/>
        </a:xfrm>
      </p:grpSpPr>
      <p:sp>
        <p:nvSpPr>
          <p:cNvPr id="3"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Tree>
    <p:extLst>
      <p:ext uri="{BB962C8B-B14F-4D97-AF65-F5344CB8AC3E}">
        <p14:creationId xmlns:p14="http://schemas.microsoft.com/office/powerpoint/2010/main" val="2107040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ack Cover Blue">
    <p:bg>
      <p:bgPr>
        <a:solidFill>
          <a:schemeClr val="accent4"/>
        </a:solidFill>
        <a:effectLst/>
      </p:bgPr>
    </p:bg>
    <p:spTree>
      <p:nvGrpSpPr>
        <p:cNvPr id="1" name=""/>
        <p:cNvGrpSpPr/>
        <p:nvPr/>
      </p:nvGrpSpPr>
      <p:grpSpPr>
        <a:xfrm>
          <a:off x="0" y="0"/>
          <a:ext cx="0" cy="0"/>
          <a:chOff x="0" y="0"/>
          <a:chExt cx="0" cy="0"/>
        </a:xfrm>
      </p:grpSpPr>
      <p:sp>
        <p:nvSpPr>
          <p:cNvPr id="7" name="Pentagon 6"/>
          <p:cNvSpPr/>
          <p:nvPr userDrawn="1"/>
        </p:nvSpPr>
        <p:spPr>
          <a:xfrm>
            <a:off x="0" y="0"/>
            <a:ext cx="8458198" cy="6858000"/>
          </a:xfrm>
          <a:prstGeom prst="homePlate">
            <a:avLst>
              <a:gd name="adj" fmla="val 20935"/>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Pentagon 8"/>
          <p:cNvSpPr/>
          <p:nvPr userDrawn="1"/>
        </p:nvSpPr>
        <p:spPr>
          <a:xfrm>
            <a:off x="0" y="0"/>
            <a:ext cx="7289798" cy="6858000"/>
          </a:xfrm>
          <a:prstGeom prst="homePlate">
            <a:avLst>
              <a:gd name="adj" fmla="val 20935"/>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 name="Group 1"/>
          <p:cNvGrpSpPr>
            <a:grpSpLocks noChangeAspect="1"/>
          </p:cNvGrpSpPr>
          <p:nvPr userDrawn="1"/>
        </p:nvGrpSpPr>
        <p:grpSpPr>
          <a:xfrm>
            <a:off x="2568989" y="2915920"/>
            <a:ext cx="4052793" cy="1007110"/>
            <a:chOff x="1524000" y="2654300"/>
            <a:chExt cx="6235066" cy="1549400"/>
          </a:xfrm>
        </p:grpSpPr>
        <p:pic>
          <p:nvPicPr>
            <p:cNvPr id="4" name="Picture 3" descr="NCI-Logo-Sta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5201" y="2844800"/>
              <a:ext cx="4253865" cy="1162050"/>
            </a:xfrm>
            <a:prstGeom prst="rect">
              <a:avLst/>
            </a:prstGeom>
          </p:spPr>
        </p:pic>
        <p:pic>
          <p:nvPicPr>
            <p:cNvPr id="5" name="Picture 4" descr="4_hhs_logo_wh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4000" y="2654300"/>
              <a:ext cx="1549400" cy="1549400"/>
            </a:xfrm>
            <a:prstGeom prst="rect">
              <a:avLst/>
            </a:prstGeom>
          </p:spPr>
        </p:pic>
      </p:grpSp>
      <p:sp>
        <p:nvSpPr>
          <p:cNvPr id="6" name="TextBox 13"/>
          <p:cNvSpPr txBox="1">
            <a:spLocks noChangeArrowheads="1"/>
          </p:cNvSpPr>
          <p:nvPr userDrawn="1"/>
        </p:nvSpPr>
        <p:spPr bwMode="auto">
          <a:xfrm>
            <a:off x="1684260" y="6083300"/>
            <a:ext cx="58119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defRPr/>
            </a:pPr>
            <a:r>
              <a:rPr lang="en-US" sz="1800" b="1" dirty="0">
                <a:solidFill>
                  <a:schemeClr val="bg1"/>
                </a:solidFill>
                <a:latin typeface="Arial" charset="0"/>
              </a:rPr>
              <a:t>www.cancer.gov                 www.cancer.gov/espanol</a:t>
            </a:r>
          </a:p>
        </p:txBody>
      </p:sp>
    </p:spTree>
    <p:extLst>
      <p:ext uri="{BB962C8B-B14F-4D97-AF65-F5344CB8AC3E}">
        <p14:creationId xmlns:p14="http://schemas.microsoft.com/office/powerpoint/2010/main" val="408220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with Sub-Bullet">
    <p:bg>
      <p:bgPr>
        <a:solidFill>
          <a:schemeClr val="bg1"/>
        </a:solidFill>
        <a:effectLst/>
      </p:bgPr>
    </p:bg>
    <p:spTree>
      <p:nvGrpSpPr>
        <p:cNvPr id="1" name=""/>
        <p:cNvGrpSpPr/>
        <p:nvPr/>
      </p:nvGrpSpPr>
      <p:grpSpPr>
        <a:xfrm>
          <a:off x="0" y="0"/>
          <a:ext cx="0" cy="0"/>
          <a:chOff x="0" y="0"/>
          <a:chExt cx="0" cy="0"/>
        </a:xfrm>
      </p:grpSpPr>
      <p:sp>
        <p:nvSpPr>
          <p:cNvPr id="6" name="Pentagon 5"/>
          <p:cNvSpPr/>
          <p:nvPr userDrawn="1"/>
        </p:nvSpPr>
        <p:spPr>
          <a:xfrm>
            <a:off x="1168400" y="0"/>
            <a:ext cx="2870200" cy="6858000"/>
          </a:xfrm>
          <a:prstGeom prst="homePlate">
            <a:avLst>
              <a:gd name="adj" fmla="val 47787"/>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Pentagon 8"/>
          <p:cNvSpPr/>
          <p:nvPr userDrawn="1"/>
        </p:nvSpPr>
        <p:spPr>
          <a:xfrm>
            <a:off x="0" y="0"/>
            <a:ext cx="2870200" cy="6858000"/>
          </a:xfrm>
          <a:prstGeom prst="homePlate">
            <a:avLst>
              <a:gd name="adj" fmla="val 47787"/>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10" name="Text Placeholder 12"/>
          <p:cNvSpPr>
            <a:spLocks noGrp="1"/>
          </p:cNvSpPr>
          <p:nvPr>
            <p:ph type="body" sz="quarter" idx="10" hasCustomPrompt="1"/>
          </p:nvPr>
        </p:nvSpPr>
        <p:spPr>
          <a:xfrm>
            <a:off x="4334256" y="0"/>
            <a:ext cx="4297680" cy="6858000"/>
          </a:xfrm>
        </p:spPr>
        <p:txBody>
          <a:bodyPr anchor="ctr">
            <a:noAutofit/>
          </a:bodyPr>
          <a:lstStyle>
            <a:lvl1pPr marL="457200" marR="0" indent="-457200" algn="l" defTabSz="457200" rtl="0" eaLnBrk="1" fontAlgn="auto" latinLnBrk="0" hangingPunct="1">
              <a:lnSpc>
                <a:spcPct val="100000"/>
              </a:lnSpc>
              <a:spcBef>
                <a:spcPts val="0"/>
              </a:spcBef>
              <a:spcAft>
                <a:spcPts val="1000"/>
              </a:spcAft>
              <a:buClr>
                <a:schemeClr val="accent1"/>
              </a:buClr>
              <a:buSzTx/>
              <a:buFont typeface="+mj-lt"/>
              <a:buAutoNum type="arabicPeriod"/>
              <a:tabLst/>
              <a:defRPr i="1">
                <a:solidFill>
                  <a:srgbClr val="000000"/>
                </a:solidFill>
              </a:defRPr>
            </a:lvl1pPr>
            <a:lvl2pPr marL="685800" marR="0"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lang="en-US" sz="1900" i="1" kern="1200" baseline="0" dirty="0" smtClean="0">
                <a:solidFill>
                  <a:srgbClr val="000000"/>
                </a:solidFill>
                <a:latin typeface="+mn-lt"/>
                <a:ea typeface="ＭＳ Ｐゴシック" charset="0"/>
                <a:cs typeface="SapientCentroSlab-Light"/>
              </a:defRPr>
            </a:lvl2pPr>
          </a:lstStyle>
          <a:p>
            <a:r>
              <a:rPr lang="en-US" dirty="0"/>
              <a:t>Agenda Item 1</a:t>
            </a:r>
          </a:p>
          <a:p>
            <a:pPr lvl="1"/>
            <a:r>
              <a:rPr lang="en-US" dirty="0"/>
              <a:t>Agenda Item 1a</a:t>
            </a:r>
          </a:p>
          <a:p>
            <a:pPr lvl="1"/>
            <a:r>
              <a:rPr lang="en-US" dirty="0"/>
              <a:t>Agenda Item 1b</a:t>
            </a:r>
          </a:p>
          <a:p>
            <a:r>
              <a:rPr lang="en-US" dirty="0"/>
              <a:t>Agenda Item 2</a:t>
            </a:r>
          </a:p>
          <a:p>
            <a:pPr lvl="1"/>
            <a:r>
              <a:rPr lang="en-US" dirty="0"/>
              <a:t>Agenda Item 2a</a:t>
            </a:r>
          </a:p>
          <a:p>
            <a:pPr lvl="1"/>
            <a:r>
              <a:rPr lang="en-US" dirty="0"/>
              <a:t>Agenda Item 2b</a:t>
            </a:r>
          </a:p>
          <a:p>
            <a:r>
              <a:rPr lang="en-US" dirty="0"/>
              <a:t>Agenda Item 3</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a:t>Agenda Item 3a</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a:t>Agenda Item 3b</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a:t>Agenda Item 3c</a:t>
            </a:r>
          </a:p>
          <a:p>
            <a:r>
              <a:rPr lang="en-US" dirty="0"/>
              <a:t>Agenda Item 4</a:t>
            </a:r>
          </a:p>
        </p:txBody>
      </p:sp>
      <p:sp>
        <p:nvSpPr>
          <p:cNvPr id="8" name="Title 1"/>
          <p:cNvSpPr>
            <a:spLocks noGrp="1"/>
          </p:cNvSpPr>
          <p:nvPr>
            <p:ph type="title" hasCustomPrompt="1"/>
          </p:nvPr>
        </p:nvSpPr>
        <p:spPr>
          <a:xfrm>
            <a:off x="493776" y="1737360"/>
            <a:ext cx="3017520" cy="1828800"/>
          </a:xfrm>
        </p:spPr>
        <p:txBody>
          <a:bodyPr lIns="0" tIns="0" rIns="0" bIns="0" anchor="b">
            <a:noAutofit/>
          </a:bodyPr>
          <a:lstStyle>
            <a:lvl1pPr algn="r">
              <a:lnSpc>
                <a:spcPct val="90000"/>
              </a:lnSpc>
              <a:defRPr sz="2400">
                <a:solidFill>
                  <a:srgbClr val="123E57"/>
                </a:solidFill>
                <a:latin typeface="+mj-lt"/>
                <a:cs typeface="SapientSansBold"/>
              </a:defRPr>
            </a:lvl1pPr>
          </a:lstStyle>
          <a:p>
            <a:r>
              <a:rPr lang="en-US" dirty="0"/>
              <a:t>Agenda</a:t>
            </a:r>
          </a:p>
        </p:txBody>
      </p:sp>
      <p:pic>
        <p:nvPicPr>
          <p:cNvPr id="2" name="Picture 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Tree>
    <p:extLst>
      <p:ext uri="{BB962C8B-B14F-4D97-AF65-F5344CB8AC3E}">
        <p14:creationId xmlns:p14="http://schemas.microsoft.com/office/powerpoint/2010/main" val="985284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ue Section Break">
    <p:bg>
      <p:bgPr>
        <a:solidFill>
          <a:schemeClr val="accent4"/>
        </a:solidFill>
        <a:effectLst/>
      </p:bgPr>
    </p:bg>
    <p:spTree>
      <p:nvGrpSpPr>
        <p:cNvPr id="1" name=""/>
        <p:cNvGrpSpPr/>
        <p:nvPr/>
      </p:nvGrpSpPr>
      <p:grpSpPr>
        <a:xfrm>
          <a:off x="0" y="0"/>
          <a:ext cx="0" cy="0"/>
          <a:chOff x="0" y="0"/>
          <a:chExt cx="0" cy="0"/>
        </a:xfrm>
      </p:grpSpPr>
      <p:sp>
        <p:nvSpPr>
          <p:cNvPr id="11" name="Pentagon 10"/>
          <p:cNvSpPr/>
          <p:nvPr userDrawn="1"/>
        </p:nvSpPr>
        <p:spPr>
          <a:xfrm>
            <a:off x="0" y="0"/>
            <a:ext cx="8458198" cy="6858000"/>
          </a:xfrm>
          <a:prstGeom prst="homePlate">
            <a:avLst>
              <a:gd name="adj" fmla="val 20935"/>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Pentagon 11"/>
          <p:cNvSpPr/>
          <p:nvPr userDrawn="1"/>
        </p:nvSpPr>
        <p:spPr>
          <a:xfrm>
            <a:off x="0" y="0"/>
            <a:ext cx="7289798" cy="6858000"/>
          </a:xfrm>
          <a:prstGeom prst="homePlate">
            <a:avLst>
              <a:gd name="adj" fmla="val 20935"/>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itle 1"/>
          <p:cNvSpPr>
            <a:spLocks noGrp="1"/>
          </p:cNvSpPr>
          <p:nvPr>
            <p:ph type="ctrTitle" hasCustomPrompt="1"/>
          </p:nvPr>
        </p:nvSpPr>
        <p:spPr>
          <a:xfrm>
            <a:off x="3428999" y="2423160"/>
            <a:ext cx="5029199" cy="1828800"/>
          </a:xfrm>
        </p:spPr>
        <p:txBody>
          <a:bodyPr lIns="0" tIns="0" rIns="0" bIns="0" anchor="b">
            <a:noAutofit/>
          </a:bodyPr>
          <a:lstStyle>
            <a:lvl1pPr algn="r">
              <a:defRPr sz="3600" spc="-80">
                <a:solidFill>
                  <a:schemeClr val="bg1"/>
                </a:solidFill>
                <a:latin typeface="+mj-lt"/>
                <a:cs typeface="SapientSansBold"/>
              </a:defRPr>
            </a:lvl1pPr>
          </a:lstStyle>
          <a:p>
            <a:pPr lvl="0"/>
            <a:r>
              <a:rPr lang="en-US" dirty="0"/>
              <a:t>Section title</a:t>
            </a:r>
          </a:p>
        </p:txBody>
      </p:sp>
      <p:sp>
        <p:nvSpPr>
          <p:cNvPr id="10" name="Subtitle 2"/>
          <p:cNvSpPr>
            <a:spLocks noGrp="1"/>
          </p:cNvSpPr>
          <p:nvPr>
            <p:ph type="subTitle" idx="1" hasCustomPrompt="1"/>
          </p:nvPr>
        </p:nvSpPr>
        <p:spPr>
          <a:xfrm>
            <a:off x="3428999" y="4343400"/>
            <a:ext cx="5022892" cy="685800"/>
          </a:xfrm>
        </p:spPr>
        <p:txBody>
          <a:bodyPr lIns="0" tIns="0" rIns="0" bIns="0">
            <a:noAutofit/>
          </a:bodyPr>
          <a:lstStyle>
            <a:lvl1pPr marL="0" indent="0" algn="r">
              <a:buNone/>
              <a:defRPr sz="1700" b="0" i="1" spc="100">
                <a:solidFill>
                  <a:srgbClr val="FFFFFF"/>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sp>
        <p:nvSpPr>
          <p:cNvPr id="9"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FFFFFF"/>
                </a:solidFill>
                <a:latin typeface="+mn-lt"/>
                <a:cs typeface="SapientSansRegular"/>
              </a:rPr>
              <a:t> </a:t>
            </a:r>
            <a:fld id="{4225D95B-3580-C74C-AC82-B8FCF626B418}" type="slidenum">
              <a:rPr lang="en-US" sz="1000" b="1" smtClean="0">
                <a:solidFill>
                  <a:srgbClr val="FFFFFF"/>
                </a:solidFill>
                <a:latin typeface="+mn-lt"/>
                <a:cs typeface="SapientSansRegular"/>
              </a:rPr>
              <a:pPr algn="r" fontAlgn="auto">
                <a:lnSpc>
                  <a:spcPct val="101000"/>
                </a:lnSpc>
                <a:spcBef>
                  <a:spcPct val="50000"/>
                </a:spcBef>
                <a:spcAft>
                  <a:spcPts val="0"/>
                </a:spcAft>
                <a:defRPr/>
              </a:pPr>
              <a:t>‹#›</a:t>
            </a:fld>
            <a:endParaRPr lang="en-US" sz="1000" b="1" dirty="0">
              <a:solidFill>
                <a:srgbClr val="FFFFFF"/>
              </a:solidFill>
              <a:latin typeface="+mn-lt"/>
              <a:cs typeface="SapientSansRegular"/>
            </a:endParaRPr>
          </a:p>
        </p:txBody>
      </p:sp>
      <p:pic>
        <p:nvPicPr>
          <p:cNvPr id="13" name="Picture 12"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7" cy="182880"/>
          </a:xfrm>
          <a:prstGeom prst="rect">
            <a:avLst/>
          </a:prstGeom>
        </p:spPr>
      </p:pic>
    </p:spTree>
    <p:extLst>
      <p:ext uri="{BB962C8B-B14F-4D97-AF65-F5344CB8AC3E}">
        <p14:creationId xmlns:p14="http://schemas.microsoft.com/office/powerpoint/2010/main" val="3969672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ue Section Break ALT">
    <p:bg>
      <p:bgPr>
        <a:solidFill>
          <a:schemeClr val="bg1"/>
        </a:solidFill>
        <a:effectLst/>
      </p:bgPr>
    </p:bg>
    <p:spTree>
      <p:nvGrpSpPr>
        <p:cNvPr id="1" name=""/>
        <p:cNvGrpSpPr/>
        <p:nvPr/>
      </p:nvGrpSpPr>
      <p:grpSpPr>
        <a:xfrm>
          <a:off x="0" y="0"/>
          <a:ext cx="0" cy="0"/>
          <a:chOff x="0" y="0"/>
          <a:chExt cx="0" cy="0"/>
        </a:xfrm>
      </p:grpSpPr>
      <p:sp>
        <p:nvSpPr>
          <p:cNvPr id="10" name="Pentagon 9"/>
          <p:cNvSpPr/>
          <p:nvPr userDrawn="1"/>
        </p:nvSpPr>
        <p:spPr>
          <a:xfrm>
            <a:off x="1525270" y="0"/>
            <a:ext cx="2870200" cy="6858000"/>
          </a:xfrm>
          <a:prstGeom prst="homePlate">
            <a:avLst>
              <a:gd name="adj" fmla="val 47787"/>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Pentagon 11"/>
          <p:cNvSpPr/>
          <p:nvPr userDrawn="1"/>
        </p:nvSpPr>
        <p:spPr>
          <a:xfrm>
            <a:off x="0" y="0"/>
            <a:ext cx="3227070" cy="6858000"/>
          </a:xfrm>
          <a:prstGeom prst="homePlate">
            <a:avLst>
              <a:gd name="adj" fmla="val 42671"/>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p:cNvSpPr>
            <a:spLocks noGrp="1"/>
          </p:cNvSpPr>
          <p:nvPr>
            <p:ph type="ctrTitle" hasCustomPrompt="1"/>
          </p:nvPr>
        </p:nvSpPr>
        <p:spPr>
          <a:xfrm>
            <a:off x="4395470" y="2423160"/>
            <a:ext cx="4062728" cy="1828800"/>
          </a:xfrm>
        </p:spPr>
        <p:txBody>
          <a:bodyPr lIns="0" tIns="0" rIns="0" bIns="0" anchor="b">
            <a:noAutofit/>
          </a:bodyPr>
          <a:lstStyle>
            <a:lvl1pPr algn="r">
              <a:defRPr sz="3600" spc="-80" baseline="0">
                <a:solidFill>
                  <a:schemeClr val="tx2"/>
                </a:solidFill>
                <a:latin typeface="+mj-lt"/>
                <a:cs typeface="SapientSansBold"/>
              </a:defRPr>
            </a:lvl1pPr>
          </a:lstStyle>
          <a:p>
            <a:pPr lvl="0"/>
            <a:r>
              <a:rPr lang="en-US" dirty="0"/>
              <a:t>Section title</a:t>
            </a:r>
          </a:p>
        </p:txBody>
      </p:sp>
      <p:sp>
        <p:nvSpPr>
          <p:cNvPr id="9" name="Subtitle 2"/>
          <p:cNvSpPr>
            <a:spLocks noGrp="1"/>
          </p:cNvSpPr>
          <p:nvPr>
            <p:ph type="subTitle" idx="1" hasCustomPrompt="1"/>
          </p:nvPr>
        </p:nvSpPr>
        <p:spPr>
          <a:xfrm>
            <a:off x="4395469" y="4343400"/>
            <a:ext cx="4056421" cy="685800"/>
          </a:xfrm>
        </p:spPr>
        <p:txBody>
          <a:bodyPr lIns="0" tIns="0" rIns="0" bIns="0">
            <a:noAutofit/>
          </a:bodyPr>
          <a:lstStyle>
            <a:lvl1pPr marL="0" indent="0" algn="r">
              <a:buNone/>
              <a:defRPr sz="1700" b="0" i="1" spc="100">
                <a:solidFill>
                  <a:schemeClr val="accent3"/>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sp>
        <p:nvSpPr>
          <p:cNvPr id="13"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5" name="Picture 14"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7" cy="182880"/>
          </a:xfrm>
          <a:prstGeom prst="rect">
            <a:avLst/>
          </a:prstGeom>
        </p:spPr>
      </p:pic>
    </p:spTree>
    <p:extLst>
      <p:ext uri="{BB962C8B-B14F-4D97-AF65-F5344CB8AC3E}">
        <p14:creationId xmlns:p14="http://schemas.microsoft.com/office/powerpoint/2010/main" val="1569031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4"/>
        </a:solidFill>
        <a:effectLst/>
      </p:bgPr>
    </p:bg>
    <p:spTree>
      <p:nvGrpSpPr>
        <p:cNvPr id="1" name=""/>
        <p:cNvGrpSpPr/>
        <p:nvPr/>
      </p:nvGrpSpPr>
      <p:grpSpPr>
        <a:xfrm>
          <a:off x="0" y="0"/>
          <a:ext cx="0" cy="0"/>
          <a:chOff x="0" y="0"/>
          <a:chExt cx="0" cy="0"/>
        </a:xfrm>
      </p:grpSpPr>
      <p:sp>
        <p:nvSpPr>
          <p:cNvPr id="5" name="Pentagon 4"/>
          <p:cNvSpPr/>
          <p:nvPr userDrawn="1"/>
        </p:nvSpPr>
        <p:spPr>
          <a:xfrm>
            <a:off x="0" y="0"/>
            <a:ext cx="8458198" cy="6858000"/>
          </a:xfrm>
          <a:prstGeom prst="homePlate">
            <a:avLst>
              <a:gd name="adj" fmla="val 20935"/>
            </a:avLst>
          </a:prstGeom>
          <a:solidFill>
            <a:srgbClr val="2A67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Pentagon 7"/>
          <p:cNvSpPr/>
          <p:nvPr userDrawn="1"/>
        </p:nvSpPr>
        <p:spPr>
          <a:xfrm>
            <a:off x="0" y="0"/>
            <a:ext cx="7289798" cy="6858000"/>
          </a:xfrm>
          <a:prstGeom prst="homePlate">
            <a:avLst>
              <a:gd name="adj" fmla="val 20935"/>
            </a:avLst>
          </a:prstGeom>
          <a:solidFill>
            <a:srgbClr val="2A5D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 Placeholder 8"/>
          <p:cNvSpPr>
            <a:spLocks noGrp="1"/>
          </p:cNvSpPr>
          <p:nvPr>
            <p:ph type="body" sz="quarter" idx="10" hasCustomPrompt="1"/>
          </p:nvPr>
        </p:nvSpPr>
        <p:spPr>
          <a:xfrm>
            <a:off x="685800" y="1828800"/>
            <a:ext cx="7772400" cy="3200400"/>
          </a:xfrm>
        </p:spPr>
        <p:txBody>
          <a:bodyPr anchor="ctr">
            <a:noAutofit/>
          </a:bodyPr>
          <a:lstStyle>
            <a:lvl1pPr marL="0" indent="0" algn="ctr">
              <a:spcAft>
                <a:spcPts val="0"/>
              </a:spcAft>
              <a:buNone/>
              <a:defRPr sz="2800" b="0" i="1" baseline="0">
                <a:solidFill>
                  <a:srgbClr val="FFFFFF"/>
                </a:solidFill>
                <a:latin typeface="+mn-lt"/>
                <a:cs typeface="SapientCentroSlab-Light"/>
              </a:defRPr>
            </a:lvl1pPr>
          </a:lstStyle>
          <a:p>
            <a:pPr lvl="0"/>
            <a:r>
              <a:rPr lang="en-US" dirty="0"/>
              <a:t>Vision Quote</a:t>
            </a:r>
            <a:br>
              <a:rPr lang="en-US" dirty="0"/>
            </a:br>
            <a:r>
              <a:rPr lang="en-US" dirty="0"/>
              <a:t>“</a:t>
            </a:r>
            <a:r>
              <a:rPr lang="en-US" dirty="0" err="1"/>
              <a:t>Lorem</a:t>
            </a:r>
            <a:r>
              <a:rPr lang="en-US" dirty="0"/>
              <a:t> </a:t>
            </a:r>
            <a:r>
              <a:rPr lang="en-US" dirty="0" err="1"/>
              <a:t>ipsum</a:t>
            </a:r>
            <a:r>
              <a:rPr lang="en-US" dirty="0"/>
              <a:t> dolor sit </a:t>
            </a:r>
            <a:r>
              <a:rPr lang="en-US" dirty="0" err="1"/>
              <a:t>amet</a:t>
            </a:r>
            <a:r>
              <a:rPr lang="en-US" dirty="0"/>
              <a:t>, fugit </a:t>
            </a:r>
            <a:r>
              <a:rPr lang="en-US" dirty="0" err="1"/>
              <a:t>liberavisse</a:t>
            </a:r>
            <a:r>
              <a:rPr lang="en-US" dirty="0"/>
              <a:t> </a:t>
            </a:r>
            <a:br>
              <a:rPr lang="en-US" dirty="0"/>
            </a:br>
            <a:r>
              <a:rPr lang="en-US" dirty="0" err="1"/>
              <a:t>nec</a:t>
            </a:r>
            <a:r>
              <a:rPr lang="en-US" dirty="0"/>
              <a:t> at. </a:t>
            </a:r>
            <a:r>
              <a:rPr lang="en-US" dirty="0" err="1"/>
              <a:t>Essent</a:t>
            </a:r>
            <a:r>
              <a:rPr lang="en-US" dirty="0"/>
              <a:t> </a:t>
            </a:r>
            <a:r>
              <a:rPr lang="en-US" dirty="0" err="1"/>
              <a:t>elaboraret</a:t>
            </a:r>
            <a:r>
              <a:rPr lang="en-US" dirty="0"/>
              <a:t> </a:t>
            </a:r>
            <a:r>
              <a:rPr lang="en-US" dirty="0" err="1"/>
              <a:t>conclusionemque</a:t>
            </a:r>
            <a:r>
              <a:rPr lang="en-US" dirty="0"/>
              <a:t> </a:t>
            </a:r>
            <a:br>
              <a:rPr lang="en-US" dirty="0"/>
            </a:br>
            <a:r>
              <a:rPr lang="en-US" dirty="0" err="1"/>
              <a:t>eam</a:t>
            </a:r>
            <a:r>
              <a:rPr lang="en-US" dirty="0"/>
              <a:t> id. Quo ex </a:t>
            </a:r>
            <a:r>
              <a:rPr lang="en-US" dirty="0" err="1"/>
              <a:t>laboramus</a:t>
            </a:r>
            <a:r>
              <a:rPr lang="en-US" dirty="0"/>
              <a:t> </a:t>
            </a:r>
            <a:r>
              <a:rPr lang="en-US" dirty="0" err="1"/>
              <a:t>accommodare</a:t>
            </a:r>
            <a:r>
              <a:rPr lang="en-US" dirty="0"/>
              <a:t>, </a:t>
            </a:r>
            <a:br>
              <a:rPr lang="en-US" dirty="0"/>
            </a:br>
            <a:r>
              <a:rPr lang="en-US" dirty="0"/>
              <a:t>his </a:t>
            </a:r>
            <a:r>
              <a:rPr lang="en-US" dirty="0" err="1"/>
              <a:t>falli</a:t>
            </a:r>
            <a:r>
              <a:rPr lang="en-US" dirty="0"/>
              <a:t> </a:t>
            </a:r>
            <a:r>
              <a:rPr lang="en-US" dirty="0" err="1"/>
              <a:t>deleniti</a:t>
            </a:r>
            <a:r>
              <a:rPr lang="en-US" dirty="0"/>
              <a:t> </a:t>
            </a:r>
            <a:r>
              <a:rPr lang="en-US" dirty="0" err="1"/>
              <a:t>ei</a:t>
            </a:r>
            <a:r>
              <a:rPr lang="en-US" dirty="0"/>
              <a:t>. </a:t>
            </a:r>
            <a:r>
              <a:rPr lang="en-US" dirty="0" err="1"/>
              <a:t>Illud</a:t>
            </a:r>
            <a:r>
              <a:rPr lang="en-US" dirty="0"/>
              <a:t> postulant </a:t>
            </a:r>
            <a:br>
              <a:rPr lang="en-US" dirty="0"/>
            </a:br>
            <a:r>
              <a:rPr lang="en-US" dirty="0" err="1"/>
              <a:t>adversarium</a:t>
            </a:r>
            <a:r>
              <a:rPr lang="en-US" dirty="0"/>
              <a:t> </a:t>
            </a:r>
            <a:r>
              <a:rPr lang="en-US" dirty="0" err="1"/>
              <a:t>ei</a:t>
            </a:r>
            <a:r>
              <a:rPr lang="en-US" dirty="0"/>
              <a:t> his.”</a:t>
            </a:r>
          </a:p>
        </p:txBody>
      </p:sp>
      <p:sp>
        <p:nvSpPr>
          <p:cNvPr id="10"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FFFFFF"/>
                </a:solidFill>
                <a:latin typeface="+mn-lt"/>
                <a:cs typeface="SapientSansRegular"/>
              </a:rPr>
              <a:t> </a:t>
            </a:r>
            <a:fld id="{4225D95B-3580-C74C-AC82-B8FCF626B418}" type="slidenum">
              <a:rPr lang="en-US" sz="1000" b="1" smtClean="0">
                <a:solidFill>
                  <a:srgbClr val="FFFFFF"/>
                </a:solidFill>
                <a:latin typeface="+mn-lt"/>
                <a:cs typeface="SapientSansRegular"/>
              </a:rPr>
              <a:pPr algn="r" fontAlgn="auto">
                <a:lnSpc>
                  <a:spcPct val="101000"/>
                </a:lnSpc>
                <a:spcBef>
                  <a:spcPct val="50000"/>
                </a:spcBef>
                <a:spcAft>
                  <a:spcPts val="0"/>
                </a:spcAft>
                <a:defRPr/>
              </a:pPr>
              <a:t>‹#›</a:t>
            </a:fld>
            <a:endParaRPr lang="en-US" sz="1000" b="1" dirty="0">
              <a:solidFill>
                <a:srgbClr val="FFFFFF"/>
              </a:solidFill>
              <a:latin typeface="+mn-lt"/>
              <a:cs typeface="SapientSansRegular"/>
            </a:endParaRPr>
          </a:p>
        </p:txBody>
      </p:sp>
      <p:pic>
        <p:nvPicPr>
          <p:cNvPr id="11" name="Picture 10"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7" cy="182880"/>
          </a:xfrm>
          <a:prstGeom prst="rect">
            <a:avLst/>
          </a:prstGeom>
        </p:spPr>
      </p:pic>
    </p:spTree>
    <p:extLst>
      <p:ext uri="{BB962C8B-B14F-4D97-AF65-F5344CB8AC3E}">
        <p14:creationId xmlns:p14="http://schemas.microsoft.com/office/powerpoint/2010/main" val="505862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lumn — Footer">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9"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2" name="Picture 1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
        <p:nvSpPr>
          <p:cNvPr id="3" name="Content Placeholder 2"/>
          <p:cNvSpPr>
            <a:spLocks noGrp="1"/>
          </p:cNvSpPr>
          <p:nvPr>
            <p:ph sz="quarter" idx="11"/>
          </p:nvPr>
        </p:nvSpPr>
        <p:spPr>
          <a:xfrm>
            <a:off x="481521" y="1426633"/>
            <a:ext cx="8165592"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80068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Column — No Footer">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9"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2"/>
          <p:cNvSpPr>
            <a:spLocks noGrp="1"/>
          </p:cNvSpPr>
          <p:nvPr>
            <p:ph sz="quarter" idx="11"/>
          </p:nvPr>
        </p:nvSpPr>
        <p:spPr>
          <a:xfrm>
            <a:off x="481521" y="1426633"/>
            <a:ext cx="8165592"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11219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umn Left —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pic>
        <p:nvPicPr>
          <p:cNvPr id="9" name="Picture 8"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
        <p:nvSpPr>
          <p:cNvPr id="14"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6" name="Content Placeholder 2"/>
          <p:cNvSpPr>
            <a:spLocks noGrp="1"/>
          </p:cNvSpPr>
          <p:nvPr>
            <p:ph sz="quarter" idx="11"/>
          </p:nvPr>
        </p:nvSpPr>
        <p:spPr>
          <a:xfrm>
            <a:off x="481521" y="1426633"/>
            <a:ext cx="4120642" cy="4800600"/>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4"/>
          <p:cNvSpPr>
            <a:spLocks noGrp="1"/>
          </p:cNvSpPr>
          <p:nvPr>
            <p:ph sz="quarter" idx="12"/>
          </p:nvPr>
        </p:nvSpPr>
        <p:spPr>
          <a:xfrm>
            <a:off x="4762055" y="1426633"/>
            <a:ext cx="3897313" cy="4800600"/>
          </a:xfrm>
        </p:spPr>
        <p:txBody>
          <a:bodyPr anchor="ctr"/>
          <a:lstStyle>
            <a:lvl1pPr marL="0" indent="0" algn="ctr">
              <a:buFontTx/>
              <a:buNone/>
              <a:defRPr/>
            </a:lvl1pPr>
          </a:lstStyle>
          <a:p>
            <a:pPr lvl="0"/>
            <a:r>
              <a:rPr lang="en-US"/>
              <a:t>Click to edit Master text styles</a:t>
            </a:r>
          </a:p>
        </p:txBody>
      </p:sp>
    </p:spTree>
    <p:extLst>
      <p:ext uri="{BB962C8B-B14F-4D97-AF65-F5344CB8AC3E}">
        <p14:creationId xmlns:p14="http://schemas.microsoft.com/office/powerpoint/2010/main" val="269399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lumn Left — No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2"/>
          <p:cNvSpPr>
            <a:spLocks noGrp="1"/>
          </p:cNvSpPr>
          <p:nvPr>
            <p:ph sz="quarter" idx="11"/>
          </p:nvPr>
        </p:nvSpPr>
        <p:spPr>
          <a:xfrm>
            <a:off x="481521" y="1426633"/>
            <a:ext cx="4120642" cy="4800600"/>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4"/>
          <p:cNvSpPr>
            <a:spLocks noGrp="1"/>
          </p:cNvSpPr>
          <p:nvPr>
            <p:ph sz="quarter" idx="12"/>
          </p:nvPr>
        </p:nvSpPr>
        <p:spPr>
          <a:xfrm>
            <a:off x="4762055" y="1426633"/>
            <a:ext cx="3897313" cy="4800600"/>
          </a:xfrm>
        </p:spPr>
        <p:txBody>
          <a:bodyPr anchor="ctr"/>
          <a:lstStyle>
            <a:lvl1pPr marL="0" indent="0" algn="ctr">
              <a:buFontTx/>
              <a:buNone/>
              <a:defRPr/>
            </a:lvl1pPr>
          </a:lstStyle>
          <a:p>
            <a:pPr lvl="0"/>
            <a:r>
              <a:rPr lang="en-US"/>
              <a:t>Click to edit Master text styles</a:t>
            </a:r>
          </a:p>
        </p:txBody>
      </p:sp>
    </p:spTree>
    <p:extLst>
      <p:ext uri="{BB962C8B-B14F-4D97-AF65-F5344CB8AC3E}">
        <p14:creationId xmlns:p14="http://schemas.microsoft.com/office/powerpoint/2010/main" val="2156876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363538"/>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Autofit/>
          </a:bodyPr>
          <a:lstStyle/>
          <a:p>
            <a:pPr lvl="0"/>
            <a:r>
              <a:rPr lang="en-US"/>
              <a:t>Click to edit Master title style</a:t>
            </a:r>
            <a:endParaRPr lang="en-US" dirty="0"/>
          </a:p>
        </p:txBody>
      </p:sp>
      <p:sp>
        <p:nvSpPr>
          <p:cNvPr id="5123" name="Text Placeholder 2"/>
          <p:cNvSpPr>
            <a:spLocks noGrp="1"/>
          </p:cNvSpPr>
          <p:nvPr>
            <p:ph type="body" idx="1"/>
          </p:nvPr>
        </p:nvSpPr>
        <p:spPr bwMode="auto">
          <a:xfrm>
            <a:off x="457200" y="1320503"/>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p:cNvSpPr>
            <a:spLocks noGrp="1"/>
          </p:cNvSpPr>
          <p:nvPr>
            <p:ph type="dt" sz="half" idx="2"/>
          </p:nvPr>
        </p:nvSpPr>
        <p:spPr>
          <a:xfrm>
            <a:off x="457200" y="6356350"/>
            <a:ext cx="2133600" cy="365125"/>
          </a:xfrm>
          <a:prstGeom prst="rect">
            <a:avLst/>
          </a:prstGeom>
        </p:spPr>
        <p:txBody>
          <a:bodyPr vert="horz" lIns="0" tIns="0" rIns="0" bIns="0" rtlCol="0" anchor="ctr"/>
          <a:lstStyle>
            <a:lvl1pPr algn="l" fontAlgn="auto">
              <a:spcBef>
                <a:spcPts val="0"/>
              </a:spcBef>
              <a:spcAft>
                <a:spcPts val="0"/>
              </a:spcAft>
              <a:defRPr sz="1000" smtClean="0">
                <a:solidFill>
                  <a:srgbClr val="7F7F7F"/>
                </a:solidFill>
                <a:latin typeface="+mn-lt"/>
                <a:ea typeface="+mn-ea"/>
                <a:cs typeface="SapientSansRegular"/>
              </a:defRPr>
            </a:lvl1pPr>
          </a:lstStyle>
          <a:p>
            <a:pPr>
              <a:defRPr/>
            </a:pPr>
            <a:fld id="{63A80243-55C2-1C49-BA61-21AC8F55AA45}" type="datetime4">
              <a:rPr lang="en-US" smtClean="0"/>
              <a:pPr>
                <a:defRPr/>
              </a:pPr>
              <a:t>August 30, 2017</a:t>
            </a:fld>
            <a:endParaRPr lang="en-US" dirty="0"/>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0" tIns="0" rIns="0" bIns="0" rtlCol="0" anchor="ctr"/>
          <a:lstStyle>
            <a:lvl1pPr algn="ctr" fontAlgn="auto">
              <a:spcBef>
                <a:spcPts val="0"/>
              </a:spcBef>
              <a:spcAft>
                <a:spcPts val="0"/>
              </a:spcAft>
              <a:defRPr sz="1000" dirty="0" smtClean="0">
                <a:solidFill>
                  <a:srgbClr val="7F7F7F"/>
                </a:solidFill>
                <a:latin typeface="+mn-lt"/>
                <a:ea typeface="+mn-ea"/>
                <a:cs typeface="SapientSansRegular"/>
              </a:defRPr>
            </a:lvl1pPr>
          </a:lstStyle>
          <a:p>
            <a:pPr>
              <a:defRPr/>
            </a:pPr>
            <a:endParaRPr lang="en-US" dirty="0"/>
          </a:p>
        </p:txBody>
      </p:sp>
      <p:sp>
        <p:nvSpPr>
          <p:cNvPr id="12" name="Slide Number Placeholder 5"/>
          <p:cNvSpPr>
            <a:spLocks noGrp="1"/>
          </p:cNvSpPr>
          <p:nvPr>
            <p:ph type="sldNum" sz="quarter" idx="4"/>
          </p:nvPr>
        </p:nvSpPr>
        <p:spPr>
          <a:xfrm>
            <a:off x="6553200" y="6356350"/>
            <a:ext cx="2133600" cy="365125"/>
          </a:xfrm>
          <a:prstGeom prst="rect">
            <a:avLst/>
          </a:prstGeom>
        </p:spPr>
        <p:txBody>
          <a:bodyPr vert="horz" lIns="0" tIns="0" rIns="0" bIns="0" rtlCol="0" anchor="ctr"/>
          <a:lstStyle>
            <a:lvl1pPr algn="r" fontAlgn="auto">
              <a:spcBef>
                <a:spcPts val="0"/>
              </a:spcBef>
              <a:spcAft>
                <a:spcPts val="0"/>
              </a:spcAft>
              <a:defRPr sz="1000" b="0" i="0" smtClean="0">
                <a:solidFill>
                  <a:srgbClr val="7F7F7F"/>
                </a:solidFill>
                <a:latin typeface="+mn-lt"/>
                <a:ea typeface="+mn-ea"/>
                <a:cs typeface="Sapient Centro Slab"/>
              </a:defRPr>
            </a:lvl1pPr>
          </a:lstStyle>
          <a:p>
            <a:pPr>
              <a:defRPr/>
            </a:pPr>
            <a:fld id="{4F8F9822-CE00-0B4F-ADB5-DBA954363B09}"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18" r:id="rId1"/>
    <p:sldLayoutId id="2147483755" r:id="rId2"/>
    <p:sldLayoutId id="2147483819" r:id="rId3"/>
    <p:sldLayoutId id="2147483820" r:id="rId4"/>
    <p:sldLayoutId id="2147483821" r:id="rId5"/>
    <p:sldLayoutId id="2147483770" r:id="rId6"/>
    <p:sldLayoutId id="2147483825" r:id="rId7"/>
    <p:sldLayoutId id="2147483771" r:id="rId8"/>
    <p:sldLayoutId id="2147483827" r:id="rId9"/>
    <p:sldLayoutId id="2147483772" r:id="rId10"/>
    <p:sldLayoutId id="2147483828" r:id="rId11"/>
    <p:sldLayoutId id="2147483773" r:id="rId12"/>
    <p:sldLayoutId id="2147483829" r:id="rId13"/>
    <p:sldLayoutId id="2147483763" r:id="rId14"/>
    <p:sldLayoutId id="2147483807" r:id="rId15"/>
    <p:sldLayoutId id="2147483822" r:id="rId16"/>
  </p:sldLayoutIdLst>
  <p:hf sldNum="0" hdr="0" ftr="0"/>
  <p:txStyles>
    <p:titleStyle>
      <a:lvl1pPr algn="l" defTabSz="457200" rtl="0" eaLnBrk="1" fontAlgn="base" hangingPunct="1">
        <a:spcBef>
          <a:spcPct val="0"/>
        </a:spcBef>
        <a:spcAft>
          <a:spcPct val="0"/>
        </a:spcAft>
        <a:defRPr sz="2400" b="0" kern="1200">
          <a:solidFill>
            <a:srgbClr val="123E57"/>
          </a:solidFill>
          <a:latin typeface="+mj-lt"/>
          <a:ea typeface="ＭＳ Ｐゴシック" charset="0"/>
          <a:cs typeface="SapientSansBold"/>
        </a:defRPr>
      </a:lvl1pPr>
      <a:lvl2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2pPr>
      <a:lvl3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3pPr>
      <a:lvl4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4pPr>
      <a:lvl5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5pPr>
      <a:lvl6pPr marL="4572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6pPr>
      <a:lvl7pPr marL="9144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7pPr>
      <a:lvl8pPr marL="13716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8pPr>
      <a:lvl9pPr marL="18288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9pPr>
    </p:titleStyle>
    <p:body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humansubjects.nih.gov/resources" TargetMode="External"/><Relationship Id="rId7" Type="http://schemas.openxmlformats.org/officeDocument/2006/relationships/hyperlink" Target="https://about.citiprogram.org/en/course/biomedical-biomed-basic/"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hyperlink" Target="https://about.citiprogram.org/en/series/human-subjects-research-hsr/" TargetMode="External"/><Relationship Id="rId5" Type="http://schemas.openxmlformats.org/officeDocument/2006/relationships/hyperlink" Target="https://phrp.nihtraining.com/users/login.php" TargetMode="External"/><Relationship Id="rId4" Type="http://schemas.openxmlformats.org/officeDocument/2006/relationships/hyperlink" Target="https://humansubjects.nih.gov/requirement-educa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grants.nih.gov/grants/guide/notice-files/NOT-OD-16-148.html"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hyperlink" Target="http://www.transceleratebiopharmainc.com/gcp-training-attestation/" TargetMode="External"/><Relationship Id="rId3" Type="http://schemas.openxmlformats.org/officeDocument/2006/relationships/hyperlink" Target="https://about.citiprogram.org/en/series/good-clinical-practice-gcp/" TargetMode="External"/><Relationship Id="rId7" Type="http://schemas.openxmlformats.org/officeDocument/2006/relationships/hyperlink" Target="https://gcp.nidatraining.org/"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hyperlink" Target="https://gcplearningcenter.niaid.nih.gov/" TargetMode="External"/><Relationship Id="rId5" Type="http://schemas.openxmlformats.org/officeDocument/2006/relationships/hyperlink" Target="https://about.citiprogram.org/en/course/good-clinical-practice-basic-ich/" TargetMode="External"/><Relationship Id="rId4" Type="http://schemas.openxmlformats.org/officeDocument/2006/relationships/hyperlink" Target="https://about.citiprogram.org/en/course/good-clinical-practice-basic-fda/"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hyperlink" Target="https://ctepcore.nci.nih.gov/iam" TargetMode="External"/><Relationship Id="rId2" Type="http://schemas.openxmlformats.org/officeDocument/2006/relationships/notesSlide" Target="../notesSlides/notesSlide37.xml"/><Relationship Id="rId1" Type="http://schemas.openxmlformats.org/officeDocument/2006/relationships/slideLayout" Target="../slideLayouts/slideLayout6.xml"/><Relationship Id="rId5" Type="http://schemas.openxmlformats.org/officeDocument/2006/relationships/hyperlink" Target="mailto:RCRHelpDesk@nih.gov" TargetMode="External"/><Relationship Id="rId4" Type="http://schemas.openxmlformats.org/officeDocument/2006/relationships/hyperlink" Target="https://ctepcore.nci.nih.gov/rcr"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ctepcore.nci.nih.gov/iam" TargetMode="External"/><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https://ctepcore.nci.nih.gov/rcr" TargetMode="External"/><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hyperlink" Target="https://ctepcore.nci.nih.gov/iam/" TargetMode="External"/><Relationship Id="rId2" Type="http://schemas.openxmlformats.org/officeDocument/2006/relationships/notesSlide" Target="../notesSlides/notesSlide40.xml"/><Relationship Id="rId1" Type="http://schemas.openxmlformats.org/officeDocument/2006/relationships/slideLayout" Target="../slideLayouts/slideLayout6.xml"/><Relationship Id="rId4" Type="http://schemas.openxmlformats.org/officeDocument/2006/relationships/hyperlink" Target="https://ctepcore.nci.nih.gov/rcr"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ctepcore.nci.nih.gov/iam" TargetMode="External"/><Relationship Id="rId2" Type="http://schemas.openxmlformats.org/officeDocument/2006/relationships/notesSlide" Target="../notesSlides/notesSlide41.xml"/><Relationship Id="rId1" Type="http://schemas.openxmlformats.org/officeDocument/2006/relationships/slideLayout" Target="../slideLayouts/slideLayout6.xml"/><Relationship Id="rId4" Type="http://schemas.openxmlformats.org/officeDocument/2006/relationships/hyperlink" Target="mailto:RCRHelpDesk@nih.gov"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ctepcore.nci.nih.gov/iam" TargetMode="External"/><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hyperlink" Target="https://ctepcore.nci.nih.gov/iam" TargetMode="External"/><Relationship Id="rId2" Type="http://schemas.openxmlformats.org/officeDocument/2006/relationships/notesSlide" Target="../notesSlides/notesSlide43.xml"/><Relationship Id="rId1" Type="http://schemas.openxmlformats.org/officeDocument/2006/relationships/slideLayout" Target="../slideLayouts/slideLayout6.xml"/><Relationship Id="rId4" Type="http://schemas.openxmlformats.org/officeDocument/2006/relationships/hyperlink" Target="mailto:RCRHelpDesk@nih.gov" TargetMode="Externa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hyperlink" Target="mailto:ctepreghelp@ctep.nci.nih.gov" TargetMode="External"/><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685800" y="1306109"/>
            <a:ext cx="7772400" cy="1827842"/>
          </a:xfrm>
        </p:spPr>
        <p:txBody>
          <a:bodyPr/>
          <a:lstStyle/>
          <a:p>
            <a:pPr algn="ctr"/>
            <a:r>
              <a:rPr lang="en-US" dirty="0"/>
              <a:t>Introduction to CTEP’s Registration and Credential Repository (RCR)</a:t>
            </a:r>
          </a:p>
        </p:txBody>
      </p:sp>
      <p:sp>
        <p:nvSpPr>
          <p:cNvPr id="10" name="Subtitle 9"/>
          <p:cNvSpPr>
            <a:spLocks noGrp="1"/>
          </p:cNvSpPr>
          <p:nvPr>
            <p:ph type="subTitle" idx="1"/>
          </p:nvPr>
        </p:nvSpPr>
        <p:spPr>
          <a:xfrm>
            <a:off x="729049" y="3398108"/>
            <a:ext cx="7772400" cy="1346887"/>
          </a:xfrm>
        </p:spPr>
        <p:txBody>
          <a:bodyPr/>
          <a:lstStyle/>
          <a:p>
            <a:endParaRPr lang="en-US" dirty="0"/>
          </a:p>
          <a:p>
            <a:r>
              <a:rPr lang="en-US" dirty="0"/>
              <a:t>Donna A Shriner, PharmD, MPH</a:t>
            </a:r>
          </a:p>
          <a:p>
            <a:r>
              <a:rPr lang="en-US" dirty="0"/>
              <a:t>PMB, CTEP, NCI</a:t>
            </a:r>
          </a:p>
          <a:p>
            <a:endParaRPr lang="en-US" dirty="0"/>
          </a:p>
        </p:txBody>
      </p:sp>
      <p:sp>
        <p:nvSpPr>
          <p:cNvPr id="5" name="Date Placeholder 4"/>
          <p:cNvSpPr>
            <a:spLocks noGrp="1"/>
          </p:cNvSpPr>
          <p:nvPr>
            <p:ph type="dt" sz="half" idx="2"/>
          </p:nvPr>
        </p:nvSpPr>
        <p:spPr/>
        <p:txBody>
          <a:bodyPr/>
          <a:lstStyle/>
          <a:p>
            <a:pPr>
              <a:defRPr/>
            </a:pPr>
            <a:r>
              <a:rPr lang="en-US" dirty="0"/>
              <a:t>August 28,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Registration Documents:  NCI Biosketch</a:t>
            </a:r>
          </a:p>
        </p:txBody>
      </p:sp>
      <p:sp>
        <p:nvSpPr>
          <p:cNvPr id="3" name="Content Placeholder 2"/>
          <p:cNvSpPr>
            <a:spLocks noGrp="1"/>
          </p:cNvSpPr>
          <p:nvPr>
            <p:ph sz="quarter" idx="11"/>
          </p:nvPr>
        </p:nvSpPr>
        <p:spPr>
          <a:xfrm>
            <a:off x="482585" y="1262115"/>
            <a:ext cx="8281479" cy="5122333"/>
          </a:xfrm>
        </p:spPr>
        <p:txBody>
          <a:bodyPr/>
          <a:lstStyle/>
          <a:p>
            <a:pPr>
              <a:buNone/>
            </a:pPr>
            <a:r>
              <a:rPr lang="en-US" sz="2400" dirty="0"/>
              <a:t>Registering individual will populate their RCR profile with:</a:t>
            </a:r>
          </a:p>
          <a:p>
            <a:pPr lvl="1">
              <a:spcBef>
                <a:spcPts val="600"/>
              </a:spcBef>
              <a:buFont typeface="Wingdings" pitchFamily="2" charset="2"/>
              <a:buChar char="§"/>
            </a:pPr>
            <a:r>
              <a:rPr lang="en-US" sz="2000" dirty="0"/>
              <a:t>Education, Professional Training, and Employment</a:t>
            </a:r>
          </a:p>
          <a:p>
            <a:pPr lvl="1">
              <a:spcBef>
                <a:spcPts val="600"/>
              </a:spcBef>
              <a:buFont typeface="Wingdings" pitchFamily="2" charset="2"/>
              <a:buChar char="§"/>
            </a:pPr>
            <a:r>
              <a:rPr lang="en-US" sz="2000" dirty="0"/>
              <a:t>Professional License / Certifications</a:t>
            </a:r>
          </a:p>
          <a:p>
            <a:pPr lvl="1">
              <a:spcBef>
                <a:spcPts val="600"/>
              </a:spcBef>
              <a:buFont typeface="Wingdings" pitchFamily="2" charset="2"/>
              <a:buChar char="§"/>
            </a:pPr>
            <a:r>
              <a:rPr lang="en-US" sz="2000" dirty="0"/>
              <a:t>Board Certifications</a:t>
            </a:r>
          </a:p>
          <a:p>
            <a:pPr lvl="1">
              <a:spcBef>
                <a:spcPts val="600"/>
              </a:spcBef>
              <a:buFont typeface="Wingdings" pitchFamily="2" charset="2"/>
              <a:buChar char="§"/>
            </a:pPr>
            <a:r>
              <a:rPr lang="en-US" sz="2000" b="1" i="1" dirty="0"/>
              <a:t>Human Subject Protection (HSP) and Good Clinical Practice (GCP) training</a:t>
            </a:r>
            <a:r>
              <a:rPr lang="en-US" sz="2000" dirty="0"/>
              <a:t>, including a scanned copy of the certificate(s)</a:t>
            </a:r>
          </a:p>
          <a:p>
            <a:pPr lvl="1">
              <a:spcBef>
                <a:spcPts val="600"/>
              </a:spcBef>
              <a:buFont typeface="Wingdings" pitchFamily="2" charset="2"/>
              <a:buChar char="§"/>
            </a:pPr>
            <a:r>
              <a:rPr lang="en-US" sz="2000" dirty="0"/>
              <a:t>Electronic signature (CTEP-IAM username and password) and date</a:t>
            </a:r>
          </a:p>
          <a:p>
            <a:pPr lvl="1">
              <a:buNone/>
            </a:pPr>
            <a:endParaRPr lang="en-US" sz="800" dirty="0"/>
          </a:p>
          <a:p>
            <a:pPr lvl="1">
              <a:buNone/>
            </a:pPr>
            <a:endParaRPr lang="en-US" sz="800" dirty="0"/>
          </a:p>
          <a:p>
            <a:pPr>
              <a:buNone/>
            </a:pPr>
            <a:r>
              <a:rPr lang="en-US" sz="1800" dirty="0"/>
              <a:t>NOTE: Attachment of a CV will be optional; but completion of the NCI Biosketch will be required to ensure a standardized collection of the required information.</a:t>
            </a:r>
          </a:p>
        </p:txBody>
      </p:sp>
    </p:spTree>
    <p:extLst>
      <p:ext uri="{BB962C8B-B14F-4D97-AF65-F5344CB8AC3E}">
        <p14:creationId xmlns:p14="http://schemas.microsoft.com/office/powerpoint/2010/main" val="2143193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Registration Documents:  NCI Biosketch</a:t>
            </a:r>
          </a:p>
        </p:txBody>
      </p:sp>
      <p:sp>
        <p:nvSpPr>
          <p:cNvPr id="3" name="Content Placeholder 2"/>
          <p:cNvSpPr>
            <a:spLocks noGrp="1"/>
          </p:cNvSpPr>
          <p:nvPr>
            <p:ph sz="quarter" idx="11"/>
          </p:nvPr>
        </p:nvSpPr>
        <p:spPr>
          <a:xfrm>
            <a:off x="482585" y="1068859"/>
            <a:ext cx="8281479" cy="5315589"/>
          </a:xfrm>
        </p:spPr>
        <p:txBody>
          <a:bodyPr/>
          <a:lstStyle/>
          <a:p>
            <a:pPr marL="0" indent="0">
              <a:lnSpc>
                <a:spcPct val="150000"/>
              </a:lnSpc>
              <a:buNone/>
            </a:pPr>
            <a:r>
              <a:rPr lang="en-US" sz="2200" b="1" dirty="0">
                <a:solidFill>
                  <a:srgbClr val="FF0000"/>
                </a:solidFill>
              </a:rPr>
              <a:t>Your NCI Biosketch = Your representation to the NCI and FDA</a:t>
            </a:r>
          </a:p>
          <a:p>
            <a:r>
              <a:rPr lang="en-US" dirty="0"/>
              <a:t>CTEP has recognized the variability in the education, training, professional certification, and employment credentials of the individuals who will utilize RCR to register with NCI and has provided the option to select “not applicable” for those NCI Biosketch sections that do not apply to the registering individual.</a:t>
            </a:r>
          </a:p>
          <a:p>
            <a:r>
              <a:rPr lang="en-US" dirty="0"/>
              <a:t>However, “abusing” this option by selecting “not applicable” for all NCI Biosketch sections (with the exception of the required HSP and GCP training section) will result in your registration request being returned for update.</a:t>
            </a:r>
          </a:p>
          <a:p>
            <a:r>
              <a:rPr lang="en-US" dirty="0"/>
              <a:t>Please realize that your NCI Biosketch (not an optional CV) is the single representation of your qualifications to all of the NCI as well as to the FDA.  If you check all sections as “not applicable”, NCI has no information to evaluate your qualifications to participate in the research process and will deny your registration request.</a:t>
            </a:r>
          </a:p>
        </p:txBody>
      </p:sp>
    </p:spTree>
    <p:extLst>
      <p:ext uri="{BB962C8B-B14F-4D97-AF65-F5344CB8AC3E}">
        <p14:creationId xmlns:p14="http://schemas.microsoft.com/office/powerpoint/2010/main" val="3962161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Registration Documents:  NCI Biosketch</a:t>
            </a:r>
          </a:p>
        </p:txBody>
      </p:sp>
      <p:sp>
        <p:nvSpPr>
          <p:cNvPr id="3" name="Content Placeholder 2"/>
          <p:cNvSpPr>
            <a:spLocks noGrp="1"/>
          </p:cNvSpPr>
          <p:nvPr>
            <p:ph sz="quarter" idx="11"/>
          </p:nvPr>
        </p:nvSpPr>
        <p:spPr>
          <a:xfrm>
            <a:off x="482585" y="1085850"/>
            <a:ext cx="8281479" cy="5557838"/>
          </a:xfrm>
        </p:spPr>
        <p:txBody>
          <a:bodyPr/>
          <a:lstStyle/>
          <a:p>
            <a:pPr>
              <a:buNone/>
            </a:pPr>
            <a:r>
              <a:rPr lang="en-US" sz="2400" dirty="0"/>
              <a:t>Human Subjects Protection (HSP) Training</a:t>
            </a:r>
          </a:p>
          <a:p>
            <a:pPr lvl="1"/>
            <a:r>
              <a:rPr lang="en-US" dirty="0"/>
              <a:t>Required one time for all IVRs, NPIVRs, and APs</a:t>
            </a:r>
          </a:p>
          <a:p>
            <a:pPr lvl="2"/>
            <a:r>
              <a:rPr lang="en-US" sz="1700" u="sng" dirty="0">
                <a:hlinkClick r:id="rId3"/>
              </a:rPr>
              <a:t>https://humansubjects.nih.gov/resources</a:t>
            </a:r>
            <a:endParaRPr lang="en-US" sz="1700" dirty="0"/>
          </a:p>
          <a:p>
            <a:pPr lvl="2"/>
            <a:r>
              <a:rPr lang="en-US" sz="1700" u="sng" dirty="0">
                <a:hlinkClick r:id="rId4"/>
              </a:rPr>
              <a:t>https://humansubjects.nih.gov/requirement-education</a:t>
            </a:r>
            <a:endParaRPr lang="en-US" sz="1700" dirty="0"/>
          </a:p>
          <a:p>
            <a:pPr lvl="1"/>
            <a:r>
              <a:rPr lang="en-US" dirty="0"/>
              <a:t>Must provide Training Provider, Course Title, Completion Date, and Expiration Date (if applicable) and </a:t>
            </a:r>
            <a:r>
              <a:rPr lang="en-US" b="1" i="1" dirty="0"/>
              <a:t>must upload certificate</a:t>
            </a:r>
            <a:endParaRPr lang="en-US" dirty="0"/>
          </a:p>
          <a:p>
            <a:pPr lvl="1"/>
            <a:r>
              <a:rPr lang="en-US" dirty="0"/>
              <a:t>If NIH training, no expiration date; otherwise, the expiration date set by course provider applies</a:t>
            </a:r>
          </a:p>
          <a:p>
            <a:pPr lvl="1"/>
            <a:r>
              <a:rPr lang="en-US" dirty="0"/>
              <a:t>Common options include (but are not limited to):</a:t>
            </a:r>
          </a:p>
          <a:p>
            <a:pPr lvl="2"/>
            <a:r>
              <a:rPr lang="en-US" sz="1700" dirty="0"/>
              <a:t>NIH Office of Extramural Research Protecting Human Research Participants </a:t>
            </a:r>
            <a:br>
              <a:rPr lang="en-US" sz="1700" dirty="0"/>
            </a:br>
            <a:r>
              <a:rPr lang="en-US" sz="1700" dirty="0"/>
              <a:t>&lt; </a:t>
            </a:r>
            <a:r>
              <a:rPr lang="en-US" sz="1700" u="sng" dirty="0">
                <a:hlinkClick r:id="rId5"/>
              </a:rPr>
              <a:t>https://phrp.nihtraining.com/users/login.php</a:t>
            </a:r>
            <a:r>
              <a:rPr lang="en-US" sz="1700" dirty="0"/>
              <a:t> &gt; (no charge, no expiration date)</a:t>
            </a:r>
          </a:p>
          <a:p>
            <a:pPr lvl="2"/>
            <a:r>
              <a:rPr lang="en-US" sz="1700" dirty="0"/>
              <a:t>Collaborative Institutional Training Initiative (CITI) Biomedical Basic </a:t>
            </a:r>
            <a:br>
              <a:rPr lang="en-US" sz="1700" dirty="0"/>
            </a:br>
            <a:r>
              <a:rPr lang="en-US" sz="1700" dirty="0"/>
              <a:t>&lt; </a:t>
            </a:r>
            <a:r>
              <a:rPr lang="en-US" sz="1700" u="sng" dirty="0">
                <a:hlinkClick r:id="rId6"/>
              </a:rPr>
              <a:t>https://about.citiprogram.org/en/series/human-subjects-research-hsr/</a:t>
            </a:r>
            <a:r>
              <a:rPr lang="en-US" sz="1700" dirty="0"/>
              <a:t> &gt; and </a:t>
            </a:r>
            <a:br>
              <a:rPr lang="en-US" sz="1700" dirty="0"/>
            </a:br>
            <a:r>
              <a:rPr lang="en-US" sz="1700" dirty="0"/>
              <a:t>&lt; </a:t>
            </a:r>
            <a:r>
              <a:rPr lang="en-US" sz="1700" u="sng" dirty="0">
                <a:hlinkClick r:id="rId7"/>
              </a:rPr>
              <a:t>https://about.citiprogram.org/en/course/biomedical-biomed-basic/</a:t>
            </a:r>
            <a:r>
              <a:rPr lang="en-US" sz="1700" dirty="0"/>
              <a:t> &gt; (charges apply, CITI expiration date applies)</a:t>
            </a:r>
          </a:p>
        </p:txBody>
      </p:sp>
    </p:spTree>
    <p:extLst>
      <p:ext uri="{BB962C8B-B14F-4D97-AF65-F5344CB8AC3E}">
        <p14:creationId xmlns:p14="http://schemas.microsoft.com/office/powerpoint/2010/main" val="827729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Registration Documents:  NCI Biosketch</a:t>
            </a:r>
          </a:p>
        </p:txBody>
      </p:sp>
      <p:sp>
        <p:nvSpPr>
          <p:cNvPr id="3" name="Content Placeholder 2"/>
          <p:cNvSpPr>
            <a:spLocks noGrp="1"/>
          </p:cNvSpPr>
          <p:nvPr>
            <p:ph sz="quarter" idx="11"/>
          </p:nvPr>
        </p:nvSpPr>
        <p:spPr>
          <a:xfrm>
            <a:off x="482585" y="1117601"/>
            <a:ext cx="8281479" cy="5266848"/>
          </a:xfrm>
        </p:spPr>
        <p:txBody>
          <a:bodyPr/>
          <a:lstStyle/>
          <a:p>
            <a:pPr>
              <a:buNone/>
            </a:pPr>
            <a:r>
              <a:rPr lang="en-US" sz="2400" dirty="0"/>
              <a:t>Good Clinical Practice (GCP) Training</a:t>
            </a:r>
          </a:p>
          <a:p>
            <a:pPr lvl="1"/>
            <a:r>
              <a:rPr lang="en-US" sz="2000" dirty="0"/>
              <a:t>Required at least every three years for all Investigator (IVR), Non-Physician Investigator (NPIVR), and Associate Plus (AP) registration types</a:t>
            </a:r>
          </a:p>
          <a:p>
            <a:pPr lvl="2"/>
            <a:r>
              <a:rPr lang="en-US" sz="2000" u="sng" dirty="0">
                <a:hlinkClick r:id="rId3"/>
              </a:rPr>
              <a:t>https://grants.nih.gov/grants/guide/notice-files/NOT-OD-16-148.html</a:t>
            </a:r>
            <a:endParaRPr lang="en-US" sz="2000" dirty="0"/>
          </a:p>
          <a:p>
            <a:pPr lvl="1"/>
            <a:r>
              <a:rPr lang="en-US" sz="2000" dirty="0"/>
              <a:t>Must provide Training Provider, Course Title, Completion Date, and Expiration Date (if applicable) and </a:t>
            </a:r>
            <a:r>
              <a:rPr lang="en-US" sz="2000" b="1" i="1" dirty="0"/>
              <a:t>must upload certificate</a:t>
            </a:r>
            <a:endParaRPr lang="en-US" sz="2000" dirty="0"/>
          </a:p>
          <a:p>
            <a:pPr lvl="1"/>
            <a:r>
              <a:rPr lang="en-US" sz="2000" dirty="0"/>
              <a:t>Expiration date equals either (1) expiration date set by course provider OR (2) three years from course completion date, whichever occurs first</a:t>
            </a:r>
          </a:p>
        </p:txBody>
      </p:sp>
    </p:spTree>
    <p:extLst>
      <p:ext uri="{BB962C8B-B14F-4D97-AF65-F5344CB8AC3E}">
        <p14:creationId xmlns:p14="http://schemas.microsoft.com/office/powerpoint/2010/main" val="1769885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Registration Documents:  NCI Biosketch</a:t>
            </a:r>
          </a:p>
        </p:txBody>
      </p:sp>
      <p:sp>
        <p:nvSpPr>
          <p:cNvPr id="3" name="Content Placeholder 2"/>
          <p:cNvSpPr>
            <a:spLocks noGrp="1"/>
          </p:cNvSpPr>
          <p:nvPr>
            <p:ph sz="quarter" idx="11"/>
          </p:nvPr>
        </p:nvSpPr>
        <p:spPr>
          <a:xfrm>
            <a:off x="482585" y="1009650"/>
            <a:ext cx="8281479" cy="5562599"/>
          </a:xfrm>
        </p:spPr>
        <p:txBody>
          <a:bodyPr/>
          <a:lstStyle/>
          <a:p>
            <a:pPr>
              <a:buNone/>
            </a:pPr>
            <a:r>
              <a:rPr lang="en-US" dirty="0"/>
              <a:t>Common options for GCP training include …</a:t>
            </a:r>
          </a:p>
          <a:p>
            <a:pPr lvl="2"/>
            <a:r>
              <a:rPr lang="en-US" sz="1600" dirty="0"/>
              <a:t>Collaborative Institutional Training Initiative (CITI) GCP for Clinical Trials with Investigational Drugs and Medical Devices (US FDA Focus) &lt; </a:t>
            </a:r>
            <a:r>
              <a:rPr lang="en-US" sz="1600" u="sng" dirty="0">
                <a:hlinkClick r:id="rId3"/>
              </a:rPr>
              <a:t>https://about.citiprogram.org/en/series/good-clinical-practice-gcp/</a:t>
            </a:r>
            <a:r>
              <a:rPr lang="en-US" sz="1600" dirty="0"/>
              <a:t> &gt; and &lt; </a:t>
            </a:r>
            <a:r>
              <a:rPr lang="en-US" sz="1600" u="sng" dirty="0">
                <a:hlinkClick r:id="rId4"/>
              </a:rPr>
              <a:t>https://about.citiprogram.org/en/course/good-clinical-practice-basic-fda/</a:t>
            </a:r>
            <a:r>
              <a:rPr lang="en-US" sz="1600" dirty="0"/>
              <a:t> &gt; (charges apply, CITI completion and expiration dates apply)</a:t>
            </a:r>
          </a:p>
          <a:p>
            <a:pPr lvl="2"/>
            <a:r>
              <a:rPr lang="en-US" sz="1600" dirty="0"/>
              <a:t>Collaborative Institutional Training Initiative (CITI) GCP for Clinical Trials with Investigational Drugs and Biologics (ICH Focus) &lt; </a:t>
            </a:r>
            <a:r>
              <a:rPr lang="en-US" sz="1600" u="sng" dirty="0">
                <a:hlinkClick r:id="rId3"/>
              </a:rPr>
              <a:t>https://about.citiprogram.org/en/series/good-clinical-practice-gcp/</a:t>
            </a:r>
            <a:r>
              <a:rPr lang="en-US" sz="1600" dirty="0"/>
              <a:t> &gt; and &lt; </a:t>
            </a:r>
            <a:r>
              <a:rPr lang="en-US" sz="1600" u="sng" dirty="0">
                <a:hlinkClick r:id="rId5"/>
              </a:rPr>
              <a:t>https://about.citiprogram.org/en/course/good-clinical-practice-basic-ich/</a:t>
            </a:r>
            <a:r>
              <a:rPr lang="en-US" sz="1600" dirty="0"/>
              <a:t> &gt; (charges apply, CITI completion and expiration dates apply)</a:t>
            </a:r>
          </a:p>
          <a:p>
            <a:pPr lvl="2"/>
            <a:r>
              <a:rPr lang="en-US" sz="1600" dirty="0"/>
              <a:t>National Institute of Allergy and Infectious Diseases (NIAID) Good Clinical Practices course &lt; </a:t>
            </a:r>
            <a:r>
              <a:rPr lang="en-US" sz="1600" u="sng" dirty="0">
                <a:hlinkClick r:id="rId6"/>
              </a:rPr>
              <a:t>https://gcplearningcenter.niaid.nih.gov/</a:t>
            </a:r>
            <a:r>
              <a:rPr lang="en-US" sz="1600" dirty="0"/>
              <a:t> &gt; (free of charge, NIAID completion date applies, default three year expiration date applies)</a:t>
            </a:r>
          </a:p>
          <a:p>
            <a:pPr lvl="2"/>
            <a:r>
              <a:rPr lang="en-US" sz="1600" dirty="0"/>
              <a:t>National Institute on Drug Abuse (NIDA) Good Clinical Practice course &lt; </a:t>
            </a:r>
            <a:r>
              <a:rPr lang="en-US" sz="1600" u="sng" dirty="0">
                <a:hlinkClick r:id="rId7"/>
              </a:rPr>
              <a:t>https://gcp.nidatraining.org/</a:t>
            </a:r>
            <a:r>
              <a:rPr lang="en-US" sz="1600" dirty="0"/>
              <a:t> &gt; (free of charge, NIDA completion and expiration dates apply)</a:t>
            </a:r>
          </a:p>
          <a:p>
            <a:pPr lvl="2"/>
            <a:r>
              <a:rPr lang="en-US" sz="1600" dirty="0"/>
              <a:t>Transcelerate GCP Mutual Recognition Program &lt; </a:t>
            </a:r>
            <a:r>
              <a:rPr lang="en-US" sz="1600" u="sng" dirty="0">
                <a:hlinkClick r:id="rId8"/>
              </a:rPr>
              <a:t>http://www.transceleratebiopharmainc.com/gcp-training-attestation/</a:t>
            </a:r>
            <a:r>
              <a:rPr lang="en-US" sz="1600" dirty="0"/>
              <a:t> &gt;</a:t>
            </a:r>
          </a:p>
          <a:p>
            <a:pPr lvl="1">
              <a:spcBef>
                <a:spcPts val="600"/>
              </a:spcBef>
              <a:buFont typeface="Wingdings" pitchFamily="2" charset="2"/>
              <a:buChar char="§"/>
            </a:pPr>
            <a:endParaRPr lang="en-US" sz="2000" dirty="0"/>
          </a:p>
        </p:txBody>
      </p:sp>
    </p:spTree>
    <p:extLst>
      <p:ext uri="{BB962C8B-B14F-4D97-AF65-F5344CB8AC3E}">
        <p14:creationId xmlns:p14="http://schemas.microsoft.com/office/powerpoint/2010/main" val="3608827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5" y="470136"/>
            <a:ext cx="8336325" cy="423193"/>
          </a:xfrm>
        </p:spPr>
        <p:txBody>
          <a:bodyPr/>
          <a:lstStyle/>
          <a:p>
            <a:r>
              <a:rPr lang="en-US" sz="2800" dirty="0"/>
              <a:t>Registration Documents:  Financial Disclosure Form </a:t>
            </a:r>
          </a:p>
        </p:txBody>
      </p:sp>
      <p:sp>
        <p:nvSpPr>
          <p:cNvPr id="3" name="Content Placeholder 2"/>
          <p:cNvSpPr>
            <a:spLocks noGrp="1"/>
          </p:cNvSpPr>
          <p:nvPr>
            <p:ph sz="quarter" idx="11"/>
          </p:nvPr>
        </p:nvSpPr>
        <p:spPr>
          <a:xfrm>
            <a:off x="627796" y="1433016"/>
            <a:ext cx="8031571" cy="4862457"/>
          </a:xfrm>
        </p:spPr>
        <p:txBody>
          <a:bodyPr/>
          <a:lstStyle/>
          <a:p>
            <a:pPr marL="0" indent="0">
              <a:spcBef>
                <a:spcPts val="1000"/>
              </a:spcBef>
              <a:buNone/>
            </a:pPr>
            <a:r>
              <a:rPr lang="en-US" sz="2400" dirty="0"/>
              <a:t>Completed at time of registration packet submission (i.e., information not part of NCI Profile in RCR)</a:t>
            </a:r>
          </a:p>
          <a:p>
            <a:pPr lvl="1">
              <a:spcBef>
                <a:spcPts val="1000"/>
              </a:spcBef>
            </a:pPr>
            <a:r>
              <a:rPr lang="en-US" sz="2000" dirty="0"/>
              <a:t>Four questions regarding potential financial conflicts</a:t>
            </a:r>
          </a:p>
          <a:p>
            <a:pPr lvl="1">
              <a:spcBef>
                <a:spcPts val="1000"/>
              </a:spcBef>
            </a:pPr>
            <a:r>
              <a:rPr lang="en-US" sz="2000" dirty="0"/>
              <a:t>If any question answered “yes”, source of potential conflict (e.g., pharmaceutical company) must be identified</a:t>
            </a:r>
          </a:p>
          <a:p>
            <a:pPr lvl="1">
              <a:spcBef>
                <a:spcPts val="1000"/>
              </a:spcBef>
            </a:pPr>
            <a:r>
              <a:rPr lang="en-US" sz="2000" dirty="0"/>
              <a:t>Electronic signature (CTEP-IAM username and password) and date</a:t>
            </a:r>
          </a:p>
        </p:txBody>
      </p:sp>
    </p:spTree>
    <p:extLst>
      <p:ext uri="{BB962C8B-B14F-4D97-AF65-F5344CB8AC3E}">
        <p14:creationId xmlns:p14="http://schemas.microsoft.com/office/powerpoint/2010/main" val="912041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Registration Documents:  Agent Shipment Form</a:t>
            </a:r>
          </a:p>
        </p:txBody>
      </p:sp>
      <p:sp>
        <p:nvSpPr>
          <p:cNvPr id="3" name="Content Placeholder 2"/>
          <p:cNvSpPr>
            <a:spLocks noGrp="1"/>
          </p:cNvSpPr>
          <p:nvPr>
            <p:ph sz="quarter" idx="11"/>
          </p:nvPr>
        </p:nvSpPr>
        <p:spPr>
          <a:xfrm>
            <a:off x="377889" y="1319283"/>
            <a:ext cx="8281479" cy="5122459"/>
          </a:xfrm>
        </p:spPr>
        <p:txBody>
          <a:bodyPr/>
          <a:lstStyle/>
          <a:p>
            <a:pPr marL="233363" lvl="1" indent="-4763">
              <a:spcBef>
                <a:spcPts val="0"/>
              </a:spcBef>
              <a:buNone/>
            </a:pPr>
            <a:r>
              <a:rPr lang="en-US" sz="2400" dirty="0"/>
              <a:t>Registering investigator will populate their NCI Profile in RCR with:</a:t>
            </a:r>
          </a:p>
          <a:p>
            <a:pPr lvl="2">
              <a:spcBef>
                <a:spcPts val="600"/>
              </a:spcBef>
              <a:spcAft>
                <a:spcPts val="0"/>
              </a:spcAft>
              <a:buFont typeface="Wingdings" pitchFamily="2" charset="2"/>
              <a:buChar char="§"/>
            </a:pPr>
            <a:r>
              <a:rPr lang="en-US" sz="2000" dirty="0"/>
              <a:t>Shipping Site</a:t>
            </a:r>
          </a:p>
          <a:p>
            <a:pPr lvl="2">
              <a:spcBef>
                <a:spcPts val="600"/>
              </a:spcBef>
              <a:spcAft>
                <a:spcPts val="0"/>
              </a:spcAft>
              <a:buFont typeface="Wingdings" pitchFamily="2" charset="2"/>
              <a:buChar char="§"/>
            </a:pPr>
            <a:r>
              <a:rPr lang="en-US" sz="2000" dirty="0"/>
              <a:t>Shipping Address</a:t>
            </a:r>
          </a:p>
          <a:p>
            <a:pPr lvl="2">
              <a:spcBef>
                <a:spcPts val="600"/>
              </a:spcBef>
              <a:spcAft>
                <a:spcPts val="0"/>
              </a:spcAft>
              <a:buFont typeface="Wingdings" pitchFamily="2" charset="2"/>
              <a:buChar char="§"/>
            </a:pPr>
            <a:r>
              <a:rPr lang="en-US" sz="2000" dirty="0"/>
              <a:t>Shipping Designee (SD) and contact information</a:t>
            </a:r>
          </a:p>
          <a:p>
            <a:pPr lvl="2">
              <a:spcBef>
                <a:spcPts val="600"/>
              </a:spcBef>
              <a:spcAft>
                <a:spcPts val="0"/>
              </a:spcAft>
              <a:buFont typeface="Wingdings" pitchFamily="2" charset="2"/>
              <a:buChar char="§"/>
            </a:pPr>
            <a:r>
              <a:rPr lang="en-US" sz="2000" dirty="0"/>
              <a:t>Ordering Designees (OD)</a:t>
            </a:r>
          </a:p>
          <a:p>
            <a:pPr lvl="2">
              <a:spcBef>
                <a:spcPts val="600"/>
              </a:spcBef>
              <a:spcAft>
                <a:spcPts val="0"/>
              </a:spcAft>
              <a:buFont typeface="Wingdings" pitchFamily="2" charset="2"/>
              <a:buChar char="§"/>
            </a:pPr>
            <a:r>
              <a:rPr lang="en-US" sz="2000" dirty="0"/>
              <a:t>Standardized suggestions (e.g., “Primary Shipping Designee (PSD)” address or “Preferred Shipping Address (PSA)”) will be offered based on Practice Sites selected</a:t>
            </a:r>
          </a:p>
          <a:p>
            <a:pPr lvl="2">
              <a:spcBef>
                <a:spcPts val="600"/>
              </a:spcBef>
              <a:spcAft>
                <a:spcPts val="0"/>
              </a:spcAft>
              <a:buFont typeface="Wingdings" pitchFamily="2" charset="2"/>
              <a:buChar char="§"/>
            </a:pPr>
            <a:r>
              <a:rPr lang="en-US" sz="2000" dirty="0"/>
              <a:t>Electronic signature (CTEP-IAM username and password) and date</a:t>
            </a:r>
          </a:p>
          <a:p>
            <a:pPr lvl="2">
              <a:spcBef>
                <a:spcPts val="0"/>
              </a:spcBef>
              <a:buFont typeface="Arial" panose="020B0604020202020204" pitchFamily="34" charset="0"/>
              <a:buChar char="•"/>
            </a:pPr>
            <a:endParaRPr lang="en-US" sz="800" dirty="0"/>
          </a:p>
          <a:p>
            <a:pPr marL="690563" lvl="2" indent="-233363">
              <a:spcBef>
                <a:spcPts val="0"/>
              </a:spcBef>
              <a:buNone/>
            </a:pPr>
            <a:r>
              <a:rPr lang="en-US" dirty="0"/>
              <a:t>NOTE: Only available for IVR registration type and only </a:t>
            </a:r>
            <a:r>
              <a:rPr lang="en-US" b="1" i="1" dirty="0"/>
              <a:t>required </a:t>
            </a:r>
            <a:r>
              <a:rPr lang="en-US" dirty="0"/>
              <a:t>for investigators requesting shipment of investigational agent from the Pharmaceutical Management Branch (PMB).</a:t>
            </a:r>
          </a:p>
          <a:p>
            <a:pPr lvl="2">
              <a:spcBef>
                <a:spcPts val="0"/>
              </a:spcBef>
              <a:buNone/>
            </a:pPr>
            <a:r>
              <a:rPr lang="en-US" dirty="0"/>
              <a:t>.  </a:t>
            </a:r>
            <a:endParaRPr lang="en-US" b="1" i="1" dirty="0"/>
          </a:p>
        </p:txBody>
      </p:sp>
    </p:spTree>
    <p:extLst>
      <p:ext uri="{BB962C8B-B14F-4D97-AF65-F5344CB8AC3E}">
        <p14:creationId xmlns:p14="http://schemas.microsoft.com/office/powerpoint/2010/main" val="2143193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Registration Type – Investigator (IVR)</a:t>
            </a:r>
          </a:p>
        </p:txBody>
      </p:sp>
      <p:sp>
        <p:nvSpPr>
          <p:cNvPr id="3" name="Content Placeholder 2"/>
          <p:cNvSpPr>
            <a:spLocks noGrp="1"/>
          </p:cNvSpPr>
          <p:nvPr>
            <p:ph sz="quarter" idx="11"/>
          </p:nvPr>
        </p:nvSpPr>
        <p:spPr>
          <a:xfrm>
            <a:off x="481520" y="1976728"/>
            <a:ext cx="8280343" cy="4692085"/>
          </a:xfrm>
        </p:spPr>
        <p:txBody>
          <a:bodyPr/>
          <a:lstStyle/>
          <a:p>
            <a:pPr marL="0" indent="0">
              <a:spcAft>
                <a:spcPts val="600"/>
              </a:spcAft>
              <a:buNone/>
            </a:pPr>
            <a:r>
              <a:rPr lang="en-US" sz="2400" dirty="0"/>
              <a:t>Roles (application)</a:t>
            </a:r>
          </a:p>
          <a:p>
            <a:pPr lvl="1">
              <a:spcBef>
                <a:spcPts val="0"/>
              </a:spcBef>
            </a:pPr>
            <a:r>
              <a:rPr lang="en-US" sz="2000" dirty="0"/>
              <a:t>Protocol PI for CTEP- or DCP-sponsored protocols (START)</a:t>
            </a:r>
          </a:p>
          <a:p>
            <a:pPr lvl="1">
              <a:spcBef>
                <a:spcPts val="0"/>
              </a:spcBef>
            </a:pPr>
            <a:r>
              <a:rPr lang="en-US" sz="2000" dirty="0"/>
              <a:t>Site-Protocol PI (i.e., IRB PI) for CTEP- or DCP-sponsored studies (Regulatory Support System [RSS])</a:t>
            </a:r>
          </a:p>
          <a:p>
            <a:pPr lvl="1">
              <a:spcBef>
                <a:spcPts val="0"/>
              </a:spcBef>
            </a:pPr>
            <a:r>
              <a:rPr lang="en-US" sz="2000" dirty="0"/>
              <a:t>Consenting or “Enrolling” (Credit, Treating, Drug Shipment, Receiving [transfer to]) investigator for CTEP- or DCP-sponsored studies (Oncology Patient Enrollment Network [OPEN])</a:t>
            </a:r>
          </a:p>
          <a:p>
            <a:pPr lvl="1">
              <a:spcBef>
                <a:spcPts val="0"/>
              </a:spcBef>
            </a:pPr>
            <a:r>
              <a:rPr lang="en-US" sz="2000" dirty="0"/>
              <a:t>Drug Shipment investigator for CTEP-sponsored protocols (Online Agent Order Processing [OAOP])</a:t>
            </a:r>
          </a:p>
          <a:p>
            <a:pPr lvl="1">
              <a:spcBef>
                <a:spcPts val="0"/>
              </a:spcBef>
            </a:pPr>
            <a:r>
              <a:rPr lang="en-US" sz="2000" dirty="0"/>
              <a:t>Site Investigator for CTEP- or DCP-sponsored studies (RAVE)</a:t>
            </a:r>
          </a:p>
          <a:p>
            <a:pPr marL="228600" lvl="1" indent="0">
              <a:spcBef>
                <a:spcPts val="0"/>
              </a:spcBef>
              <a:buNone/>
            </a:pPr>
            <a:endParaRPr lang="en-US" sz="800" dirty="0"/>
          </a:p>
          <a:p>
            <a:pPr marL="228600" lvl="1" indent="0">
              <a:spcBef>
                <a:spcPts val="0"/>
              </a:spcBef>
              <a:buNone/>
            </a:pPr>
            <a:r>
              <a:rPr lang="en-US" sz="1800" dirty="0"/>
              <a:t>NOTE:  MD, DO, or international equivalent</a:t>
            </a:r>
          </a:p>
        </p:txBody>
      </p:sp>
      <p:grpSp>
        <p:nvGrpSpPr>
          <p:cNvPr id="11" name="Group 10"/>
          <p:cNvGrpSpPr/>
          <p:nvPr/>
        </p:nvGrpSpPr>
        <p:grpSpPr>
          <a:xfrm>
            <a:off x="523494" y="998633"/>
            <a:ext cx="7763256" cy="548640"/>
            <a:chOff x="523494" y="998633"/>
            <a:chExt cx="7763256" cy="548640"/>
          </a:xfrm>
        </p:grpSpPr>
        <p:cxnSp>
          <p:nvCxnSpPr>
            <p:cNvPr id="5" name="Straight Connector 4"/>
            <p:cNvCxnSpPr/>
            <p:nvPr/>
          </p:nvCxnSpPr>
          <p:spPr>
            <a:xfrm>
              <a:off x="523494" y="1268827"/>
              <a:ext cx="7763256"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 name="Flowchart: Process 5"/>
            <p:cNvSpPr/>
            <p:nvPr/>
          </p:nvSpPr>
          <p:spPr>
            <a:xfrm>
              <a:off x="1463572" y="998633"/>
              <a:ext cx="970407" cy="548006"/>
            </a:xfrm>
            <a:prstGeom prst="flowChartProcess">
              <a:avLst/>
            </a:prstGeom>
            <a:gradFill flip="none" rotWithShape="1">
              <a:gsLst>
                <a:gs pos="0">
                  <a:srgbClr val="AEC87A"/>
                </a:gs>
                <a:gs pos="50000">
                  <a:srgbClr val="D4E2B8"/>
                </a:gs>
                <a:gs pos="100000">
                  <a:srgbClr val="DEE9C9"/>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tx1">
                      <a:lumMod val="50000"/>
                    </a:schemeClr>
                  </a:solidFill>
                  <a:cs typeface="Arial" panose="020B0604020202020204" pitchFamily="34" charset="0"/>
                </a:rPr>
                <a:t>IVR</a:t>
              </a:r>
            </a:p>
          </p:txBody>
        </p:sp>
        <p:sp>
          <p:nvSpPr>
            <p:cNvPr id="7" name="Flowchart: Process 6"/>
            <p:cNvSpPr/>
            <p:nvPr/>
          </p:nvSpPr>
          <p:spPr>
            <a:xfrm>
              <a:off x="2658389" y="998633"/>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NPIVR</a:t>
              </a:r>
            </a:p>
          </p:txBody>
        </p:sp>
        <p:sp>
          <p:nvSpPr>
            <p:cNvPr id="8" name="Flowchart: Process 7"/>
            <p:cNvSpPr/>
            <p:nvPr/>
          </p:nvSpPr>
          <p:spPr>
            <a:xfrm>
              <a:off x="3859735" y="999267"/>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AP</a:t>
              </a:r>
            </a:p>
          </p:txBody>
        </p:sp>
        <p:sp>
          <p:nvSpPr>
            <p:cNvPr id="9" name="Flowchart: Process 8"/>
            <p:cNvSpPr/>
            <p:nvPr/>
          </p:nvSpPr>
          <p:spPr>
            <a:xfrm>
              <a:off x="5052060" y="999267"/>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A</a:t>
              </a:r>
            </a:p>
          </p:txBody>
        </p:sp>
        <p:sp>
          <p:nvSpPr>
            <p:cNvPr id="10" name="Flowchart: Process 9"/>
            <p:cNvSpPr/>
            <p:nvPr/>
          </p:nvSpPr>
          <p:spPr>
            <a:xfrm>
              <a:off x="6244385" y="998634"/>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AB</a:t>
              </a:r>
            </a:p>
          </p:txBody>
        </p:sp>
      </p:grpSp>
    </p:spTree>
    <p:extLst>
      <p:ext uri="{BB962C8B-B14F-4D97-AF65-F5344CB8AC3E}">
        <p14:creationId xmlns:p14="http://schemas.microsoft.com/office/powerpoint/2010/main" val="1533551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415544"/>
            <a:ext cx="8434316" cy="423193"/>
          </a:xfrm>
        </p:spPr>
        <p:txBody>
          <a:bodyPr/>
          <a:lstStyle/>
          <a:p>
            <a:r>
              <a:rPr lang="en-US" sz="2600" dirty="0"/>
              <a:t>Registration Type – Non-Physician Investigator (NPIVR)</a:t>
            </a:r>
          </a:p>
        </p:txBody>
      </p:sp>
      <p:sp>
        <p:nvSpPr>
          <p:cNvPr id="3" name="Content Placeholder 2"/>
          <p:cNvSpPr>
            <a:spLocks noGrp="1"/>
          </p:cNvSpPr>
          <p:nvPr>
            <p:ph sz="quarter" idx="11"/>
          </p:nvPr>
        </p:nvSpPr>
        <p:spPr>
          <a:xfrm>
            <a:off x="481521" y="1878226"/>
            <a:ext cx="8165592" cy="4697743"/>
          </a:xfrm>
        </p:spPr>
        <p:txBody>
          <a:bodyPr/>
          <a:lstStyle/>
          <a:p>
            <a:pPr marL="0" indent="0">
              <a:buNone/>
            </a:pPr>
            <a:r>
              <a:rPr lang="en-US" sz="2400" dirty="0"/>
              <a:t>Roles (application)</a:t>
            </a:r>
          </a:p>
          <a:p>
            <a:pPr lvl="1">
              <a:spcAft>
                <a:spcPts val="600"/>
              </a:spcAft>
            </a:pPr>
            <a:r>
              <a:rPr lang="en-US" sz="1800" dirty="0"/>
              <a:t>Protocol PI for select DCP- or CTEP-sponsored protocols (START)</a:t>
            </a:r>
          </a:p>
          <a:p>
            <a:pPr lvl="2">
              <a:spcAft>
                <a:spcPts val="1200"/>
              </a:spcAft>
            </a:pPr>
            <a:r>
              <a:rPr lang="en-US" sz="1600" dirty="0"/>
              <a:t>Protocol flagged by sponsor as “NPIVR eligible as Protocol PI”</a:t>
            </a:r>
          </a:p>
          <a:p>
            <a:pPr lvl="1">
              <a:spcAft>
                <a:spcPts val="600"/>
              </a:spcAft>
            </a:pPr>
            <a:r>
              <a:rPr lang="en-US" sz="1800" dirty="0"/>
              <a:t>Site-Protocol PI for select DCP-sponsored studies (RSS)</a:t>
            </a:r>
          </a:p>
          <a:p>
            <a:pPr lvl="2">
              <a:spcAft>
                <a:spcPts val="1200"/>
              </a:spcAft>
            </a:pPr>
            <a:r>
              <a:rPr lang="en-US" sz="1600" dirty="0"/>
              <a:t>Protocol flagged by sponsor as “NPIVR eligible as Site-Protocol PI”</a:t>
            </a:r>
          </a:p>
          <a:p>
            <a:pPr lvl="1">
              <a:spcAft>
                <a:spcPts val="600"/>
              </a:spcAft>
            </a:pPr>
            <a:r>
              <a:rPr lang="en-US" sz="1800" dirty="0"/>
              <a:t>“Enrolling” (Credit, Treating, Receiving [transfer to]) investigator for select DCP-sponsored studies (OPEN)</a:t>
            </a:r>
          </a:p>
          <a:p>
            <a:pPr lvl="2">
              <a:spcAft>
                <a:spcPts val="1200"/>
              </a:spcAft>
            </a:pPr>
            <a:r>
              <a:rPr lang="en-US" sz="1600" dirty="0"/>
              <a:t>Protocol flagged by sponsor as “NPIVR eligible as Enrolling Investigator"</a:t>
            </a:r>
          </a:p>
          <a:p>
            <a:pPr lvl="1"/>
            <a:r>
              <a:rPr lang="en-US" sz="1800" dirty="0"/>
              <a:t>Consenting Person for CTEP- or DCP-sponsored protocols (OPEN)</a:t>
            </a:r>
          </a:p>
          <a:p>
            <a:pPr lvl="1"/>
            <a:r>
              <a:rPr lang="en-US" sz="1800" dirty="0"/>
              <a:t>Site Investigator for select DCP-sponsored studies (RAVE)</a:t>
            </a:r>
          </a:p>
          <a:p>
            <a:pPr marL="228600" lvl="1" indent="0">
              <a:buNone/>
            </a:pPr>
            <a:endParaRPr lang="en-US" sz="800" dirty="0"/>
          </a:p>
          <a:p>
            <a:pPr lvl="1">
              <a:spcAft>
                <a:spcPts val="300"/>
              </a:spcAft>
              <a:buNone/>
            </a:pPr>
            <a:r>
              <a:rPr lang="en-US" sz="1600" dirty="0"/>
              <a:t>NOTE:  NPIVR cannot “order” study agent in OAOP or be a drug shipment investigator in OPEN and cannot “prescribe” study agents on CTEP-sponsored protocols.</a:t>
            </a:r>
          </a:p>
          <a:p>
            <a:pPr lvl="1">
              <a:spcAft>
                <a:spcPts val="300"/>
              </a:spcAft>
              <a:buNone/>
            </a:pPr>
            <a:endParaRPr lang="en-US" sz="1600" dirty="0"/>
          </a:p>
          <a:p>
            <a:pPr lvl="1">
              <a:buNone/>
            </a:pPr>
            <a:endParaRPr lang="en-US" sz="1800" dirty="0"/>
          </a:p>
        </p:txBody>
      </p:sp>
      <p:grpSp>
        <p:nvGrpSpPr>
          <p:cNvPr id="4" name="Group 3"/>
          <p:cNvGrpSpPr/>
          <p:nvPr/>
        </p:nvGrpSpPr>
        <p:grpSpPr>
          <a:xfrm>
            <a:off x="523494" y="998633"/>
            <a:ext cx="7763256" cy="548640"/>
            <a:chOff x="523494" y="998633"/>
            <a:chExt cx="7763256" cy="548640"/>
          </a:xfrm>
        </p:grpSpPr>
        <p:cxnSp>
          <p:nvCxnSpPr>
            <p:cNvPr id="5" name="Straight Connector 4"/>
            <p:cNvCxnSpPr/>
            <p:nvPr/>
          </p:nvCxnSpPr>
          <p:spPr>
            <a:xfrm>
              <a:off x="523494" y="1268827"/>
              <a:ext cx="7763256"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 name="Flowchart: Process 5"/>
            <p:cNvSpPr/>
            <p:nvPr/>
          </p:nvSpPr>
          <p:spPr>
            <a:xfrm>
              <a:off x="1463572" y="998633"/>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IVR</a:t>
              </a:r>
            </a:p>
          </p:txBody>
        </p:sp>
        <p:sp>
          <p:nvSpPr>
            <p:cNvPr id="7" name="Flowchart: Process 6"/>
            <p:cNvSpPr/>
            <p:nvPr/>
          </p:nvSpPr>
          <p:spPr>
            <a:xfrm>
              <a:off x="2658389" y="998633"/>
              <a:ext cx="970407" cy="548006"/>
            </a:xfrm>
            <a:prstGeom prst="flowChartProcess">
              <a:avLst/>
            </a:prstGeom>
            <a:gradFill flip="none" rotWithShape="1">
              <a:gsLst>
                <a:gs pos="0">
                  <a:srgbClr val="B3A2C7"/>
                </a:gs>
                <a:gs pos="50000">
                  <a:srgbClr val="CCC1DA"/>
                </a:gs>
                <a:gs pos="100000">
                  <a:srgbClr val="E6E0EC"/>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tx1">
                      <a:lumMod val="50000"/>
                    </a:schemeClr>
                  </a:solidFill>
                  <a:cs typeface="Arial" panose="020B0604020202020204" pitchFamily="34" charset="0"/>
                </a:rPr>
                <a:t>NPIVR</a:t>
              </a:r>
            </a:p>
          </p:txBody>
        </p:sp>
        <p:sp>
          <p:nvSpPr>
            <p:cNvPr id="8" name="Flowchart: Process 7"/>
            <p:cNvSpPr/>
            <p:nvPr/>
          </p:nvSpPr>
          <p:spPr>
            <a:xfrm>
              <a:off x="3859735" y="999267"/>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AP</a:t>
              </a:r>
            </a:p>
          </p:txBody>
        </p:sp>
        <p:sp>
          <p:nvSpPr>
            <p:cNvPr id="9" name="Flowchart: Process 8"/>
            <p:cNvSpPr/>
            <p:nvPr/>
          </p:nvSpPr>
          <p:spPr>
            <a:xfrm>
              <a:off x="5052060" y="999267"/>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A</a:t>
              </a:r>
            </a:p>
          </p:txBody>
        </p:sp>
        <p:sp>
          <p:nvSpPr>
            <p:cNvPr id="10" name="Flowchart: Process 9"/>
            <p:cNvSpPr/>
            <p:nvPr/>
          </p:nvSpPr>
          <p:spPr>
            <a:xfrm>
              <a:off x="6244385" y="998634"/>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AB</a:t>
              </a:r>
            </a:p>
          </p:txBody>
        </p:sp>
      </p:grpSp>
    </p:spTree>
    <p:extLst>
      <p:ext uri="{BB962C8B-B14F-4D97-AF65-F5344CB8AC3E}">
        <p14:creationId xmlns:p14="http://schemas.microsoft.com/office/powerpoint/2010/main" val="3454587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415544"/>
            <a:ext cx="8434316" cy="423193"/>
          </a:xfrm>
        </p:spPr>
        <p:txBody>
          <a:bodyPr/>
          <a:lstStyle/>
          <a:p>
            <a:r>
              <a:rPr lang="en-US" sz="2600" dirty="0"/>
              <a:t>Registration Type – Non-Physician Investigator (NPIVR)</a:t>
            </a:r>
          </a:p>
        </p:txBody>
      </p:sp>
      <p:sp>
        <p:nvSpPr>
          <p:cNvPr id="3" name="Content Placeholder 2"/>
          <p:cNvSpPr>
            <a:spLocks noGrp="1"/>
          </p:cNvSpPr>
          <p:nvPr>
            <p:ph sz="quarter" idx="11"/>
          </p:nvPr>
        </p:nvSpPr>
        <p:spPr>
          <a:xfrm>
            <a:off x="481521" y="1878227"/>
            <a:ext cx="8165592" cy="438666"/>
          </a:xfrm>
        </p:spPr>
        <p:txBody>
          <a:bodyPr/>
          <a:lstStyle/>
          <a:p>
            <a:pPr marL="0" indent="0">
              <a:buNone/>
            </a:pPr>
            <a:r>
              <a:rPr lang="en-US" b="1" dirty="0"/>
              <a:t>Degrees that might be expected to register as an NPIVR</a:t>
            </a:r>
          </a:p>
        </p:txBody>
      </p:sp>
      <p:grpSp>
        <p:nvGrpSpPr>
          <p:cNvPr id="4" name="Group 3"/>
          <p:cNvGrpSpPr/>
          <p:nvPr/>
        </p:nvGrpSpPr>
        <p:grpSpPr>
          <a:xfrm>
            <a:off x="523494" y="998633"/>
            <a:ext cx="7763256" cy="548640"/>
            <a:chOff x="523494" y="998633"/>
            <a:chExt cx="7763256" cy="548640"/>
          </a:xfrm>
        </p:grpSpPr>
        <p:cxnSp>
          <p:nvCxnSpPr>
            <p:cNvPr id="5" name="Straight Connector 4"/>
            <p:cNvCxnSpPr/>
            <p:nvPr/>
          </p:nvCxnSpPr>
          <p:spPr>
            <a:xfrm>
              <a:off x="523494" y="1268827"/>
              <a:ext cx="7763256"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 name="Flowchart: Process 5"/>
            <p:cNvSpPr/>
            <p:nvPr/>
          </p:nvSpPr>
          <p:spPr>
            <a:xfrm>
              <a:off x="1463572" y="998633"/>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IVR</a:t>
              </a:r>
            </a:p>
          </p:txBody>
        </p:sp>
        <p:sp>
          <p:nvSpPr>
            <p:cNvPr id="7" name="Flowchart: Process 6"/>
            <p:cNvSpPr/>
            <p:nvPr/>
          </p:nvSpPr>
          <p:spPr>
            <a:xfrm>
              <a:off x="2658389" y="998633"/>
              <a:ext cx="970407" cy="548006"/>
            </a:xfrm>
            <a:prstGeom prst="flowChartProcess">
              <a:avLst/>
            </a:prstGeom>
            <a:gradFill flip="none" rotWithShape="1">
              <a:gsLst>
                <a:gs pos="0">
                  <a:srgbClr val="B3A2C7"/>
                </a:gs>
                <a:gs pos="50000">
                  <a:srgbClr val="CCC1DA"/>
                </a:gs>
                <a:gs pos="100000">
                  <a:srgbClr val="E6E0EC"/>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tx1">
                      <a:lumMod val="50000"/>
                    </a:schemeClr>
                  </a:solidFill>
                  <a:cs typeface="Arial" panose="020B0604020202020204" pitchFamily="34" charset="0"/>
                </a:rPr>
                <a:t>NPIVR</a:t>
              </a:r>
            </a:p>
          </p:txBody>
        </p:sp>
        <p:sp>
          <p:nvSpPr>
            <p:cNvPr id="8" name="Flowchart: Process 7"/>
            <p:cNvSpPr/>
            <p:nvPr/>
          </p:nvSpPr>
          <p:spPr>
            <a:xfrm>
              <a:off x="3859735" y="999267"/>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AP</a:t>
              </a:r>
            </a:p>
          </p:txBody>
        </p:sp>
        <p:sp>
          <p:nvSpPr>
            <p:cNvPr id="9" name="Flowchart: Process 8"/>
            <p:cNvSpPr/>
            <p:nvPr/>
          </p:nvSpPr>
          <p:spPr>
            <a:xfrm>
              <a:off x="5052060" y="999267"/>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A</a:t>
              </a:r>
            </a:p>
          </p:txBody>
        </p:sp>
        <p:sp>
          <p:nvSpPr>
            <p:cNvPr id="10" name="Flowchart: Process 9"/>
            <p:cNvSpPr/>
            <p:nvPr/>
          </p:nvSpPr>
          <p:spPr>
            <a:xfrm>
              <a:off x="6244385" y="998634"/>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AB</a:t>
              </a:r>
            </a:p>
          </p:txBody>
        </p:sp>
      </p:grpSp>
      <p:sp>
        <p:nvSpPr>
          <p:cNvPr id="12" name="TextBox 11"/>
          <p:cNvSpPr txBox="1"/>
          <p:nvPr/>
        </p:nvSpPr>
        <p:spPr>
          <a:xfrm>
            <a:off x="481521" y="2496065"/>
            <a:ext cx="3892771" cy="3724096"/>
          </a:xfrm>
          <a:prstGeom prst="rect">
            <a:avLst/>
          </a:prstGeom>
          <a:noFill/>
        </p:spPr>
        <p:txBody>
          <a:bodyPr wrap="square" rtlCol="0">
            <a:spAutoFit/>
          </a:bodyPr>
          <a:lstStyle/>
          <a:p>
            <a:pPr marL="285750" indent="-285750">
              <a:buFont typeface="Wingdings" panose="05000000000000000000" pitchFamily="2" charset="2"/>
              <a:buChar char="§"/>
            </a:pPr>
            <a:r>
              <a:rPr lang="en-US" dirty="0">
                <a:latin typeface="Arial" panose="020B0604020202020204" pitchFamily="34" charset="0"/>
                <a:cs typeface="Arial" panose="020B0604020202020204" pitchFamily="34" charset="0"/>
              </a:rPr>
              <a:t>NP (Nurse Practitioner)</a:t>
            </a:r>
          </a:p>
          <a:p>
            <a:endParaRPr lang="en-US" sz="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dirty="0">
                <a:latin typeface="Arial" panose="020B0604020202020204" pitchFamily="34" charset="0"/>
                <a:cs typeface="Arial" panose="020B0604020202020204" pitchFamily="34" charset="0"/>
              </a:rPr>
              <a:t>ONP (Oncology Nurse Practitioner)</a:t>
            </a:r>
          </a:p>
          <a:p>
            <a:endParaRPr lang="en-US" sz="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dirty="0">
                <a:latin typeface="Arial" panose="020B0604020202020204" pitchFamily="34" charset="0"/>
                <a:cs typeface="Arial" panose="020B0604020202020204" pitchFamily="34" charset="0"/>
              </a:rPr>
              <a:t>APRN (Advanced Practice Registered Nurse)</a:t>
            </a:r>
          </a:p>
          <a:p>
            <a:endParaRPr lang="en-US" sz="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dirty="0">
                <a:latin typeface="Arial" panose="020B0604020202020204" pitchFamily="34" charset="0"/>
                <a:cs typeface="Arial" panose="020B0604020202020204" pitchFamily="34" charset="0"/>
              </a:rPr>
              <a:t>CNS (Clinical Nurse Specialist)</a:t>
            </a:r>
          </a:p>
          <a:p>
            <a:endParaRPr lang="en-US" sz="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dirty="0">
                <a:latin typeface="Arial" panose="020B0604020202020204" pitchFamily="34" charset="0"/>
                <a:cs typeface="Arial" panose="020B0604020202020204" pitchFamily="34" charset="0"/>
              </a:rPr>
              <a:t>MSN (Master of Science in Nursing)</a:t>
            </a:r>
          </a:p>
          <a:p>
            <a:endParaRPr lang="en-US" sz="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dirty="0">
                <a:latin typeface="Arial" panose="020B0604020202020204" pitchFamily="34" charset="0"/>
                <a:cs typeface="Arial" panose="020B0604020202020204" pitchFamily="34" charset="0"/>
              </a:rPr>
              <a:t>DNP (Doctor of Nursing Practice)</a:t>
            </a:r>
          </a:p>
          <a:p>
            <a:endParaRPr lang="en-US" sz="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dirty="0">
                <a:latin typeface="Arial" panose="020B0604020202020204" pitchFamily="34" charset="0"/>
                <a:cs typeface="Arial" panose="020B0604020202020204" pitchFamily="34" charset="0"/>
              </a:rPr>
              <a:t>DNS (Doctor of Nursing Science)</a:t>
            </a:r>
          </a:p>
        </p:txBody>
      </p:sp>
      <p:sp>
        <p:nvSpPr>
          <p:cNvPr id="17" name="TextBox 16"/>
          <p:cNvSpPr txBox="1"/>
          <p:nvPr/>
        </p:nvSpPr>
        <p:spPr>
          <a:xfrm>
            <a:off x="4661425" y="2502244"/>
            <a:ext cx="3625325" cy="3447098"/>
          </a:xfrm>
          <a:prstGeom prst="rect">
            <a:avLst/>
          </a:prstGeom>
          <a:noFill/>
        </p:spPr>
        <p:txBody>
          <a:bodyPr wrap="square" rtlCol="0">
            <a:spAutoFit/>
          </a:bodyPr>
          <a:lstStyle/>
          <a:p>
            <a:pPr marL="285750" indent="-285750">
              <a:buFont typeface="Wingdings" panose="05000000000000000000" pitchFamily="2" charset="2"/>
              <a:buChar char="§"/>
            </a:pPr>
            <a:r>
              <a:rPr lang="en-US" dirty="0">
                <a:latin typeface="Arial" panose="020B0604020202020204" pitchFamily="34" charset="0"/>
                <a:cs typeface="Arial" panose="020B0604020202020204" pitchFamily="34" charset="0"/>
              </a:rPr>
              <a:t>PA (Physician Assistant)</a:t>
            </a:r>
          </a:p>
          <a:p>
            <a:endParaRPr lang="en-US" sz="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dirty="0">
                <a:latin typeface="Arial" panose="020B0604020202020204" pitchFamily="34" charset="0"/>
                <a:cs typeface="Arial" panose="020B0604020202020204" pitchFamily="34" charset="0"/>
              </a:rPr>
              <a:t>PhD (Doctor of Philosophy)</a:t>
            </a:r>
          </a:p>
          <a:p>
            <a:endParaRPr lang="en-US" sz="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dirty="0">
                <a:latin typeface="Arial" panose="020B0604020202020204" pitchFamily="34" charset="0"/>
                <a:cs typeface="Arial" panose="020B0604020202020204" pitchFamily="34" charset="0"/>
              </a:rPr>
              <a:t>EdD (Doctor of Education)</a:t>
            </a:r>
          </a:p>
          <a:p>
            <a:endParaRPr lang="en-US" sz="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dirty="0">
                <a:latin typeface="Arial" panose="020B0604020202020204" pitchFamily="34" charset="0"/>
                <a:cs typeface="Arial" panose="020B0604020202020204" pitchFamily="34" charset="0"/>
              </a:rPr>
              <a:t>ScD (Doctor of Science)</a:t>
            </a:r>
          </a:p>
          <a:p>
            <a:endParaRPr lang="en-US" sz="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dirty="0">
                <a:latin typeface="Arial" panose="020B0604020202020204" pitchFamily="34" charset="0"/>
                <a:cs typeface="Arial" panose="020B0604020202020204" pitchFamily="34" charset="0"/>
              </a:rPr>
              <a:t>DrPH (Doctor of Public Health)</a:t>
            </a:r>
          </a:p>
          <a:p>
            <a:endParaRPr lang="en-US" sz="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dirty="0">
                <a:latin typeface="Arial" panose="020B0604020202020204" pitchFamily="34" charset="0"/>
                <a:cs typeface="Arial" panose="020B0604020202020204" pitchFamily="34" charset="0"/>
              </a:rPr>
              <a:t>MPH (Master of Public Health)</a:t>
            </a:r>
          </a:p>
          <a:p>
            <a:endParaRPr lang="en-US" sz="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dirty="0">
                <a:latin typeface="Arial" panose="020B0604020202020204" pitchFamily="34" charset="0"/>
                <a:cs typeface="Arial" panose="020B0604020202020204" pitchFamily="34" charset="0"/>
              </a:rPr>
              <a:t>PharmD (Doctor of Pharmacy)</a:t>
            </a:r>
          </a:p>
          <a:p>
            <a:endParaRPr lang="en-US" sz="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dirty="0">
                <a:latin typeface="Arial" panose="020B0604020202020204" pitchFamily="34" charset="0"/>
                <a:cs typeface="Arial" panose="020B0604020202020204" pitchFamily="34" charset="0"/>
              </a:rPr>
              <a:t>DPT (Doctor of Physical Therapy)</a:t>
            </a:r>
          </a:p>
        </p:txBody>
      </p:sp>
    </p:spTree>
    <p:extLst>
      <p:ext uri="{BB962C8B-B14F-4D97-AF65-F5344CB8AC3E}">
        <p14:creationId xmlns:p14="http://schemas.microsoft.com/office/powerpoint/2010/main" val="3603890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Background – Joint FDA / EMA Audit </a:t>
            </a:r>
            <a:r>
              <a:rPr lang="en-US" sz="3200" dirty="0"/>
              <a:t>	</a:t>
            </a:r>
          </a:p>
        </p:txBody>
      </p:sp>
      <p:sp>
        <p:nvSpPr>
          <p:cNvPr id="3" name="Content Placeholder 2"/>
          <p:cNvSpPr>
            <a:spLocks noGrp="1"/>
          </p:cNvSpPr>
          <p:nvPr>
            <p:ph sz="quarter" idx="11"/>
          </p:nvPr>
        </p:nvSpPr>
        <p:spPr/>
        <p:txBody>
          <a:bodyPr/>
          <a:lstStyle/>
          <a:p>
            <a:pPr marL="0" indent="0">
              <a:buNone/>
            </a:pPr>
            <a:r>
              <a:rPr lang="en-US" sz="2600" b="1" dirty="0">
                <a:solidFill>
                  <a:srgbClr val="0070C0"/>
                </a:solidFill>
              </a:rPr>
              <a:t>Gaps Identified in Current System</a:t>
            </a:r>
          </a:p>
          <a:p>
            <a:pPr marL="0" indent="0">
              <a:spcAft>
                <a:spcPts val="0"/>
              </a:spcAft>
              <a:buNone/>
            </a:pPr>
            <a:endParaRPr lang="en-US" sz="2400" dirty="0"/>
          </a:p>
          <a:p>
            <a:pPr lvl="1"/>
            <a:r>
              <a:rPr lang="en-US" sz="2400" dirty="0"/>
              <a:t>FDA Form 1572 documentation</a:t>
            </a:r>
          </a:p>
          <a:p>
            <a:pPr lvl="2">
              <a:buFont typeface="Arial" panose="020B0604020202020204" pitchFamily="34" charset="0"/>
              <a:buChar char="•"/>
            </a:pPr>
            <a:r>
              <a:rPr lang="en-US" sz="2000" dirty="0"/>
              <a:t>Missing Practice Sites, Labs, IRBs</a:t>
            </a:r>
          </a:p>
          <a:p>
            <a:pPr lvl="1">
              <a:spcBef>
                <a:spcPts val="600"/>
              </a:spcBef>
            </a:pPr>
            <a:r>
              <a:rPr lang="en-US" sz="2400" dirty="0"/>
              <a:t>No record of study-specific responsibilities assigned at the Practice Site level</a:t>
            </a:r>
          </a:p>
          <a:p>
            <a:pPr lvl="1">
              <a:spcBef>
                <a:spcPts val="600"/>
              </a:spcBef>
            </a:pPr>
            <a:r>
              <a:rPr lang="en-US" sz="2400" dirty="0"/>
              <a:t>Failure to verify that personnel conducting research activities were qualified to do so on the protocol</a:t>
            </a:r>
          </a:p>
          <a:p>
            <a:pPr lvl="1">
              <a:spcBef>
                <a:spcPts val="600"/>
              </a:spcBef>
            </a:pPr>
            <a:r>
              <a:rPr lang="en-US" sz="2400" dirty="0"/>
              <a:t>Lack of protocol-specific training</a:t>
            </a:r>
          </a:p>
        </p:txBody>
      </p:sp>
    </p:spTree>
    <p:extLst>
      <p:ext uri="{BB962C8B-B14F-4D97-AF65-F5344CB8AC3E}">
        <p14:creationId xmlns:p14="http://schemas.microsoft.com/office/powerpoint/2010/main" val="3482518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415544"/>
            <a:ext cx="8434316" cy="423193"/>
          </a:xfrm>
        </p:spPr>
        <p:txBody>
          <a:bodyPr/>
          <a:lstStyle/>
          <a:p>
            <a:r>
              <a:rPr lang="en-US" sz="2600" dirty="0"/>
              <a:t>Registration Type – Non-Physician Investigator (NPIVR)</a:t>
            </a:r>
          </a:p>
        </p:txBody>
      </p:sp>
      <p:sp>
        <p:nvSpPr>
          <p:cNvPr id="3" name="Content Placeholder 2"/>
          <p:cNvSpPr>
            <a:spLocks noGrp="1"/>
          </p:cNvSpPr>
          <p:nvPr>
            <p:ph sz="quarter" idx="11"/>
          </p:nvPr>
        </p:nvSpPr>
        <p:spPr>
          <a:xfrm>
            <a:off x="481521" y="1878226"/>
            <a:ext cx="8165592" cy="4697743"/>
          </a:xfrm>
        </p:spPr>
        <p:txBody>
          <a:bodyPr/>
          <a:lstStyle/>
          <a:p>
            <a:pPr marL="0" indent="0">
              <a:spcAft>
                <a:spcPts val="1800"/>
              </a:spcAft>
              <a:buNone/>
            </a:pPr>
            <a:r>
              <a:rPr lang="en-US" b="1" dirty="0"/>
              <a:t>“Ordering” and “Prescribing” for CTEP-sponsored clinical trials</a:t>
            </a:r>
          </a:p>
          <a:p>
            <a:pPr lvl="1">
              <a:spcAft>
                <a:spcPts val="1200"/>
              </a:spcAft>
            </a:pPr>
            <a:r>
              <a:rPr lang="en-US" sz="1800" dirty="0"/>
              <a:t>“</a:t>
            </a:r>
            <a:r>
              <a:rPr lang="en-US" sz="1800" b="1" dirty="0"/>
              <a:t>Ordering</a:t>
            </a:r>
            <a:r>
              <a:rPr lang="en-US" sz="1800" dirty="0"/>
              <a:t>” is defined as entering a request for the shipment of a CTEP investigational agent for a specific investigator on a specific protocol using PMB’s OAOP application.</a:t>
            </a:r>
          </a:p>
          <a:p>
            <a:pPr lvl="1">
              <a:spcAft>
                <a:spcPts val="1200"/>
              </a:spcAft>
            </a:pPr>
            <a:r>
              <a:rPr lang="en-US" sz="1800" dirty="0"/>
              <a:t>“</a:t>
            </a:r>
            <a:r>
              <a:rPr lang="en-US" sz="1800" b="1" dirty="0"/>
              <a:t>Prescribing</a:t>
            </a:r>
            <a:r>
              <a:rPr lang="en-US" sz="1800" dirty="0"/>
              <a:t>” is defined as writing an order for a specific patient (e.g., your doctor gives you a prescription for Amoxicillin 250mg and tells you to take one capsule four times a day for 7 days  OR  an oncologist writes an order in the patient’s chart for 1000mg of chemo agent X to be administered IV over one hour).</a:t>
            </a:r>
          </a:p>
          <a:p>
            <a:pPr lvl="1">
              <a:spcAft>
                <a:spcPts val="1200"/>
              </a:spcAft>
            </a:pPr>
            <a:r>
              <a:rPr lang="en-US" sz="1800" dirty="0"/>
              <a:t>“</a:t>
            </a:r>
            <a:r>
              <a:rPr lang="en-US" sz="1800" b="1" dirty="0"/>
              <a:t>Protocol directed therapy</a:t>
            </a:r>
            <a:r>
              <a:rPr lang="en-US" sz="1800" dirty="0"/>
              <a:t>” is defined as any “treatment” involving CTEP investigational agents or commercial agents, specified by the protocol.</a:t>
            </a:r>
          </a:p>
          <a:p>
            <a:pPr lvl="1">
              <a:spcAft>
                <a:spcPts val="1200"/>
              </a:spcAft>
            </a:pPr>
            <a:r>
              <a:rPr lang="en-US" sz="1800" dirty="0"/>
              <a:t>NPIVRs may </a:t>
            </a:r>
            <a:r>
              <a:rPr lang="en-US" sz="1800" b="1" i="1" dirty="0"/>
              <a:t>NOT</a:t>
            </a:r>
            <a:r>
              <a:rPr lang="en-US" sz="1800" dirty="0"/>
              <a:t> “order” a CTEP IND agent from PMB or “prescribe” “protocol directed therapy” for patients on CTEP-sponsored clinical trials.</a:t>
            </a:r>
            <a:endParaRPr lang="en-US" sz="1600" dirty="0"/>
          </a:p>
        </p:txBody>
      </p:sp>
      <p:grpSp>
        <p:nvGrpSpPr>
          <p:cNvPr id="4" name="Group 3"/>
          <p:cNvGrpSpPr/>
          <p:nvPr/>
        </p:nvGrpSpPr>
        <p:grpSpPr>
          <a:xfrm>
            <a:off x="523494" y="998633"/>
            <a:ext cx="7763256" cy="548640"/>
            <a:chOff x="523494" y="998633"/>
            <a:chExt cx="7763256" cy="548640"/>
          </a:xfrm>
        </p:grpSpPr>
        <p:cxnSp>
          <p:nvCxnSpPr>
            <p:cNvPr id="5" name="Straight Connector 4"/>
            <p:cNvCxnSpPr/>
            <p:nvPr/>
          </p:nvCxnSpPr>
          <p:spPr>
            <a:xfrm>
              <a:off x="523494" y="1268827"/>
              <a:ext cx="7763256"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 name="Flowchart: Process 5"/>
            <p:cNvSpPr/>
            <p:nvPr/>
          </p:nvSpPr>
          <p:spPr>
            <a:xfrm>
              <a:off x="1463572" y="998633"/>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IVR</a:t>
              </a:r>
            </a:p>
          </p:txBody>
        </p:sp>
        <p:sp>
          <p:nvSpPr>
            <p:cNvPr id="7" name="Flowchart: Process 6"/>
            <p:cNvSpPr/>
            <p:nvPr/>
          </p:nvSpPr>
          <p:spPr>
            <a:xfrm>
              <a:off x="2658389" y="998633"/>
              <a:ext cx="970407" cy="548006"/>
            </a:xfrm>
            <a:prstGeom prst="flowChartProcess">
              <a:avLst/>
            </a:prstGeom>
            <a:gradFill flip="none" rotWithShape="1">
              <a:gsLst>
                <a:gs pos="0">
                  <a:srgbClr val="B3A2C7"/>
                </a:gs>
                <a:gs pos="50000">
                  <a:srgbClr val="CCC1DA"/>
                </a:gs>
                <a:gs pos="100000">
                  <a:srgbClr val="E6E0EC"/>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tx1">
                      <a:lumMod val="50000"/>
                    </a:schemeClr>
                  </a:solidFill>
                  <a:cs typeface="Arial" panose="020B0604020202020204" pitchFamily="34" charset="0"/>
                </a:rPr>
                <a:t>NPIVR</a:t>
              </a:r>
            </a:p>
          </p:txBody>
        </p:sp>
        <p:sp>
          <p:nvSpPr>
            <p:cNvPr id="8" name="Flowchart: Process 7"/>
            <p:cNvSpPr/>
            <p:nvPr/>
          </p:nvSpPr>
          <p:spPr>
            <a:xfrm>
              <a:off x="3859735" y="999267"/>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AP</a:t>
              </a:r>
            </a:p>
          </p:txBody>
        </p:sp>
        <p:sp>
          <p:nvSpPr>
            <p:cNvPr id="9" name="Flowchart: Process 8"/>
            <p:cNvSpPr/>
            <p:nvPr/>
          </p:nvSpPr>
          <p:spPr>
            <a:xfrm>
              <a:off x="5052060" y="999267"/>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A</a:t>
              </a:r>
            </a:p>
          </p:txBody>
        </p:sp>
        <p:sp>
          <p:nvSpPr>
            <p:cNvPr id="10" name="Flowchart: Process 9"/>
            <p:cNvSpPr/>
            <p:nvPr/>
          </p:nvSpPr>
          <p:spPr>
            <a:xfrm>
              <a:off x="6244385" y="998634"/>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AB</a:t>
              </a:r>
            </a:p>
          </p:txBody>
        </p:sp>
      </p:grpSp>
    </p:spTree>
    <p:extLst>
      <p:ext uri="{BB962C8B-B14F-4D97-AF65-F5344CB8AC3E}">
        <p14:creationId xmlns:p14="http://schemas.microsoft.com/office/powerpoint/2010/main" val="3244392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2800" dirty="0"/>
              <a:t>Registration Type – Associate Plus (AP)</a:t>
            </a:r>
            <a:endParaRPr lang="en-US" sz="2800" dirty="0"/>
          </a:p>
        </p:txBody>
      </p:sp>
      <p:sp>
        <p:nvSpPr>
          <p:cNvPr id="3" name="Content Placeholder 2"/>
          <p:cNvSpPr>
            <a:spLocks noGrp="1"/>
          </p:cNvSpPr>
          <p:nvPr>
            <p:ph sz="quarter" idx="11"/>
          </p:nvPr>
        </p:nvSpPr>
        <p:spPr>
          <a:xfrm>
            <a:off x="481521" y="1714501"/>
            <a:ext cx="8165592" cy="4797510"/>
          </a:xfrm>
        </p:spPr>
        <p:txBody>
          <a:bodyPr/>
          <a:lstStyle/>
          <a:p>
            <a:endParaRPr lang="en-US" dirty="0"/>
          </a:p>
          <a:p>
            <a:pPr marL="0" indent="0">
              <a:buNone/>
            </a:pPr>
            <a:r>
              <a:rPr lang="en-US" sz="2400" dirty="0"/>
              <a:t>Roles (application)</a:t>
            </a:r>
          </a:p>
          <a:p>
            <a:pPr lvl="1">
              <a:spcBef>
                <a:spcPts val="600"/>
              </a:spcBef>
            </a:pPr>
            <a:r>
              <a:rPr lang="en-US" sz="2000" dirty="0"/>
              <a:t>Registrar role (OPEN)</a:t>
            </a:r>
          </a:p>
          <a:p>
            <a:pPr lvl="1">
              <a:spcBef>
                <a:spcPts val="600"/>
              </a:spcBef>
            </a:pPr>
            <a:r>
              <a:rPr lang="en-US" sz="2000" dirty="0"/>
              <a:t>RAVE CRA, CRA (Lab Admin), SLA roles (RAVE)</a:t>
            </a:r>
          </a:p>
          <a:p>
            <a:pPr lvl="1">
              <a:spcBef>
                <a:spcPts val="600"/>
              </a:spcBef>
            </a:pPr>
            <a:r>
              <a:rPr lang="en-US" sz="2000" dirty="0"/>
              <a:t>TRIAD Site User role (TRIAD)</a:t>
            </a:r>
          </a:p>
          <a:p>
            <a:pPr lvl="1">
              <a:spcBef>
                <a:spcPts val="600"/>
              </a:spcBef>
            </a:pPr>
            <a:r>
              <a:rPr lang="en-US" sz="2000" dirty="0"/>
              <a:t>Primary site roles such as Site Administrator, Data Administrator, NCORP Administrator, LAPS Administrator, NCTN lead CRA, LAO Administrator (RSS/RUMS)</a:t>
            </a:r>
          </a:p>
          <a:p>
            <a:pPr lvl="1">
              <a:spcBef>
                <a:spcPts val="600"/>
              </a:spcBef>
            </a:pPr>
            <a:r>
              <a:rPr lang="en-US" sz="2000" dirty="0"/>
              <a:t>Auditor role (CTMB-AIS)</a:t>
            </a:r>
          </a:p>
          <a:p>
            <a:pPr lvl="1">
              <a:spcAft>
                <a:spcPts val="600"/>
              </a:spcAft>
            </a:pPr>
            <a:r>
              <a:rPr lang="en-US" sz="2000" dirty="0"/>
              <a:t>Consenting Person for CTEP- and DCP-sponsored protocols (OPEN)</a:t>
            </a:r>
          </a:p>
        </p:txBody>
      </p:sp>
      <p:grpSp>
        <p:nvGrpSpPr>
          <p:cNvPr id="4" name="Group 3"/>
          <p:cNvGrpSpPr/>
          <p:nvPr/>
        </p:nvGrpSpPr>
        <p:grpSpPr>
          <a:xfrm>
            <a:off x="523494" y="998633"/>
            <a:ext cx="7763256" cy="548640"/>
            <a:chOff x="523494" y="998633"/>
            <a:chExt cx="7763256" cy="548640"/>
          </a:xfrm>
        </p:grpSpPr>
        <p:cxnSp>
          <p:nvCxnSpPr>
            <p:cNvPr id="5" name="Straight Connector 4"/>
            <p:cNvCxnSpPr/>
            <p:nvPr/>
          </p:nvCxnSpPr>
          <p:spPr>
            <a:xfrm>
              <a:off x="523494" y="1268827"/>
              <a:ext cx="7763256"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 name="Flowchart: Process 5"/>
            <p:cNvSpPr/>
            <p:nvPr/>
          </p:nvSpPr>
          <p:spPr>
            <a:xfrm>
              <a:off x="1463572" y="998633"/>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IVR</a:t>
              </a:r>
            </a:p>
          </p:txBody>
        </p:sp>
        <p:sp>
          <p:nvSpPr>
            <p:cNvPr id="7" name="Flowchart: Process 6"/>
            <p:cNvSpPr/>
            <p:nvPr/>
          </p:nvSpPr>
          <p:spPr>
            <a:xfrm>
              <a:off x="2658389" y="998633"/>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NPIVR</a:t>
              </a:r>
            </a:p>
          </p:txBody>
        </p:sp>
        <p:sp>
          <p:nvSpPr>
            <p:cNvPr id="8" name="Flowchart: Process 7"/>
            <p:cNvSpPr/>
            <p:nvPr/>
          </p:nvSpPr>
          <p:spPr>
            <a:xfrm>
              <a:off x="3859735" y="999267"/>
              <a:ext cx="970407" cy="548006"/>
            </a:xfrm>
            <a:prstGeom prst="flowChartProcess">
              <a:avLst/>
            </a:prstGeom>
            <a:gradFill flip="none" rotWithShape="1">
              <a:gsLst>
                <a:gs pos="0">
                  <a:srgbClr val="948A54"/>
                </a:gs>
                <a:gs pos="50000">
                  <a:srgbClr val="C4B897"/>
                </a:gs>
                <a:gs pos="100000">
                  <a:srgbClr val="DDD9C3"/>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tx1">
                      <a:lumMod val="50000"/>
                    </a:schemeClr>
                  </a:solidFill>
                  <a:cs typeface="Arial" panose="020B0604020202020204" pitchFamily="34" charset="0"/>
                </a:rPr>
                <a:t>AP</a:t>
              </a:r>
            </a:p>
          </p:txBody>
        </p:sp>
        <p:sp>
          <p:nvSpPr>
            <p:cNvPr id="9" name="Flowchart: Process 8"/>
            <p:cNvSpPr/>
            <p:nvPr/>
          </p:nvSpPr>
          <p:spPr>
            <a:xfrm>
              <a:off x="5052060" y="999267"/>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A</a:t>
              </a:r>
            </a:p>
          </p:txBody>
        </p:sp>
        <p:sp>
          <p:nvSpPr>
            <p:cNvPr id="10" name="Flowchart: Process 9"/>
            <p:cNvSpPr/>
            <p:nvPr/>
          </p:nvSpPr>
          <p:spPr>
            <a:xfrm>
              <a:off x="6244385" y="998634"/>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AB</a:t>
              </a:r>
            </a:p>
          </p:txBody>
        </p:sp>
      </p:grpSp>
    </p:spTree>
    <p:extLst>
      <p:ext uri="{BB962C8B-B14F-4D97-AF65-F5344CB8AC3E}">
        <p14:creationId xmlns:p14="http://schemas.microsoft.com/office/powerpoint/2010/main" val="576207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Registration Type – Associate (A)</a:t>
            </a:r>
          </a:p>
        </p:txBody>
      </p:sp>
      <p:sp>
        <p:nvSpPr>
          <p:cNvPr id="3" name="Content Placeholder 2"/>
          <p:cNvSpPr>
            <a:spLocks noGrp="1"/>
          </p:cNvSpPr>
          <p:nvPr>
            <p:ph sz="quarter" idx="11"/>
          </p:nvPr>
        </p:nvSpPr>
        <p:spPr>
          <a:xfrm>
            <a:off x="481521" y="1935225"/>
            <a:ext cx="8165592" cy="4512732"/>
          </a:xfrm>
        </p:spPr>
        <p:txBody>
          <a:bodyPr/>
          <a:lstStyle/>
          <a:p>
            <a:pPr marL="0" indent="0">
              <a:buNone/>
            </a:pPr>
            <a:r>
              <a:rPr lang="en-US" sz="2400" dirty="0"/>
              <a:t>Roles (application)</a:t>
            </a:r>
          </a:p>
          <a:p>
            <a:pPr lvl="1">
              <a:spcBef>
                <a:spcPts val="600"/>
              </a:spcBef>
            </a:pPr>
            <a:r>
              <a:rPr lang="en-US" sz="2000" dirty="0"/>
              <a:t>Administrative roles (RSS / NCI CIRB / TRIAD)</a:t>
            </a:r>
          </a:p>
          <a:p>
            <a:pPr lvl="1">
              <a:spcBef>
                <a:spcPts val="600"/>
              </a:spcBef>
            </a:pPr>
            <a:r>
              <a:rPr lang="en-US" sz="2000" dirty="0"/>
              <a:t>CTSU website access</a:t>
            </a:r>
          </a:p>
          <a:p>
            <a:pPr lvl="1">
              <a:spcBef>
                <a:spcPts val="600"/>
              </a:spcBef>
            </a:pPr>
            <a:r>
              <a:rPr lang="en-US" sz="2000" dirty="0"/>
              <a:t>Shipping Designee (OAOP)</a:t>
            </a:r>
          </a:p>
          <a:p>
            <a:pPr lvl="1">
              <a:spcBef>
                <a:spcPts val="600"/>
              </a:spcBef>
            </a:pPr>
            <a:r>
              <a:rPr lang="en-US" sz="2000" dirty="0"/>
              <a:t>Ordering Designee (OAOP)</a:t>
            </a:r>
          </a:p>
          <a:p>
            <a:pPr lvl="1">
              <a:spcBef>
                <a:spcPts val="600"/>
              </a:spcBef>
            </a:pPr>
            <a:r>
              <a:rPr lang="en-US" sz="2000" dirty="0"/>
              <a:t>Registration Coordinator (RCR)</a:t>
            </a:r>
          </a:p>
          <a:p>
            <a:pPr lvl="1">
              <a:spcBef>
                <a:spcPts val="600"/>
              </a:spcBef>
              <a:spcAft>
                <a:spcPts val="2400"/>
              </a:spcAft>
            </a:pPr>
            <a:r>
              <a:rPr lang="en-US" sz="2000" dirty="0"/>
              <a:t>RAVE Read-Only (RAVE)</a:t>
            </a:r>
            <a:endParaRPr lang="en-US" sz="800" dirty="0"/>
          </a:p>
          <a:p>
            <a:pPr lvl="1">
              <a:buNone/>
            </a:pPr>
            <a:r>
              <a:rPr lang="en-US" sz="1800" dirty="0"/>
              <a:t>NOTE:  No change to the current CTEP-IAM registration process.</a:t>
            </a:r>
          </a:p>
          <a:p>
            <a:pPr>
              <a:buNone/>
            </a:pPr>
            <a:endParaRPr lang="en-US" dirty="0"/>
          </a:p>
        </p:txBody>
      </p:sp>
      <p:grpSp>
        <p:nvGrpSpPr>
          <p:cNvPr id="12" name="Group 11"/>
          <p:cNvGrpSpPr/>
          <p:nvPr/>
        </p:nvGrpSpPr>
        <p:grpSpPr>
          <a:xfrm>
            <a:off x="523494" y="998633"/>
            <a:ext cx="7763256" cy="548640"/>
            <a:chOff x="523494" y="998633"/>
            <a:chExt cx="7763256" cy="548640"/>
          </a:xfrm>
        </p:grpSpPr>
        <p:cxnSp>
          <p:nvCxnSpPr>
            <p:cNvPr id="6" name="Straight Connector 5"/>
            <p:cNvCxnSpPr/>
            <p:nvPr/>
          </p:nvCxnSpPr>
          <p:spPr>
            <a:xfrm>
              <a:off x="523494" y="1268827"/>
              <a:ext cx="7763256"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Flowchart: Process 6"/>
            <p:cNvSpPr/>
            <p:nvPr/>
          </p:nvSpPr>
          <p:spPr>
            <a:xfrm>
              <a:off x="1463572" y="998633"/>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IVR</a:t>
              </a:r>
            </a:p>
          </p:txBody>
        </p:sp>
        <p:sp>
          <p:nvSpPr>
            <p:cNvPr id="8" name="Flowchart: Process 7"/>
            <p:cNvSpPr/>
            <p:nvPr/>
          </p:nvSpPr>
          <p:spPr>
            <a:xfrm>
              <a:off x="2658389" y="998633"/>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NPIVR</a:t>
              </a:r>
            </a:p>
          </p:txBody>
        </p:sp>
        <p:sp>
          <p:nvSpPr>
            <p:cNvPr id="9" name="Flowchart: Process 8"/>
            <p:cNvSpPr/>
            <p:nvPr/>
          </p:nvSpPr>
          <p:spPr>
            <a:xfrm>
              <a:off x="3859735" y="999267"/>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AP</a:t>
              </a:r>
            </a:p>
          </p:txBody>
        </p:sp>
        <p:sp>
          <p:nvSpPr>
            <p:cNvPr id="10" name="Flowchart: Process 9"/>
            <p:cNvSpPr/>
            <p:nvPr/>
          </p:nvSpPr>
          <p:spPr>
            <a:xfrm>
              <a:off x="5052060" y="999267"/>
              <a:ext cx="970407" cy="548006"/>
            </a:xfrm>
            <a:prstGeom prst="flowChartProcess">
              <a:avLst/>
            </a:prstGeom>
            <a:gradFill flip="none" rotWithShape="1">
              <a:gsLst>
                <a:gs pos="0">
                  <a:srgbClr val="7EB5DE"/>
                </a:gs>
                <a:gs pos="50000">
                  <a:srgbClr val="BFDAEF"/>
                </a:gs>
                <a:gs pos="100000">
                  <a:srgbClr val="E1EDF7"/>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tx1">
                      <a:lumMod val="50000"/>
                    </a:schemeClr>
                  </a:solidFill>
                  <a:cs typeface="Arial" panose="020B0604020202020204" pitchFamily="34" charset="0"/>
                </a:rPr>
                <a:t>A</a:t>
              </a:r>
            </a:p>
          </p:txBody>
        </p:sp>
        <p:sp>
          <p:nvSpPr>
            <p:cNvPr id="11" name="Flowchart: Process 10"/>
            <p:cNvSpPr/>
            <p:nvPr/>
          </p:nvSpPr>
          <p:spPr>
            <a:xfrm>
              <a:off x="6244385" y="998634"/>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AB</a:t>
              </a:r>
            </a:p>
          </p:txBody>
        </p:sp>
      </p:grpSp>
    </p:spTree>
    <p:extLst>
      <p:ext uri="{BB962C8B-B14F-4D97-AF65-F5344CB8AC3E}">
        <p14:creationId xmlns:p14="http://schemas.microsoft.com/office/powerpoint/2010/main" val="2330184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spc="-20" dirty="0"/>
              <a:t>Registration Type – Associate Basic (AB)</a:t>
            </a:r>
          </a:p>
        </p:txBody>
      </p:sp>
      <p:sp>
        <p:nvSpPr>
          <p:cNvPr id="3" name="Content Placeholder 2"/>
          <p:cNvSpPr>
            <a:spLocks noGrp="1"/>
          </p:cNvSpPr>
          <p:nvPr>
            <p:ph sz="quarter" idx="11"/>
          </p:nvPr>
        </p:nvSpPr>
        <p:spPr>
          <a:xfrm>
            <a:off x="481521" y="1714501"/>
            <a:ext cx="8165592" cy="4512732"/>
          </a:xfrm>
        </p:spPr>
        <p:txBody>
          <a:bodyPr/>
          <a:lstStyle/>
          <a:p>
            <a:endParaRPr lang="en-US" dirty="0"/>
          </a:p>
          <a:p>
            <a:pPr marL="0" indent="0">
              <a:buNone/>
            </a:pPr>
            <a:r>
              <a:rPr lang="en-US" sz="2400" dirty="0"/>
              <a:t>Roles (application)</a:t>
            </a:r>
          </a:p>
          <a:p>
            <a:pPr lvl="1">
              <a:spcBef>
                <a:spcPts val="600"/>
              </a:spcBef>
            </a:pPr>
            <a:r>
              <a:rPr lang="en-US" sz="2000" dirty="0"/>
              <a:t>Personnel (e.g., pharmaceutical company employees) who need to register; but, who </a:t>
            </a:r>
            <a:r>
              <a:rPr lang="en-US" sz="2000" b="1" i="1" dirty="0"/>
              <a:t>cannot</a:t>
            </a:r>
            <a:r>
              <a:rPr lang="en-US" sz="2000" dirty="0"/>
              <a:t> be granted system or web access</a:t>
            </a:r>
          </a:p>
          <a:p>
            <a:pPr lvl="1">
              <a:spcBef>
                <a:spcPts val="600"/>
              </a:spcBef>
            </a:pPr>
            <a:r>
              <a:rPr lang="en-US" sz="2000" dirty="0"/>
              <a:t>Administrative roster (RSS)</a:t>
            </a:r>
          </a:p>
          <a:p>
            <a:pPr lvl="1">
              <a:spcBef>
                <a:spcPts val="600"/>
              </a:spcBef>
            </a:pPr>
            <a:r>
              <a:rPr lang="en-US" sz="2000" dirty="0"/>
              <a:t>Biospecimen protocol PI (START)</a:t>
            </a:r>
          </a:p>
          <a:p>
            <a:pPr lvl="1">
              <a:spcBef>
                <a:spcPts val="600"/>
              </a:spcBef>
            </a:pPr>
            <a:r>
              <a:rPr lang="en-US" sz="2000" dirty="0"/>
              <a:t>Biospecimen proposal PI (NCI NAVIGATOR)</a:t>
            </a:r>
          </a:p>
          <a:p>
            <a:pPr lvl="1">
              <a:buFont typeface="Arial" panose="020B0604020202020204" pitchFamily="34" charset="0"/>
              <a:buChar char="•"/>
            </a:pPr>
            <a:endParaRPr lang="en-US" sz="2000" dirty="0"/>
          </a:p>
          <a:p>
            <a:pPr lvl="1">
              <a:buNone/>
            </a:pPr>
            <a:r>
              <a:rPr lang="en-US" sz="1800" dirty="0"/>
              <a:t>NOTE:  No change in the current CTEP-IAM registration process.</a:t>
            </a:r>
          </a:p>
          <a:p>
            <a:pPr lvl="1">
              <a:buNone/>
            </a:pPr>
            <a:r>
              <a:rPr lang="en-US" sz="1800" dirty="0"/>
              <a:t>NOTE:  CTEP-IAM account will </a:t>
            </a:r>
            <a:r>
              <a:rPr lang="en-US" sz="1800" b="1" i="1" dirty="0"/>
              <a:t>not</a:t>
            </a:r>
            <a:r>
              <a:rPr lang="en-US" sz="1800" dirty="0"/>
              <a:t> be authenticated for system access.</a:t>
            </a:r>
          </a:p>
          <a:p>
            <a:pPr lvl="1">
              <a:buFont typeface="Arial" panose="020B0604020202020204" pitchFamily="34" charset="0"/>
              <a:buChar char="•"/>
            </a:pPr>
            <a:endParaRPr lang="en-US" sz="2000" dirty="0"/>
          </a:p>
          <a:p>
            <a:pPr>
              <a:buNone/>
            </a:pPr>
            <a:endParaRPr lang="en-US" dirty="0"/>
          </a:p>
        </p:txBody>
      </p:sp>
      <p:grpSp>
        <p:nvGrpSpPr>
          <p:cNvPr id="12" name="Group 11"/>
          <p:cNvGrpSpPr/>
          <p:nvPr/>
        </p:nvGrpSpPr>
        <p:grpSpPr>
          <a:xfrm>
            <a:off x="523494" y="998633"/>
            <a:ext cx="7763256" cy="548640"/>
            <a:chOff x="523494" y="998633"/>
            <a:chExt cx="7763256" cy="548640"/>
          </a:xfrm>
        </p:grpSpPr>
        <p:cxnSp>
          <p:nvCxnSpPr>
            <p:cNvPr id="5" name="Straight Connector 4"/>
            <p:cNvCxnSpPr/>
            <p:nvPr/>
          </p:nvCxnSpPr>
          <p:spPr>
            <a:xfrm>
              <a:off x="523494" y="1268827"/>
              <a:ext cx="7763256"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 name="Flowchart: Process 5"/>
            <p:cNvSpPr/>
            <p:nvPr/>
          </p:nvSpPr>
          <p:spPr>
            <a:xfrm>
              <a:off x="1463572" y="998633"/>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IVR</a:t>
              </a:r>
            </a:p>
          </p:txBody>
        </p:sp>
        <p:sp>
          <p:nvSpPr>
            <p:cNvPr id="7" name="Flowchart: Process 6"/>
            <p:cNvSpPr/>
            <p:nvPr/>
          </p:nvSpPr>
          <p:spPr>
            <a:xfrm>
              <a:off x="2658389" y="998633"/>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NPIVR</a:t>
              </a:r>
            </a:p>
          </p:txBody>
        </p:sp>
        <p:sp>
          <p:nvSpPr>
            <p:cNvPr id="8" name="Flowchart: Process 7"/>
            <p:cNvSpPr/>
            <p:nvPr/>
          </p:nvSpPr>
          <p:spPr>
            <a:xfrm>
              <a:off x="3859735" y="999267"/>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AP</a:t>
              </a:r>
            </a:p>
          </p:txBody>
        </p:sp>
        <p:sp>
          <p:nvSpPr>
            <p:cNvPr id="9" name="Flowchart: Process 8"/>
            <p:cNvSpPr/>
            <p:nvPr/>
          </p:nvSpPr>
          <p:spPr>
            <a:xfrm>
              <a:off x="5052060" y="999267"/>
              <a:ext cx="970407" cy="548006"/>
            </a:xfrm>
            <a:prstGeom prst="flowChartProcess">
              <a:avLst/>
            </a:prstGeom>
            <a:gradFill flip="none" rotWithShape="1">
              <a:gsLst>
                <a:gs pos="0">
                  <a:schemeClr val="bg1">
                    <a:lumMod val="75000"/>
                  </a:schemeClr>
                </a:gs>
                <a:gs pos="50000">
                  <a:schemeClr val="bg1">
                    <a:lumMod val="85000"/>
                  </a:schemeClr>
                </a:gs>
                <a:gs pos="100000">
                  <a:schemeClr val="bg1">
                    <a:lumMod val="95000"/>
                  </a:scheme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bg1">
                      <a:lumMod val="65000"/>
                    </a:schemeClr>
                  </a:solidFill>
                  <a:cs typeface="Arial" panose="020B0604020202020204" pitchFamily="34" charset="0"/>
                </a:rPr>
                <a:t>A</a:t>
              </a:r>
            </a:p>
          </p:txBody>
        </p:sp>
        <p:sp>
          <p:nvSpPr>
            <p:cNvPr id="10" name="Flowchart: Process 9"/>
            <p:cNvSpPr/>
            <p:nvPr/>
          </p:nvSpPr>
          <p:spPr>
            <a:xfrm>
              <a:off x="6244385" y="998634"/>
              <a:ext cx="970407" cy="548006"/>
            </a:xfrm>
            <a:prstGeom prst="flowChartProcess">
              <a:avLst/>
            </a:prstGeom>
            <a:gradFill flip="none" rotWithShape="1">
              <a:gsLst>
                <a:gs pos="0">
                  <a:srgbClr val="F8A059">
                    <a:lumMod val="90000"/>
                    <a:lumOff val="10000"/>
                  </a:srgbClr>
                </a:gs>
                <a:gs pos="50000">
                  <a:srgbClr val="F9B67E">
                    <a:lumMod val="70000"/>
                    <a:lumOff val="30000"/>
                  </a:srgbClr>
                </a:gs>
                <a:gs pos="100000">
                  <a:srgbClr val="FBCBA3">
                    <a:lumMod val="50000"/>
                    <a:lumOff val="50000"/>
                  </a:srgb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27432" rIns="0" bIns="27432" rtlCol="0" anchor="ctr"/>
            <a:lstStyle/>
            <a:p>
              <a:pPr algn="ctr" defTabSz="914400"/>
              <a:r>
                <a:rPr lang="en-US" sz="2400" b="1" dirty="0">
                  <a:solidFill>
                    <a:schemeClr val="tx1">
                      <a:lumMod val="50000"/>
                    </a:schemeClr>
                  </a:solidFill>
                  <a:cs typeface="Arial" panose="020B0604020202020204" pitchFamily="34" charset="0"/>
                </a:rPr>
                <a:t>AB</a:t>
              </a:r>
            </a:p>
          </p:txBody>
        </p:sp>
      </p:grpSp>
    </p:spTree>
    <p:extLst>
      <p:ext uri="{BB962C8B-B14F-4D97-AF65-F5344CB8AC3E}">
        <p14:creationId xmlns:p14="http://schemas.microsoft.com/office/powerpoint/2010/main" val="12093110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203947"/>
            <a:ext cx="8165592" cy="423193"/>
          </a:xfrm>
        </p:spPr>
        <p:txBody>
          <a:bodyPr/>
          <a:lstStyle/>
          <a:p>
            <a:r>
              <a:rPr lang="en-US" sz="2800" dirty="0"/>
              <a:t>Summary of Registration Types</a:t>
            </a:r>
          </a:p>
        </p:txBody>
      </p:sp>
      <p:graphicFrame>
        <p:nvGraphicFramePr>
          <p:cNvPr id="4" name="Table 3"/>
          <p:cNvGraphicFramePr>
            <a:graphicFrameLocks noGrp="1"/>
          </p:cNvGraphicFramePr>
          <p:nvPr>
            <p:extLst>
              <p:ext uri="{D42A27DB-BD31-4B8C-83A1-F6EECF244321}">
                <p14:modId xmlns:p14="http://schemas.microsoft.com/office/powerpoint/2010/main" val="2049016006"/>
              </p:ext>
            </p:extLst>
          </p:nvPr>
        </p:nvGraphicFramePr>
        <p:xfrm>
          <a:off x="305943" y="685799"/>
          <a:ext cx="8534400" cy="5922598"/>
        </p:xfrm>
        <a:graphic>
          <a:graphicData uri="http://schemas.openxmlformats.org/drawingml/2006/table">
            <a:tbl>
              <a:tblPr firstRow="1" bandRow="1">
                <a:tableStyleId>{00A15C55-8517-42AA-B614-E9B94910E393}</a:tableStyleId>
              </a:tblPr>
              <a:tblGrid>
                <a:gridCol w="1427607">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3238500">
                  <a:extLst>
                    <a:ext uri="{9D8B030D-6E8A-4147-A177-3AD203B41FA5}">
                      <a16:colId xmlns:a16="http://schemas.microsoft.com/office/drawing/2014/main" val="20002"/>
                    </a:ext>
                  </a:extLst>
                </a:gridCol>
                <a:gridCol w="3106293">
                  <a:extLst>
                    <a:ext uri="{9D8B030D-6E8A-4147-A177-3AD203B41FA5}">
                      <a16:colId xmlns:a16="http://schemas.microsoft.com/office/drawing/2014/main" val="20003"/>
                    </a:ext>
                  </a:extLst>
                </a:gridCol>
              </a:tblGrid>
              <a:tr h="462703">
                <a:tc>
                  <a:txBody>
                    <a:bodyPr/>
                    <a:lstStyle/>
                    <a:p>
                      <a:r>
                        <a:rPr lang="en-US" sz="1200" dirty="0"/>
                        <a:t>Registration Type</a:t>
                      </a:r>
                    </a:p>
                  </a:txBody>
                  <a:tcPr/>
                </a:tc>
                <a:tc>
                  <a:txBody>
                    <a:bodyPr/>
                    <a:lstStyle/>
                    <a:p>
                      <a:r>
                        <a:rPr lang="en-US" sz="1200" dirty="0"/>
                        <a:t>Abb.  </a:t>
                      </a:r>
                    </a:p>
                  </a:txBody>
                  <a:tcPr/>
                </a:tc>
                <a:tc>
                  <a:txBody>
                    <a:bodyPr/>
                    <a:lstStyle/>
                    <a:p>
                      <a:r>
                        <a:rPr lang="en-US" sz="1200" dirty="0"/>
                        <a:t>Registration</a:t>
                      </a:r>
                      <a:r>
                        <a:rPr lang="en-US" sz="1200" baseline="0" dirty="0"/>
                        <a:t> Requirements</a:t>
                      </a:r>
                      <a:endParaRPr lang="en-US" sz="1200" dirty="0"/>
                    </a:p>
                  </a:txBody>
                  <a:tcPr/>
                </a:tc>
                <a:tc>
                  <a:txBody>
                    <a:bodyPr/>
                    <a:lstStyle/>
                    <a:p>
                      <a:r>
                        <a:rPr lang="en-US" sz="1200" dirty="0"/>
                        <a:t>Business</a:t>
                      </a:r>
                      <a:r>
                        <a:rPr lang="en-US" sz="1200" baseline="0" dirty="0"/>
                        <a:t> Rules</a:t>
                      </a:r>
                      <a:endParaRPr lang="en-US" sz="1200" dirty="0"/>
                    </a:p>
                  </a:txBody>
                  <a:tcPr/>
                </a:tc>
                <a:extLst>
                  <a:ext uri="{0D108BD9-81ED-4DB2-BD59-A6C34878D82A}">
                    <a16:rowId xmlns:a16="http://schemas.microsoft.com/office/drawing/2014/main" val="10000"/>
                  </a:ext>
                </a:extLst>
              </a:tr>
              <a:tr h="1573190">
                <a:tc>
                  <a:txBody>
                    <a:bodyPr/>
                    <a:lstStyle/>
                    <a:p>
                      <a:r>
                        <a:rPr lang="en-US" sz="1200" dirty="0">
                          <a:solidFill>
                            <a:schemeClr val="tx1">
                              <a:lumMod val="75000"/>
                            </a:schemeClr>
                          </a:solidFill>
                        </a:rPr>
                        <a:t>Investigator</a:t>
                      </a:r>
                    </a:p>
                  </a:txBody>
                  <a:tcPr/>
                </a:tc>
                <a:tc>
                  <a:txBody>
                    <a:bodyPr/>
                    <a:lstStyle/>
                    <a:p>
                      <a:r>
                        <a:rPr lang="en-US" sz="1200" dirty="0">
                          <a:solidFill>
                            <a:schemeClr val="tx1">
                              <a:lumMod val="75000"/>
                            </a:schemeClr>
                          </a:solidFill>
                        </a:rPr>
                        <a:t>IVR</a:t>
                      </a:r>
                    </a:p>
                  </a:txBody>
                  <a:tcPr/>
                </a:tc>
                <a:tc>
                  <a:txBody>
                    <a:bodyPr/>
                    <a:lstStyle/>
                    <a:p>
                      <a:r>
                        <a:rPr lang="en-US" sz="1200" dirty="0">
                          <a:solidFill>
                            <a:schemeClr val="tx1">
                              <a:lumMod val="75000"/>
                            </a:schemeClr>
                          </a:solidFill>
                        </a:rPr>
                        <a:t>Electronic annual registration using RCR</a:t>
                      </a:r>
                    </a:p>
                    <a:p>
                      <a:pPr marL="285750" indent="-285750">
                        <a:buFont typeface="Arial" panose="020B0604020202020204" pitchFamily="34" charset="0"/>
                        <a:buChar char="•"/>
                      </a:pPr>
                      <a:r>
                        <a:rPr lang="en-US" sz="1200" baseline="0" dirty="0">
                          <a:solidFill>
                            <a:schemeClr val="tx1">
                              <a:lumMod val="75000"/>
                            </a:schemeClr>
                          </a:solidFill>
                        </a:rPr>
                        <a:t>FDA Form </a:t>
                      </a:r>
                      <a:r>
                        <a:rPr lang="en-US" sz="1200" dirty="0">
                          <a:solidFill>
                            <a:schemeClr val="tx1">
                              <a:lumMod val="75000"/>
                            </a:schemeClr>
                          </a:solidFill>
                        </a:rPr>
                        <a:t>1572</a:t>
                      </a: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lumMod val="75000"/>
                            </a:schemeClr>
                          </a:solidFill>
                        </a:rPr>
                        <a:t>Financial</a:t>
                      </a:r>
                      <a:r>
                        <a:rPr lang="en-US" sz="1200" baseline="0" dirty="0">
                          <a:solidFill>
                            <a:schemeClr val="tx1">
                              <a:lumMod val="75000"/>
                            </a:schemeClr>
                          </a:solidFill>
                        </a:rPr>
                        <a:t> Disclosure Form</a:t>
                      </a:r>
                    </a:p>
                    <a:p>
                      <a:pPr marL="285750" indent="-285750">
                        <a:buFont typeface="Arial" panose="020B0604020202020204" pitchFamily="34" charset="0"/>
                        <a:buChar char="•"/>
                      </a:pPr>
                      <a:r>
                        <a:rPr lang="en-US" sz="1200" dirty="0">
                          <a:solidFill>
                            <a:schemeClr val="tx1">
                              <a:lumMod val="75000"/>
                            </a:schemeClr>
                          </a:solidFill>
                        </a:rPr>
                        <a:t>NCI Biosketch</a:t>
                      </a: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lumMod val="75000"/>
                            </a:schemeClr>
                          </a:solidFill>
                        </a:rPr>
                        <a:t>Agent Shipment Form (if applicable)</a:t>
                      </a:r>
                      <a:endParaRPr lang="en-US" sz="1200" baseline="0" dirty="0">
                        <a:solidFill>
                          <a:schemeClr val="tx1">
                            <a:lumMod val="75000"/>
                          </a:schemeClr>
                        </a:solidFill>
                      </a:endParaRPr>
                    </a:p>
                    <a:p>
                      <a:pPr marL="285750" indent="-285750">
                        <a:buFont typeface="Arial" panose="020B0604020202020204" pitchFamily="34" charset="0"/>
                        <a:buChar char="•"/>
                      </a:pPr>
                      <a:r>
                        <a:rPr lang="en-US" sz="1200" dirty="0">
                          <a:solidFill>
                            <a:schemeClr val="tx1">
                              <a:lumMod val="75000"/>
                            </a:schemeClr>
                          </a:solidFill>
                        </a:rPr>
                        <a:t>Human Subjects Protection*</a:t>
                      </a:r>
                    </a:p>
                    <a:p>
                      <a:pPr marL="285750" indent="-285750">
                        <a:buFont typeface="Arial" panose="020B0604020202020204" pitchFamily="34" charset="0"/>
                        <a:buChar char="•"/>
                      </a:pPr>
                      <a:r>
                        <a:rPr lang="en-US" sz="1200" baseline="0" dirty="0">
                          <a:solidFill>
                            <a:schemeClr val="tx1">
                              <a:lumMod val="75000"/>
                            </a:schemeClr>
                          </a:solidFill>
                        </a:rPr>
                        <a:t>Good Clinical Practice*</a:t>
                      </a: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solidFill>
                            <a:schemeClr val="tx1">
                              <a:lumMod val="75000"/>
                            </a:schemeClr>
                          </a:solidFill>
                        </a:rPr>
                        <a:t>O</a:t>
                      </a:r>
                      <a:r>
                        <a:rPr lang="en-US" sz="1200" dirty="0">
                          <a:solidFill>
                            <a:schemeClr val="tx1">
                              <a:lumMod val="75000"/>
                            </a:schemeClr>
                          </a:solidFill>
                        </a:rPr>
                        <a:t>ptional CV*</a:t>
                      </a:r>
                    </a:p>
                  </a:txBody>
                  <a:tcPr/>
                </a:tc>
                <a:tc>
                  <a:txBody>
                    <a:bodyPr/>
                    <a:lstStyle/>
                    <a:p>
                      <a:pPr marL="171450" indent="-171450">
                        <a:buFont typeface="Arial" panose="020B0604020202020204" pitchFamily="34" charset="0"/>
                        <a:buChar char="•"/>
                      </a:pPr>
                      <a:r>
                        <a:rPr lang="en-US" sz="1200" dirty="0">
                          <a:solidFill>
                            <a:schemeClr val="tx1">
                              <a:lumMod val="75000"/>
                            </a:schemeClr>
                          </a:solidFill>
                        </a:rPr>
                        <a:t>Practice Site</a:t>
                      </a:r>
                      <a:r>
                        <a:rPr lang="en-US" sz="1200" baseline="0" dirty="0">
                          <a:solidFill>
                            <a:schemeClr val="tx1">
                              <a:lumMod val="75000"/>
                            </a:schemeClr>
                          </a:solidFill>
                        </a:rPr>
                        <a:t> must be on the 1572 to be claimed on a roster</a:t>
                      </a:r>
                    </a:p>
                    <a:p>
                      <a:pPr marL="171450" indent="-171450">
                        <a:buFont typeface="Arial" panose="020B0604020202020204" pitchFamily="34" charset="0"/>
                        <a:buChar char="•"/>
                      </a:pPr>
                      <a:r>
                        <a:rPr lang="en-US" sz="1200" baseline="0" dirty="0">
                          <a:solidFill>
                            <a:schemeClr val="tx1">
                              <a:lumMod val="75000"/>
                            </a:schemeClr>
                          </a:solidFill>
                        </a:rPr>
                        <a:t>IRB number on site registration must be on the Site - Protocol PI’s 1572</a:t>
                      </a:r>
                    </a:p>
                    <a:p>
                      <a:pPr marL="171450" indent="-171450">
                        <a:buFont typeface="Arial" panose="020B0604020202020204" pitchFamily="34" charset="0"/>
                        <a:buChar char="•"/>
                      </a:pPr>
                      <a:r>
                        <a:rPr lang="en-US" sz="1200" baseline="0" dirty="0">
                          <a:solidFill>
                            <a:schemeClr val="tx1">
                              <a:lumMod val="75000"/>
                            </a:schemeClr>
                          </a:solidFill>
                        </a:rPr>
                        <a:t>IRB number covering the treating, consenting, credit, drug shipment, receiving (transfer to) investigator must be listed on their 1572</a:t>
                      </a:r>
                      <a:endParaRPr lang="en-US" sz="1200" dirty="0">
                        <a:solidFill>
                          <a:schemeClr val="tx1">
                            <a:lumMod val="75000"/>
                          </a:schemeClr>
                        </a:solidFill>
                      </a:endParaRPr>
                    </a:p>
                  </a:txBody>
                  <a:tcPr/>
                </a:tc>
                <a:extLst>
                  <a:ext uri="{0D108BD9-81ED-4DB2-BD59-A6C34878D82A}">
                    <a16:rowId xmlns:a16="http://schemas.microsoft.com/office/drawing/2014/main" val="10001"/>
                  </a:ext>
                </a:extLst>
              </a:tr>
              <a:tr h="1573190">
                <a:tc>
                  <a:txBody>
                    <a:bodyPr/>
                    <a:lstStyle/>
                    <a:p>
                      <a:r>
                        <a:rPr lang="en-US" sz="1200" dirty="0">
                          <a:solidFill>
                            <a:schemeClr val="tx1">
                              <a:lumMod val="75000"/>
                            </a:schemeClr>
                          </a:solidFill>
                        </a:rPr>
                        <a:t>Non-Physician Investigator</a:t>
                      </a:r>
                    </a:p>
                  </a:txBody>
                  <a:tcPr/>
                </a:tc>
                <a:tc>
                  <a:txBody>
                    <a:bodyPr/>
                    <a:lstStyle/>
                    <a:p>
                      <a:r>
                        <a:rPr lang="en-US" sz="1200" dirty="0">
                          <a:solidFill>
                            <a:schemeClr val="tx1">
                              <a:lumMod val="75000"/>
                            </a:schemeClr>
                          </a:solidFill>
                        </a:rPr>
                        <a:t>NPIVR</a:t>
                      </a:r>
                    </a:p>
                  </a:txBody>
                  <a:tcPr/>
                </a:tc>
                <a:tc>
                  <a:txBody>
                    <a:bodyPr/>
                    <a:lstStyle/>
                    <a:p>
                      <a:r>
                        <a:rPr lang="en-US" sz="1200" dirty="0">
                          <a:solidFill>
                            <a:schemeClr val="tx1">
                              <a:lumMod val="75000"/>
                            </a:schemeClr>
                          </a:solidFill>
                        </a:rPr>
                        <a:t>Electronic annual registration using RCR</a:t>
                      </a:r>
                    </a:p>
                    <a:p>
                      <a:pPr marL="285750" indent="-285750">
                        <a:buFont typeface="Arial" panose="020B0604020202020204" pitchFamily="34" charset="0"/>
                        <a:buChar char="•"/>
                      </a:pPr>
                      <a:r>
                        <a:rPr lang="en-US" sz="1200" baseline="0" dirty="0">
                          <a:solidFill>
                            <a:schemeClr val="tx1">
                              <a:lumMod val="75000"/>
                            </a:schemeClr>
                          </a:solidFill>
                        </a:rPr>
                        <a:t>FDA Form </a:t>
                      </a:r>
                      <a:r>
                        <a:rPr lang="en-US" sz="1200" dirty="0">
                          <a:solidFill>
                            <a:schemeClr val="tx1">
                              <a:lumMod val="75000"/>
                            </a:schemeClr>
                          </a:solidFill>
                        </a:rPr>
                        <a:t>1572</a:t>
                      </a: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lumMod val="75000"/>
                            </a:schemeClr>
                          </a:solidFill>
                        </a:rPr>
                        <a:t>Financial</a:t>
                      </a:r>
                      <a:r>
                        <a:rPr lang="en-US" sz="1200" baseline="0" dirty="0">
                          <a:solidFill>
                            <a:schemeClr val="tx1">
                              <a:lumMod val="75000"/>
                            </a:schemeClr>
                          </a:solidFill>
                        </a:rPr>
                        <a:t> Disclosure Form</a:t>
                      </a:r>
                    </a:p>
                    <a:p>
                      <a:pPr marL="285750" indent="-285750">
                        <a:buFont typeface="Arial" panose="020B0604020202020204" pitchFamily="34" charset="0"/>
                        <a:buChar char="•"/>
                      </a:pPr>
                      <a:r>
                        <a:rPr lang="en-US" sz="1200" dirty="0">
                          <a:solidFill>
                            <a:schemeClr val="tx1">
                              <a:lumMod val="75000"/>
                            </a:schemeClr>
                          </a:solidFill>
                        </a:rPr>
                        <a:t>NCI Biosketch</a:t>
                      </a:r>
                    </a:p>
                    <a:p>
                      <a:pPr marL="285750" indent="-285750">
                        <a:buFont typeface="Arial" panose="020B0604020202020204" pitchFamily="34" charset="0"/>
                        <a:buChar char="•"/>
                      </a:pPr>
                      <a:r>
                        <a:rPr lang="en-US" sz="1200" dirty="0">
                          <a:solidFill>
                            <a:schemeClr val="tx1">
                              <a:lumMod val="75000"/>
                            </a:schemeClr>
                          </a:solidFill>
                        </a:rPr>
                        <a:t>Human Subjects Protection*</a:t>
                      </a:r>
                    </a:p>
                    <a:p>
                      <a:pPr marL="285750" indent="-285750">
                        <a:buFont typeface="Arial" panose="020B0604020202020204" pitchFamily="34" charset="0"/>
                        <a:buChar char="•"/>
                      </a:pPr>
                      <a:r>
                        <a:rPr lang="en-US" sz="1200" baseline="0" dirty="0">
                          <a:solidFill>
                            <a:schemeClr val="tx1">
                              <a:lumMod val="75000"/>
                            </a:schemeClr>
                          </a:solidFill>
                        </a:rPr>
                        <a:t>Good Clinical Practice*</a:t>
                      </a: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solidFill>
                            <a:schemeClr val="tx1">
                              <a:lumMod val="75000"/>
                            </a:schemeClr>
                          </a:solidFill>
                        </a:rPr>
                        <a:t>O</a:t>
                      </a:r>
                      <a:r>
                        <a:rPr lang="en-US" sz="1200" dirty="0">
                          <a:solidFill>
                            <a:schemeClr val="tx1">
                              <a:lumMod val="75000"/>
                            </a:schemeClr>
                          </a:solidFill>
                        </a:rPr>
                        <a:t>ptional CV*</a:t>
                      </a:r>
                    </a:p>
                  </a:txBody>
                  <a:tcPr/>
                </a:tc>
                <a:tc>
                  <a:txBody>
                    <a:bodyPr/>
                    <a:lstStyle/>
                    <a:p>
                      <a:pPr marL="171450" indent="-171450">
                        <a:buFont typeface="Arial" panose="020B0604020202020204" pitchFamily="34" charset="0"/>
                        <a:buChar char="•"/>
                      </a:pPr>
                      <a:r>
                        <a:rPr lang="en-US" sz="1200" dirty="0">
                          <a:solidFill>
                            <a:schemeClr val="tx1">
                              <a:lumMod val="75000"/>
                            </a:schemeClr>
                          </a:solidFill>
                        </a:rPr>
                        <a:t>Practice Site</a:t>
                      </a:r>
                      <a:r>
                        <a:rPr lang="en-US" sz="1200" baseline="0" dirty="0">
                          <a:solidFill>
                            <a:schemeClr val="tx1">
                              <a:lumMod val="75000"/>
                            </a:schemeClr>
                          </a:solidFill>
                        </a:rPr>
                        <a:t> must be on the 1572 to be claimed on a roster</a:t>
                      </a:r>
                    </a:p>
                    <a:p>
                      <a:pPr marL="171450" indent="-171450">
                        <a:buFont typeface="Arial" panose="020B0604020202020204" pitchFamily="34" charset="0"/>
                        <a:buChar char="•"/>
                      </a:pPr>
                      <a:r>
                        <a:rPr lang="en-US" sz="1200" baseline="0" dirty="0">
                          <a:solidFill>
                            <a:schemeClr val="tx1">
                              <a:lumMod val="75000"/>
                            </a:schemeClr>
                          </a:solidFill>
                        </a:rPr>
                        <a:t>IRB number on site registration must be on the Site - Protocol PI’s 1572</a:t>
                      </a:r>
                    </a:p>
                    <a:p>
                      <a:pPr marL="171450" indent="-171450">
                        <a:buFont typeface="Arial" panose="020B0604020202020204" pitchFamily="34" charset="0"/>
                        <a:buChar char="•"/>
                      </a:pPr>
                      <a:r>
                        <a:rPr lang="en-US" sz="1200" baseline="0" dirty="0">
                          <a:solidFill>
                            <a:schemeClr val="tx1">
                              <a:lumMod val="75000"/>
                            </a:schemeClr>
                          </a:solidFill>
                        </a:rPr>
                        <a:t>IRB number covering the treating, consenting, credit, receiving (transfer to) non-physician investigator must be listed on their 1572</a:t>
                      </a:r>
                      <a:endParaRPr lang="en-US" sz="1200" dirty="0">
                        <a:solidFill>
                          <a:schemeClr val="tx1">
                            <a:lumMod val="75000"/>
                          </a:schemeClr>
                        </a:solidFill>
                      </a:endParaRPr>
                    </a:p>
                  </a:txBody>
                  <a:tcPr/>
                </a:tc>
                <a:extLst>
                  <a:ext uri="{0D108BD9-81ED-4DB2-BD59-A6C34878D82A}">
                    <a16:rowId xmlns:a16="http://schemas.microsoft.com/office/drawing/2014/main" val="10002"/>
                  </a:ext>
                </a:extLst>
              </a:tr>
              <a:tr h="1388109">
                <a:tc>
                  <a:txBody>
                    <a:bodyPr/>
                    <a:lstStyle/>
                    <a:p>
                      <a:r>
                        <a:rPr lang="en-US" sz="1200" dirty="0">
                          <a:solidFill>
                            <a:schemeClr val="tx1">
                              <a:lumMod val="75000"/>
                            </a:schemeClr>
                          </a:solidFill>
                        </a:rPr>
                        <a:t>Associate Plus</a:t>
                      </a:r>
                    </a:p>
                  </a:txBody>
                  <a:tcPr/>
                </a:tc>
                <a:tc>
                  <a:txBody>
                    <a:bodyPr/>
                    <a:lstStyle/>
                    <a:p>
                      <a:r>
                        <a:rPr lang="en-US" sz="1200" dirty="0">
                          <a:solidFill>
                            <a:schemeClr val="tx1">
                              <a:lumMod val="75000"/>
                            </a:schemeClr>
                          </a:solidFill>
                        </a:rPr>
                        <a:t>AP</a:t>
                      </a:r>
                    </a:p>
                  </a:txBody>
                  <a:tcPr/>
                </a:tc>
                <a:tc>
                  <a:txBody>
                    <a:bodyPr/>
                    <a:lstStyle/>
                    <a:p>
                      <a:r>
                        <a:rPr lang="en-US" sz="1200" dirty="0">
                          <a:solidFill>
                            <a:schemeClr val="tx1">
                              <a:lumMod val="75000"/>
                            </a:schemeClr>
                          </a:solidFill>
                        </a:rPr>
                        <a:t>Electronic annual registration</a:t>
                      </a:r>
                      <a:r>
                        <a:rPr lang="en-US" sz="1200" baseline="0" dirty="0">
                          <a:solidFill>
                            <a:schemeClr val="tx1">
                              <a:lumMod val="75000"/>
                            </a:schemeClr>
                          </a:solidFill>
                        </a:rPr>
                        <a:t> </a:t>
                      </a:r>
                      <a:r>
                        <a:rPr lang="en-US" sz="1200" dirty="0">
                          <a:solidFill>
                            <a:schemeClr val="tx1">
                              <a:lumMod val="75000"/>
                            </a:schemeClr>
                          </a:solidFill>
                        </a:rPr>
                        <a:t>using RCR</a:t>
                      </a:r>
                      <a:endParaRPr lang="en-US" sz="1200" baseline="0" dirty="0">
                        <a:solidFill>
                          <a:schemeClr val="tx1">
                            <a:lumMod val="75000"/>
                          </a:schemeClr>
                        </a:solidFill>
                      </a:endParaRP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lumMod val="75000"/>
                            </a:schemeClr>
                          </a:solidFill>
                        </a:rPr>
                        <a:t>Financial</a:t>
                      </a:r>
                      <a:r>
                        <a:rPr lang="en-US" sz="1200" baseline="0" dirty="0">
                          <a:solidFill>
                            <a:schemeClr val="tx1">
                              <a:lumMod val="75000"/>
                            </a:schemeClr>
                          </a:solidFill>
                        </a:rPr>
                        <a:t> Disclosure Form</a:t>
                      </a:r>
                    </a:p>
                    <a:p>
                      <a:pPr marL="285750" indent="-285750">
                        <a:buFont typeface="Arial" panose="020B0604020202020204" pitchFamily="34" charset="0"/>
                        <a:buChar char="•"/>
                      </a:pPr>
                      <a:r>
                        <a:rPr lang="en-US" sz="1200" dirty="0">
                          <a:solidFill>
                            <a:schemeClr val="tx1">
                              <a:lumMod val="75000"/>
                            </a:schemeClr>
                          </a:solidFill>
                        </a:rPr>
                        <a:t>NCI Biosketch</a:t>
                      </a:r>
                    </a:p>
                    <a:p>
                      <a:pPr marL="285750" indent="-285750">
                        <a:buFont typeface="Arial" panose="020B0604020202020204" pitchFamily="34" charset="0"/>
                        <a:buChar char="•"/>
                      </a:pPr>
                      <a:r>
                        <a:rPr lang="en-US" sz="1200" dirty="0">
                          <a:solidFill>
                            <a:schemeClr val="tx1">
                              <a:lumMod val="75000"/>
                            </a:schemeClr>
                          </a:solidFill>
                        </a:rPr>
                        <a:t>Human Subjects Protection*</a:t>
                      </a:r>
                    </a:p>
                    <a:p>
                      <a:pPr marL="285750" indent="-285750">
                        <a:buFont typeface="Arial" panose="020B0604020202020204" pitchFamily="34" charset="0"/>
                        <a:buChar char="•"/>
                      </a:pPr>
                      <a:r>
                        <a:rPr lang="en-US" sz="1200" baseline="0" dirty="0">
                          <a:solidFill>
                            <a:schemeClr val="tx1">
                              <a:lumMod val="75000"/>
                            </a:schemeClr>
                          </a:solidFill>
                        </a:rPr>
                        <a:t>Good Clinical Practice*</a:t>
                      </a: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solidFill>
                            <a:schemeClr val="tx1">
                              <a:lumMod val="75000"/>
                            </a:schemeClr>
                          </a:solidFill>
                        </a:rPr>
                        <a:t>O</a:t>
                      </a:r>
                      <a:r>
                        <a:rPr lang="en-US" sz="1200" dirty="0">
                          <a:solidFill>
                            <a:schemeClr val="tx1">
                              <a:lumMod val="75000"/>
                            </a:schemeClr>
                          </a:solidFill>
                        </a:rPr>
                        <a:t>ptional CV*</a:t>
                      </a:r>
                    </a:p>
                  </a:txBody>
                  <a:tcPr/>
                </a:tc>
                <a:tc>
                  <a:txBody>
                    <a:bodyPr/>
                    <a:lstStyle/>
                    <a:p>
                      <a:pPr marL="171450" indent="-171450">
                        <a:buFont typeface="Arial" panose="020B0604020202020204" pitchFamily="34" charset="0"/>
                        <a:buChar char="•"/>
                      </a:pPr>
                      <a:r>
                        <a:rPr lang="en-US" sz="1200" dirty="0">
                          <a:solidFill>
                            <a:schemeClr val="tx1">
                              <a:lumMod val="75000"/>
                            </a:schemeClr>
                          </a:solidFill>
                        </a:rPr>
                        <a:t>Must have an AP, NPIVR,</a:t>
                      </a:r>
                      <a:r>
                        <a:rPr lang="en-US" sz="1200" baseline="0" dirty="0">
                          <a:solidFill>
                            <a:schemeClr val="tx1">
                              <a:lumMod val="75000"/>
                            </a:schemeClr>
                          </a:solidFill>
                        </a:rPr>
                        <a:t> or IVR registration type to hold the OPEN Registrar role, RAVE CRA role, TRIAD Site User role, primary site roles, or the CTMB-AIS Auditor role</a:t>
                      </a:r>
                    </a:p>
                    <a:p>
                      <a:pPr marL="171450" indent="-171450">
                        <a:buFont typeface="Arial" panose="020B0604020202020204" pitchFamily="34" charset="0"/>
                        <a:buChar char="•"/>
                      </a:pPr>
                      <a:r>
                        <a:rPr lang="en-US" sz="1200" baseline="0" dirty="0">
                          <a:solidFill>
                            <a:schemeClr val="tx1">
                              <a:lumMod val="75000"/>
                            </a:schemeClr>
                          </a:solidFill>
                        </a:rPr>
                        <a:t>May be selected as the Consenting Person in OPEN</a:t>
                      </a:r>
                      <a:endParaRPr lang="en-US" sz="1200" dirty="0">
                        <a:solidFill>
                          <a:schemeClr val="tx1">
                            <a:lumMod val="75000"/>
                          </a:schemeClr>
                        </a:solidFill>
                      </a:endParaRPr>
                    </a:p>
                  </a:txBody>
                  <a:tcPr/>
                </a:tc>
                <a:extLst>
                  <a:ext uri="{0D108BD9-81ED-4DB2-BD59-A6C34878D82A}">
                    <a16:rowId xmlns:a16="http://schemas.microsoft.com/office/drawing/2014/main" val="10003"/>
                  </a:ext>
                </a:extLst>
              </a:tr>
              <a:tr h="462703">
                <a:tc>
                  <a:txBody>
                    <a:bodyPr/>
                    <a:lstStyle/>
                    <a:p>
                      <a:r>
                        <a:rPr lang="en-US" sz="1200" dirty="0">
                          <a:solidFill>
                            <a:schemeClr val="tx1">
                              <a:lumMod val="75000"/>
                            </a:schemeClr>
                          </a:solidFill>
                        </a:rPr>
                        <a:t>Associate</a:t>
                      </a:r>
                    </a:p>
                  </a:txBody>
                  <a:tcPr/>
                </a:tc>
                <a:tc>
                  <a:txBody>
                    <a:bodyPr/>
                    <a:lstStyle/>
                    <a:p>
                      <a:r>
                        <a:rPr lang="en-US" sz="1200" dirty="0">
                          <a:solidFill>
                            <a:schemeClr val="tx1">
                              <a:lumMod val="75000"/>
                            </a:schemeClr>
                          </a:solidFill>
                        </a:rPr>
                        <a:t>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solidFill>
                            <a:schemeClr val="tx1">
                              <a:lumMod val="75000"/>
                            </a:schemeClr>
                          </a:solidFill>
                        </a:rPr>
                        <a:t>Electronic annual registration using IAM</a:t>
                      </a:r>
                    </a:p>
                  </a:txBody>
                  <a:tcPr/>
                </a:tc>
                <a:tc>
                  <a:txBody>
                    <a:bodyPr/>
                    <a:lstStyle/>
                    <a:p>
                      <a:r>
                        <a:rPr lang="en-US" sz="1200" dirty="0">
                          <a:solidFill>
                            <a:schemeClr val="tx1">
                              <a:lumMod val="75000"/>
                            </a:schemeClr>
                          </a:solidFill>
                        </a:rPr>
                        <a:t>May access CTSU website and systems including view access to OPEN and RAVE</a:t>
                      </a:r>
                    </a:p>
                  </a:txBody>
                  <a:tcPr/>
                </a:tc>
                <a:extLst>
                  <a:ext uri="{0D108BD9-81ED-4DB2-BD59-A6C34878D82A}">
                    <a16:rowId xmlns:a16="http://schemas.microsoft.com/office/drawing/2014/main" val="10004"/>
                  </a:ext>
                </a:extLst>
              </a:tr>
              <a:tr h="462703">
                <a:tc>
                  <a:txBody>
                    <a:bodyPr/>
                    <a:lstStyle/>
                    <a:p>
                      <a:r>
                        <a:rPr lang="en-US" sz="1200" dirty="0">
                          <a:solidFill>
                            <a:schemeClr val="tx1">
                              <a:lumMod val="75000"/>
                            </a:schemeClr>
                          </a:solidFill>
                        </a:rPr>
                        <a:t>Associate Basic</a:t>
                      </a:r>
                    </a:p>
                  </a:txBody>
                  <a:tcPr/>
                </a:tc>
                <a:tc>
                  <a:txBody>
                    <a:bodyPr/>
                    <a:lstStyle/>
                    <a:p>
                      <a:r>
                        <a:rPr lang="en-US" sz="1200" dirty="0">
                          <a:solidFill>
                            <a:schemeClr val="tx1">
                              <a:lumMod val="75000"/>
                            </a:schemeClr>
                          </a:solidFill>
                        </a:rPr>
                        <a:t>AB</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solidFill>
                            <a:schemeClr val="tx1">
                              <a:lumMod val="75000"/>
                            </a:schemeClr>
                          </a:solidFill>
                        </a:rPr>
                        <a:t>Electronic annual registration using IAM</a:t>
                      </a:r>
                    </a:p>
                  </a:txBody>
                  <a:tcPr/>
                </a:tc>
                <a:tc>
                  <a:txBody>
                    <a:bodyPr/>
                    <a:lstStyle/>
                    <a:p>
                      <a:r>
                        <a:rPr lang="en-US" sz="1200" dirty="0">
                          <a:solidFill>
                            <a:schemeClr val="tx1">
                              <a:lumMod val="75000"/>
                            </a:schemeClr>
                          </a:solidFill>
                        </a:rPr>
                        <a:t>Cannot access CTEP,</a:t>
                      </a:r>
                      <a:r>
                        <a:rPr lang="en-US" sz="1200" baseline="0" dirty="0">
                          <a:solidFill>
                            <a:schemeClr val="tx1">
                              <a:lumMod val="75000"/>
                            </a:schemeClr>
                          </a:solidFill>
                        </a:rPr>
                        <a:t> DCP, CIRB, or CTSU systems</a:t>
                      </a:r>
                      <a:endParaRPr lang="en-US" sz="1200" dirty="0">
                        <a:solidFill>
                          <a:schemeClr val="tx1">
                            <a:lumMod val="75000"/>
                          </a:schemeClr>
                        </a:solidFill>
                      </a:endParaRPr>
                    </a:p>
                  </a:txBody>
                  <a:tcPr/>
                </a:tc>
                <a:extLst>
                  <a:ext uri="{0D108BD9-81ED-4DB2-BD59-A6C34878D82A}">
                    <a16:rowId xmlns:a16="http://schemas.microsoft.com/office/drawing/2014/main" val="10005"/>
                  </a:ext>
                </a:extLst>
              </a:tr>
            </a:tbl>
          </a:graphicData>
        </a:graphic>
      </p:graphicFrame>
      <p:sp>
        <p:nvSpPr>
          <p:cNvPr id="5" name="TextBox 4"/>
          <p:cNvSpPr txBox="1"/>
          <p:nvPr/>
        </p:nvSpPr>
        <p:spPr>
          <a:xfrm>
            <a:off x="6235271" y="6581001"/>
            <a:ext cx="3562350" cy="276999"/>
          </a:xfrm>
          <a:prstGeom prst="rect">
            <a:avLst/>
          </a:prstGeom>
          <a:noFill/>
        </p:spPr>
        <p:txBody>
          <a:bodyPr wrap="square" rtlCol="0">
            <a:spAutoFit/>
          </a:bodyPr>
          <a:lstStyle/>
          <a:p>
            <a:r>
              <a:rPr lang="en-US" sz="1200" dirty="0"/>
              <a:t>* Upload hardcopy document</a:t>
            </a:r>
          </a:p>
        </p:txBody>
      </p:sp>
    </p:spTree>
    <p:extLst>
      <p:ext uri="{BB962C8B-B14F-4D97-AF65-F5344CB8AC3E}">
        <p14:creationId xmlns:p14="http://schemas.microsoft.com/office/powerpoint/2010/main" val="19703544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2244" y="415544"/>
            <a:ext cx="8334914" cy="423193"/>
          </a:xfrm>
        </p:spPr>
        <p:txBody>
          <a:bodyPr/>
          <a:lstStyle/>
          <a:p>
            <a:r>
              <a:rPr lang="en-US" b="1" dirty="0">
                <a:solidFill>
                  <a:srgbClr val="0070C0"/>
                </a:solidFill>
              </a:rPr>
              <a:t>Migration Activities:  Person Types to Registration Types</a:t>
            </a:r>
          </a:p>
        </p:txBody>
      </p:sp>
      <p:sp>
        <p:nvSpPr>
          <p:cNvPr id="6" name="Content Placeholder 5"/>
          <p:cNvSpPr>
            <a:spLocks noGrp="1"/>
          </p:cNvSpPr>
          <p:nvPr>
            <p:ph sz="quarter" idx="11"/>
          </p:nvPr>
        </p:nvSpPr>
        <p:spPr>
          <a:xfrm>
            <a:off x="481521" y="1062681"/>
            <a:ext cx="8165592" cy="5467865"/>
          </a:xfrm>
        </p:spPr>
        <p:txBody>
          <a:bodyPr/>
          <a:lstStyle/>
          <a:p>
            <a:pPr>
              <a:spcBef>
                <a:spcPts val="400"/>
              </a:spcBef>
            </a:pPr>
            <a:r>
              <a:rPr lang="en-US" dirty="0"/>
              <a:t>Person Types of Associate and Investigator will be replaced with the five Registration Types in CTEP, DCP, CIRB, and CTSU systems</a:t>
            </a:r>
          </a:p>
          <a:p>
            <a:pPr>
              <a:spcAft>
                <a:spcPts val="600"/>
              </a:spcAft>
            </a:pPr>
            <a:r>
              <a:rPr lang="en-US" dirty="0"/>
              <a:t>New persons will be given a unique CTEP ID (beginning with &lt; 600000 &gt; and existing persons will retain their assigned CTEP ID</a:t>
            </a:r>
          </a:p>
          <a:p>
            <a:pPr lvl="1"/>
            <a:r>
              <a:rPr lang="en-US" sz="1800" dirty="0"/>
              <a:t>Updates to Registration Type will </a:t>
            </a:r>
            <a:r>
              <a:rPr lang="en-US" sz="1800" i="1" dirty="0"/>
              <a:t>not</a:t>
            </a:r>
            <a:r>
              <a:rPr lang="en-US" sz="1800" dirty="0"/>
              <a:t> change a person’s CTEP ID</a:t>
            </a:r>
          </a:p>
          <a:p>
            <a:pPr>
              <a:spcBef>
                <a:spcPts val="400"/>
              </a:spcBef>
            </a:pPr>
            <a:r>
              <a:rPr lang="en-US" spc="-10" dirty="0"/>
              <a:t>Investigator records were migrated to the IVR Registration Type</a:t>
            </a:r>
          </a:p>
          <a:p>
            <a:pPr marL="228600" lvl="1">
              <a:spcBef>
                <a:spcPts val="400"/>
              </a:spcBef>
            </a:pPr>
            <a:r>
              <a:rPr lang="en-US" sz="2000" dirty="0"/>
              <a:t>Users currently registered as an Associate and assigned as a Protocol PI or Site-Protocol PI for nontreatment studies were migrated to the NPIVR Registration Type</a:t>
            </a:r>
          </a:p>
          <a:p>
            <a:pPr marL="228600" lvl="1">
              <a:spcBef>
                <a:spcPts val="400"/>
              </a:spcBef>
            </a:pPr>
            <a:r>
              <a:rPr lang="en-US" sz="2000" dirty="0"/>
              <a:t>Users currently registered as an Associate and assigned the OPEN Registrar, RAVE CRA, CRA (Lab Admin), or SLA roles, or TRIAD Site User role, individuals with a “Primary Site Role”, and individuals with the CTMB-AIS “Auditor” role were migrated to the AP Registration Type</a:t>
            </a:r>
          </a:p>
          <a:p>
            <a:pPr>
              <a:spcBef>
                <a:spcPts val="400"/>
              </a:spcBef>
            </a:pPr>
            <a:r>
              <a:rPr lang="en-US" dirty="0"/>
              <a:t>All other users were retained at the Associate Registration Type</a:t>
            </a:r>
          </a:p>
          <a:p>
            <a:pPr>
              <a:spcBef>
                <a:spcPts val="400"/>
              </a:spcBef>
            </a:pPr>
            <a:endParaRPr lang="en-US" dirty="0"/>
          </a:p>
        </p:txBody>
      </p:sp>
    </p:spTree>
    <p:extLst>
      <p:ext uri="{BB962C8B-B14F-4D97-AF65-F5344CB8AC3E}">
        <p14:creationId xmlns:p14="http://schemas.microsoft.com/office/powerpoint/2010/main" val="3840916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800" b="1" dirty="0">
                <a:solidFill>
                  <a:srgbClr val="0070C0"/>
                </a:solidFill>
              </a:rPr>
              <a:t>Migration Activities:  Profile Population</a:t>
            </a:r>
          </a:p>
        </p:txBody>
      </p:sp>
      <p:sp>
        <p:nvSpPr>
          <p:cNvPr id="6" name="Content Placeholder 5"/>
          <p:cNvSpPr>
            <a:spLocks noGrp="1"/>
          </p:cNvSpPr>
          <p:nvPr>
            <p:ph sz="quarter" idx="11"/>
          </p:nvPr>
        </p:nvSpPr>
        <p:spPr>
          <a:xfrm>
            <a:off x="481521" y="1140372"/>
            <a:ext cx="8165592" cy="5395656"/>
          </a:xfrm>
        </p:spPr>
        <p:txBody>
          <a:bodyPr/>
          <a:lstStyle/>
          <a:p>
            <a:pPr>
              <a:spcAft>
                <a:spcPts val="600"/>
              </a:spcAft>
            </a:pPr>
            <a:r>
              <a:rPr lang="en-US" sz="2200" dirty="0"/>
              <a:t>User profiles will be populated with existing Practice Site(s), IRB(s), and HSP/GCP training information where available</a:t>
            </a:r>
          </a:p>
          <a:p>
            <a:pPr lvl="1"/>
            <a:r>
              <a:rPr lang="en-US" sz="2000" dirty="0"/>
              <a:t>Practice Sites (by clicking “Populate Sites” button) aligned to IVR or NPIVR in RSS</a:t>
            </a:r>
          </a:p>
          <a:p>
            <a:pPr lvl="1">
              <a:spcAft>
                <a:spcPts val="600"/>
              </a:spcAft>
            </a:pPr>
            <a:r>
              <a:rPr lang="en-US" sz="2000" dirty="0"/>
              <a:t>IRB numbers (by clicking “Populate IRBs” button) from all IRB approvals associated with a listed Practice Site where the site registration status is pending, approved, or closed</a:t>
            </a:r>
          </a:p>
          <a:p>
            <a:pPr lvl="1"/>
            <a:r>
              <a:rPr lang="en-US" sz="2000" dirty="0"/>
              <a:t>NCI CIRB IRB numbers (all four) if a listed Practice Site is on the NCI CIRB roster</a:t>
            </a:r>
          </a:p>
          <a:p>
            <a:pPr lvl="1"/>
            <a:r>
              <a:rPr lang="en-US" sz="2000" dirty="0"/>
              <a:t>Share existing HSP/GCP data where available</a:t>
            </a:r>
          </a:p>
          <a:p>
            <a:pPr lvl="1"/>
            <a:endParaRPr lang="en-US" sz="800" dirty="0"/>
          </a:p>
          <a:p>
            <a:pPr lvl="1">
              <a:buNone/>
            </a:pPr>
            <a:r>
              <a:rPr lang="en-US" sz="1800" dirty="0"/>
              <a:t>NOTE:  Users will have from the transition date (Monday, July 31</a:t>
            </a:r>
            <a:r>
              <a:rPr lang="en-US" sz="1800" baseline="30000" dirty="0"/>
              <a:t>st</a:t>
            </a:r>
            <a:r>
              <a:rPr lang="en-US" sz="1800" dirty="0"/>
              <a:t>, 2017) until their “registration expiration date” to “register up” to their migrated registration type without loss of system access or assigned roles.  Will require one year to complete the initial registration cycle and obtain complete credentials for all registered persons.</a:t>
            </a:r>
          </a:p>
        </p:txBody>
      </p:sp>
    </p:spTree>
    <p:extLst>
      <p:ext uri="{BB962C8B-B14F-4D97-AF65-F5344CB8AC3E}">
        <p14:creationId xmlns:p14="http://schemas.microsoft.com/office/powerpoint/2010/main" val="865977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800" b="1" dirty="0">
                <a:solidFill>
                  <a:srgbClr val="0070C0"/>
                </a:solidFill>
              </a:rPr>
              <a:t>RCR:  Process Changes for IVR, NPIVR, AP</a:t>
            </a:r>
          </a:p>
        </p:txBody>
      </p:sp>
      <p:sp>
        <p:nvSpPr>
          <p:cNvPr id="6" name="Content Placeholder 5"/>
          <p:cNvSpPr>
            <a:spLocks noGrp="1"/>
          </p:cNvSpPr>
          <p:nvPr>
            <p:ph sz="quarter" idx="11"/>
          </p:nvPr>
        </p:nvSpPr>
        <p:spPr>
          <a:xfrm>
            <a:off x="481521" y="982361"/>
            <a:ext cx="8165592" cy="5597611"/>
          </a:xfrm>
        </p:spPr>
        <p:txBody>
          <a:bodyPr/>
          <a:lstStyle/>
          <a:p>
            <a:pPr marL="228600" lvl="1">
              <a:spcBef>
                <a:spcPts val="300"/>
              </a:spcBef>
            </a:pPr>
            <a:r>
              <a:rPr lang="en-US" sz="2000" dirty="0"/>
              <a:t>All users must have a CTEP-IAM account</a:t>
            </a:r>
          </a:p>
          <a:p>
            <a:pPr marL="228600" lvl="1">
              <a:spcBef>
                <a:spcPts val="300"/>
              </a:spcBef>
              <a:spcAft>
                <a:spcPts val="600"/>
              </a:spcAft>
            </a:pPr>
            <a:r>
              <a:rPr lang="en-US" sz="2000" dirty="0"/>
              <a:t>Existing users will complete their re-registration within RCR</a:t>
            </a:r>
          </a:p>
          <a:p>
            <a:pPr marL="457200" lvl="2"/>
            <a:r>
              <a:rPr lang="en-US" dirty="0"/>
              <a:t>Emailed re-registration notifications (no paper or electronic documents) will replace current notifications</a:t>
            </a:r>
          </a:p>
          <a:p>
            <a:pPr marL="228600" lvl="1">
              <a:spcBef>
                <a:spcPts val="300"/>
              </a:spcBef>
            </a:pPr>
            <a:r>
              <a:rPr lang="en-US" sz="2000" b="1" i="1" dirty="0"/>
              <a:t>New users will access RCR to submit their initial registration (after first obtaining a CTEP-IAM account)</a:t>
            </a:r>
          </a:p>
          <a:p>
            <a:pPr>
              <a:spcBef>
                <a:spcPts val="300"/>
              </a:spcBef>
            </a:pPr>
            <a:r>
              <a:rPr lang="en-US" dirty="0"/>
              <a:t>HSP/GCP training details and certificates will be required for initial registration and for annual re-registrations</a:t>
            </a:r>
          </a:p>
          <a:p>
            <a:pPr>
              <a:spcBef>
                <a:spcPts val="300"/>
              </a:spcBef>
            </a:pPr>
            <a:r>
              <a:rPr lang="en-US" dirty="0"/>
              <a:t>Information related to education, training, employment, professional license, and board certification required and electronically captured</a:t>
            </a:r>
          </a:p>
          <a:p>
            <a:pPr>
              <a:spcBef>
                <a:spcPts val="300"/>
              </a:spcBef>
            </a:pPr>
            <a:r>
              <a:rPr lang="en-US" dirty="0"/>
              <a:t>Practice Sites, Labs, and IRBs electronically captured and </a:t>
            </a:r>
            <a:r>
              <a:rPr lang="en-US" b="1" i="1" dirty="0"/>
              <a:t>control downstream processes</a:t>
            </a:r>
            <a:r>
              <a:rPr lang="en-US" dirty="0"/>
              <a:t> (IVR, NPIVR only)</a:t>
            </a:r>
          </a:p>
          <a:p>
            <a:pPr>
              <a:spcBef>
                <a:spcPts val="300"/>
              </a:spcBef>
            </a:pPr>
            <a:r>
              <a:rPr lang="en-US" dirty="0"/>
              <a:t>Electronically sign (no wet signatures) and submit (no mailing) registration packet to NCI</a:t>
            </a:r>
          </a:p>
        </p:txBody>
      </p:sp>
    </p:spTree>
    <p:extLst>
      <p:ext uri="{BB962C8B-B14F-4D97-AF65-F5344CB8AC3E}">
        <p14:creationId xmlns:p14="http://schemas.microsoft.com/office/powerpoint/2010/main" val="3013810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b="1" dirty="0">
                <a:solidFill>
                  <a:srgbClr val="0070C0"/>
                </a:solidFill>
              </a:rPr>
              <a:t>RCR:   Business Rule Changes (</a:t>
            </a:r>
            <a:r>
              <a:rPr lang="en-US" sz="2800" b="1" dirty="0">
                <a:solidFill>
                  <a:srgbClr val="FF0000"/>
                </a:solidFill>
              </a:rPr>
              <a:t>very important</a:t>
            </a:r>
            <a:r>
              <a:rPr lang="en-US" sz="2800" b="1" dirty="0">
                <a:solidFill>
                  <a:srgbClr val="0070C0"/>
                </a:solidFill>
              </a:rPr>
              <a:t>)</a:t>
            </a:r>
          </a:p>
        </p:txBody>
      </p:sp>
      <p:sp>
        <p:nvSpPr>
          <p:cNvPr id="5" name="Content Placeholder 4"/>
          <p:cNvSpPr>
            <a:spLocks noGrp="1"/>
          </p:cNvSpPr>
          <p:nvPr>
            <p:ph sz="quarter" idx="11"/>
          </p:nvPr>
        </p:nvSpPr>
        <p:spPr>
          <a:xfrm>
            <a:off x="481521" y="1167395"/>
            <a:ext cx="8165592" cy="5384233"/>
          </a:xfrm>
        </p:spPr>
        <p:txBody>
          <a:bodyPr/>
          <a:lstStyle/>
          <a:p>
            <a:pPr>
              <a:spcBef>
                <a:spcPts val="600"/>
              </a:spcBef>
            </a:pPr>
            <a:r>
              <a:rPr lang="en-US" sz="2200" dirty="0"/>
              <a:t>IVRs and NPIVRs must list all Practice Sites at which NCI-supported studies are conducted on their FDA Form 1572</a:t>
            </a:r>
          </a:p>
          <a:p>
            <a:pPr lvl="1">
              <a:spcBef>
                <a:spcPts val="600"/>
              </a:spcBef>
              <a:spcAft>
                <a:spcPts val="0"/>
              </a:spcAft>
            </a:pPr>
            <a:r>
              <a:rPr lang="en-US" sz="1800" dirty="0"/>
              <a:t>To be claimed at a site on a roster, the CTEP Site Code must be listed as a Practice Site on the FDA Form 1572</a:t>
            </a:r>
          </a:p>
          <a:p>
            <a:pPr lvl="1">
              <a:spcBef>
                <a:spcPts val="600"/>
              </a:spcBef>
              <a:spcAft>
                <a:spcPts val="0"/>
              </a:spcAft>
            </a:pPr>
            <a:r>
              <a:rPr lang="en-US" sz="1800" dirty="0"/>
              <a:t>Site-Protocol PI (IRB PI) must have all Practice Sites covered by the IRB approval listed on their FDA Form 1572</a:t>
            </a:r>
          </a:p>
          <a:p>
            <a:pPr>
              <a:spcBef>
                <a:spcPts val="1200"/>
              </a:spcBef>
              <a:spcAft>
                <a:spcPts val="600"/>
              </a:spcAft>
            </a:pPr>
            <a:r>
              <a:rPr lang="en-US" sz="2200" dirty="0"/>
              <a:t>IVRs and NPIVRs must list all IRBs providing coverage for NCI-supported studies at the Practice Sites listed on their FDA Form 1572</a:t>
            </a:r>
          </a:p>
          <a:p>
            <a:pPr lvl="1">
              <a:spcBef>
                <a:spcPts val="600"/>
              </a:spcBef>
              <a:spcAft>
                <a:spcPts val="0"/>
              </a:spcAft>
            </a:pPr>
            <a:r>
              <a:rPr lang="en-US" sz="1800" dirty="0"/>
              <a:t>IRB number on site registration must be listed on the Site-Protocol PI’s FDA Form 1572</a:t>
            </a:r>
          </a:p>
          <a:p>
            <a:pPr lvl="1">
              <a:spcBef>
                <a:spcPts val="600"/>
              </a:spcBef>
              <a:spcAft>
                <a:spcPts val="0"/>
              </a:spcAft>
            </a:pPr>
            <a:r>
              <a:rPr lang="en-US" sz="1800" dirty="0"/>
              <a:t>IRB number covering the consenting and “enrolling” (credit, treating, drug shipment, receiving [transfer to]) investigator(s) must be listed on the respective investigator’s FDA Form 1572</a:t>
            </a:r>
          </a:p>
          <a:p>
            <a:pPr lvl="1">
              <a:buNone/>
            </a:pPr>
            <a:endParaRPr lang="en-US" dirty="0"/>
          </a:p>
        </p:txBody>
      </p:sp>
    </p:spTree>
    <p:extLst>
      <p:ext uri="{BB962C8B-B14F-4D97-AF65-F5344CB8AC3E}">
        <p14:creationId xmlns:p14="http://schemas.microsoft.com/office/powerpoint/2010/main" val="29060497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0070C0"/>
                </a:solidFill>
              </a:rPr>
              <a:t>RCR:  Business Rule Changes (</a:t>
            </a:r>
            <a:r>
              <a:rPr lang="en-US" sz="2800" b="1" dirty="0">
                <a:solidFill>
                  <a:srgbClr val="FF0000"/>
                </a:solidFill>
              </a:rPr>
              <a:t>very important</a:t>
            </a:r>
            <a:r>
              <a:rPr lang="en-US" sz="2800" b="1" dirty="0">
                <a:solidFill>
                  <a:srgbClr val="0070C0"/>
                </a:solidFill>
              </a:rPr>
              <a:t>)</a:t>
            </a:r>
          </a:p>
        </p:txBody>
      </p:sp>
      <p:sp>
        <p:nvSpPr>
          <p:cNvPr id="3" name="Content Placeholder 2"/>
          <p:cNvSpPr>
            <a:spLocks noGrp="1"/>
          </p:cNvSpPr>
          <p:nvPr>
            <p:ph sz="quarter" idx="11"/>
          </p:nvPr>
        </p:nvSpPr>
        <p:spPr>
          <a:xfrm>
            <a:off x="419738" y="1074464"/>
            <a:ext cx="8106424" cy="5394297"/>
          </a:xfrm>
        </p:spPr>
        <p:txBody>
          <a:bodyPr/>
          <a:lstStyle/>
          <a:p>
            <a:pPr>
              <a:spcBef>
                <a:spcPts val="600"/>
              </a:spcBef>
            </a:pPr>
            <a:r>
              <a:rPr lang="en-US" dirty="0"/>
              <a:t>Persons requiring write access to OPEN, RAVE, or TRIAD must hold a Registration Type of IVR, NPIVR, or AP</a:t>
            </a:r>
          </a:p>
          <a:p>
            <a:pPr>
              <a:spcBef>
                <a:spcPts val="600"/>
              </a:spcBef>
            </a:pPr>
            <a:r>
              <a:rPr lang="en-US" dirty="0"/>
              <a:t>Persons holding a primary site role (e.g., Site Administrator, Data Administrator, LAPS Administrator, NCORP Administrator, NCTN Lead CRA, LAO Administrator) will require a minimum AP Registration Type</a:t>
            </a:r>
          </a:p>
          <a:p>
            <a:pPr>
              <a:spcBef>
                <a:spcPts val="600"/>
              </a:spcBef>
            </a:pPr>
            <a:r>
              <a:rPr lang="en-US" dirty="0"/>
              <a:t>Persons holding the CTMB-AIS Auditor role (i.e., serving on a site audit team) will require a minimum AP Registration Type</a:t>
            </a:r>
          </a:p>
          <a:p>
            <a:pPr>
              <a:spcBef>
                <a:spcPts val="600"/>
              </a:spcBef>
            </a:pPr>
            <a:r>
              <a:rPr lang="en-US" dirty="0"/>
              <a:t>Persons consenting patients on CTEP or DCP-sponsored protocols will require a minimum AP Registration Type</a:t>
            </a:r>
          </a:p>
          <a:p>
            <a:pPr>
              <a:spcBef>
                <a:spcPts val="600"/>
              </a:spcBef>
            </a:pPr>
            <a:r>
              <a:rPr lang="en-US" dirty="0"/>
              <a:t>Persons reverting to an Associate or AB Registration Type will have their OPEN, RAVE, and TRIAD roles automatically inactivated</a:t>
            </a:r>
          </a:p>
          <a:p>
            <a:pPr>
              <a:spcBef>
                <a:spcPts val="600"/>
              </a:spcBef>
            </a:pPr>
            <a:r>
              <a:rPr lang="en-US" dirty="0"/>
              <a:t>Persons with an AB role can be claimed at administrative locations only and will not have access to any systems or websites</a:t>
            </a:r>
          </a:p>
          <a:p>
            <a:pPr marL="0" indent="0">
              <a:buNone/>
            </a:pPr>
            <a:endParaRPr lang="en-US" dirty="0"/>
          </a:p>
          <a:p>
            <a:endParaRPr lang="en-US" dirty="0"/>
          </a:p>
        </p:txBody>
      </p:sp>
    </p:spTree>
    <p:extLst>
      <p:ext uri="{BB962C8B-B14F-4D97-AF65-F5344CB8AC3E}">
        <p14:creationId xmlns:p14="http://schemas.microsoft.com/office/powerpoint/2010/main" val="4189891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521" y="415544"/>
            <a:ext cx="8165592" cy="423193"/>
          </a:xfrm>
        </p:spPr>
        <p:txBody>
          <a:bodyPr/>
          <a:lstStyle/>
          <a:p>
            <a:r>
              <a:rPr lang="en-US" sz="2800" dirty="0"/>
              <a:t>NCI’s Solutions and Enhancements</a:t>
            </a:r>
          </a:p>
        </p:txBody>
      </p:sp>
      <p:sp>
        <p:nvSpPr>
          <p:cNvPr id="3" name="Content Placeholder 2"/>
          <p:cNvSpPr>
            <a:spLocks noGrp="1"/>
          </p:cNvSpPr>
          <p:nvPr>
            <p:ph sz="quarter" idx="11"/>
          </p:nvPr>
        </p:nvSpPr>
        <p:spPr>
          <a:xfrm>
            <a:off x="481520" y="1093258"/>
            <a:ext cx="8281479" cy="5396442"/>
          </a:xfrm>
        </p:spPr>
        <p:txBody>
          <a:bodyPr/>
          <a:lstStyle/>
          <a:p>
            <a:pPr>
              <a:spcAft>
                <a:spcPts val="600"/>
              </a:spcAft>
            </a:pPr>
            <a:r>
              <a:rPr lang="en-US" sz="2400" b="1" dirty="0">
                <a:solidFill>
                  <a:srgbClr val="0070C0"/>
                </a:solidFill>
              </a:rPr>
              <a:t>Registration and Credential Repository (RCR)</a:t>
            </a:r>
          </a:p>
          <a:p>
            <a:pPr marL="0" indent="0">
              <a:spcAft>
                <a:spcPts val="0"/>
              </a:spcAft>
              <a:buNone/>
            </a:pPr>
            <a:endParaRPr lang="en-US" sz="1000" b="1" dirty="0">
              <a:solidFill>
                <a:srgbClr val="0070C0"/>
              </a:solidFill>
            </a:endParaRPr>
          </a:p>
          <a:p>
            <a:pPr lvl="2">
              <a:spcBef>
                <a:spcPts val="600"/>
              </a:spcBef>
              <a:spcAft>
                <a:spcPts val="600"/>
              </a:spcAft>
            </a:pPr>
            <a:r>
              <a:rPr lang="en-US" sz="2000" dirty="0"/>
              <a:t>Provide a self-service online person registration application with electronic signature and submission capability</a:t>
            </a:r>
          </a:p>
          <a:p>
            <a:pPr lvl="2">
              <a:spcBef>
                <a:spcPts val="600"/>
              </a:spcBef>
              <a:spcAft>
                <a:spcPts val="600"/>
              </a:spcAft>
            </a:pPr>
            <a:r>
              <a:rPr lang="en-US" sz="2000" dirty="0"/>
              <a:t>Define specific Registration Types – Investigator (IVR), Non-Physician Investigator (NPIVR), Associate Plus (AP), Associate (A), and Associate Basic (AB)</a:t>
            </a:r>
          </a:p>
          <a:p>
            <a:pPr lvl="2">
              <a:spcBef>
                <a:spcPts val="600"/>
              </a:spcBef>
              <a:spcAft>
                <a:spcPts val="600"/>
              </a:spcAft>
            </a:pPr>
            <a:r>
              <a:rPr lang="en-US" sz="2000" dirty="0"/>
              <a:t>Registration Type will dictate person-specific regulatory documentation requirements – FDA Form 1572, Financial Disclosure Form (FDF), NCI Biosketch, Agent Shipment Form, and enhanced training requirements (i.e., HSP and GCP training)</a:t>
            </a:r>
          </a:p>
          <a:p>
            <a:pPr lvl="2">
              <a:spcBef>
                <a:spcPts val="600"/>
              </a:spcBef>
              <a:spcAft>
                <a:spcPts val="600"/>
              </a:spcAft>
            </a:pPr>
            <a:r>
              <a:rPr lang="en-US" sz="2000" dirty="0"/>
              <a:t>Registration Type will permit assignment of roles for access to CTEP CORE applications (e.g., RUMS, OPEN, RAVE, TRIAD) and task assignments for performance of study activities (i.e., DTL)</a:t>
            </a:r>
          </a:p>
        </p:txBody>
      </p:sp>
    </p:spTree>
    <p:extLst>
      <p:ext uri="{BB962C8B-B14F-4D97-AF65-F5344CB8AC3E}">
        <p14:creationId xmlns:p14="http://schemas.microsoft.com/office/powerpoint/2010/main" val="36323001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928" y="415544"/>
            <a:ext cx="8165592" cy="423193"/>
          </a:xfrm>
        </p:spPr>
        <p:txBody>
          <a:bodyPr/>
          <a:lstStyle/>
          <a:p>
            <a:r>
              <a:rPr lang="en-US" b="1" dirty="0">
                <a:solidFill>
                  <a:srgbClr val="0070C0"/>
                </a:solidFill>
              </a:rPr>
              <a:t>RCR:  Easing the Burden of First RCR Registration</a:t>
            </a:r>
          </a:p>
        </p:txBody>
      </p:sp>
      <p:sp>
        <p:nvSpPr>
          <p:cNvPr id="3" name="Content Placeholder 2"/>
          <p:cNvSpPr>
            <a:spLocks noGrp="1"/>
          </p:cNvSpPr>
          <p:nvPr>
            <p:ph sz="quarter" idx="11"/>
          </p:nvPr>
        </p:nvSpPr>
        <p:spPr>
          <a:xfrm>
            <a:off x="481521" y="1174750"/>
            <a:ext cx="8165592" cy="5334000"/>
          </a:xfrm>
        </p:spPr>
        <p:txBody>
          <a:bodyPr/>
          <a:lstStyle/>
          <a:p>
            <a:pPr lvl="1">
              <a:lnSpc>
                <a:spcPct val="150000"/>
              </a:lnSpc>
            </a:pPr>
            <a:r>
              <a:rPr lang="en-US" sz="2000" dirty="0"/>
              <a:t>Registration Coordinator (RC) and “Backup RC” assignments</a:t>
            </a:r>
          </a:p>
          <a:p>
            <a:pPr lvl="1">
              <a:spcBef>
                <a:spcPts val="0"/>
              </a:spcBef>
              <a:spcAft>
                <a:spcPts val="600"/>
              </a:spcAft>
            </a:pPr>
            <a:r>
              <a:rPr lang="en-US" sz="2000" dirty="0"/>
              <a:t>RC templates for FDA Form 1572 (Practice Sites, Labs, and IRBs) and Agent Shipment Form (Shipment Site, Shipping Address, Shipping Designee and contact information, and Ordering Designees)</a:t>
            </a:r>
          </a:p>
          <a:p>
            <a:pPr lvl="1">
              <a:spcBef>
                <a:spcPts val="0"/>
              </a:spcBef>
              <a:spcAft>
                <a:spcPts val="600"/>
              </a:spcAft>
            </a:pPr>
            <a:r>
              <a:rPr lang="en-US" sz="2000" dirty="0"/>
              <a:t>Warning and error indicators for complete and accurate registration information</a:t>
            </a:r>
          </a:p>
          <a:p>
            <a:pPr lvl="1">
              <a:spcBef>
                <a:spcPts val="0"/>
              </a:spcBef>
              <a:spcAft>
                <a:spcPts val="600"/>
              </a:spcAft>
            </a:pPr>
            <a:r>
              <a:rPr lang="en-US" sz="2000" dirty="0"/>
              <a:t>Instructional message boards, online notifications, and emails</a:t>
            </a:r>
          </a:p>
          <a:p>
            <a:pPr lvl="1">
              <a:spcBef>
                <a:spcPts val="0"/>
              </a:spcBef>
              <a:spcAft>
                <a:spcPts val="600"/>
              </a:spcAft>
            </a:pPr>
            <a:r>
              <a:rPr lang="en-US" sz="2000" dirty="0"/>
              <a:t>Workflow-driven</a:t>
            </a:r>
          </a:p>
          <a:p>
            <a:pPr lvl="1">
              <a:spcBef>
                <a:spcPts val="0"/>
              </a:spcBef>
              <a:spcAft>
                <a:spcPts val="600"/>
              </a:spcAft>
            </a:pPr>
            <a:r>
              <a:rPr lang="en-US" sz="2000" dirty="0"/>
              <a:t>Checklists available for AP, NPIVR, and IVR</a:t>
            </a:r>
          </a:p>
          <a:p>
            <a:pPr lvl="1">
              <a:spcBef>
                <a:spcPts val="0"/>
              </a:spcBef>
              <a:spcAft>
                <a:spcPts val="600"/>
              </a:spcAft>
            </a:pPr>
            <a:r>
              <a:rPr lang="en-US" sz="2000" dirty="0"/>
              <a:t>Quick Reference Guide available for AP, NPIVR, and IVR</a:t>
            </a:r>
          </a:p>
          <a:p>
            <a:pPr lvl="1">
              <a:spcBef>
                <a:spcPts val="0"/>
              </a:spcBef>
              <a:spcAft>
                <a:spcPts val="600"/>
              </a:spcAft>
            </a:pPr>
            <a:r>
              <a:rPr lang="en-US" sz="2000" dirty="0"/>
              <a:t>Electronic signature on all forms using CTEP-IAM credentials</a:t>
            </a:r>
            <a:endParaRPr lang="en-US" sz="1800" dirty="0"/>
          </a:p>
        </p:txBody>
      </p:sp>
    </p:spTree>
    <p:extLst>
      <p:ext uri="{BB962C8B-B14F-4D97-AF65-F5344CB8AC3E}">
        <p14:creationId xmlns:p14="http://schemas.microsoft.com/office/powerpoint/2010/main" val="1310934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928" y="415544"/>
            <a:ext cx="8165592" cy="423193"/>
          </a:xfrm>
        </p:spPr>
        <p:txBody>
          <a:bodyPr/>
          <a:lstStyle/>
          <a:p>
            <a:r>
              <a:rPr lang="en-US" b="1" dirty="0">
                <a:solidFill>
                  <a:srgbClr val="0070C0"/>
                </a:solidFill>
              </a:rPr>
              <a:t>RCR:  Rolling Implementation of Business Rules</a:t>
            </a:r>
          </a:p>
        </p:txBody>
      </p:sp>
      <p:sp>
        <p:nvSpPr>
          <p:cNvPr id="3" name="Content Placeholder 2"/>
          <p:cNvSpPr>
            <a:spLocks noGrp="1"/>
          </p:cNvSpPr>
          <p:nvPr>
            <p:ph sz="quarter" idx="11"/>
          </p:nvPr>
        </p:nvSpPr>
        <p:spPr>
          <a:xfrm>
            <a:off x="481521" y="1136822"/>
            <a:ext cx="8165592" cy="5399902"/>
          </a:xfrm>
        </p:spPr>
        <p:txBody>
          <a:bodyPr/>
          <a:lstStyle/>
          <a:p>
            <a:pPr>
              <a:spcBef>
                <a:spcPts val="600"/>
              </a:spcBef>
              <a:spcAft>
                <a:spcPts val="0"/>
              </a:spcAft>
            </a:pPr>
            <a:r>
              <a:rPr lang="en-US" dirty="0"/>
              <a:t>Rolling implementation of new business rules based on date of registration</a:t>
            </a:r>
          </a:p>
          <a:p>
            <a:pPr marL="0" indent="0">
              <a:spcBef>
                <a:spcPts val="600"/>
              </a:spcBef>
              <a:spcAft>
                <a:spcPts val="0"/>
              </a:spcAft>
              <a:buNone/>
            </a:pPr>
            <a:endParaRPr lang="en-US" sz="800" dirty="0"/>
          </a:p>
          <a:p>
            <a:pPr>
              <a:spcBef>
                <a:spcPts val="600"/>
              </a:spcBef>
              <a:spcAft>
                <a:spcPts val="0"/>
              </a:spcAft>
            </a:pPr>
            <a:r>
              <a:rPr lang="en-US" dirty="0"/>
              <a:t>“Relaxed Mode” for business rules until person re-registers</a:t>
            </a:r>
          </a:p>
          <a:p>
            <a:pPr lvl="1">
              <a:spcBef>
                <a:spcPts val="600"/>
              </a:spcBef>
              <a:spcAft>
                <a:spcPts val="0"/>
              </a:spcAft>
            </a:pPr>
            <a:r>
              <a:rPr lang="en-US" b="1" dirty="0"/>
              <a:t>Rostering of Investigators:  </a:t>
            </a:r>
            <a:r>
              <a:rPr lang="en-US" dirty="0"/>
              <a:t>No verification that the investigator lists the sites on their FDA Form 1572 until re-registration</a:t>
            </a:r>
          </a:p>
          <a:p>
            <a:pPr lvl="1">
              <a:spcBef>
                <a:spcPts val="600"/>
              </a:spcBef>
              <a:spcAft>
                <a:spcPts val="0"/>
              </a:spcAft>
            </a:pPr>
            <a:r>
              <a:rPr lang="en-US" b="1" dirty="0"/>
              <a:t>IRB Verification:  </a:t>
            </a:r>
            <a:r>
              <a:rPr lang="en-US" dirty="0"/>
              <a:t>No verification of IRB numbers for site-protocol PI or “enrolling” investigator until re-registration</a:t>
            </a:r>
          </a:p>
          <a:p>
            <a:pPr marL="0" indent="0">
              <a:spcBef>
                <a:spcPts val="600"/>
              </a:spcBef>
              <a:spcAft>
                <a:spcPts val="0"/>
              </a:spcAft>
              <a:buNone/>
            </a:pPr>
            <a:endParaRPr lang="en-US" sz="800" dirty="0"/>
          </a:p>
          <a:p>
            <a:pPr>
              <a:spcBef>
                <a:spcPts val="600"/>
              </a:spcBef>
              <a:spcAft>
                <a:spcPts val="0"/>
              </a:spcAft>
            </a:pPr>
            <a:r>
              <a:rPr lang="en-US" dirty="0"/>
              <a:t>All RCR rules enforced </a:t>
            </a:r>
            <a:r>
              <a:rPr lang="en-US" b="1" u="sng" dirty="0"/>
              <a:t>after</a:t>
            </a:r>
            <a:r>
              <a:rPr lang="en-US" dirty="0"/>
              <a:t> re-registration</a:t>
            </a:r>
          </a:p>
          <a:p>
            <a:pPr lvl="1">
              <a:spcBef>
                <a:spcPts val="600"/>
              </a:spcBef>
              <a:spcAft>
                <a:spcPts val="0"/>
              </a:spcAft>
            </a:pPr>
            <a:r>
              <a:rPr lang="en-US" b="1" dirty="0"/>
              <a:t>Rostering of Investigators:</a:t>
            </a:r>
            <a:r>
              <a:rPr lang="en-US" dirty="0"/>
              <a:t>  an investigator can only be claimed at a site if the site is listed as a Practice Site on the investigator’s 1572</a:t>
            </a:r>
          </a:p>
          <a:p>
            <a:pPr lvl="1">
              <a:spcBef>
                <a:spcPts val="600"/>
              </a:spcBef>
              <a:spcAft>
                <a:spcPts val="0"/>
              </a:spcAft>
            </a:pPr>
            <a:r>
              <a:rPr lang="en-US" b="1" dirty="0"/>
              <a:t>Site Registrations:  </a:t>
            </a:r>
            <a:r>
              <a:rPr lang="en-US" dirty="0"/>
              <a:t>site-protocol PI’s FDA Form 1572 IRB must match site’s IRB approval</a:t>
            </a:r>
          </a:p>
          <a:p>
            <a:pPr lvl="1">
              <a:spcBef>
                <a:spcPts val="600"/>
              </a:spcBef>
              <a:spcAft>
                <a:spcPts val="0"/>
              </a:spcAft>
            </a:pPr>
            <a:r>
              <a:rPr lang="en-US" b="1" dirty="0"/>
              <a:t>OPEN Enrollments:  </a:t>
            </a:r>
            <a:r>
              <a:rPr lang="en-US" dirty="0"/>
              <a:t>“enrolling” investigator’s FDA Form 1572 IRB must match site’s IRB approval</a:t>
            </a:r>
          </a:p>
        </p:txBody>
      </p:sp>
    </p:spTree>
    <p:extLst>
      <p:ext uri="{BB962C8B-B14F-4D97-AF65-F5344CB8AC3E}">
        <p14:creationId xmlns:p14="http://schemas.microsoft.com/office/powerpoint/2010/main" val="40618531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0070C0"/>
                </a:solidFill>
              </a:rPr>
              <a:t>RCR:  Final Thoughts</a:t>
            </a:r>
          </a:p>
        </p:txBody>
      </p:sp>
      <p:sp>
        <p:nvSpPr>
          <p:cNvPr id="3" name="Content Placeholder 2"/>
          <p:cNvSpPr>
            <a:spLocks noGrp="1"/>
          </p:cNvSpPr>
          <p:nvPr>
            <p:ph sz="quarter" idx="11"/>
          </p:nvPr>
        </p:nvSpPr>
        <p:spPr>
          <a:xfrm>
            <a:off x="481521" y="1204784"/>
            <a:ext cx="8165592" cy="5226907"/>
          </a:xfrm>
        </p:spPr>
        <p:txBody>
          <a:bodyPr/>
          <a:lstStyle/>
          <a:p>
            <a:pPr>
              <a:spcBef>
                <a:spcPts val="600"/>
              </a:spcBef>
            </a:pPr>
            <a:r>
              <a:rPr lang="en-US" dirty="0"/>
              <a:t>Online registration for all “Registration Types”, via CTEP-IAM for AB and A and via RCR, including electronic signature using CTEP-IAM username and password, for AP, NPIVR, and IVR</a:t>
            </a:r>
          </a:p>
          <a:p>
            <a:pPr>
              <a:spcBef>
                <a:spcPts val="600"/>
              </a:spcBef>
            </a:pPr>
            <a:r>
              <a:rPr lang="en-US" dirty="0"/>
              <a:t>Five “Registration Types” with differing credential collection and differing potential role and task assignment</a:t>
            </a:r>
          </a:p>
          <a:p>
            <a:pPr>
              <a:spcBef>
                <a:spcPts val="600"/>
              </a:spcBef>
            </a:pPr>
            <a:r>
              <a:rPr lang="en-US" dirty="0"/>
              <a:t>Enhanced, structured collection of person registration and credential data, particularly Practice Sites, IRBs, and HSP/GCP training, for utilization across CTEP, DCP, NCI CIRB, and CTSU systems</a:t>
            </a:r>
          </a:p>
          <a:p>
            <a:pPr>
              <a:spcBef>
                <a:spcPts val="600"/>
              </a:spcBef>
            </a:pPr>
            <a:r>
              <a:rPr lang="en-US" dirty="0"/>
              <a:t>Availability of a single source of electronic person registration documentation (FDA Form 1572, NCI Biosketch, HSP/GCP training) to NCI, clinical site staff (via RUMS/NCORP-SYS), and  grantee operations office staff (via RSS) at all times as well as to the FDA when requested (i.e., a copy of all submitted documentation will always be electronically available)</a:t>
            </a:r>
          </a:p>
        </p:txBody>
      </p:sp>
    </p:spTree>
    <p:extLst>
      <p:ext uri="{BB962C8B-B14F-4D97-AF65-F5344CB8AC3E}">
        <p14:creationId xmlns:p14="http://schemas.microsoft.com/office/powerpoint/2010/main" val="41898911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0070C0"/>
                </a:solidFill>
              </a:rPr>
              <a:t>RCR:  What Can I Do Now?</a:t>
            </a:r>
          </a:p>
        </p:txBody>
      </p:sp>
      <p:sp>
        <p:nvSpPr>
          <p:cNvPr id="3" name="Content Placeholder 2"/>
          <p:cNvSpPr>
            <a:spLocks noGrp="1"/>
          </p:cNvSpPr>
          <p:nvPr>
            <p:ph sz="quarter" idx="11"/>
          </p:nvPr>
        </p:nvSpPr>
        <p:spPr>
          <a:xfrm>
            <a:off x="481521" y="1320085"/>
            <a:ext cx="8165592" cy="4907148"/>
          </a:xfrm>
        </p:spPr>
        <p:txBody>
          <a:bodyPr/>
          <a:lstStyle/>
          <a:p>
            <a:pPr>
              <a:spcBef>
                <a:spcPts val="600"/>
              </a:spcBef>
            </a:pPr>
            <a:r>
              <a:rPr lang="en-US" dirty="0"/>
              <a:t>Make sure your IVRs have a CTEP-IAM account (very few do)</a:t>
            </a:r>
          </a:p>
          <a:p>
            <a:pPr>
              <a:spcBef>
                <a:spcPts val="600"/>
              </a:spcBef>
            </a:pPr>
            <a:r>
              <a:rPr lang="en-US" dirty="0"/>
              <a:t>Begin creating a “cheat sheet” for your IVRs and NPIVRs</a:t>
            </a:r>
          </a:p>
          <a:p>
            <a:pPr lvl="1">
              <a:spcBef>
                <a:spcPts val="600"/>
              </a:spcBef>
            </a:pPr>
            <a:r>
              <a:rPr lang="en-US" sz="1800" dirty="0"/>
              <a:t>Practice Sites (CTEP Site Codes)   &gt;&gt;&gt;  check RUMS</a:t>
            </a:r>
          </a:p>
          <a:p>
            <a:pPr lvl="1">
              <a:spcBef>
                <a:spcPts val="600"/>
              </a:spcBef>
            </a:pPr>
            <a:r>
              <a:rPr lang="en-US" sz="1800" dirty="0"/>
              <a:t>Labs (CLIA/CAP Lab numbers)  &gt;&gt;&gt;  check with your hospital lab manager</a:t>
            </a:r>
          </a:p>
          <a:p>
            <a:pPr lvl="1">
              <a:spcBef>
                <a:spcPts val="600"/>
              </a:spcBef>
            </a:pPr>
            <a:r>
              <a:rPr lang="en-US" sz="1800" dirty="0"/>
              <a:t>IRBs (OHRP IRB numbers)  &gt;&gt;&gt;  check with your local IRB</a:t>
            </a:r>
          </a:p>
          <a:p>
            <a:pPr>
              <a:spcBef>
                <a:spcPts val="600"/>
              </a:spcBef>
            </a:pPr>
            <a:r>
              <a:rPr lang="en-US" dirty="0"/>
              <a:t>Begin collecting HSP and GCP training documentation including course provider, course title, completion date, expiration date, and an e-copy of the training certificate for your IVRs, NPIVRs, and APs</a:t>
            </a:r>
          </a:p>
          <a:p>
            <a:pPr>
              <a:spcBef>
                <a:spcPts val="600"/>
              </a:spcBef>
            </a:pPr>
            <a:r>
              <a:rPr lang="en-US" dirty="0"/>
              <a:t>Setup a “Registration Coordinator(s)” for your sites</a:t>
            </a:r>
          </a:p>
          <a:p>
            <a:pPr>
              <a:spcBef>
                <a:spcPts val="600"/>
              </a:spcBef>
            </a:pPr>
            <a:r>
              <a:rPr lang="en-US" dirty="0"/>
              <a:t>Establish a “Primary Shipping Designee(s)” for your sites</a:t>
            </a:r>
          </a:p>
        </p:txBody>
      </p:sp>
    </p:spTree>
    <p:extLst>
      <p:ext uri="{BB962C8B-B14F-4D97-AF65-F5344CB8AC3E}">
        <p14:creationId xmlns:p14="http://schemas.microsoft.com/office/powerpoint/2010/main" val="38563095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85800" y="740535"/>
            <a:ext cx="7772400" cy="5396248"/>
          </a:xfrm>
        </p:spPr>
        <p:txBody>
          <a:bodyPr/>
          <a:lstStyle/>
          <a:p>
            <a:r>
              <a:rPr lang="en-US" i="0" dirty="0"/>
              <a:t>To setup a Registration Coordinator (RC):</a:t>
            </a:r>
          </a:p>
          <a:p>
            <a:endParaRPr lang="en-US" sz="2400" i="0" dirty="0"/>
          </a:p>
          <a:p>
            <a:r>
              <a:rPr lang="en-US" sz="2400" i="0" dirty="0"/>
              <a:t>Send an email to &lt; </a:t>
            </a:r>
            <a:r>
              <a:rPr lang="en-US" sz="2400" i="0" dirty="0">
                <a:solidFill>
                  <a:srgbClr val="FFFF00"/>
                </a:solidFill>
              </a:rPr>
              <a:t>CTEPRegHelp@ctep.nci.nih.gov</a:t>
            </a:r>
            <a:r>
              <a:rPr lang="en-US" sz="2400" i="0" dirty="0"/>
              <a:t> &gt;</a:t>
            </a:r>
          </a:p>
          <a:p>
            <a:r>
              <a:rPr lang="en-US" sz="2400" i="0" dirty="0"/>
              <a:t>with Subject:  Make Me a Registration Coordinator</a:t>
            </a:r>
          </a:p>
          <a:p>
            <a:endParaRPr lang="en-US" sz="2400" i="0" dirty="0"/>
          </a:p>
          <a:p>
            <a:pPr marL="800100" lvl="1" indent="-342900">
              <a:buFont typeface="Arial" panose="020B0604020202020204" pitchFamily="34" charset="0"/>
              <a:buChar char="•"/>
            </a:pPr>
            <a:r>
              <a:rPr lang="en-US" sz="2200" dirty="0">
                <a:solidFill>
                  <a:schemeClr val="bg1"/>
                </a:solidFill>
              </a:rPr>
              <a:t>Include CTEP Person ID, full name, and CTEP Site Code for the proposed RC as well as a list of investigators (with their CTEP Person IDs) to be added to the RCs portfolio</a:t>
            </a:r>
          </a:p>
        </p:txBody>
      </p:sp>
    </p:spTree>
    <p:extLst>
      <p:ext uri="{BB962C8B-B14F-4D97-AF65-F5344CB8AC3E}">
        <p14:creationId xmlns:p14="http://schemas.microsoft.com/office/powerpoint/2010/main" val="21665847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85800" y="740535"/>
            <a:ext cx="7772400" cy="5396248"/>
          </a:xfrm>
        </p:spPr>
        <p:txBody>
          <a:bodyPr/>
          <a:lstStyle/>
          <a:p>
            <a:r>
              <a:rPr lang="en-US" i="0" dirty="0"/>
              <a:t>To setup a Backup Registration Coordinator (Backup RC):</a:t>
            </a:r>
          </a:p>
          <a:p>
            <a:endParaRPr lang="en-US" sz="2400" i="0" dirty="0"/>
          </a:p>
          <a:p>
            <a:r>
              <a:rPr lang="en-US" sz="2400" i="0" dirty="0"/>
              <a:t>Send an email to &lt; </a:t>
            </a:r>
            <a:r>
              <a:rPr lang="en-US" sz="2400" i="0" dirty="0">
                <a:solidFill>
                  <a:srgbClr val="FFFF00"/>
                </a:solidFill>
              </a:rPr>
              <a:t>CTEPRegHelp@ctep.nci.nih.gov</a:t>
            </a:r>
            <a:r>
              <a:rPr lang="en-US" sz="2400" i="0" dirty="0"/>
              <a:t> &gt;</a:t>
            </a:r>
          </a:p>
          <a:p>
            <a:r>
              <a:rPr lang="en-US" sz="2400" i="0" dirty="0"/>
              <a:t>with Subject:  Add Backup Registration Coordinator</a:t>
            </a:r>
          </a:p>
          <a:p>
            <a:endParaRPr lang="en-US" sz="2400" i="0" dirty="0"/>
          </a:p>
          <a:p>
            <a:pPr marL="800100" lvl="1" indent="-342900">
              <a:buFont typeface="Arial" panose="020B0604020202020204" pitchFamily="34" charset="0"/>
              <a:buChar char="•"/>
            </a:pPr>
            <a:r>
              <a:rPr lang="en-US" sz="2200" dirty="0">
                <a:solidFill>
                  <a:schemeClr val="bg1"/>
                </a:solidFill>
              </a:rPr>
              <a:t>Include CTEP Person ID and full name of the current RC as well as the CTEP Person ID and full name of the proposed Backup RC</a:t>
            </a:r>
          </a:p>
        </p:txBody>
      </p:sp>
    </p:spTree>
    <p:extLst>
      <p:ext uri="{BB962C8B-B14F-4D97-AF65-F5344CB8AC3E}">
        <p14:creationId xmlns:p14="http://schemas.microsoft.com/office/powerpoint/2010/main" val="40253351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85800" y="701899"/>
            <a:ext cx="7772400" cy="5525036"/>
          </a:xfrm>
        </p:spPr>
        <p:txBody>
          <a:bodyPr/>
          <a:lstStyle/>
          <a:p>
            <a:r>
              <a:rPr lang="en-US" i="0" dirty="0"/>
              <a:t>To setup a Primary Shipping Designee (PSD):</a:t>
            </a:r>
          </a:p>
          <a:p>
            <a:endParaRPr lang="en-US" i="0" dirty="0"/>
          </a:p>
          <a:p>
            <a:r>
              <a:rPr lang="en-US" sz="2400" i="0" dirty="0"/>
              <a:t>Send an email to &lt; </a:t>
            </a:r>
            <a:r>
              <a:rPr lang="en-US" sz="2400" i="0" dirty="0">
                <a:solidFill>
                  <a:srgbClr val="FFFF00"/>
                </a:solidFill>
              </a:rPr>
              <a:t>CTEPRegHelp@ctep.nci.nih.gov</a:t>
            </a:r>
            <a:r>
              <a:rPr lang="en-US" sz="2400" i="0" dirty="0"/>
              <a:t> &gt;</a:t>
            </a:r>
          </a:p>
          <a:p>
            <a:r>
              <a:rPr lang="en-US" sz="2400" i="0" dirty="0"/>
              <a:t>with Subject:  Establishing a Primacy Shipping Designee for &lt; CTEP Site Code / CTEP Site Name &gt;</a:t>
            </a:r>
          </a:p>
          <a:p>
            <a:endParaRPr lang="en-US" sz="2400" i="0" dirty="0"/>
          </a:p>
          <a:p>
            <a:pPr lvl="1" indent="-457200">
              <a:spcAft>
                <a:spcPts val="0"/>
              </a:spcAft>
              <a:buFont typeface="Arial" panose="020B0604020202020204" pitchFamily="34" charset="0"/>
              <a:buChar char="•"/>
            </a:pPr>
            <a:r>
              <a:rPr lang="en-US" sz="2200" dirty="0">
                <a:solidFill>
                  <a:schemeClr val="bg1"/>
                </a:solidFill>
              </a:rPr>
              <a:t>Include CTEP Person ID and full name for the proposed PSD (Note:  pharmacist with pharmacy address strongly preferred)</a:t>
            </a:r>
          </a:p>
          <a:p>
            <a:pPr marL="0" lvl="1" indent="0">
              <a:spcAft>
                <a:spcPts val="0"/>
              </a:spcAft>
              <a:buNone/>
            </a:pPr>
            <a:endParaRPr lang="en-US" sz="2200" dirty="0">
              <a:solidFill>
                <a:schemeClr val="bg1"/>
              </a:solidFill>
            </a:endParaRPr>
          </a:p>
          <a:p>
            <a:pPr lvl="1" indent="-457200">
              <a:spcAft>
                <a:spcPts val="0"/>
              </a:spcAft>
              <a:buFont typeface="Arial" panose="020B0604020202020204" pitchFamily="34" charset="0"/>
              <a:buChar char="•"/>
            </a:pPr>
            <a:r>
              <a:rPr lang="en-US" sz="2200" dirty="0">
                <a:solidFill>
                  <a:schemeClr val="bg1"/>
                </a:solidFill>
              </a:rPr>
              <a:t>CTEP Registration Team will contact the proposed PSD to complete a “PSD Worksheet” identifying the shipping CTEP Site Code, shipping address, shipping contact information, and ordering designees</a:t>
            </a:r>
          </a:p>
        </p:txBody>
      </p:sp>
    </p:spTree>
    <p:extLst>
      <p:ext uri="{BB962C8B-B14F-4D97-AF65-F5344CB8AC3E}">
        <p14:creationId xmlns:p14="http://schemas.microsoft.com/office/powerpoint/2010/main" val="3170608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b="1" dirty="0">
                <a:solidFill>
                  <a:srgbClr val="0070C0"/>
                </a:solidFill>
              </a:rPr>
              <a:t>RCR:  Weblinks and Help Desk (</a:t>
            </a:r>
            <a:r>
              <a:rPr lang="en-US" sz="2800" b="1" dirty="0">
                <a:solidFill>
                  <a:srgbClr val="FF0000"/>
                </a:solidFill>
              </a:rPr>
              <a:t>very important</a:t>
            </a:r>
            <a:r>
              <a:rPr lang="en-US" sz="2800" b="1" dirty="0">
                <a:solidFill>
                  <a:srgbClr val="0070C0"/>
                </a:solidFill>
              </a:rPr>
              <a:t>)</a:t>
            </a:r>
          </a:p>
        </p:txBody>
      </p:sp>
      <p:sp>
        <p:nvSpPr>
          <p:cNvPr id="5" name="Content Placeholder 4"/>
          <p:cNvSpPr>
            <a:spLocks noGrp="1"/>
          </p:cNvSpPr>
          <p:nvPr>
            <p:ph sz="quarter" idx="11"/>
          </p:nvPr>
        </p:nvSpPr>
        <p:spPr>
          <a:xfrm>
            <a:off x="481521" y="1443038"/>
            <a:ext cx="8165592" cy="3914775"/>
          </a:xfrm>
        </p:spPr>
        <p:txBody>
          <a:bodyPr/>
          <a:lstStyle/>
          <a:p>
            <a:pPr>
              <a:spcBef>
                <a:spcPts val="600"/>
              </a:spcBef>
            </a:pPr>
            <a:r>
              <a:rPr lang="en-US" sz="2400" dirty="0"/>
              <a:t>CTEP Identity and Access Management (IAM)</a:t>
            </a:r>
          </a:p>
          <a:p>
            <a:pPr lvl="1">
              <a:spcBef>
                <a:spcPts val="600"/>
              </a:spcBef>
              <a:spcAft>
                <a:spcPts val="0"/>
              </a:spcAft>
            </a:pPr>
            <a:r>
              <a:rPr lang="en-US" sz="2200" u="sng" dirty="0">
                <a:hlinkClick r:id="rId3"/>
              </a:rPr>
              <a:t>https://ctepcore.nci.nih.gov/iam</a:t>
            </a:r>
            <a:endParaRPr lang="en-US" sz="2200" dirty="0"/>
          </a:p>
          <a:p>
            <a:pPr marL="228600" lvl="1" indent="0">
              <a:spcBef>
                <a:spcPts val="600"/>
              </a:spcBef>
              <a:spcAft>
                <a:spcPts val="0"/>
              </a:spcAft>
              <a:buNone/>
            </a:pPr>
            <a:endParaRPr lang="en-US" sz="1800" dirty="0"/>
          </a:p>
          <a:p>
            <a:pPr>
              <a:spcBef>
                <a:spcPts val="1200"/>
              </a:spcBef>
              <a:spcAft>
                <a:spcPts val="600"/>
              </a:spcAft>
            </a:pPr>
            <a:r>
              <a:rPr lang="en-US" sz="2400" dirty="0"/>
              <a:t>CTEP Registration and Credential Repository (RCR)</a:t>
            </a:r>
          </a:p>
          <a:p>
            <a:pPr lvl="1">
              <a:spcBef>
                <a:spcPts val="600"/>
              </a:spcBef>
              <a:spcAft>
                <a:spcPts val="0"/>
              </a:spcAft>
            </a:pPr>
            <a:r>
              <a:rPr lang="en-US" sz="2200" u="sng" dirty="0">
                <a:hlinkClick r:id="rId4"/>
              </a:rPr>
              <a:t>https://ctepcore.nci.nih.gov/rcr</a:t>
            </a:r>
            <a:endParaRPr lang="en-US" sz="2200" dirty="0"/>
          </a:p>
          <a:p>
            <a:pPr marL="228600" lvl="1" indent="0">
              <a:spcBef>
                <a:spcPts val="600"/>
              </a:spcBef>
              <a:spcAft>
                <a:spcPts val="0"/>
              </a:spcAft>
              <a:buNone/>
            </a:pPr>
            <a:endParaRPr lang="en-US" dirty="0"/>
          </a:p>
          <a:p>
            <a:pPr>
              <a:spcBef>
                <a:spcPts val="1200"/>
              </a:spcBef>
              <a:spcAft>
                <a:spcPts val="600"/>
              </a:spcAft>
            </a:pPr>
            <a:r>
              <a:rPr lang="en-US" sz="2400" dirty="0"/>
              <a:t>RCR Help Desk</a:t>
            </a:r>
          </a:p>
          <a:p>
            <a:pPr lvl="1">
              <a:spcBef>
                <a:spcPts val="600"/>
              </a:spcBef>
              <a:spcAft>
                <a:spcPts val="0"/>
              </a:spcAft>
            </a:pPr>
            <a:r>
              <a:rPr lang="en-US" sz="2200" u="sng" dirty="0">
                <a:hlinkClick r:id="rId5"/>
              </a:rPr>
              <a:t>RCRHelpDesk@nih.gov</a:t>
            </a:r>
            <a:endParaRPr lang="en-US" sz="2200" dirty="0"/>
          </a:p>
          <a:p>
            <a:pPr marL="0" indent="0">
              <a:spcBef>
                <a:spcPts val="600"/>
              </a:spcBef>
              <a:spcAft>
                <a:spcPts val="0"/>
              </a:spcAft>
              <a:buNone/>
            </a:pPr>
            <a:endParaRPr lang="en-US" sz="1900" dirty="0"/>
          </a:p>
        </p:txBody>
      </p:sp>
    </p:spTree>
    <p:extLst>
      <p:ext uri="{BB962C8B-B14F-4D97-AF65-F5344CB8AC3E}">
        <p14:creationId xmlns:p14="http://schemas.microsoft.com/office/powerpoint/2010/main" val="21842955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3776" y="415544"/>
            <a:ext cx="8165592" cy="727456"/>
          </a:xfrm>
        </p:spPr>
        <p:txBody>
          <a:bodyPr/>
          <a:lstStyle/>
          <a:p>
            <a:r>
              <a:rPr lang="en-US" sz="2800" b="1" dirty="0">
                <a:solidFill>
                  <a:srgbClr val="0070C0"/>
                </a:solidFill>
              </a:rPr>
              <a:t>RCR:  I have a new clinical site staff person (IVR, NPIVR, AP, or A).  Where do I start?</a:t>
            </a:r>
          </a:p>
        </p:txBody>
      </p:sp>
      <p:sp>
        <p:nvSpPr>
          <p:cNvPr id="5" name="Content Placeholder 4"/>
          <p:cNvSpPr>
            <a:spLocks noGrp="1"/>
          </p:cNvSpPr>
          <p:nvPr>
            <p:ph sz="quarter" idx="11"/>
          </p:nvPr>
        </p:nvSpPr>
        <p:spPr>
          <a:xfrm>
            <a:off x="481521" y="1445740"/>
            <a:ext cx="8165592" cy="5115697"/>
          </a:xfrm>
        </p:spPr>
        <p:txBody>
          <a:bodyPr/>
          <a:lstStyle/>
          <a:p>
            <a:pPr>
              <a:spcBef>
                <a:spcPts val="600"/>
              </a:spcBef>
              <a:spcAft>
                <a:spcPts val="0"/>
              </a:spcAft>
            </a:pPr>
            <a:r>
              <a:rPr lang="en-US" sz="2400" dirty="0"/>
              <a:t>CTEP Identity and Access Management (IAM)</a:t>
            </a:r>
          </a:p>
          <a:p>
            <a:pPr lvl="1">
              <a:spcBef>
                <a:spcPts val="600"/>
              </a:spcBef>
              <a:spcAft>
                <a:spcPts val="0"/>
              </a:spcAft>
            </a:pPr>
            <a:r>
              <a:rPr lang="en-US" sz="2200" u="sng" dirty="0">
                <a:hlinkClick r:id="rId3"/>
              </a:rPr>
              <a:t>https://ctepcore.nci.nih.gov/iam</a:t>
            </a:r>
            <a:endParaRPr lang="en-US" sz="2200" u="sng" dirty="0"/>
          </a:p>
          <a:p>
            <a:pPr lvl="1">
              <a:spcBef>
                <a:spcPts val="600"/>
              </a:spcBef>
              <a:spcAft>
                <a:spcPts val="0"/>
              </a:spcAft>
            </a:pPr>
            <a:r>
              <a:rPr lang="en-US" sz="2200" dirty="0"/>
              <a:t>Select &lt; Request New Account &gt;</a:t>
            </a:r>
          </a:p>
          <a:p>
            <a:pPr lvl="1">
              <a:spcBef>
                <a:spcPts val="600"/>
              </a:spcBef>
              <a:spcAft>
                <a:spcPts val="0"/>
              </a:spcAft>
            </a:pPr>
            <a:r>
              <a:rPr lang="en-US" sz="2200" dirty="0"/>
              <a:t>Have you ever registered with CTEP?  &gt;&gt;&gt;  Select &lt; No &gt; and &lt; Proceed &gt;</a:t>
            </a:r>
          </a:p>
          <a:p>
            <a:pPr lvl="1">
              <a:spcBef>
                <a:spcPts val="600"/>
              </a:spcBef>
              <a:spcAft>
                <a:spcPts val="0"/>
              </a:spcAft>
            </a:pPr>
            <a:r>
              <a:rPr lang="en-US" sz="2200" dirty="0"/>
              <a:t>Complete and submit new account request</a:t>
            </a:r>
          </a:p>
          <a:p>
            <a:pPr lvl="1">
              <a:spcBef>
                <a:spcPts val="600"/>
              </a:spcBef>
              <a:spcAft>
                <a:spcPts val="0"/>
              </a:spcAft>
            </a:pPr>
            <a:r>
              <a:rPr lang="en-US" sz="2200" dirty="0"/>
              <a:t>Receive CTEP Identity and Access Management, New Account Request email</a:t>
            </a:r>
          </a:p>
          <a:p>
            <a:pPr lvl="1">
              <a:spcBef>
                <a:spcPts val="600"/>
              </a:spcBef>
              <a:spcAft>
                <a:spcPts val="0"/>
              </a:spcAft>
            </a:pPr>
            <a:r>
              <a:rPr lang="en-US" sz="2200" dirty="0"/>
              <a:t>Receive CTEP Identity and Access Management, Account Approved email  &gt;&gt;&gt;   change temporary password to permanent password and answer security question</a:t>
            </a:r>
          </a:p>
          <a:p>
            <a:pPr lvl="1">
              <a:spcBef>
                <a:spcPts val="600"/>
              </a:spcBef>
              <a:spcAft>
                <a:spcPts val="0"/>
              </a:spcAft>
            </a:pPr>
            <a:r>
              <a:rPr lang="en-US" sz="2200" dirty="0"/>
              <a:t>Receive CTEP Identity and Access Management, Account Activated  &gt;&gt;&gt;  CTEP Person ID assigned</a:t>
            </a:r>
          </a:p>
        </p:txBody>
      </p:sp>
    </p:spTree>
    <p:extLst>
      <p:ext uri="{BB962C8B-B14F-4D97-AF65-F5344CB8AC3E}">
        <p14:creationId xmlns:p14="http://schemas.microsoft.com/office/powerpoint/2010/main" val="33013904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3776" y="415544"/>
            <a:ext cx="8165592" cy="727456"/>
          </a:xfrm>
        </p:spPr>
        <p:txBody>
          <a:bodyPr/>
          <a:lstStyle/>
          <a:p>
            <a:r>
              <a:rPr lang="en-US" sz="2800" b="1" dirty="0">
                <a:solidFill>
                  <a:srgbClr val="0070C0"/>
                </a:solidFill>
              </a:rPr>
              <a:t>RCR:  I have my CTEP Person ID; but, I need to register as an IVR, NPIVR, or AP.  What next?</a:t>
            </a:r>
          </a:p>
        </p:txBody>
      </p:sp>
      <p:sp>
        <p:nvSpPr>
          <p:cNvPr id="5" name="Content Placeholder 4"/>
          <p:cNvSpPr>
            <a:spLocks noGrp="1"/>
          </p:cNvSpPr>
          <p:nvPr>
            <p:ph sz="quarter" idx="11"/>
          </p:nvPr>
        </p:nvSpPr>
        <p:spPr>
          <a:xfrm>
            <a:off x="481521" y="1445741"/>
            <a:ext cx="8165592" cy="4923528"/>
          </a:xfrm>
        </p:spPr>
        <p:txBody>
          <a:bodyPr/>
          <a:lstStyle/>
          <a:p>
            <a:pPr>
              <a:spcBef>
                <a:spcPts val="600"/>
              </a:spcBef>
              <a:spcAft>
                <a:spcPts val="0"/>
              </a:spcAft>
            </a:pPr>
            <a:r>
              <a:rPr lang="en-US" sz="2400" dirty="0"/>
              <a:t>CTEP Registration and Credential Repository (RCR)</a:t>
            </a:r>
          </a:p>
          <a:p>
            <a:pPr lvl="1">
              <a:spcBef>
                <a:spcPts val="600"/>
              </a:spcBef>
              <a:spcAft>
                <a:spcPts val="0"/>
              </a:spcAft>
            </a:pPr>
            <a:r>
              <a:rPr lang="en-US" sz="2200" u="sng" dirty="0">
                <a:hlinkClick r:id="rId3"/>
              </a:rPr>
              <a:t>https://ctepcore.nci.nih.gov/rcr</a:t>
            </a:r>
            <a:endParaRPr lang="en-US" sz="2200" u="sng" dirty="0"/>
          </a:p>
          <a:p>
            <a:pPr lvl="1">
              <a:spcBef>
                <a:spcPts val="600"/>
              </a:spcBef>
              <a:spcAft>
                <a:spcPts val="0"/>
              </a:spcAft>
            </a:pPr>
            <a:r>
              <a:rPr lang="en-US" sz="2200" dirty="0"/>
              <a:t>Enter IAM Username and Password</a:t>
            </a:r>
          </a:p>
          <a:p>
            <a:pPr lvl="1">
              <a:spcBef>
                <a:spcPts val="600"/>
              </a:spcBef>
              <a:spcAft>
                <a:spcPts val="0"/>
              </a:spcAft>
            </a:pPr>
            <a:r>
              <a:rPr lang="en-US" sz="2200" dirty="0"/>
              <a:t>To change your Registration Type, select “Change Registration Type” from the “Would you like to” menu</a:t>
            </a:r>
          </a:p>
          <a:p>
            <a:pPr lvl="1">
              <a:spcBef>
                <a:spcPts val="600"/>
              </a:spcBef>
              <a:spcAft>
                <a:spcPts val="0"/>
              </a:spcAft>
            </a:pPr>
            <a:r>
              <a:rPr lang="en-US" sz="2200" dirty="0"/>
              <a:t>To begin registering as your selected “Registration Type”, select “Update FDA Form 1572” (for IVR or NPIVR) or “Update NCI Biosketch” (for AP) from the “Would you like to” menu</a:t>
            </a:r>
          </a:p>
          <a:p>
            <a:pPr lvl="1">
              <a:spcBef>
                <a:spcPts val="600"/>
              </a:spcBef>
              <a:spcAft>
                <a:spcPts val="0"/>
              </a:spcAft>
            </a:pPr>
            <a:r>
              <a:rPr lang="en-US" sz="2200" dirty="0"/>
              <a:t>Follow the onscreen prompts to complete your profile, generate and sign your documents, and submit your registration packet to CTEP</a:t>
            </a:r>
          </a:p>
        </p:txBody>
      </p:sp>
    </p:spTree>
    <p:extLst>
      <p:ext uri="{BB962C8B-B14F-4D97-AF65-F5344CB8AC3E}">
        <p14:creationId xmlns:p14="http://schemas.microsoft.com/office/powerpoint/2010/main" val="1671205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521" y="415544"/>
            <a:ext cx="8165592" cy="423193"/>
          </a:xfrm>
        </p:spPr>
        <p:txBody>
          <a:bodyPr/>
          <a:lstStyle/>
          <a:p>
            <a:r>
              <a:rPr lang="en-US" sz="2800" dirty="0"/>
              <a:t>NCI’s Solutions and Enhancements</a:t>
            </a:r>
          </a:p>
        </p:txBody>
      </p:sp>
      <p:sp>
        <p:nvSpPr>
          <p:cNvPr id="3" name="Content Placeholder 2"/>
          <p:cNvSpPr>
            <a:spLocks noGrp="1"/>
          </p:cNvSpPr>
          <p:nvPr>
            <p:ph sz="quarter" idx="11"/>
          </p:nvPr>
        </p:nvSpPr>
        <p:spPr>
          <a:xfrm>
            <a:off x="481520" y="1093258"/>
            <a:ext cx="8281479" cy="5396442"/>
          </a:xfrm>
        </p:spPr>
        <p:txBody>
          <a:bodyPr/>
          <a:lstStyle/>
          <a:p>
            <a:pPr>
              <a:spcBef>
                <a:spcPts val="1200"/>
              </a:spcBef>
              <a:spcAft>
                <a:spcPts val="600"/>
              </a:spcAft>
            </a:pPr>
            <a:r>
              <a:rPr lang="en-US" sz="2400" b="1" dirty="0">
                <a:solidFill>
                  <a:srgbClr val="0070C0"/>
                </a:solidFill>
              </a:rPr>
              <a:t>Delegation of Tasks Log  (DTL)</a:t>
            </a:r>
          </a:p>
          <a:p>
            <a:pPr marL="0" indent="0">
              <a:spcBef>
                <a:spcPts val="0"/>
              </a:spcBef>
              <a:spcAft>
                <a:spcPts val="0"/>
              </a:spcAft>
              <a:buNone/>
            </a:pPr>
            <a:endParaRPr lang="en-US" sz="1000" b="1" dirty="0">
              <a:solidFill>
                <a:srgbClr val="0070C0"/>
              </a:solidFill>
            </a:endParaRPr>
          </a:p>
          <a:p>
            <a:pPr lvl="2">
              <a:spcBef>
                <a:spcPts val="600"/>
              </a:spcBef>
              <a:spcAft>
                <a:spcPts val="600"/>
              </a:spcAft>
            </a:pPr>
            <a:r>
              <a:rPr lang="en-US" sz="2200" dirty="0"/>
              <a:t>Define and maintain an online DTL for designated studies conducted at a site</a:t>
            </a:r>
          </a:p>
          <a:p>
            <a:pPr lvl="2">
              <a:spcBef>
                <a:spcPts val="600"/>
              </a:spcBef>
              <a:spcAft>
                <a:spcPts val="600"/>
              </a:spcAft>
            </a:pPr>
            <a:r>
              <a:rPr lang="en-US" sz="2200" dirty="0"/>
              <a:t>Define a standard list of NCI research tasks to be part of the DTL</a:t>
            </a:r>
          </a:p>
          <a:p>
            <a:pPr lvl="2">
              <a:spcBef>
                <a:spcPts val="600"/>
              </a:spcBef>
              <a:spcAft>
                <a:spcPts val="600"/>
              </a:spcAft>
            </a:pPr>
            <a:r>
              <a:rPr lang="en-US" sz="2200" dirty="0"/>
              <a:t>Delegate research tasks based on qualifications and Registration Type</a:t>
            </a:r>
          </a:p>
          <a:p>
            <a:pPr lvl="2">
              <a:spcBef>
                <a:spcPts val="600"/>
              </a:spcBef>
              <a:spcAft>
                <a:spcPts val="600"/>
              </a:spcAft>
            </a:pPr>
            <a:r>
              <a:rPr lang="en-US" sz="2200" dirty="0"/>
              <a:t>Utilize the protocol and site specific DTL, in combination with registration documents from RCR, to construct a Study Site Registration Packet</a:t>
            </a:r>
          </a:p>
          <a:p>
            <a:pPr lvl="2">
              <a:spcBef>
                <a:spcPts val="200"/>
              </a:spcBef>
              <a:spcAft>
                <a:spcPts val="600"/>
              </a:spcAft>
            </a:pPr>
            <a:endParaRPr lang="en-US" dirty="0"/>
          </a:p>
        </p:txBody>
      </p:sp>
    </p:spTree>
    <p:extLst>
      <p:ext uri="{BB962C8B-B14F-4D97-AF65-F5344CB8AC3E}">
        <p14:creationId xmlns:p14="http://schemas.microsoft.com/office/powerpoint/2010/main" val="33033064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3776" y="315098"/>
            <a:ext cx="8165592" cy="1155356"/>
          </a:xfrm>
        </p:spPr>
        <p:txBody>
          <a:bodyPr/>
          <a:lstStyle/>
          <a:p>
            <a:r>
              <a:rPr lang="en-US" sz="2800" b="1" dirty="0">
                <a:solidFill>
                  <a:srgbClr val="0070C0"/>
                </a:solidFill>
              </a:rPr>
              <a:t>RCR:  I’m registered as an IVR; but, I’ve never established a CTEP-IAM account.  What do I do?</a:t>
            </a:r>
          </a:p>
        </p:txBody>
      </p:sp>
      <p:sp>
        <p:nvSpPr>
          <p:cNvPr id="5" name="Content Placeholder 4"/>
          <p:cNvSpPr>
            <a:spLocks noGrp="1"/>
          </p:cNvSpPr>
          <p:nvPr>
            <p:ph sz="quarter" idx="11"/>
          </p:nvPr>
        </p:nvSpPr>
        <p:spPr>
          <a:xfrm>
            <a:off x="481521" y="1661983"/>
            <a:ext cx="8165592" cy="4924167"/>
          </a:xfrm>
        </p:spPr>
        <p:txBody>
          <a:bodyPr/>
          <a:lstStyle/>
          <a:p>
            <a:pPr>
              <a:spcBef>
                <a:spcPts val="600"/>
              </a:spcBef>
              <a:spcAft>
                <a:spcPts val="0"/>
              </a:spcAft>
            </a:pPr>
            <a:r>
              <a:rPr lang="en-US" sz="1600" dirty="0"/>
              <a:t>CTEP Identity and Access Management (IAM)</a:t>
            </a:r>
          </a:p>
          <a:p>
            <a:pPr lvl="1">
              <a:spcBef>
                <a:spcPts val="600"/>
              </a:spcBef>
              <a:spcAft>
                <a:spcPts val="0"/>
              </a:spcAft>
            </a:pPr>
            <a:r>
              <a:rPr lang="en-US" sz="1600" u="sng" dirty="0">
                <a:hlinkClick r:id="rId3"/>
              </a:rPr>
              <a:t>https://ctepcore.nci.nih.gov/iam/</a:t>
            </a:r>
            <a:endParaRPr lang="en-US" sz="1600" dirty="0"/>
          </a:p>
          <a:p>
            <a:pPr lvl="0">
              <a:spcBef>
                <a:spcPts val="600"/>
              </a:spcBef>
              <a:spcAft>
                <a:spcPts val="0"/>
              </a:spcAft>
            </a:pPr>
            <a:r>
              <a:rPr lang="en-US" sz="1600" dirty="0"/>
              <a:t>Select “Request New Account”</a:t>
            </a:r>
          </a:p>
          <a:p>
            <a:pPr lvl="0">
              <a:spcBef>
                <a:spcPts val="600"/>
              </a:spcBef>
              <a:spcAft>
                <a:spcPts val="0"/>
              </a:spcAft>
            </a:pPr>
            <a:r>
              <a:rPr lang="en-US" sz="1600" dirty="0"/>
              <a:t>Answer the “Have you ever registered with CTEP?” question by selecting “Yes” and “Proceed”</a:t>
            </a:r>
          </a:p>
          <a:p>
            <a:pPr lvl="0">
              <a:spcBef>
                <a:spcPts val="600"/>
              </a:spcBef>
              <a:spcAft>
                <a:spcPts val="0"/>
              </a:spcAft>
            </a:pPr>
            <a:r>
              <a:rPr lang="en-US" sz="1600" dirty="0"/>
              <a:t>Enter your &lt; CTEP Person ID &gt;, &lt; First Name &gt;, and &lt; Last Name &gt; (check your registration confirmation or notification email) and select “Continue”</a:t>
            </a:r>
          </a:p>
          <a:p>
            <a:pPr lvl="0">
              <a:spcBef>
                <a:spcPts val="600"/>
              </a:spcBef>
              <a:spcAft>
                <a:spcPts val="0"/>
              </a:spcAft>
            </a:pPr>
            <a:r>
              <a:rPr lang="en-US" sz="1600" dirty="0"/>
              <a:t>Answer the “Does the above information identify you?” question by selecting “Yes” and “Proceed”</a:t>
            </a:r>
          </a:p>
          <a:p>
            <a:pPr lvl="0">
              <a:spcBef>
                <a:spcPts val="600"/>
              </a:spcBef>
              <a:spcAft>
                <a:spcPts val="0"/>
              </a:spcAft>
            </a:pPr>
            <a:r>
              <a:rPr lang="en-US" sz="1600" dirty="0"/>
              <a:t>Answer the “Would you like to request for an IAM Account?” question by selecting “Yes” and “Continue”</a:t>
            </a:r>
          </a:p>
          <a:p>
            <a:pPr lvl="0">
              <a:spcBef>
                <a:spcPts val="600"/>
              </a:spcBef>
              <a:spcAft>
                <a:spcPts val="0"/>
              </a:spcAft>
            </a:pPr>
            <a:r>
              <a:rPr lang="en-US" sz="1600" dirty="0"/>
              <a:t>Complete the new account request and select “Continue”</a:t>
            </a:r>
          </a:p>
          <a:p>
            <a:pPr>
              <a:spcBef>
                <a:spcPts val="600"/>
              </a:spcBef>
              <a:spcAft>
                <a:spcPts val="0"/>
              </a:spcAft>
            </a:pPr>
            <a:r>
              <a:rPr lang="en-US" sz="1600" dirty="0"/>
              <a:t>Receive CTEP Identity and Access Management, New Account Request email</a:t>
            </a:r>
          </a:p>
          <a:p>
            <a:pPr>
              <a:spcBef>
                <a:spcPts val="600"/>
              </a:spcBef>
              <a:spcAft>
                <a:spcPts val="0"/>
              </a:spcAft>
            </a:pPr>
            <a:r>
              <a:rPr lang="en-US" sz="1600" dirty="0"/>
              <a:t>Receive CTEP Identity and Access Management, Account Approved email  &gt;&gt;&gt;   change temporary password to permanent password and answer security question</a:t>
            </a:r>
          </a:p>
          <a:p>
            <a:pPr>
              <a:spcBef>
                <a:spcPts val="600"/>
              </a:spcBef>
              <a:spcAft>
                <a:spcPts val="0"/>
              </a:spcAft>
            </a:pPr>
            <a:r>
              <a:rPr lang="en-US" sz="1600" dirty="0"/>
              <a:t>Access RCR &lt; </a:t>
            </a:r>
            <a:r>
              <a:rPr lang="en-US" sz="1600" u="sng" dirty="0">
                <a:hlinkClick r:id="rId4"/>
              </a:rPr>
              <a:t>https://ctepcore.nci.nih.gov/rcr</a:t>
            </a:r>
            <a:r>
              <a:rPr lang="en-US" sz="1600" dirty="0"/>
              <a:t> &gt; to begin completing your profile</a:t>
            </a:r>
          </a:p>
          <a:p>
            <a:pPr lvl="0"/>
            <a:endParaRPr lang="en-US" dirty="0"/>
          </a:p>
        </p:txBody>
      </p:sp>
    </p:spTree>
    <p:extLst>
      <p:ext uri="{BB962C8B-B14F-4D97-AF65-F5344CB8AC3E}">
        <p14:creationId xmlns:p14="http://schemas.microsoft.com/office/powerpoint/2010/main" val="7686554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1521" y="211657"/>
            <a:ext cx="8165592" cy="727456"/>
          </a:xfrm>
        </p:spPr>
        <p:txBody>
          <a:bodyPr/>
          <a:lstStyle/>
          <a:p>
            <a:r>
              <a:rPr lang="en-US" sz="2800" b="1" dirty="0">
                <a:solidFill>
                  <a:srgbClr val="0070C0"/>
                </a:solidFill>
              </a:rPr>
              <a:t>RCR:  When do I have to re-register in RCR?</a:t>
            </a:r>
          </a:p>
        </p:txBody>
      </p:sp>
      <p:sp>
        <p:nvSpPr>
          <p:cNvPr id="5" name="Content Placeholder 4"/>
          <p:cNvSpPr>
            <a:spLocks noGrp="1"/>
          </p:cNvSpPr>
          <p:nvPr>
            <p:ph sz="quarter" idx="11"/>
          </p:nvPr>
        </p:nvSpPr>
        <p:spPr>
          <a:xfrm>
            <a:off x="481521" y="1241854"/>
            <a:ext cx="8165592" cy="5127415"/>
          </a:xfrm>
        </p:spPr>
        <p:txBody>
          <a:bodyPr/>
          <a:lstStyle/>
          <a:p>
            <a:pPr>
              <a:spcBef>
                <a:spcPts val="1000"/>
              </a:spcBef>
              <a:spcAft>
                <a:spcPts val="0"/>
              </a:spcAft>
            </a:pPr>
            <a:r>
              <a:rPr lang="en-US" sz="1800" dirty="0"/>
              <a:t>IVRs, NPIVRs, and APs will be notified by email 60 days in advance of their “registration expiration date”</a:t>
            </a:r>
          </a:p>
          <a:p>
            <a:pPr>
              <a:spcBef>
                <a:spcPts val="1000"/>
              </a:spcBef>
              <a:spcAft>
                <a:spcPts val="0"/>
              </a:spcAft>
            </a:pPr>
            <a:r>
              <a:rPr lang="en-US" sz="1800" dirty="0"/>
              <a:t>Notification will include a “Profile Checklist” and a “Quick Reference Guide” along with the RCR weblink</a:t>
            </a:r>
          </a:p>
          <a:p>
            <a:pPr>
              <a:spcBef>
                <a:spcPts val="1000"/>
              </a:spcBef>
              <a:spcAft>
                <a:spcPts val="0"/>
              </a:spcAft>
            </a:pPr>
            <a:r>
              <a:rPr lang="en-US" sz="1800" dirty="0"/>
              <a:t>Review the “Profile Checklist” to see what information you will need to complete your profile</a:t>
            </a:r>
          </a:p>
          <a:p>
            <a:pPr>
              <a:spcBef>
                <a:spcPts val="1000"/>
              </a:spcBef>
              <a:spcAft>
                <a:spcPts val="0"/>
              </a:spcAft>
            </a:pPr>
            <a:r>
              <a:rPr lang="en-US" sz="1800" dirty="0"/>
              <a:t>Use the “Quick Reference Guide” to get started in IAM or RCR</a:t>
            </a:r>
          </a:p>
          <a:p>
            <a:pPr>
              <a:spcBef>
                <a:spcPts val="1000"/>
              </a:spcBef>
              <a:spcAft>
                <a:spcPts val="0"/>
              </a:spcAft>
            </a:pPr>
            <a:r>
              <a:rPr lang="en-US" sz="1800" dirty="0"/>
              <a:t>Check the status of your IAM account at </a:t>
            </a:r>
            <a:r>
              <a:rPr lang="en-US" sz="1800" u="sng" dirty="0">
                <a:hlinkClick r:id="rId3"/>
              </a:rPr>
              <a:t>https://ctepcore.nci.nih.gov/iam</a:t>
            </a:r>
            <a:endParaRPr lang="en-US" sz="1800" dirty="0"/>
          </a:p>
          <a:p>
            <a:pPr>
              <a:spcBef>
                <a:spcPts val="1000"/>
              </a:spcBef>
              <a:spcAft>
                <a:spcPts val="0"/>
              </a:spcAft>
            </a:pPr>
            <a:r>
              <a:rPr lang="en-US" sz="1800" dirty="0"/>
              <a:t>Access RCR at </a:t>
            </a:r>
            <a:r>
              <a:rPr lang="en-US" sz="1800" u="sng" dirty="0">
                <a:hlinkClick r:id="rId3"/>
              </a:rPr>
              <a:t>https://ctepcore.nci.nih.gov/iam</a:t>
            </a:r>
            <a:endParaRPr lang="en-US" sz="1800" dirty="0"/>
          </a:p>
          <a:p>
            <a:pPr>
              <a:spcBef>
                <a:spcPts val="1000"/>
              </a:spcBef>
              <a:spcAft>
                <a:spcPts val="0"/>
              </a:spcAft>
            </a:pPr>
            <a:r>
              <a:rPr lang="en-US" sz="1800" dirty="0"/>
              <a:t>If you encounter difficulties, contact the RCR Help Desk at </a:t>
            </a:r>
            <a:r>
              <a:rPr lang="en-US" sz="1800" u="sng" dirty="0">
                <a:hlinkClick r:id="rId4"/>
              </a:rPr>
              <a:t>RCRHelpDesk@nih.gov</a:t>
            </a:r>
            <a:endParaRPr lang="en-US" sz="1800" dirty="0"/>
          </a:p>
          <a:p>
            <a:pPr>
              <a:spcBef>
                <a:spcPts val="1000"/>
              </a:spcBef>
              <a:spcAft>
                <a:spcPts val="0"/>
              </a:spcAft>
            </a:pPr>
            <a:r>
              <a:rPr lang="en-US" sz="1800" dirty="0"/>
              <a:t>IVRs, NPIVRs, and APs will also receive a reminder notification 30 days in advance of their “registration expiration date” and a suspension notification when their registration status changes to “suspended”</a:t>
            </a:r>
          </a:p>
          <a:p>
            <a:pPr>
              <a:spcBef>
                <a:spcPts val="1000"/>
              </a:spcBef>
              <a:spcAft>
                <a:spcPts val="0"/>
              </a:spcAft>
            </a:pPr>
            <a:r>
              <a:rPr lang="en-US" sz="1800" dirty="0"/>
              <a:t>RCs and Backup RCs will be copied on all notifications</a:t>
            </a:r>
          </a:p>
        </p:txBody>
      </p:sp>
    </p:spTree>
    <p:extLst>
      <p:ext uri="{BB962C8B-B14F-4D97-AF65-F5344CB8AC3E}">
        <p14:creationId xmlns:p14="http://schemas.microsoft.com/office/powerpoint/2010/main" val="37718790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3776" y="415544"/>
            <a:ext cx="8165592" cy="727456"/>
          </a:xfrm>
        </p:spPr>
        <p:txBody>
          <a:bodyPr/>
          <a:lstStyle/>
          <a:p>
            <a:r>
              <a:rPr lang="en-US" sz="2800" b="1" dirty="0">
                <a:solidFill>
                  <a:srgbClr val="0070C0"/>
                </a:solidFill>
              </a:rPr>
              <a:t>RCR:  I’m unable to add my Investigator to one of our clinical sites.  What do I do?</a:t>
            </a:r>
          </a:p>
        </p:txBody>
      </p:sp>
      <p:sp>
        <p:nvSpPr>
          <p:cNvPr id="5" name="Content Placeholder 4"/>
          <p:cNvSpPr>
            <a:spLocks noGrp="1"/>
          </p:cNvSpPr>
          <p:nvPr>
            <p:ph sz="quarter" idx="11"/>
          </p:nvPr>
        </p:nvSpPr>
        <p:spPr>
          <a:xfrm>
            <a:off x="481521" y="1445741"/>
            <a:ext cx="8165592" cy="4923528"/>
          </a:xfrm>
        </p:spPr>
        <p:txBody>
          <a:bodyPr/>
          <a:lstStyle/>
          <a:p>
            <a:pPr>
              <a:spcBef>
                <a:spcPts val="600"/>
              </a:spcBef>
              <a:spcAft>
                <a:spcPts val="600"/>
              </a:spcAft>
            </a:pPr>
            <a:r>
              <a:rPr lang="en-US" sz="2400" dirty="0"/>
              <a:t>IVR (or RC on their behalf) accesses RCR </a:t>
            </a:r>
            <a:r>
              <a:rPr lang="en-US" sz="2400" u="sng" dirty="0">
                <a:hlinkClick r:id="rId3"/>
              </a:rPr>
              <a:t>https://ctepcore.nci.nih.gov/iam</a:t>
            </a:r>
            <a:r>
              <a:rPr lang="en-US" sz="2400" u="sng" dirty="0"/>
              <a:t> </a:t>
            </a:r>
            <a:endParaRPr lang="en-US" sz="2400" dirty="0"/>
          </a:p>
          <a:p>
            <a:pPr>
              <a:spcBef>
                <a:spcPts val="600"/>
              </a:spcBef>
              <a:spcAft>
                <a:spcPts val="600"/>
              </a:spcAft>
            </a:pPr>
            <a:r>
              <a:rPr lang="en-US" sz="2400" dirty="0"/>
              <a:t>Jump to Form FDA 1572 tab</a:t>
            </a:r>
          </a:p>
          <a:p>
            <a:pPr>
              <a:spcBef>
                <a:spcPts val="600"/>
              </a:spcBef>
              <a:spcAft>
                <a:spcPts val="600"/>
              </a:spcAft>
            </a:pPr>
            <a:r>
              <a:rPr lang="en-US" sz="2400" dirty="0"/>
              <a:t>Add missing Practice Site to “Draft” RCR profile</a:t>
            </a:r>
          </a:p>
          <a:p>
            <a:pPr>
              <a:spcBef>
                <a:spcPts val="600"/>
              </a:spcBef>
              <a:spcAft>
                <a:spcPts val="600"/>
              </a:spcAft>
            </a:pPr>
            <a:r>
              <a:rPr lang="en-US" sz="2400" dirty="0"/>
              <a:t>Jump to &lt; Validate and View Documents &gt;</a:t>
            </a:r>
          </a:p>
          <a:p>
            <a:pPr>
              <a:spcBef>
                <a:spcPts val="600"/>
              </a:spcBef>
              <a:spcAft>
                <a:spcPts val="600"/>
              </a:spcAft>
            </a:pPr>
            <a:r>
              <a:rPr lang="en-US" sz="2400" dirty="0"/>
              <a:t>Generate, review, and sign just the Form FDA 1572</a:t>
            </a:r>
          </a:p>
          <a:p>
            <a:pPr>
              <a:spcBef>
                <a:spcPts val="600"/>
              </a:spcBef>
              <a:spcAft>
                <a:spcPts val="600"/>
              </a:spcAft>
            </a:pPr>
            <a:r>
              <a:rPr lang="en-US" sz="2400" dirty="0"/>
              <a:t>Submit to CTEP</a:t>
            </a:r>
          </a:p>
          <a:p>
            <a:pPr>
              <a:spcBef>
                <a:spcPts val="600"/>
              </a:spcBef>
              <a:spcAft>
                <a:spcPts val="600"/>
              </a:spcAft>
            </a:pPr>
            <a:r>
              <a:rPr lang="en-US" sz="2400" dirty="0"/>
              <a:t>When approval email is received from RCR, return to RUMS or NCORP-SYS and add the investigator to the required clinical site</a:t>
            </a:r>
          </a:p>
        </p:txBody>
      </p:sp>
    </p:spTree>
    <p:extLst>
      <p:ext uri="{BB962C8B-B14F-4D97-AF65-F5344CB8AC3E}">
        <p14:creationId xmlns:p14="http://schemas.microsoft.com/office/powerpoint/2010/main" val="41631745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3776" y="370703"/>
            <a:ext cx="8165592" cy="1464276"/>
          </a:xfrm>
        </p:spPr>
        <p:txBody>
          <a:bodyPr/>
          <a:lstStyle/>
          <a:p>
            <a:r>
              <a:rPr lang="en-US" b="1" dirty="0">
                <a:solidFill>
                  <a:srgbClr val="0070C0"/>
                </a:solidFill>
              </a:rPr>
              <a:t>RCR:  I’m trying to enroll a patient in OPEN and the investigator I need to select as the credit, treating, or drug shipment investigator does not have the IRB of record on their FDA Form 1572.  What do I do?</a:t>
            </a:r>
          </a:p>
        </p:txBody>
      </p:sp>
      <p:sp>
        <p:nvSpPr>
          <p:cNvPr id="5" name="Content Placeholder 4"/>
          <p:cNvSpPr>
            <a:spLocks noGrp="1"/>
          </p:cNvSpPr>
          <p:nvPr>
            <p:ph sz="quarter" idx="11"/>
          </p:nvPr>
        </p:nvSpPr>
        <p:spPr>
          <a:xfrm>
            <a:off x="481521" y="2088292"/>
            <a:ext cx="8165592" cy="4280977"/>
          </a:xfrm>
        </p:spPr>
        <p:txBody>
          <a:bodyPr/>
          <a:lstStyle/>
          <a:p>
            <a:pPr>
              <a:spcBef>
                <a:spcPts val="600"/>
              </a:spcBef>
              <a:spcAft>
                <a:spcPts val="600"/>
              </a:spcAft>
            </a:pPr>
            <a:r>
              <a:rPr lang="en-US" dirty="0"/>
              <a:t>IVR (or RC on their behalf) accesses RCR </a:t>
            </a:r>
            <a:r>
              <a:rPr lang="en-US" u="sng" dirty="0">
                <a:hlinkClick r:id="rId3"/>
              </a:rPr>
              <a:t>https://ctepcore.nci.nih.gov/iam</a:t>
            </a:r>
            <a:r>
              <a:rPr lang="en-US" u="sng" dirty="0"/>
              <a:t> </a:t>
            </a:r>
            <a:endParaRPr lang="en-US" dirty="0"/>
          </a:p>
          <a:p>
            <a:pPr>
              <a:spcBef>
                <a:spcPts val="600"/>
              </a:spcBef>
              <a:spcAft>
                <a:spcPts val="600"/>
              </a:spcAft>
            </a:pPr>
            <a:r>
              <a:rPr lang="en-US" dirty="0"/>
              <a:t>Jump to Form FDA 1572 tab</a:t>
            </a:r>
          </a:p>
          <a:p>
            <a:pPr>
              <a:spcBef>
                <a:spcPts val="600"/>
              </a:spcBef>
              <a:spcAft>
                <a:spcPts val="600"/>
              </a:spcAft>
            </a:pPr>
            <a:r>
              <a:rPr lang="en-US" dirty="0"/>
              <a:t>Add missing IRB to “Draft” RCR profile</a:t>
            </a:r>
          </a:p>
          <a:p>
            <a:pPr>
              <a:spcBef>
                <a:spcPts val="600"/>
              </a:spcBef>
              <a:spcAft>
                <a:spcPts val="600"/>
              </a:spcAft>
            </a:pPr>
            <a:r>
              <a:rPr lang="en-US" dirty="0"/>
              <a:t>Jump to &lt; Validate and View Documents &gt;</a:t>
            </a:r>
          </a:p>
          <a:p>
            <a:pPr>
              <a:spcBef>
                <a:spcPts val="600"/>
              </a:spcBef>
              <a:spcAft>
                <a:spcPts val="600"/>
              </a:spcAft>
            </a:pPr>
            <a:r>
              <a:rPr lang="en-US" dirty="0"/>
              <a:t>Generate, review, and sign just the Form FDA 1572</a:t>
            </a:r>
          </a:p>
          <a:p>
            <a:pPr>
              <a:spcBef>
                <a:spcPts val="600"/>
              </a:spcBef>
              <a:spcAft>
                <a:spcPts val="600"/>
              </a:spcAft>
            </a:pPr>
            <a:r>
              <a:rPr lang="en-US" dirty="0"/>
              <a:t>Submit to CTEP</a:t>
            </a:r>
          </a:p>
          <a:p>
            <a:pPr>
              <a:spcBef>
                <a:spcPts val="600"/>
              </a:spcBef>
              <a:spcAft>
                <a:spcPts val="600"/>
              </a:spcAft>
            </a:pPr>
            <a:r>
              <a:rPr lang="en-US" dirty="0"/>
              <a:t>Notify the RCR Help Desk &lt;</a:t>
            </a:r>
            <a:r>
              <a:rPr lang="en-US" u="sng" dirty="0">
                <a:hlinkClick r:id="rId4"/>
              </a:rPr>
              <a:t> RCRHelpDesk@nih.gov </a:t>
            </a:r>
            <a:r>
              <a:rPr lang="en-US" dirty="0"/>
              <a:t>&gt; that you have submitted an update to your registration and are requesting that it be reviewed urgently for a pending patient enrollment</a:t>
            </a:r>
          </a:p>
        </p:txBody>
      </p:sp>
    </p:spTree>
    <p:extLst>
      <p:ext uri="{BB962C8B-B14F-4D97-AF65-F5344CB8AC3E}">
        <p14:creationId xmlns:p14="http://schemas.microsoft.com/office/powerpoint/2010/main" val="10163856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3776" y="415544"/>
            <a:ext cx="8165592" cy="727456"/>
          </a:xfrm>
        </p:spPr>
        <p:txBody>
          <a:bodyPr/>
          <a:lstStyle/>
          <a:p>
            <a:r>
              <a:rPr lang="en-US" sz="2800" b="1" dirty="0">
                <a:solidFill>
                  <a:srgbClr val="0070C0"/>
                </a:solidFill>
              </a:rPr>
              <a:t>RCR:  I just found out I was migrated as an Associate Plus &lt; AP &gt;.  Why?</a:t>
            </a:r>
          </a:p>
        </p:txBody>
      </p:sp>
      <p:sp>
        <p:nvSpPr>
          <p:cNvPr id="5" name="Content Placeholder 4"/>
          <p:cNvSpPr>
            <a:spLocks noGrp="1"/>
          </p:cNvSpPr>
          <p:nvPr>
            <p:ph sz="quarter" idx="11"/>
          </p:nvPr>
        </p:nvSpPr>
        <p:spPr>
          <a:xfrm>
            <a:off x="481521" y="1445741"/>
            <a:ext cx="8165592" cy="4923528"/>
          </a:xfrm>
        </p:spPr>
        <p:txBody>
          <a:bodyPr/>
          <a:lstStyle/>
          <a:p>
            <a:pPr>
              <a:spcBef>
                <a:spcPts val="600"/>
              </a:spcBef>
              <a:spcAft>
                <a:spcPts val="600"/>
              </a:spcAft>
            </a:pPr>
            <a:r>
              <a:rPr lang="en-US" sz="2400" dirty="0"/>
              <a:t>Individuals with the following roles in CTSU / RSS / RUMS on July 28</a:t>
            </a:r>
            <a:r>
              <a:rPr lang="en-US" sz="2400" baseline="30000" dirty="0"/>
              <a:t>th</a:t>
            </a:r>
            <a:r>
              <a:rPr lang="en-US" sz="2400" dirty="0"/>
              <a:t>, 2017 were migrated at the &lt; AP &gt; level</a:t>
            </a:r>
          </a:p>
          <a:p>
            <a:pPr lvl="1">
              <a:spcBef>
                <a:spcPts val="600"/>
              </a:spcBef>
              <a:spcAft>
                <a:spcPts val="600"/>
              </a:spcAft>
            </a:pPr>
            <a:r>
              <a:rPr lang="en-US" sz="2000" dirty="0"/>
              <a:t>Registrar role (OPEN)</a:t>
            </a:r>
          </a:p>
          <a:p>
            <a:pPr lvl="1">
              <a:spcBef>
                <a:spcPts val="600"/>
              </a:spcBef>
              <a:spcAft>
                <a:spcPts val="600"/>
              </a:spcAft>
            </a:pPr>
            <a:r>
              <a:rPr lang="en-US" sz="2000" dirty="0"/>
              <a:t>RAVE CRA, CRA (Lab Admin), SLA roles (RAVE)</a:t>
            </a:r>
          </a:p>
          <a:p>
            <a:pPr lvl="1">
              <a:spcBef>
                <a:spcPts val="600"/>
              </a:spcBef>
              <a:spcAft>
                <a:spcPts val="600"/>
              </a:spcAft>
            </a:pPr>
            <a:r>
              <a:rPr lang="en-US" sz="2000" dirty="0"/>
              <a:t>TRIAD Site User role (TRIAD)</a:t>
            </a:r>
          </a:p>
          <a:p>
            <a:pPr lvl="1">
              <a:spcBef>
                <a:spcPts val="600"/>
              </a:spcBef>
              <a:spcAft>
                <a:spcPts val="600"/>
              </a:spcAft>
            </a:pPr>
            <a:r>
              <a:rPr lang="en-US" sz="2000" dirty="0"/>
              <a:t>Primary site roles such as Site Administrator, Data Administrator, NCORP Administrator, LAPS Administrator, NCTN lead CRA, LAO administrator (RSS/RUMS)</a:t>
            </a:r>
          </a:p>
          <a:p>
            <a:pPr lvl="1">
              <a:spcBef>
                <a:spcPts val="600"/>
              </a:spcBef>
              <a:spcAft>
                <a:spcPts val="600"/>
              </a:spcAft>
            </a:pPr>
            <a:r>
              <a:rPr lang="en-US" sz="2000" dirty="0"/>
              <a:t>Auditor role (CTMB-AIS)</a:t>
            </a:r>
          </a:p>
          <a:p>
            <a:pPr>
              <a:spcBef>
                <a:spcPts val="600"/>
              </a:spcBef>
              <a:spcAft>
                <a:spcPts val="600"/>
              </a:spcAft>
            </a:pPr>
            <a:r>
              <a:rPr lang="en-US" sz="2400" dirty="0"/>
              <a:t>If you opt to change your registration type from an &lt; AP &gt; to an &lt; A &gt;, all of the roles listed above will be automatically inactivated</a:t>
            </a:r>
          </a:p>
        </p:txBody>
      </p:sp>
    </p:spTree>
    <p:extLst>
      <p:ext uri="{BB962C8B-B14F-4D97-AF65-F5344CB8AC3E}">
        <p14:creationId xmlns:p14="http://schemas.microsoft.com/office/powerpoint/2010/main" val="25669118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3776" y="148281"/>
            <a:ext cx="8165592" cy="1118287"/>
          </a:xfrm>
        </p:spPr>
        <p:txBody>
          <a:bodyPr/>
          <a:lstStyle/>
          <a:p>
            <a:r>
              <a:rPr lang="en-US" sz="2600" b="1" dirty="0">
                <a:solidFill>
                  <a:srgbClr val="0070C0"/>
                </a:solidFill>
              </a:rPr>
              <a:t>RCR:  I would like to change my registration type from Associate Plus &lt; AP &gt; to Associate &lt; A &gt;.  What impact will this have?</a:t>
            </a:r>
          </a:p>
        </p:txBody>
      </p:sp>
      <p:sp>
        <p:nvSpPr>
          <p:cNvPr id="5" name="Content Placeholder 4"/>
          <p:cNvSpPr>
            <a:spLocks noGrp="1"/>
          </p:cNvSpPr>
          <p:nvPr>
            <p:ph sz="quarter" idx="11"/>
          </p:nvPr>
        </p:nvSpPr>
        <p:spPr>
          <a:xfrm>
            <a:off x="481521" y="1445741"/>
            <a:ext cx="8165592" cy="4923528"/>
          </a:xfrm>
        </p:spPr>
        <p:txBody>
          <a:bodyPr/>
          <a:lstStyle/>
          <a:p>
            <a:pPr>
              <a:spcBef>
                <a:spcPts val="600"/>
              </a:spcBef>
              <a:spcAft>
                <a:spcPts val="600"/>
              </a:spcAft>
            </a:pPr>
            <a:r>
              <a:rPr lang="en-US" sz="2400" dirty="0"/>
              <a:t>Registration at the &lt; AP &gt; level is required for:</a:t>
            </a:r>
          </a:p>
          <a:p>
            <a:pPr lvl="1">
              <a:spcBef>
                <a:spcPts val="600"/>
              </a:spcBef>
              <a:spcAft>
                <a:spcPts val="600"/>
              </a:spcAft>
            </a:pPr>
            <a:r>
              <a:rPr lang="en-US" sz="2000" dirty="0"/>
              <a:t>OPEN: Registrar role</a:t>
            </a:r>
          </a:p>
          <a:p>
            <a:pPr lvl="1">
              <a:spcBef>
                <a:spcPts val="600"/>
              </a:spcBef>
              <a:spcAft>
                <a:spcPts val="600"/>
              </a:spcAft>
            </a:pPr>
            <a:r>
              <a:rPr lang="en-US" sz="2000" dirty="0"/>
              <a:t>RAVE:  RAVE CRA, CRA (Lab Admin), SLA roles</a:t>
            </a:r>
          </a:p>
          <a:p>
            <a:pPr lvl="1">
              <a:spcBef>
                <a:spcPts val="600"/>
              </a:spcBef>
              <a:spcAft>
                <a:spcPts val="600"/>
              </a:spcAft>
            </a:pPr>
            <a:r>
              <a:rPr lang="en-US" sz="2000" dirty="0"/>
              <a:t>TRIAD:  TRIAD Site User role</a:t>
            </a:r>
          </a:p>
          <a:p>
            <a:pPr lvl="1">
              <a:spcBef>
                <a:spcPts val="600"/>
              </a:spcBef>
              <a:spcAft>
                <a:spcPts val="600"/>
              </a:spcAft>
            </a:pPr>
            <a:r>
              <a:rPr lang="en-US" sz="2000" dirty="0"/>
              <a:t>RSS/RUMS/NCORP-SYS:  Primary site roles such as Site Administrator, Data Administrator, NCORP Administrator, LAPS Administrator, NCTN lead CRA, LAO administrator</a:t>
            </a:r>
          </a:p>
          <a:p>
            <a:pPr lvl="1">
              <a:spcBef>
                <a:spcPts val="600"/>
              </a:spcBef>
              <a:spcAft>
                <a:spcPts val="600"/>
              </a:spcAft>
            </a:pPr>
            <a:r>
              <a:rPr lang="en-US" sz="2000" dirty="0"/>
              <a:t>CTMB-AIS:  Auditor role</a:t>
            </a:r>
          </a:p>
          <a:p>
            <a:pPr lvl="1">
              <a:spcBef>
                <a:spcPts val="600"/>
              </a:spcBef>
              <a:spcAft>
                <a:spcPts val="600"/>
              </a:spcAft>
            </a:pPr>
            <a:r>
              <a:rPr lang="en-US" sz="2000" dirty="0"/>
              <a:t>Consenting Person for CTEP- and DCP-sponsored protocols (OPEN)</a:t>
            </a:r>
          </a:p>
          <a:p>
            <a:pPr>
              <a:spcBef>
                <a:spcPts val="600"/>
              </a:spcBef>
              <a:spcAft>
                <a:spcPts val="600"/>
              </a:spcAft>
            </a:pPr>
            <a:r>
              <a:rPr lang="en-US" sz="2100" dirty="0"/>
              <a:t>If you opt to change your registration type from &lt; AP &gt; to &lt; A &gt;, all of the roles listed above will be automatically inactivated</a:t>
            </a:r>
          </a:p>
        </p:txBody>
      </p:sp>
    </p:spTree>
    <p:extLst>
      <p:ext uri="{BB962C8B-B14F-4D97-AF65-F5344CB8AC3E}">
        <p14:creationId xmlns:p14="http://schemas.microsoft.com/office/powerpoint/2010/main" val="5962295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3776" y="240957"/>
            <a:ext cx="8165592" cy="1013253"/>
          </a:xfrm>
        </p:spPr>
        <p:txBody>
          <a:bodyPr/>
          <a:lstStyle/>
          <a:p>
            <a:r>
              <a:rPr lang="en-US" b="1" dirty="0">
                <a:solidFill>
                  <a:srgbClr val="0070C0"/>
                </a:solidFill>
              </a:rPr>
              <a:t>RCR:  I’ve confirmed (see prior slide) that I don’t need to be an Associate Plus &lt; AP &gt;.  How do I change my registration type from an &lt; AP &gt; to an Associate &lt; A &gt;?</a:t>
            </a:r>
          </a:p>
        </p:txBody>
      </p:sp>
      <p:sp>
        <p:nvSpPr>
          <p:cNvPr id="5" name="Content Placeholder 4"/>
          <p:cNvSpPr>
            <a:spLocks noGrp="1"/>
          </p:cNvSpPr>
          <p:nvPr>
            <p:ph sz="quarter" idx="11"/>
          </p:nvPr>
        </p:nvSpPr>
        <p:spPr>
          <a:xfrm>
            <a:off x="481521" y="1587843"/>
            <a:ext cx="8165592" cy="3342503"/>
          </a:xfrm>
        </p:spPr>
        <p:txBody>
          <a:bodyPr/>
          <a:lstStyle/>
          <a:p>
            <a:pPr>
              <a:spcBef>
                <a:spcPts val="600"/>
              </a:spcBef>
              <a:spcAft>
                <a:spcPts val="600"/>
              </a:spcAft>
            </a:pPr>
            <a:r>
              <a:rPr lang="en-US" sz="2400" dirty="0"/>
              <a:t>For now, send an email (including your CTEP Person ID and your full name) to the CTEP Registration Help Desk &lt; </a:t>
            </a:r>
            <a:r>
              <a:rPr lang="en-US" sz="2400" dirty="0">
                <a:hlinkClick r:id="rId3"/>
              </a:rPr>
              <a:t>ctepreghelp@ctep.nci.nih.gov</a:t>
            </a:r>
            <a:r>
              <a:rPr lang="en-US" sz="2400" dirty="0"/>
              <a:t> &gt; confirming that you understand the impact of changing your registration type from an &lt; AP &gt; to an &lt; A &gt; and would like to proceed.</a:t>
            </a:r>
          </a:p>
          <a:p>
            <a:pPr>
              <a:spcBef>
                <a:spcPts val="600"/>
              </a:spcBef>
              <a:spcAft>
                <a:spcPts val="600"/>
              </a:spcAft>
            </a:pPr>
            <a:r>
              <a:rPr lang="en-US" sz="2400" dirty="0"/>
              <a:t>The CTEP Registration Help Desk will notify you by email once your registration type has been updated.</a:t>
            </a:r>
          </a:p>
        </p:txBody>
      </p:sp>
    </p:spTree>
    <p:extLst>
      <p:ext uri="{BB962C8B-B14F-4D97-AF65-F5344CB8AC3E}">
        <p14:creationId xmlns:p14="http://schemas.microsoft.com/office/powerpoint/2010/main" val="3592568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3776" y="142103"/>
            <a:ext cx="8165592" cy="1161535"/>
          </a:xfrm>
        </p:spPr>
        <p:txBody>
          <a:bodyPr/>
          <a:lstStyle/>
          <a:p>
            <a:r>
              <a:rPr lang="en-US" sz="2800" b="1" dirty="0">
                <a:solidFill>
                  <a:srgbClr val="0070C0"/>
                </a:solidFill>
              </a:rPr>
              <a:t>RCR:  I’m receiving a warning in RCR that I need to add additional practice sites to my FDA Form 1572.  Why?</a:t>
            </a:r>
          </a:p>
        </p:txBody>
      </p:sp>
      <p:sp>
        <p:nvSpPr>
          <p:cNvPr id="5" name="Content Placeholder 4"/>
          <p:cNvSpPr>
            <a:spLocks noGrp="1"/>
          </p:cNvSpPr>
          <p:nvPr>
            <p:ph sz="quarter" idx="11"/>
          </p:nvPr>
        </p:nvSpPr>
        <p:spPr>
          <a:xfrm>
            <a:off x="481521" y="1445741"/>
            <a:ext cx="8165592" cy="4923528"/>
          </a:xfrm>
        </p:spPr>
        <p:txBody>
          <a:bodyPr/>
          <a:lstStyle/>
          <a:p>
            <a:pPr>
              <a:spcBef>
                <a:spcPts val="600"/>
              </a:spcBef>
              <a:spcAft>
                <a:spcPts val="600"/>
              </a:spcAft>
            </a:pPr>
            <a:r>
              <a:rPr lang="en-US" sz="2200" dirty="0"/>
              <a:t>Practice sites are pulled from the CTSU’s Regulatory Support System (RSS) based on the sites at which …</a:t>
            </a:r>
          </a:p>
          <a:p>
            <a:pPr lvl="1">
              <a:spcBef>
                <a:spcPts val="600"/>
              </a:spcBef>
              <a:spcAft>
                <a:spcPts val="600"/>
              </a:spcAft>
            </a:pPr>
            <a:r>
              <a:rPr lang="en-US" sz="2000" dirty="0"/>
              <a:t>you are rostered</a:t>
            </a:r>
          </a:p>
          <a:p>
            <a:pPr lvl="1">
              <a:spcBef>
                <a:spcPts val="600"/>
              </a:spcBef>
              <a:spcAft>
                <a:spcPts val="600"/>
              </a:spcAft>
            </a:pPr>
            <a:r>
              <a:rPr lang="en-US" sz="2000" dirty="0"/>
              <a:t>you are a “Site-Protocol PI” (i.e., IRB PI)</a:t>
            </a:r>
          </a:p>
          <a:p>
            <a:pPr>
              <a:spcBef>
                <a:spcPts val="600"/>
              </a:spcBef>
              <a:spcAft>
                <a:spcPts val="600"/>
              </a:spcAft>
            </a:pPr>
            <a:r>
              <a:rPr lang="en-US" sz="2200" dirty="0"/>
              <a:t>If you are rostered at a clinical site and do not add that clinical site to your practice sites, you will be removed from that clinical site for all CTEP- and DCP-supported rosters on approval of your FDA Form 1572.</a:t>
            </a:r>
          </a:p>
          <a:p>
            <a:pPr>
              <a:spcBef>
                <a:spcPts val="600"/>
              </a:spcBef>
              <a:spcAft>
                <a:spcPts val="600"/>
              </a:spcAft>
            </a:pPr>
            <a:r>
              <a:rPr lang="en-US" sz="2200" dirty="0"/>
              <a:t>If you are the “Site-Protocol PI” (i.e., IRB PI) for a clinical site and do not add that clinical site to your practice sites, the site registration status for all of your protocols at that clinical site will revert to “pending” on approval of your FDA Form 1572.</a:t>
            </a:r>
          </a:p>
        </p:txBody>
      </p:sp>
    </p:spTree>
    <p:extLst>
      <p:ext uri="{BB962C8B-B14F-4D97-AF65-F5344CB8AC3E}">
        <p14:creationId xmlns:p14="http://schemas.microsoft.com/office/powerpoint/2010/main" val="27994440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3776" y="142103"/>
            <a:ext cx="8165592" cy="1235675"/>
          </a:xfrm>
        </p:spPr>
        <p:txBody>
          <a:bodyPr/>
          <a:lstStyle/>
          <a:p>
            <a:r>
              <a:rPr lang="en-US" sz="2800" b="1" dirty="0">
                <a:solidFill>
                  <a:srgbClr val="0070C0"/>
                </a:solidFill>
              </a:rPr>
              <a:t>RCR:  I’m receiving a warning in RCR that I need to add additional IRBs to my FDA Form 1572.  Why?</a:t>
            </a:r>
          </a:p>
        </p:txBody>
      </p:sp>
      <p:sp>
        <p:nvSpPr>
          <p:cNvPr id="5" name="Content Placeholder 4"/>
          <p:cNvSpPr>
            <a:spLocks noGrp="1"/>
          </p:cNvSpPr>
          <p:nvPr>
            <p:ph sz="quarter" idx="11"/>
          </p:nvPr>
        </p:nvSpPr>
        <p:spPr>
          <a:xfrm>
            <a:off x="481521" y="1538416"/>
            <a:ext cx="8165592" cy="4830853"/>
          </a:xfrm>
        </p:spPr>
        <p:txBody>
          <a:bodyPr/>
          <a:lstStyle/>
          <a:p>
            <a:pPr>
              <a:spcBef>
                <a:spcPts val="600"/>
              </a:spcBef>
              <a:spcAft>
                <a:spcPts val="600"/>
              </a:spcAft>
            </a:pPr>
            <a:r>
              <a:rPr lang="en-US" dirty="0"/>
              <a:t>IRBs are pulled from the CTSU’s Regulatory Support System (RSS) based on …</a:t>
            </a:r>
          </a:p>
          <a:p>
            <a:pPr lvl="1">
              <a:spcBef>
                <a:spcPts val="600"/>
              </a:spcBef>
              <a:spcAft>
                <a:spcPts val="0"/>
              </a:spcAft>
            </a:pPr>
            <a:r>
              <a:rPr lang="en-US" sz="1800" dirty="0"/>
              <a:t>IRBs associated with “approved”, “pending”, or “closed” site registrations at your practice sites</a:t>
            </a:r>
          </a:p>
          <a:p>
            <a:pPr lvl="1">
              <a:spcBef>
                <a:spcPts val="600"/>
              </a:spcBef>
              <a:spcAft>
                <a:spcPts val="0"/>
              </a:spcAft>
            </a:pPr>
            <a:r>
              <a:rPr lang="en-US" sz="1800" dirty="0"/>
              <a:t>IRBs associated with protocols for which you are the “Site-Protocol PI”</a:t>
            </a:r>
          </a:p>
          <a:p>
            <a:pPr lvl="1">
              <a:spcBef>
                <a:spcPts val="600"/>
              </a:spcBef>
              <a:spcAft>
                <a:spcPts val="0"/>
              </a:spcAft>
            </a:pPr>
            <a:r>
              <a:rPr lang="en-US" sz="1800" dirty="0"/>
              <a:t>one or more of your practice sites are on the NCI CIRB roster (NOTE:  all four NCI CIRBs will be added)</a:t>
            </a:r>
          </a:p>
          <a:p>
            <a:pPr>
              <a:spcBef>
                <a:spcPts val="600"/>
              </a:spcBef>
              <a:spcAft>
                <a:spcPts val="0"/>
              </a:spcAft>
            </a:pPr>
            <a:r>
              <a:rPr lang="en-US" dirty="0"/>
              <a:t>If the IRB of record is not listed on your FDA Form 1572, you will be unable to “enroll” a patient (i.e., be selected as the credit, treating, drug shipment, or receiving [transfer to] investigator) in OPEN.</a:t>
            </a:r>
          </a:p>
          <a:p>
            <a:pPr>
              <a:spcBef>
                <a:spcPts val="600"/>
              </a:spcBef>
              <a:spcAft>
                <a:spcPts val="600"/>
              </a:spcAft>
            </a:pPr>
            <a:r>
              <a:rPr lang="en-US" dirty="0"/>
              <a:t>If you are the “Site-Protocol PI” (i.e., IRB PI) and do not add the IRB of record to your FDA Form 1572, the site registration status for all of your protocols at all clinical sites referencing that IRB will revert to “pending” on approval of your FDA Form 1572.</a:t>
            </a:r>
          </a:p>
        </p:txBody>
      </p:sp>
    </p:spTree>
    <p:extLst>
      <p:ext uri="{BB962C8B-B14F-4D97-AF65-F5344CB8AC3E}">
        <p14:creationId xmlns:p14="http://schemas.microsoft.com/office/powerpoint/2010/main" val="11742723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3776" y="259492"/>
            <a:ext cx="8165592" cy="877330"/>
          </a:xfrm>
        </p:spPr>
        <p:txBody>
          <a:bodyPr/>
          <a:lstStyle/>
          <a:p>
            <a:r>
              <a:rPr lang="en-US" sz="2600" b="1" dirty="0">
                <a:solidFill>
                  <a:srgbClr val="0070C0"/>
                </a:solidFill>
              </a:rPr>
              <a:t>RCR:  I attached a CV to my RCR registration; but, the RCR Team returned my application to me. Why?</a:t>
            </a:r>
          </a:p>
        </p:txBody>
      </p:sp>
      <p:sp>
        <p:nvSpPr>
          <p:cNvPr id="5" name="Content Placeholder 4"/>
          <p:cNvSpPr>
            <a:spLocks noGrp="1"/>
          </p:cNvSpPr>
          <p:nvPr>
            <p:ph sz="quarter" idx="11"/>
          </p:nvPr>
        </p:nvSpPr>
        <p:spPr>
          <a:xfrm>
            <a:off x="481521" y="1445741"/>
            <a:ext cx="8165592" cy="4923528"/>
          </a:xfrm>
        </p:spPr>
        <p:txBody>
          <a:bodyPr/>
          <a:lstStyle/>
          <a:p>
            <a:pPr>
              <a:spcBef>
                <a:spcPts val="600"/>
              </a:spcBef>
              <a:spcAft>
                <a:spcPts val="600"/>
              </a:spcAft>
            </a:pPr>
            <a:r>
              <a:rPr lang="en-US" sz="2200" dirty="0"/>
              <a:t>Your NCI Biosketch (not your CV) is your representation to the NCI, to the groups of which you are a member, and to the FDA.</a:t>
            </a:r>
          </a:p>
          <a:p>
            <a:pPr>
              <a:spcBef>
                <a:spcPts val="600"/>
              </a:spcBef>
              <a:spcAft>
                <a:spcPts val="600"/>
              </a:spcAft>
            </a:pPr>
            <a:r>
              <a:rPr lang="en-US" sz="2200" dirty="0"/>
              <a:t>To be eligible to register at the AP, NPIVR, or IVR level, which recognizes you as a “significant contributor” to CTEP-supported research, you must complete your NCI Biosketch with sufficient information (e.g., combination of education, professional certification, and employment) for CTEP, as the sponsor, to review your qualifications for credentialing at the &lt; AP &gt;, &lt; NPIVR &gt;, or &lt; IVR &gt; registration type.</a:t>
            </a:r>
          </a:p>
          <a:p>
            <a:pPr>
              <a:spcBef>
                <a:spcPts val="600"/>
              </a:spcBef>
              <a:spcAft>
                <a:spcPts val="600"/>
              </a:spcAft>
            </a:pPr>
            <a:r>
              <a:rPr lang="en-US" sz="2200" dirty="0"/>
              <a:t>If sufficient information is not provided (e.g., if you select all of the “not applicable” boxes), your registration will be returned to you as CTEP is unable to evaluate your credentials to be a “significant contributor” to CTEP-sponsored research.</a:t>
            </a:r>
          </a:p>
        </p:txBody>
      </p:sp>
    </p:spTree>
    <p:extLst>
      <p:ext uri="{BB962C8B-B14F-4D97-AF65-F5344CB8AC3E}">
        <p14:creationId xmlns:p14="http://schemas.microsoft.com/office/powerpoint/2010/main" val="2460676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a:t>Registration and Credential Repository</a:t>
            </a:r>
          </a:p>
        </p:txBody>
      </p:sp>
    </p:spTree>
    <p:extLst>
      <p:ext uri="{BB962C8B-B14F-4D97-AF65-F5344CB8AC3E}">
        <p14:creationId xmlns:p14="http://schemas.microsoft.com/office/powerpoint/2010/main" val="6409540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6198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New Registration Types</a:t>
            </a:r>
          </a:p>
        </p:txBody>
      </p:sp>
      <p:sp>
        <p:nvSpPr>
          <p:cNvPr id="3" name="Content Placeholder 2"/>
          <p:cNvSpPr>
            <a:spLocks noGrp="1"/>
          </p:cNvSpPr>
          <p:nvPr>
            <p:ph sz="quarter" idx="11"/>
          </p:nvPr>
        </p:nvSpPr>
        <p:spPr>
          <a:xfrm>
            <a:off x="660400" y="1714499"/>
            <a:ext cx="8202531" cy="4673601"/>
          </a:xfrm>
        </p:spPr>
        <p:txBody>
          <a:bodyPr/>
          <a:lstStyle/>
          <a:p>
            <a:endParaRPr lang="en-US" dirty="0"/>
          </a:p>
          <a:p>
            <a:pPr marL="0" indent="0">
              <a:buNone/>
            </a:pPr>
            <a:r>
              <a:rPr lang="en-US" sz="2400" dirty="0">
                <a:solidFill>
                  <a:srgbClr val="0070C0"/>
                </a:solidFill>
              </a:rPr>
              <a:t>Five Registration Types</a:t>
            </a:r>
          </a:p>
          <a:p>
            <a:pPr lvl="1"/>
            <a:r>
              <a:rPr lang="en-US" sz="2000" dirty="0"/>
              <a:t>Investigator (IVR)</a:t>
            </a:r>
          </a:p>
          <a:p>
            <a:pPr lvl="1"/>
            <a:r>
              <a:rPr lang="en-US" sz="2000" dirty="0"/>
              <a:t>Non-Physician Investigator (NPIVR)</a:t>
            </a:r>
          </a:p>
          <a:p>
            <a:pPr lvl="1"/>
            <a:r>
              <a:rPr lang="en-US" sz="2000" dirty="0"/>
              <a:t>Associate Plus (AP)</a:t>
            </a:r>
          </a:p>
          <a:p>
            <a:pPr lvl="1"/>
            <a:r>
              <a:rPr lang="en-US" sz="2000" dirty="0"/>
              <a:t>Associate (A)</a:t>
            </a:r>
          </a:p>
          <a:p>
            <a:pPr lvl="1"/>
            <a:r>
              <a:rPr lang="en-US" sz="2000" dirty="0"/>
              <a:t>Associate Basic (AB)</a:t>
            </a:r>
          </a:p>
          <a:p>
            <a:endParaRPr lang="en-US" sz="800" dirty="0"/>
          </a:p>
          <a:p>
            <a:pPr lvl="1">
              <a:buNone/>
            </a:pPr>
            <a:r>
              <a:rPr lang="en-US" sz="1800" dirty="0"/>
              <a:t>NOTE:  All registration types will </a:t>
            </a:r>
            <a:r>
              <a:rPr lang="en-US" sz="1800" b="1" i="1" dirty="0"/>
              <a:t>require</a:t>
            </a:r>
            <a:r>
              <a:rPr lang="en-US" sz="1800" dirty="0"/>
              <a:t> a CTEP Identity and Access Management (CTEP-IAM) account.  IVR, NPIVR, and AP registration types will use their CTEP-IAM username and password to access RCR and to </a:t>
            </a:r>
            <a:r>
              <a:rPr lang="en-US" sz="1800" b="1" i="1" dirty="0"/>
              <a:t>electronically sign</a:t>
            </a:r>
            <a:r>
              <a:rPr lang="en-US" sz="1800" dirty="0"/>
              <a:t> and submit registration credentials captured in RCR.</a:t>
            </a:r>
          </a:p>
        </p:txBody>
      </p:sp>
      <p:grpSp>
        <p:nvGrpSpPr>
          <p:cNvPr id="11" name="Group 10"/>
          <p:cNvGrpSpPr/>
          <p:nvPr/>
        </p:nvGrpSpPr>
        <p:grpSpPr>
          <a:xfrm>
            <a:off x="523494" y="998633"/>
            <a:ext cx="7763256" cy="548640"/>
            <a:chOff x="523494" y="998633"/>
            <a:chExt cx="7763256" cy="548640"/>
          </a:xfrm>
        </p:grpSpPr>
        <p:cxnSp>
          <p:nvCxnSpPr>
            <p:cNvPr id="5" name="Straight Connector 4"/>
            <p:cNvCxnSpPr/>
            <p:nvPr/>
          </p:nvCxnSpPr>
          <p:spPr>
            <a:xfrm>
              <a:off x="523494" y="1268827"/>
              <a:ext cx="7763256"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 name="Flowchart: Process 5"/>
            <p:cNvSpPr/>
            <p:nvPr/>
          </p:nvSpPr>
          <p:spPr>
            <a:xfrm>
              <a:off x="1463572" y="998633"/>
              <a:ext cx="970407" cy="548006"/>
            </a:xfrm>
            <a:prstGeom prst="flowChartProcess">
              <a:avLst/>
            </a:prstGeom>
            <a:gradFill flip="none" rotWithShape="1">
              <a:gsLst>
                <a:gs pos="0">
                  <a:srgbClr val="AEC87A"/>
                </a:gs>
                <a:gs pos="50000">
                  <a:srgbClr val="D4E2B8"/>
                </a:gs>
                <a:gs pos="100000">
                  <a:srgbClr val="DEE9C9"/>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tx1">
                      <a:lumMod val="50000"/>
                    </a:schemeClr>
                  </a:solidFill>
                  <a:cs typeface="Arial" panose="020B0604020202020204" pitchFamily="34" charset="0"/>
                </a:rPr>
                <a:t>IVR</a:t>
              </a:r>
            </a:p>
          </p:txBody>
        </p:sp>
        <p:sp>
          <p:nvSpPr>
            <p:cNvPr id="7" name="Flowchart: Process 6"/>
            <p:cNvSpPr/>
            <p:nvPr/>
          </p:nvSpPr>
          <p:spPr>
            <a:xfrm>
              <a:off x="2658389" y="998633"/>
              <a:ext cx="970407" cy="548006"/>
            </a:xfrm>
            <a:prstGeom prst="flowChartProcess">
              <a:avLst/>
            </a:prstGeom>
            <a:gradFill flip="none" rotWithShape="1">
              <a:gsLst>
                <a:gs pos="0">
                  <a:srgbClr val="B3A2C7"/>
                </a:gs>
                <a:gs pos="50000">
                  <a:srgbClr val="CCC1DA"/>
                </a:gs>
                <a:gs pos="100000">
                  <a:srgbClr val="E6E0EC"/>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tx1">
                      <a:lumMod val="50000"/>
                    </a:schemeClr>
                  </a:solidFill>
                  <a:cs typeface="Arial" panose="020B0604020202020204" pitchFamily="34" charset="0"/>
                </a:rPr>
                <a:t>NPIVR</a:t>
              </a:r>
            </a:p>
          </p:txBody>
        </p:sp>
        <p:sp>
          <p:nvSpPr>
            <p:cNvPr id="8" name="Flowchart: Process 7"/>
            <p:cNvSpPr/>
            <p:nvPr/>
          </p:nvSpPr>
          <p:spPr>
            <a:xfrm>
              <a:off x="3859735" y="999267"/>
              <a:ext cx="970407" cy="548006"/>
            </a:xfrm>
            <a:prstGeom prst="flowChartProcess">
              <a:avLst/>
            </a:prstGeom>
            <a:gradFill flip="none" rotWithShape="1">
              <a:gsLst>
                <a:gs pos="0">
                  <a:srgbClr val="948A54"/>
                </a:gs>
                <a:gs pos="50000">
                  <a:srgbClr val="C4B897"/>
                </a:gs>
                <a:gs pos="100000">
                  <a:srgbClr val="DDD9C3"/>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tx1">
                      <a:lumMod val="50000"/>
                    </a:schemeClr>
                  </a:solidFill>
                  <a:cs typeface="Arial" panose="020B0604020202020204" pitchFamily="34" charset="0"/>
                </a:rPr>
                <a:t>AP</a:t>
              </a:r>
            </a:p>
          </p:txBody>
        </p:sp>
        <p:sp>
          <p:nvSpPr>
            <p:cNvPr id="9" name="Flowchart: Process 8"/>
            <p:cNvSpPr/>
            <p:nvPr/>
          </p:nvSpPr>
          <p:spPr>
            <a:xfrm>
              <a:off x="5052060" y="999267"/>
              <a:ext cx="970407" cy="548006"/>
            </a:xfrm>
            <a:prstGeom prst="flowChartProcess">
              <a:avLst/>
            </a:prstGeom>
            <a:gradFill flip="none" rotWithShape="1">
              <a:gsLst>
                <a:gs pos="0">
                  <a:srgbClr val="7EB5DE"/>
                </a:gs>
                <a:gs pos="50000">
                  <a:srgbClr val="BFDAEF"/>
                </a:gs>
                <a:gs pos="100000">
                  <a:srgbClr val="E1EDF7"/>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solidFill>
                    <a:schemeClr val="tx1">
                      <a:lumMod val="50000"/>
                    </a:schemeClr>
                  </a:solidFill>
                  <a:cs typeface="Arial" panose="020B0604020202020204" pitchFamily="34" charset="0"/>
                </a:rPr>
                <a:t>A</a:t>
              </a:r>
            </a:p>
          </p:txBody>
        </p:sp>
        <p:sp>
          <p:nvSpPr>
            <p:cNvPr id="10" name="Flowchart: Process 9"/>
            <p:cNvSpPr/>
            <p:nvPr/>
          </p:nvSpPr>
          <p:spPr>
            <a:xfrm>
              <a:off x="6244385" y="998634"/>
              <a:ext cx="970407" cy="548006"/>
            </a:xfrm>
            <a:prstGeom prst="flowChartProcess">
              <a:avLst/>
            </a:prstGeom>
            <a:gradFill flip="none" rotWithShape="1">
              <a:gsLst>
                <a:gs pos="0">
                  <a:srgbClr val="F8A059">
                    <a:lumMod val="90000"/>
                    <a:lumOff val="10000"/>
                  </a:srgbClr>
                </a:gs>
                <a:gs pos="50000">
                  <a:srgbClr val="F9B67E">
                    <a:lumMod val="70000"/>
                    <a:lumOff val="30000"/>
                  </a:srgbClr>
                </a:gs>
                <a:gs pos="100000">
                  <a:srgbClr val="FBCBA3">
                    <a:lumMod val="50000"/>
                    <a:lumOff val="50000"/>
                  </a:srgb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27432" rIns="0" bIns="27432" rtlCol="0" anchor="ctr"/>
            <a:lstStyle/>
            <a:p>
              <a:pPr algn="ctr" defTabSz="914400"/>
              <a:r>
                <a:rPr lang="en-US" sz="2400" b="1" dirty="0">
                  <a:solidFill>
                    <a:schemeClr val="tx1">
                      <a:lumMod val="50000"/>
                    </a:schemeClr>
                  </a:solidFill>
                  <a:cs typeface="Arial" panose="020B0604020202020204" pitchFamily="34" charset="0"/>
                </a:rPr>
                <a:t>AB</a:t>
              </a:r>
            </a:p>
          </p:txBody>
        </p:sp>
      </p:grpSp>
      <p:sp>
        <p:nvSpPr>
          <p:cNvPr id="4" name="6-Point Star 3"/>
          <p:cNvSpPr/>
          <p:nvPr/>
        </p:nvSpPr>
        <p:spPr>
          <a:xfrm>
            <a:off x="6244384" y="2144590"/>
            <a:ext cx="2414983" cy="2517057"/>
          </a:xfrm>
          <a:prstGeom prst="star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800"/>
              </a:lnSpc>
            </a:pPr>
            <a:r>
              <a:rPr lang="en-US" dirty="0"/>
              <a:t>Replaces Person Types of Investigator and Associate</a:t>
            </a:r>
          </a:p>
        </p:txBody>
      </p:sp>
    </p:spTree>
    <p:extLst>
      <p:ext uri="{BB962C8B-B14F-4D97-AF65-F5344CB8AC3E}">
        <p14:creationId xmlns:p14="http://schemas.microsoft.com/office/powerpoint/2010/main" val="2591035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New Registration Types</a:t>
            </a:r>
          </a:p>
        </p:txBody>
      </p:sp>
      <p:sp>
        <p:nvSpPr>
          <p:cNvPr id="3" name="Content Placeholder 2"/>
          <p:cNvSpPr>
            <a:spLocks noGrp="1"/>
          </p:cNvSpPr>
          <p:nvPr>
            <p:ph sz="quarter" idx="11"/>
          </p:nvPr>
        </p:nvSpPr>
        <p:spPr>
          <a:xfrm>
            <a:off x="523494" y="2026507"/>
            <a:ext cx="8082987" cy="4164227"/>
          </a:xfrm>
        </p:spPr>
        <p:txBody>
          <a:bodyPr/>
          <a:lstStyle/>
          <a:p>
            <a:pPr marL="0" indent="0">
              <a:buNone/>
            </a:pPr>
            <a:r>
              <a:rPr lang="en-US" sz="2400" b="1" dirty="0">
                <a:solidFill>
                  <a:srgbClr val="0070C0"/>
                </a:solidFill>
              </a:rPr>
              <a:t>Five Registration Types:  Definitions</a:t>
            </a:r>
            <a:endParaRPr lang="en-US" sz="800" b="1" dirty="0">
              <a:solidFill>
                <a:srgbClr val="0070C0"/>
              </a:solidFill>
            </a:endParaRPr>
          </a:p>
          <a:p>
            <a:pPr lvl="1"/>
            <a:r>
              <a:rPr lang="en-US" sz="2000" dirty="0"/>
              <a:t>Investigator (IVR) – MD, DO, or international equivalent</a:t>
            </a:r>
          </a:p>
          <a:p>
            <a:pPr lvl="1"/>
            <a:r>
              <a:rPr lang="en-US" sz="2000" dirty="0"/>
              <a:t>Non-Physician Investigator (NPIVR) – advanced practice provider (e.g., NP or PA) or graduate level researcher (e.g., PhD)</a:t>
            </a:r>
          </a:p>
          <a:p>
            <a:pPr lvl="1"/>
            <a:r>
              <a:rPr lang="en-US" sz="2000" dirty="0"/>
              <a:t>Associate Plus (AP) – clinical site staff (e.g., RN or CRA) with data entry access to CTSU applications (e.g., RUMS, OPEN, RAVE, TRIAD)</a:t>
            </a:r>
          </a:p>
          <a:p>
            <a:pPr lvl="1"/>
            <a:r>
              <a:rPr lang="en-US" sz="2000" dirty="0"/>
              <a:t>Associate (A) – other clinical site staff involved in the conduct of NCI-supported research</a:t>
            </a:r>
          </a:p>
          <a:p>
            <a:pPr lvl="1"/>
            <a:r>
              <a:rPr lang="en-US" sz="2000" dirty="0"/>
              <a:t>Associate Basic (AB) – individuals (e.g., pharmaceutical company employees) with limited access to NCI-supported systems</a:t>
            </a:r>
          </a:p>
          <a:p>
            <a:endParaRPr lang="en-US" sz="800" dirty="0"/>
          </a:p>
        </p:txBody>
      </p:sp>
      <p:grpSp>
        <p:nvGrpSpPr>
          <p:cNvPr id="11" name="Group 10"/>
          <p:cNvGrpSpPr/>
          <p:nvPr/>
        </p:nvGrpSpPr>
        <p:grpSpPr>
          <a:xfrm>
            <a:off x="523494" y="998633"/>
            <a:ext cx="7763256" cy="548640"/>
            <a:chOff x="523494" y="998633"/>
            <a:chExt cx="7763256" cy="548640"/>
          </a:xfrm>
        </p:grpSpPr>
        <p:cxnSp>
          <p:nvCxnSpPr>
            <p:cNvPr id="5" name="Straight Connector 4"/>
            <p:cNvCxnSpPr/>
            <p:nvPr/>
          </p:nvCxnSpPr>
          <p:spPr>
            <a:xfrm>
              <a:off x="523494" y="1268827"/>
              <a:ext cx="7763256"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 name="Flowchart: Process 5"/>
            <p:cNvSpPr/>
            <p:nvPr/>
          </p:nvSpPr>
          <p:spPr>
            <a:xfrm>
              <a:off x="1463572" y="998633"/>
              <a:ext cx="970407" cy="548006"/>
            </a:xfrm>
            <a:prstGeom prst="flowChartProcess">
              <a:avLst/>
            </a:prstGeom>
            <a:gradFill flip="none" rotWithShape="1">
              <a:gsLst>
                <a:gs pos="0">
                  <a:srgbClr val="AEC87A"/>
                </a:gs>
                <a:gs pos="50000">
                  <a:srgbClr val="D4E2B8"/>
                </a:gs>
                <a:gs pos="100000">
                  <a:srgbClr val="DEE9C9"/>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606060">
                      <a:lumMod val="50000"/>
                    </a:srgbClr>
                  </a:solidFill>
                  <a:effectLst/>
                  <a:uLnTx/>
                  <a:uFillTx/>
                  <a:latin typeface="Arial"/>
                  <a:ea typeface="+mn-ea"/>
                  <a:cs typeface="Arial" panose="020B0604020202020204" pitchFamily="34" charset="0"/>
                </a:rPr>
                <a:t>IVR</a:t>
              </a:r>
            </a:p>
          </p:txBody>
        </p:sp>
        <p:sp>
          <p:nvSpPr>
            <p:cNvPr id="7" name="Flowchart: Process 6"/>
            <p:cNvSpPr/>
            <p:nvPr/>
          </p:nvSpPr>
          <p:spPr>
            <a:xfrm>
              <a:off x="2658389" y="998633"/>
              <a:ext cx="970407" cy="548006"/>
            </a:xfrm>
            <a:prstGeom prst="flowChartProcess">
              <a:avLst/>
            </a:prstGeom>
            <a:gradFill flip="none" rotWithShape="1">
              <a:gsLst>
                <a:gs pos="0">
                  <a:srgbClr val="B3A2C7"/>
                </a:gs>
                <a:gs pos="50000">
                  <a:srgbClr val="CCC1DA"/>
                </a:gs>
                <a:gs pos="100000">
                  <a:srgbClr val="E6E0EC"/>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606060">
                      <a:lumMod val="50000"/>
                    </a:srgbClr>
                  </a:solidFill>
                  <a:effectLst/>
                  <a:uLnTx/>
                  <a:uFillTx/>
                  <a:latin typeface="Arial"/>
                  <a:ea typeface="+mn-ea"/>
                  <a:cs typeface="Arial" panose="020B0604020202020204" pitchFamily="34" charset="0"/>
                </a:rPr>
                <a:t>NPIVR</a:t>
              </a:r>
            </a:p>
          </p:txBody>
        </p:sp>
        <p:sp>
          <p:nvSpPr>
            <p:cNvPr id="8" name="Flowchart: Process 7"/>
            <p:cNvSpPr/>
            <p:nvPr/>
          </p:nvSpPr>
          <p:spPr>
            <a:xfrm>
              <a:off x="3859735" y="999267"/>
              <a:ext cx="970407" cy="548006"/>
            </a:xfrm>
            <a:prstGeom prst="flowChartProcess">
              <a:avLst/>
            </a:prstGeom>
            <a:gradFill flip="none" rotWithShape="1">
              <a:gsLst>
                <a:gs pos="0">
                  <a:srgbClr val="948A54"/>
                </a:gs>
                <a:gs pos="50000">
                  <a:srgbClr val="C4B897"/>
                </a:gs>
                <a:gs pos="100000">
                  <a:srgbClr val="DDD9C3"/>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606060">
                      <a:lumMod val="50000"/>
                    </a:srgbClr>
                  </a:solidFill>
                  <a:effectLst/>
                  <a:uLnTx/>
                  <a:uFillTx/>
                  <a:latin typeface="Arial"/>
                  <a:ea typeface="+mn-ea"/>
                  <a:cs typeface="Arial" panose="020B0604020202020204" pitchFamily="34" charset="0"/>
                </a:rPr>
                <a:t>AP</a:t>
              </a:r>
            </a:p>
          </p:txBody>
        </p:sp>
        <p:sp>
          <p:nvSpPr>
            <p:cNvPr id="9" name="Flowchart: Process 8"/>
            <p:cNvSpPr/>
            <p:nvPr/>
          </p:nvSpPr>
          <p:spPr>
            <a:xfrm>
              <a:off x="5052060" y="999267"/>
              <a:ext cx="970407" cy="548006"/>
            </a:xfrm>
            <a:prstGeom prst="flowChartProcess">
              <a:avLst/>
            </a:prstGeom>
            <a:gradFill flip="none" rotWithShape="1">
              <a:gsLst>
                <a:gs pos="0">
                  <a:srgbClr val="7EB5DE"/>
                </a:gs>
                <a:gs pos="50000">
                  <a:srgbClr val="BFDAEF"/>
                </a:gs>
                <a:gs pos="100000">
                  <a:srgbClr val="E1EDF7"/>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606060">
                      <a:lumMod val="50000"/>
                    </a:srgbClr>
                  </a:solidFill>
                  <a:effectLst/>
                  <a:uLnTx/>
                  <a:uFillTx/>
                  <a:latin typeface="Arial"/>
                  <a:ea typeface="+mn-ea"/>
                  <a:cs typeface="Arial" panose="020B0604020202020204" pitchFamily="34" charset="0"/>
                </a:rPr>
                <a:t>A</a:t>
              </a:r>
            </a:p>
          </p:txBody>
        </p:sp>
        <p:sp>
          <p:nvSpPr>
            <p:cNvPr id="10" name="Flowchart: Process 9"/>
            <p:cNvSpPr/>
            <p:nvPr/>
          </p:nvSpPr>
          <p:spPr>
            <a:xfrm>
              <a:off x="6244385" y="998634"/>
              <a:ext cx="970407" cy="548006"/>
            </a:xfrm>
            <a:prstGeom prst="flowChartProcess">
              <a:avLst/>
            </a:prstGeom>
            <a:gradFill flip="none" rotWithShape="1">
              <a:gsLst>
                <a:gs pos="0">
                  <a:srgbClr val="F8A059">
                    <a:lumMod val="90000"/>
                    <a:lumOff val="10000"/>
                  </a:srgbClr>
                </a:gs>
                <a:gs pos="50000">
                  <a:srgbClr val="F9B67E">
                    <a:lumMod val="70000"/>
                    <a:lumOff val="30000"/>
                  </a:srgbClr>
                </a:gs>
                <a:gs pos="100000">
                  <a:srgbClr val="FBCBA3">
                    <a:lumMod val="50000"/>
                    <a:lumOff val="50000"/>
                  </a:srgbClr>
                </a:gs>
              </a:gsLst>
              <a:lin ang="16200000" scaled="1"/>
              <a:tileRect/>
            </a:grad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27432" rIns="0" bIns="27432"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606060">
                      <a:lumMod val="50000"/>
                    </a:srgbClr>
                  </a:solidFill>
                  <a:effectLst/>
                  <a:uLnTx/>
                  <a:uFillTx/>
                  <a:latin typeface="Arial"/>
                  <a:ea typeface="+mn-ea"/>
                  <a:cs typeface="Arial" panose="020B0604020202020204" pitchFamily="34" charset="0"/>
                </a:rPr>
                <a:t>AB</a:t>
              </a:r>
            </a:p>
          </p:txBody>
        </p:sp>
      </p:grpSp>
    </p:spTree>
    <p:extLst>
      <p:ext uri="{BB962C8B-B14F-4D97-AF65-F5344CB8AC3E}">
        <p14:creationId xmlns:p14="http://schemas.microsoft.com/office/powerpoint/2010/main" val="4122922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extLst>
              <p:ext uri="{D42A27DB-BD31-4B8C-83A1-F6EECF244321}">
                <p14:modId xmlns:p14="http://schemas.microsoft.com/office/powerpoint/2010/main" val="2967071042"/>
              </p:ext>
            </p:extLst>
          </p:nvPr>
        </p:nvGraphicFramePr>
        <p:xfrm>
          <a:off x="493778" y="1263517"/>
          <a:ext cx="8290299" cy="4774657"/>
        </p:xfrm>
        <a:graphic>
          <a:graphicData uri="http://schemas.openxmlformats.org/drawingml/2006/table">
            <a:tbl>
              <a:tblPr firstRow="1" bandRow="1">
                <a:tableStyleId>{ED083AE6-46FA-4A59-8FB0-9F97EB10719F}</a:tableStyleId>
              </a:tblPr>
              <a:tblGrid>
                <a:gridCol w="3058535">
                  <a:extLst>
                    <a:ext uri="{9D8B030D-6E8A-4147-A177-3AD203B41FA5}">
                      <a16:colId xmlns:a16="http://schemas.microsoft.com/office/drawing/2014/main" val="20000"/>
                    </a:ext>
                  </a:extLst>
                </a:gridCol>
                <a:gridCol w="980776">
                  <a:extLst>
                    <a:ext uri="{9D8B030D-6E8A-4147-A177-3AD203B41FA5}">
                      <a16:colId xmlns:a16="http://schemas.microsoft.com/office/drawing/2014/main" val="20001"/>
                    </a:ext>
                  </a:extLst>
                </a:gridCol>
                <a:gridCol w="1079771">
                  <a:extLst>
                    <a:ext uri="{9D8B030D-6E8A-4147-A177-3AD203B41FA5}">
                      <a16:colId xmlns:a16="http://schemas.microsoft.com/office/drawing/2014/main" val="20002"/>
                    </a:ext>
                  </a:extLst>
                </a:gridCol>
                <a:gridCol w="1040859">
                  <a:extLst>
                    <a:ext uri="{9D8B030D-6E8A-4147-A177-3AD203B41FA5}">
                      <a16:colId xmlns:a16="http://schemas.microsoft.com/office/drawing/2014/main" val="20003"/>
                    </a:ext>
                  </a:extLst>
                </a:gridCol>
                <a:gridCol w="1040860">
                  <a:extLst>
                    <a:ext uri="{9D8B030D-6E8A-4147-A177-3AD203B41FA5}">
                      <a16:colId xmlns:a16="http://schemas.microsoft.com/office/drawing/2014/main" val="20004"/>
                    </a:ext>
                  </a:extLst>
                </a:gridCol>
                <a:gridCol w="1089498">
                  <a:extLst>
                    <a:ext uri="{9D8B030D-6E8A-4147-A177-3AD203B41FA5}">
                      <a16:colId xmlns:a16="http://schemas.microsoft.com/office/drawing/2014/main" val="20005"/>
                    </a:ext>
                  </a:extLst>
                </a:gridCol>
              </a:tblGrid>
              <a:tr h="659857">
                <a:tc>
                  <a:txBody>
                    <a:bodyPr/>
                    <a:lstStyle/>
                    <a:p>
                      <a:pPr>
                        <a:lnSpc>
                          <a:spcPts val="4200"/>
                        </a:lnSpc>
                        <a:spcBef>
                          <a:spcPts val="0"/>
                        </a:spcBef>
                      </a:pPr>
                      <a:r>
                        <a:rPr lang="en-US" dirty="0"/>
                        <a:t>Documentation Required</a:t>
                      </a:r>
                    </a:p>
                  </a:txBody>
                  <a:tcPr/>
                </a:tc>
                <a:tc>
                  <a:txBody>
                    <a:bodyPr/>
                    <a:lstStyle/>
                    <a:p>
                      <a:r>
                        <a:rPr lang="en-US" dirty="0"/>
                        <a:t>IVR</a:t>
                      </a:r>
                    </a:p>
                  </a:txBody>
                  <a:tcPr/>
                </a:tc>
                <a:tc>
                  <a:txBody>
                    <a:bodyPr/>
                    <a:lstStyle/>
                    <a:p>
                      <a:r>
                        <a:rPr lang="en-US" dirty="0"/>
                        <a:t>NPIVR</a:t>
                      </a:r>
                    </a:p>
                  </a:txBody>
                  <a:tcPr/>
                </a:tc>
                <a:tc>
                  <a:txBody>
                    <a:bodyPr/>
                    <a:lstStyle/>
                    <a:p>
                      <a:r>
                        <a:rPr lang="en-US" dirty="0"/>
                        <a:t>AP</a:t>
                      </a:r>
                    </a:p>
                  </a:txBody>
                  <a:tcPr/>
                </a:tc>
                <a:tc>
                  <a:txBody>
                    <a:bodyPr/>
                    <a:lstStyle/>
                    <a:p>
                      <a:r>
                        <a:rPr lang="en-US" dirty="0"/>
                        <a:t>A</a:t>
                      </a:r>
                    </a:p>
                  </a:txBody>
                  <a:tcPr/>
                </a:tc>
                <a:tc>
                  <a:txBody>
                    <a:bodyPr/>
                    <a:lstStyle/>
                    <a:p>
                      <a:r>
                        <a:rPr lang="en-US" dirty="0"/>
                        <a:t>AB</a:t>
                      </a:r>
                    </a:p>
                  </a:txBody>
                  <a:tcPr/>
                </a:tc>
                <a:extLst>
                  <a:ext uri="{0D108BD9-81ED-4DB2-BD59-A6C34878D82A}">
                    <a16:rowId xmlns:a16="http://schemas.microsoft.com/office/drawing/2014/main" val="10000"/>
                  </a:ext>
                </a:extLst>
              </a:tr>
              <a:tr h="370840">
                <a:tc>
                  <a:txBody>
                    <a:bodyPr/>
                    <a:lstStyle/>
                    <a:p>
                      <a:pPr>
                        <a:lnSpc>
                          <a:spcPts val="4200"/>
                        </a:lnSpc>
                        <a:spcBef>
                          <a:spcPts val="600"/>
                        </a:spcBef>
                      </a:pPr>
                      <a:r>
                        <a:rPr lang="en-US" dirty="0"/>
                        <a:t>FDA</a:t>
                      </a:r>
                      <a:r>
                        <a:rPr lang="en-US" baseline="0" dirty="0"/>
                        <a:t> Form 1572</a:t>
                      </a:r>
                      <a:endParaRPr lang="en-US" dirty="0"/>
                    </a:p>
                  </a:txBody>
                  <a:tcPr/>
                </a:tc>
                <a:tc>
                  <a:txBody>
                    <a:bodyPr/>
                    <a:lstStyle/>
                    <a:p>
                      <a:r>
                        <a:rPr lang="en-US" sz="3600" dirty="0">
                          <a:sym typeface="Webdings" panose="05030102010509060703" pitchFamily="18" charset="2"/>
                        </a:rPr>
                        <a: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600" dirty="0">
                          <a:sym typeface="Webdings" panose="05030102010509060703" pitchFamily="18" charset="2"/>
                        </a:rPr>
                        <a:t></a:t>
                      </a:r>
                      <a:endParaRPr lang="en-US" sz="3600" dirty="0"/>
                    </a:p>
                  </a:txBody>
                  <a:tcPr/>
                </a:tc>
                <a:tc>
                  <a:txBody>
                    <a:bodyPr/>
                    <a:lstStyle/>
                    <a:p>
                      <a:endParaRPr lang="en-US" sz="3600" dirty="0"/>
                    </a:p>
                  </a:txBody>
                  <a:tcPr/>
                </a:tc>
                <a:tc>
                  <a:txBody>
                    <a:bodyPr/>
                    <a:lstStyle/>
                    <a:p>
                      <a:endParaRPr lang="en-US" sz="3600" dirty="0"/>
                    </a:p>
                  </a:txBody>
                  <a:tcPr/>
                </a:tc>
                <a:tc>
                  <a:txBody>
                    <a:bodyPr/>
                    <a:lstStyle/>
                    <a:p>
                      <a:endParaRPr lang="en-US" sz="3600" dirty="0"/>
                    </a:p>
                  </a:txBody>
                  <a:tcPr/>
                </a:tc>
                <a:extLst>
                  <a:ext uri="{0D108BD9-81ED-4DB2-BD59-A6C34878D82A}">
                    <a16:rowId xmlns:a16="http://schemas.microsoft.com/office/drawing/2014/main" val="10001"/>
                  </a:ext>
                </a:extLst>
              </a:tr>
              <a:tr h="461740">
                <a:tc>
                  <a:txBody>
                    <a:bodyPr/>
                    <a:lstStyle/>
                    <a:p>
                      <a:pPr>
                        <a:lnSpc>
                          <a:spcPts val="4200"/>
                        </a:lnSpc>
                        <a:spcBef>
                          <a:spcPts val="600"/>
                        </a:spcBef>
                      </a:pPr>
                      <a:r>
                        <a:rPr lang="en-US" dirty="0"/>
                        <a:t>Financial Disclosure Form</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600" dirty="0">
                          <a:sym typeface="Webdings" panose="05030102010509060703" pitchFamily="18" charset="2"/>
                        </a:rPr>
                        <a: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600" dirty="0">
                          <a:sym typeface="Webdings" panose="05030102010509060703" pitchFamily="18" charset="2"/>
                        </a:rPr>
                        <a:t></a:t>
                      </a:r>
                      <a:endParaRPr lang="en-US" sz="3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600" dirty="0">
                          <a:sym typeface="Webdings" panose="05030102010509060703" pitchFamily="18" charset="2"/>
                        </a:rPr>
                        <a:t></a:t>
                      </a:r>
                      <a:endParaRPr lang="en-US" sz="3600" dirty="0"/>
                    </a:p>
                  </a:txBody>
                  <a:tcPr/>
                </a:tc>
                <a:tc>
                  <a:txBody>
                    <a:bodyPr/>
                    <a:lstStyle/>
                    <a:p>
                      <a:endParaRPr lang="en-US" sz="3600" dirty="0"/>
                    </a:p>
                  </a:txBody>
                  <a:tcPr/>
                </a:tc>
                <a:tc>
                  <a:txBody>
                    <a:bodyPr/>
                    <a:lstStyle/>
                    <a:p>
                      <a:endParaRPr lang="en-US" sz="3600" dirty="0"/>
                    </a:p>
                  </a:txBody>
                  <a:tcPr/>
                </a:tc>
                <a:extLst>
                  <a:ext uri="{0D108BD9-81ED-4DB2-BD59-A6C34878D82A}">
                    <a16:rowId xmlns:a16="http://schemas.microsoft.com/office/drawing/2014/main" val="10002"/>
                  </a:ext>
                </a:extLst>
              </a:tr>
              <a:tr h="370840">
                <a:tc>
                  <a:txBody>
                    <a:bodyPr/>
                    <a:lstStyle/>
                    <a:p>
                      <a:pPr>
                        <a:spcBef>
                          <a:spcPts val="600"/>
                        </a:spcBef>
                      </a:pPr>
                      <a:r>
                        <a:rPr lang="en-US" dirty="0"/>
                        <a:t>NCI</a:t>
                      </a:r>
                      <a:r>
                        <a:rPr lang="en-US" baseline="0" dirty="0"/>
                        <a:t> </a:t>
                      </a:r>
                      <a:r>
                        <a:rPr lang="en-US" dirty="0"/>
                        <a:t>Biosketch (education, training, employment, certification, and license)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600" dirty="0">
                          <a:sym typeface="Webdings" panose="05030102010509060703" pitchFamily="18" charset="2"/>
                        </a:rPr>
                        <a:t></a:t>
                      </a:r>
                      <a:endParaRPr lang="en-US" sz="3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600" dirty="0">
                          <a:sym typeface="Webdings" panose="05030102010509060703" pitchFamily="18" charset="2"/>
                        </a:rPr>
                        <a:t></a:t>
                      </a:r>
                      <a:endParaRPr lang="en-US" sz="3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600" dirty="0">
                          <a:sym typeface="Webdings" panose="05030102010509060703" pitchFamily="18" charset="2"/>
                        </a:rPr>
                        <a:t></a:t>
                      </a:r>
                      <a:endParaRPr lang="en-US" sz="3600" dirty="0"/>
                    </a:p>
                  </a:txBody>
                  <a:tcPr/>
                </a:tc>
                <a:tc>
                  <a:txBody>
                    <a:bodyPr/>
                    <a:lstStyle/>
                    <a:p>
                      <a:endParaRPr lang="en-US" sz="3600" dirty="0"/>
                    </a:p>
                  </a:txBody>
                  <a:tcPr/>
                </a:tc>
                <a:tc>
                  <a:txBody>
                    <a:bodyPr/>
                    <a:lstStyle/>
                    <a:p>
                      <a:endParaRPr lang="en-US" sz="3600" dirty="0"/>
                    </a:p>
                  </a:txBody>
                  <a:tcPr/>
                </a:tc>
                <a:extLst>
                  <a:ext uri="{0D108BD9-81ED-4DB2-BD59-A6C34878D82A}">
                    <a16:rowId xmlns:a16="http://schemas.microsoft.com/office/drawing/2014/main" val="10003"/>
                  </a:ext>
                </a:extLst>
              </a:tr>
              <a:tr h="370840">
                <a:tc>
                  <a:txBody>
                    <a:bodyPr/>
                    <a:lstStyle/>
                    <a:p>
                      <a:pPr>
                        <a:lnSpc>
                          <a:spcPts val="4200"/>
                        </a:lnSpc>
                        <a:spcBef>
                          <a:spcPts val="600"/>
                        </a:spcBef>
                      </a:pPr>
                      <a:r>
                        <a:rPr lang="en-US" dirty="0"/>
                        <a:t>HSP/GCP training</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600" dirty="0">
                          <a:sym typeface="Webdings" panose="05030102010509060703" pitchFamily="18" charset="2"/>
                        </a:rPr>
                        <a:t></a:t>
                      </a:r>
                      <a:endParaRPr lang="en-US" sz="3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600" dirty="0">
                          <a:sym typeface="Webdings" panose="05030102010509060703" pitchFamily="18" charset="2"/>
                        </a:rPr>
                        <a:t></a:t>
                      </a:r>
                      <a:endParaRPr lang="en-US" sz="3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600" dirty="0">
                          <a:sym typeface="Webdings" panose="05030102010509060703" pitchFamily="18" charset="2"/>
                        </a:rPr>
                        <a:t></a:t>
                      </a:r>
                      <a:endParaRPr lang="en-US" sz="3600" dirty="0"/>
                    </a:p>
                  </a:txBody>
                  <a:tcPr/>
                </a:tc>
                <a:tc>
                  <a:txBody>
                    <a:bodyPr/>
                    <a:lstStyle/>
                    <a:p>
                      <a:endParaRPr lang="en-US" sz="3600" dirty="0"/>
                    </a:p>
                  </a:txBody>
                  <a:tcPr/>
                </a:tc>
                <a:tc>
                  <a:txBody>
                    <a:bodyPr/>
                    <a:lstStyle/>
                    <a:p>
                      <a:endParaRPr lang="en-US" sz="3600" dirty="0"/>
                    </a:p>
                  </a:txBody>
                  <a:tcPr/>
                </a:tc>
                <a:extLst>
                  <a:ext uri="{0D108BD9-81ED-4DB2-BD59-A6C34878D82A}">
                    <a16:rowId xmlns:a16="http://schemas.microsoft.com/office/drawing/2014/main" val="10004"/>
                  </a:ext>
                </a:extLst>
              </a:tr>
              <a:tr h="370840">
                <a:tc>
                  <a:txBody>
                    <a:bodyPr/>
                    <a:lstStyle/>
                    <a:p>
                      <a:pPr>
                        <a:spcBef>
                          <a:spcPts val="600"/>
                        </a:spcBef>
                      </a:pPr>
                      <a:r>
                        <a:rPr lang="en-US" dirty="0"/>
                        <a:t>Agent</a:t>
                      </a:r>
                      <a:r>
                        <a:rPr lang="en-US" baseline="0" dirty="0"/>
                        <a:t> Shipment F</a:t>
                      </a:r>
                      <a:r>
                        <a:rPr lang="en-US" dirty="0"/>
                        <a:t>orm (if applicable)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600" dirty="0">
                          <a:sym typeface="Webdings" panose="05030102010509060703" pitchFamily="18" charset="2"/>
                        </a:rPr>
                        <a:t></a:t>
                      </a:r>
                      <a:endParaRPr lang="en-US" sz="3600" dirty="0"/>
                    </a:p>
                  </a:txBody>
                  <a:tcPr/>
                </a:tc>
                <a:tc>
                  <a:txBody>
                    <a:bodyPr/>
                    <a:lstStyle/>
                    <a:p>
                      <a:endParaRPr lang="en-US" sz="3600" dirty="0"/>
                    </a:p>
                  </a:txBody>
                  <a:tcPr/>
                </a:tc>
                <a:tc>
                  <a:txBody>
                    <a:bodyPr/>
                    <a:lstStyle/>
                    <a:p>
                      <a:endParaRPr lang="en-US" sz="3600" dirty="0"/>
                    </a:p>
                  </a:txBody>
                  <a:tcPr/>
                </a:tc>
                <a:tc>
                  <a:txBody>
                    <a:bodyPr/>
                    <a:lstStyle/>
                    <a:p>
                      <a:endParaRPr lang="en-US" sz="3600" dirty="0"/>
                    </a:p>
                  </a:txBody>
                  <a:tcPr/>
                </a:tc>
                <a:tc>
                  <a:txBody>
                    <a:bodyPr/>
                    <a:lstStyle/>
                    <a:p>
                      <a:endParaRPr lang="en-US" sz="3600" dirty="0"/>
                    </a:p>
                  </a:txBody>
                  <a:tcPr/>
                </a:tc>
                <a:extLst>
                  <a:ext uri="{0D108BD9-81ED-4DB2-BD59-A6C34878D82A}">
                    <a16:rowId xmlns:a16="http://schemas.microsoft.com/office/drawing/2014/main" val="10005"/>
                  </a:ext>
                </a:extLst>
              </a:tr>
              <a:tr h="370840">
                <a:tc>
                  <a:txBody>
                    <a:bodyPr/>
                    <a:lstStyle/>
                    <a:p>
                      <a:pPr>
                        <a:lnSpc>
                          <a:spcPts val="4200"/>
                        </a:lnSpc>
                        <a:spcBef>
                          <a:spcPts val="600"/>
                        </a:spcBef>
                      </a:pPr>
                      <a:r>
                        <a:rPr lang="en-US" dirty="0"/>
                        <a:t>CV (optional)</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600" dirty="0">
                          <a:sym typeface="Webdings" panose="05030102010509060703" pitchFamily="18" charset="2"/>
                        </a:rPr>
                        <a:t></a:t>
                      </a:r>
                      <a:endParaRPr lang="en-US" sz="3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600" dirty="0">
                          <a:sym typeface="Webdings" panose="05030102010509060703" pitchFamily="18" charset="2"/>
                        </a:rPr>
                        <a:t></a:t>
                      </a:r>
                      <a:endParaRPr lang="en-US" sz="3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600" dirty="0">
                          <a:sym typeface="Webdings" panose="05030102010509060703" pitchFamily="18" charset="2"/>
                        </a:rPr>
                        <a:t></a:t>
                      </a:r>
                      <a:endParaRPr lang="en-US" sz="3600" dirty="0"/>
                    </a:p>
                  </a:txBody>
                  <a:tcPr/>
                </a:tc>
                <a:tc>
                  <a:txBody>
                    <a:bodyPr/>
                    <a:lstStyle/>
                    <a:p>
                      <a:endParaRPr lang="en-US" sz="3600" dirty="0"/>
                    </a:p>
                  </a:txBody>
                  <a:tcPr/>
                </a:tc>
                <a:tc>
                  <a:txBody>
                    <a:bodyPr/>
                    <a:lstStyle/>
                    <a:p>
                      <a:endParaRPr lang="en-US" sz="3600" dirty="0"/>
                    </a:p>
                  </a:txBody>
                  <a:tcP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a:xfrm>
            <a:off x="493776" y="415544"/>
            <a:ext cx="8290722" cy="423193"/>
          </a:xfrm>
        </p:spPr>
        <p:txBody>
          <a:bodyPr/>
          <a:lstStyle/>
          <a:p>
            <a:r>
              <a:rPr lang="en-US" sz="2600" dirty="0"/>
              <a:t>New Registration Types – Documentation Requirements</a:t>
            </a:r>
          </a:p>
        </p:txBody>
      </p:sp>
      <p:grpSp>
        <p:nvGrpSpPr>
          <p:cNvPr id="4" name="Group 3"/>
          <p:cNvGrpSpPr/>
          <p:nvPr/>
        </p:nvGrpSpPr>
        <p:grpSpPr>
          <a:xfrm>
            <a:off x="3545819" y="1261067"/>
            <a:ext cx="5238679" cy="658368"/>
            <a:chOff x="3545819" y="981667"/>
            <a:chExt cx="5238679" cy="658368"/>
          </a:xfrm>
        </p:grpSpPr>
        <p:sp>
          <p:nvSpPr>
            <p:cNvPr id="6" name="Flowchart: Process 5"/>
            <p:cNvSpPr/>
            <p:nvPr/>
          </p:nvSpPr>
          <p:spPr>
            <a:xfrm>
              <a:off x="3545819" y="981667"/>
              <a:ext cx="987552" cy="658368"/>
            </a:xfrm>
            <a:prstGeom prst="flowChartProcess">
              <a:avLst/>
            </a:prstGeom>
            <a:gradFill flip="none" rotWithShape="1">
              <a:gsLst>
                <a:gs pos="0">
                  <a:srgbClr val="AEC87A"/>
                </a:gs>
                <a:gs pos="50000">
                  <a:srgbClr val="D4E2B8"/>
                </a:gs>
                <a:gs pos="100000">
                  <a:srgbClr val="DEE9C9"/>
                </a:gs>
              </a:gsLst>
              <a:lin ang="16200000" scaled="1"/>
              <a:tileRect/>
            </a:gradFill>
            <a:ln w="12700">
              <a:solidFill>
                <a:srgbClr val="2A71A5"/>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solidFill>
                    <a:schemeClr val="tx1">
                      <a:lumMod val="50000"/>
                    </a:schemeClr>
                  </a:solidFill>
                  <a:cs typeface="Arial" panose="020B0604020202020204" pitchFamily="34" charset="0"/>
                </a:rPr>
                <a:t>IVR</a:t>
              </a:r>
            </a:p>
          </p:txBody>
        </p:sp>
        <p:sp>
          <p:nvSpPr>
            <p:cNvPr id="7" name="Flowchart: Process 6"/>
            <p:cNvSpPr/>
            <p:nvPr/>
          </p:nvSpPr>
          <p:spPr>
            <a:xfrm>
              <a:off x="4538403" y="981667"/>
              <a:ext cx="1069848" cy="658368"/>
            </a:xfrm>
            <a:prstGeom prst="flowChartProcess">
              <a:avLst/>
            </a:prstGeom>
            <a:gradFill flip="none" rotWithShape="1">
              <a:gsLst>
                <a:gs pos="0">
                  <a:srgbClr val="B3A2C7"/>
                </a:gs>
                <a:gs pos="50000">
                  <a:srgbClr val="CCC1DA"/>
                </a:gs>
                <a:gs pos="100000">
                  <a:srgbClr val="E6E0EC"/>
                </a:gs>
              </a:gsLst>
              <a:lin ang="16200000" scaled="1"/>
              <a:tileRect/>
            </a:gradFill>
            <a:ln w="12700">
              <a:solidFill>
                <a:srgbClr val="2A71A5"/>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solidFill>
                    <a:schemeClr val="tx1">
                      <a:lumMod val="50000"/>
                    </a:schemeClr>
                  </a:solidFill>
                  <a:cs typeface="Arial" panose="020B0604020202020204" pitchFamily="34" charset="0"/>
                </a:rPr>
                <a:t>NPIVR</a:t>
              </a:r>
            </a:p>
          </p:txBody>
        </p:sp>
        <p:sp>
          <p:nvSpPr>
            <p:cNvPr id="8" name="Flowchart: Process 7"/>
            <p:cNvSpPr/>
            <p:nvPr/>
          </p:nvSpPr>
          <p:spPr>
            <a:xfrm>
              <a:off x="5613947" y="981667"/>
              <a:ext cx="1042416" cy="658368"/>
            </a:xfrm>
            <a:prstGeom prst="flowChartProcess">
              <a:avLst/>
            </a:prstGeom>
            <a:gradFill flip="none" rotWithShape="1">
              <a:gsLst>
                <a:gs pos="0">
                  <a:srgbClr val="948A54"/>
                </a:gs>
                <a:gs pos="50000">
                  <a:srgbClr val="C4B897"/>
                </a:gs>
                <a:gs pos="100000">
                  <a:srgbClr val="DDD9C3"/>
                </a:gs>
              </a:gsLst>
              <a:lin ang="16200000" scaled="1"/>
              <a:tileRect/>
            </a:gradFill>
            <a:ln w="12700">
              <a:solidFill>
                <a:srgbClr val="2A71A5"/>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solidFill>
                    <a:schemeClr val="tx1">
                      <a:lumMod val="50000"/>
                    </a:schemeClr>
                  </a:solidFill>
                  <a:cs typeface="Arial" panose="020B0604020202020204" pitchFamily="34" charset="0"/>
                </a:rPr>
                <a:t>AP</a:t>
              </a:r>
            </a:p>
          </p:txBody>
        </p:sp>
        <p:sp>
          <p:nvSpPr>
            <p:cNvPr id="9" name="Flowchart: Process 8"/>
            <p:cNvSpPr/>
            <p:nvPr/>
          </p:nvSpPr>
          <p:spPr>
            <a:xfrm>
              <a:off x="6652978" y="981667"/>
              <a:ext cx="1042416" cy="658368"/>
            </a:xfrm>
            <a:prstGeom prst="flowChartProcess">
              <a:avLst/>
            </a:prstGeom>
            <a:gradFill flip="none" rotWithShape="1">
              <a:gsLst>
                <a:gs pos="0">
                  <a:srgbClr val="7EB5DE"/>
                </a:gs>
                <a:gs pos="50000">
                  <a:srgbClr val="BFDAEF"/>
                </a:gs>
                <a:gs pos="100000">
                  <a:srgbClr val="E1EDF7"/>
                </a:gs>
              </a:gsLst>
              <a:lin ang="16200000" scaled="1"/>
              <a:tileRect/>
            </a:gradFill>
            <a:ln w="12700">
              <a:solidFill>
                <a:srgbClr val="2A71A5"/>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solidFill>
                    <a:schemeClr val="tx1">
                      <a:lumMod val="50000"/>
                    </a:schemeClr>
                  </a:solidFill>
                  <a:cs typeface="Arial" panose="020B0604020202020204" pitchFamily="34" charset="0"/>
                </a:rPr>
                <a:t>A</a:t>
              </a:r>
            </a:p>
          </p:txBody>
        </p:sp>
        <p:sp>
          <p:nvSpPr>
            <p:cNvPr id="10" name="Flowchart: Process 9"/>
            <p:cNvSpPr/>
            <p:nvPr/>
          </p:nvSpPr>
          <p:spPr>
            <a:xfrm>
              <a:off x="7696362" y="981667"/>
              <a:ext cx="1088136" cy="658368"/>
            </a:xfrm>
            <a:prstGeom prst="flowChartProcess">
              <a:avLst/>
            </a:prstGeom>
            <a:gradFill flip="none" rotWithShape="1">
              <a:gsLst>
                <a:gs pos="0">
                  <a:srgbClr val="F8A059">
                    <a:lumMod val="90000"/>
                    <a:lumOff val="10000"/>
                  </a:srgbClr>
                </a:gs>
                <a:gs pos="50000">
                  <a:srgbClr val="F9B67E">
                    <a:lumMod val="70000"/>
                    <a:lumOff val="30000"/>
                  </a:srgbClr>
                </a:gs>
                <a:gs pos="100000">
                  <a:srgbClr val="FBCBA3">
                    <a:lumMod val="50000"/>
                    <a:lumOff val="50000"/>
                  </a:srgbClr>
                </a:gs>
              </a:gsLst>
              <a:lin ang="16200000" scaled="1"/>
              <a:tileRect/>
            </a:gradFill>
            <a:ln w="12700">
              <a:solidFill>
                <a:srgbClr val="2A71A5"/>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27432" rIns="0" bIns="27432" rtlCol="0" anchor="ctr"/>
            <a:lstStyle/>
            <a:p>
              <a:pPr algn="ctr" defTabSz="914400"/>
              <a:r>
                <a:rPr lang="en-US" b="1" dirty="0">
                  <a:solidFill>
                    <a:schemeClr val="tx1">
                      <a:lumMod val="50000"/>
                    </a:schemeClr>
                  </a:solidFill>
                  <a:cs typeface="Arial" panose="020B0604020202020204" pitchFamily="34" charset="0"/>
                </a:rPr>
                <a:t>AB</a:t>
              </a:r>
            </a:p>
          </p:txBody>
        </p:sp>
      </p:grpSp>
    </p:spTree>
    <p:extLst>
      <p:ext uri="{BB962C8B-B14F-4D97-AF65-F5344CB8AC3E}">
        <p14:creationId xmlns:p14="http://schemas.microsoft.com/office/powerpoint/2010/main" val="4291585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Registration Documents:  FDA Form 1572</a:t>
            </a:r>
          </a:p>
        </p:txBody>
      </p:sp>
      <p:sp>
        <p:nvSpPr>
          <p:cNvPr id="3" name="Content Placeholder 2"/>
          <p:cNvSpPr>
            <a:spLocks noGrp="1"/>
          </p:cNvSpPr>
          <p:nvPr>
            <p:ph sz="quarter" idx="11"/>
          </p:nvPr>
        </p:nvSpPr>
        <p:spPr>
          <a:xfrm>
            <a:off x="493776" y="1186248"/>
            <a:ext cx="8165592" cy="5295831"/>
          </a:xfrm>
        </p:spPr>
        <p:txBody>
          <a:bodyPr/>
          <a:lstStyle/>
          <a:p>
            <a:pPr>
              <a:buNone/>
            </a:pPr>
            <a:r>
              <a:rPr lang="en-US" dirty="0"/>
              <a:t>Registering individual will populate their RCR profile with:</a:t>
            </a:r>
          </a:p>
          <a:p>
            <a:pPr lvl="1">
              <a:spcAft>
                <a:spcPts val="600"/>
              </a:spcAft>
            </a:pPr>
            <a:r>
              <a:rPr lang="en-US" sz="1800" dirty="0"/>
              <a:t>Practice Sites (box 3) queried from CTEP’s Enterprise Core Module (ECM) application</a:t>
            </a:r>
          </a:p>
          <a:p>
            <a:pPr lvl="2"/>
            <a:r>
              <a:rPr lang="en-US" sz="1600" b="1" i="1" dirty="0"/>
              <a:t>Will define sites at which an IVR or NPIVR can be requested to be claimed in RUMS or NCORP-SYS by site administrators or claimed in RSS by NCTN roster owners</a:t>
            </a:r>
            <a:endParaRPr lang="en-US" sz="1600" b="1" i="1" dirty="0">
              <a:solidFill>
                <a:srgbClr val="FF0000"/>
              </a:solidFill>
            </a:endParaRPr>
          </a:p>
          <a:p>
            <a:pPr lvl="1"/>
            <a:r>
              <a:rPr lang="en-US" sz="1800" dirty="0"/>
              <a:t>Labs (box 4) queried from Clinical Laboratory Improvement Amendments (CLIA)  and College of American Pathologists (CAP) data</a:t>
            </a:r>
          </a:p>
          <a:p>
            <a:pPr lvl="2"/>
            <a:r>
              <a:rPr lang="en-US" sz="1700" b="1" i="1" dirty="0"/>
              <a:t>At a minimum, the main lab covering each Practice Site should be listed</a:t>
            </a:r>
          </a:p>
          <a:p>
            <a:pPr lvl="1">
              <a:spcAft>
                <a:spcPts val="600"/>
              </a:spcAft>
            </a:pPr>
            <a:r>
              <a:rPr lang="en-US" sz="1800" dirty="0"/>
              <a:t>IRBs (box 5) queried from Office for Human Research Protections (OHRP) data</a:t>
            </a:r>
          </a:p>
          <a:p>
            <a:pPr lvl="2"/>
            <a:r>
              <a:rPr lang="en-US" sz="1600" b="1" i="1" dirty="0"/>
              <a:t>Will define IRBs that can be referenced for site registrations (Site-Protocol PI), patient registrations (consenting and “enrolling” [i.e., credit, treating, drug shipment] investigator), and patient transfers (receiving investigator)</a:t>
            </a:r>
            <a:endParaRPr lang="en-US" sz="1600" dirty="0"/>
          </a:p>
          <a:p>
            <a:pPr lvl="1"/>
            <a:r>
              <a:rPr lang="en-US" sz="1800" dirty="0"/>
              <a:t>Electronic signature (CTEP-IAM username and password) and date</a:t>
            </a:r>
            <a:endParaRPr lang="en-US" sz="800" dirty="0"/>
          </a:p>
        </p:txBody>
      </p:sp>
    </p:spTree>
    <p:extLst>
      <p:ext uri="{BB962C8B-B14F-4D97-AF65-F5344CB8AC3E}">
        <p14:creationId xmlns:p14="http://schemas.microsoft.com/office/powerpoint/2010/main" val="912041776"/>
      </p:ext>
    </p:extLst>
  </p:cSld>
  <p:clrMapOvr>
    <a:masterClrMapping/>
  </p:clrMapOvr>
</p:sld>
</file>

<file path=ppt/theme/theme1.xml><?xml version="1.0" encoding="utf-8"?>
<a:theme xmlns:a="http://schemas.openxmlformats.org/drawingml/2006/main" name="NCI PPT Template 4x3 BLUE">
  <a:themeElements>
    <a:clrScheme name="NCI Colors Theme">
      <a:dk1>
        <a:srgbClr val="606060"/>
      </a:dk1>
      <a:lt1>
        <a:srgbClr val="FFFFFF"/>
      </a:lt1>
      <a:dk2>
        <a:srgbClr val="BB0E3D"/>
      </a:dk2>
      <a:lt2>
        <a:srgbClr val="FFFFFF"/>
      </a:lt2>
      <a:accent1>
        <a:srgbClr val="BB0E3D"/>
      </a:accent1>
      <a:accent2>
        <a:srgbClr val="606060"/>
      </a:accent2>
      <a:accent3>
        <a:srgbClr val="123E57"/>
      </a:accent3>
      <a:accent4>
        <a:srgbClr val="2A71A5"/>
      </a:accent4>
      <a:accent5>
        <a:srgbClr val="178DA9"/>
      </a:accent5>
      <a:accent6>
        <a:srgbClr val="009999"/>
      </a:accent6>
      <a:hlink>
        <a:srgbClr val="3F54C9"/>
      </a:hlink>
      <a:folHlink>
        <a:srgbClr val="60606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10028</TotalTime>
  <Words>6008</Words>
  <Application>Microsoft Office PowerPoint</Application>
  <PresentationFormat>On-screen Show (4:3)</PresentationFormat>
  <Paragraphs>564</Paragraphs>
  <Slides>50</Slides>
  <Notes>50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50</vt:i4>
      </vt:variant>
    </vt:vector>
  </HeadingPairs>
  <TitlesOfParts>
    <vt:vector size="60" baseType="lpstr">
      <vt:lpstr>ＭＳ Ｐゴシック</vt:lpstr>
      <vt:lpstr>Arial</vt:lpstr>
      <vt:lpstr>Calibri</vt:lpstr>
      <vt:lpstr>Sapient Centro Slab</vt:lpstr>
      <vt:lpstr>SapientCentroSlab-Light</vt:lpstr>
      <vt:lpstr>SapientSansBold</vt:lpstr>
      <vt:lpstr>SapientSansRegular</vt:lpstr>
      <vt:lpstr>Webdings</vt:lpstr>
      <vt:lpstr>Wingdings</vt:lpstr>
      <vt:lpstr>NCI PPT Template 4x3 BLUE</vt:lpstr>
      <vt:lpstr>Introduction to CTEP’s Registration and Credential Repository (RCR)</vt:lpstr>
      <vt:lpstr>Background – Joint FDA / EMA Audit  </vt:lpstr>
      <vt:lpstr>NCI’s Solutions and Enhancements</vt:lpstr>
      <vt:lpstr>NCI’s Solutions and Enhancements</vt:lpstr>
      <vt:lpstr>Registration and Credential Repository</vt:lpstr>
      <vt:lpstr>New Registration Types</vt:lpstr>
      <vt:lpstr>New Registration Types</vt:lpstr>
      <vt:lpstr>New Registration Types – Documentation Requirements</vt:lpstr>
      <vt:lpstr>Registration Documents:  FDA Form 1572</vt:lpstr>
      <vt:lpstr>Registration Documents:  NCI Biosketch</vt:lpstr>
      <vt:lpstr>Registration Documents:  NCI Biosketch</vt:lpstr>
      <vt:lpstr>Registration Documents:  NCI Biosketch</vt:lpstr>
      <vt:lpstr>Registration Documents:  NCI Biosketch</vt:lpstr>
      <vt:lpstr>Registration Documents:  NCI Biosketch</vt:lpstr>
      <vt:lpstr>Registration Documents:  Financial Disclosure Form </vt:lpstr>
      <vt:lpstr>Registration Documents:  Agent Shipment Form</vt:lpstr>
      <vt:lpstr>Registration Type – Investigator (IVR)</vt:lpstr>
      <vt:lpstr>Registration Type – Non-Physician Investigator (NPIVR)</vt:lpstr>
      <vt:lpstr>Registration Type – Non-Physician Investigator (NPIVR)</vt:lpstr>
      <vt:lpstr>Registration Type – Non-Physician Investigator (NPIVR)</vt:lpstr>
      <vt:lpstr>Registration Type – Associate Plus (AP)</vt:lpstr>
      <vt:lpstr>Registration Type – Associate (A)</vt:lpstr>
      <vt:lpstr>Registration Type – Associate Basic (AB)</vt:lpstr>
      <vt:lpstr>Summary of Registration Types</vt:lpstr>
      <vt:lpstr>Migration Activities:  Person Types to Registration Types</vt:lpstr>
      <vt:lpstr>Migration Activities:  Profile Population</vt:lpstr>
      <vt:lpstr>RCR:  Process Changes for IVR, NPIVR, AP</vt:lpstr>
      <vt:lpstr>RCR:   Business Rule Changes (very important)</vt:lpstr>
      <vt:lpstr>RCR:  Business Rule Changes (very important)</vt:lpstr>
      <vt:lpstr>RCR:  Easing the Burden of First RCR Registration</vt:lpstr>
      <vt:lpstr>RCR:  Rolling Implementation of Business Rules</vt:lpstr>
      <vt:lpstr>RCR:  Final Thoughts</vt:lpstr>
      <vt:lpstr>RCR:  What Can I Do Now?</vt:lpstr>
      <vt:lpstr>PowerPoint Presentation</vt:lpstr>
      <vt:lpstr>PowerPoint Presentation</vt:lpstr>
      <vt:lpstr>PowerPoint Presentation</vt:lpstr>
      <vt:lpstr>RCR:  Weblinks and Help Desk (very important)</vt:lpstr>
      <vt:lpstr>RCR:  I have a new clinical site staff person (IVR, NPIVR, AP, or A).  Where do I start?</vt:lpstr>
      <vt:lpstr>RCR:  I have my CTEP Person ID; but, I need to register as an IVR, NPIVR, or AP.  What next?</vt:lpstr>
      <vt:lpstr>RCR:  I’m registered as an IVR; but, I’ve never established a CTEP-IAM account.  What do I do?</vt:lpstr>
      <vt:lpstr>RCR:  When do I have to re-register in RCR?</vt:lpstr>
      <vt:lpstr>RCR:  I’m unable to add my Investigator to one of our clinical sites.  What do I do?</vt:lpstr>
      <vt:lpstr>RCR:  I’m trying to enroll a patient in OPEN and the investigator I need to select as the credit, treating, or drug shipment investigator does not have the IRB of record on their FDA Form 1572.  What do I do?</vt:lpstr>
      <vt:lpstr>RCR:  I just found out I was migrated as an Associate Plus &lt; AP &gt;.  Why?</vt:lpstr>
      <vt:lpstr>RCR:  I would like to change my registration type from Associate Plus &lt; AP &gt; to Associate &lt; A &gt;.  What impact will this have?</vt:lpstr>
      <vt:lpstr>RCR:  I’ve confirmed (see prior slide) that I don’t need to be an Associate Plus &lt; AP &gt;.  How do I change my registration type from an &lt; AP &gt; to an Associate &lt; A &gt;?</vt:lpstr>
      <vt:lpstr>RCR:  I’m receiving a warning in RCR that I need to add additional practice sites to my FDA Form 1572.  Why?</vt:lpstr>
      <vt:lpstr>RCR:  I’m receiving a warning in RCR that I need to add additional IRBs to my FDA Form 1572.  Why?</vt:lpstr>
      <vt:lpstr>RCR:  I attached a CV to my RCR registration; but, the RCR Team returned my application to me. Why?</vt:lpstr>
      <vt:lpstr>PowerPoint Presentation</vt:lpstr>
    </vt:vector>
  </TitlesOfParts>
  <Company>Sapient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Sapient</dc:creator>
  <cp:lastModifiedBy>Shriner, Donna (NIH/NCI) [E]</cp:lastModifiedBy>
  <cp:revision>770</cp:revision>
  <cp:lastPrinted>2017-07-19T20:30:02Z</cp:lastPrinted>
  <dcterms:created xsi:type="dcterms:W3CDTF">2013-05-02T18:01:03Z</dcterms:created>
  <dcterms:modified xsi:type="dcterms:W3CDTF">2017-08-31T05:14:33Z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ive_LatestUserAccountName">
    <vt:lpwstr>ctompk</vt:lpwstr>
  </property>
  <property fmtid="{D5CDD505-2E9C-101B-9397-08002B2CF9AE}" pid="3" name="Offisync_UpdateToken">
    <vt:lpwstr>6</vt:lpwstr>
  </property>
  <property fmtid="{D5CDD505-2E9C-101B-9397-08002B2CF9AE}" pid="4" name="Jive_VersionGuid">
    <vt:lpwstr>52528687-c425-4c02-aa36-9dee618be8dc</vt:lpwstr>
  </property>
  <property fmtid="{D5CDD505-2E9C-101B-9397-08002B2CF9AE}" pid="5" name="Offisync_ProviderInitializationData">
    <vt:lpwstr>https://vox.sapient.com</vt:lpwstr>
  </property>
  <property fmtid="{D5CDD505-2E9C-101B-9397-08002B2CF9AE}" pid="6" name="Offisync_ServerID">
    <vt:lpwstr>2a760b3e-54a5-418b-9dd9-555cd32dea45</vt:lpwstr>
  </property>
  <property fmtid="{D5CDD505-2E9C-101B-9397-08002B2CF9AE}" pid="7" name="Offisync_UniqueId">
    <vt:lpwstr>79519</vt:lpwstr>
  </property>
</Properties>
</file>