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handoutMasterIdLst>
    <p:handoutMasterId r:id="rId13"/>
  </p:handoutMasterIdLst>
  <p:sldIdLst>
    <p:sldId id="261" r:id="rId2"/>
    <p:sldId id="316" r:id="rId3"/>
    <p:sldId id="271" r:id="rId4"/>
    <p:sldId id="301" r:id="rId5"/>
    <p:sldId id="330" r:id="rId6"/>
    <p:sldId id="302" r:id="rId7"/>
    <p:sldId id="331" r:id="rId8"/>
    <p:sldId id="329" r:id="rId9"/>
    <p:sldId id="314" r:id="rId10"/>
    <p:sldId id="257"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CI JA" initials="NU" lastIdx="1" clrIdx="0"/>
  <p:cmAuthor id="1" name="NCI User" initials="NU" lastIdx="2" clrIdx="1"/>
  <p:cmAuthor id="2" name="Jeff Moscow" initials="" lastIdx="1" clrIdx="2"/>
  <p:cmAuthor id="3" name="Ivy, Percy (NIH/NCI) [E]" initials="IP" lastIdx="1" clrIdx="3"/>
  <p:cmAuthor id="4" name="Abrams, Jeff (NIH/NCI) [E]" initials="AJ" lastIdx="5" clrIdx="4"/>
</p:cmAuthorLst>
</file>

<file path=ppt/presProps.xml><?xml version="1.0" encoding="utf-8"?>
<p:presentationPr xmlns:a="http://schemas.openxmlformats.org/drawingml/2006/main" xmlns:r="http://schemas.openxmlformats.org/officeDocument/2006/relationships" xmlns:p="http://schemas.openxmlformats.org/presentationml/2006/main">
  <p:prnPr prnWhat="notes" clrMode="bw"/>
  <p:clrMru>
    <a:srgbClr val="DDDDDD"/>
    <a:srgbClr val="080808"/>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7026" autoAdjust="0"/>
  </p:normalViewPr>
  <p:slideViewPr>
    <p:cSldViewPr>
      <p:cViewPr>
        <p:scale>
          <a:sx n="80" d="100"/>
          <a:sy n="80" d="100"/>
        </p:scale>
        <p:origin x="-2436" y="-228"/>
      </p:cViewPr>
      <p:guideLst>
        <p:guide orient="horz" pos="2160"/>
        <p:guide pos="2880"/>
      </p:guideLst>
    </p:cSldViewPr>
  </p:slideViewPr>
  <p:notesTextViewPr>
    <p:cViewPr>
      <p:scale>
        <a:sx n="1" d="1"/>
        <a:sy n="1" d="1"/>
      </p:scale>
      <p:origin x="0" y="0"/>
    </p:cViewPr>
  </p:notesTextViewPr>
  <p:sorterViewPr>
    <p:cViewPr>
      <p:scale>
        <a:sx n="63" d="100"/>
        <a:sy n="63"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6137E66-0AD0-2F44-A231-CC4E7A6C632E}" type="datetimeFigureOut">
              <a:rPr lang="en-US" smtClean="0"/>
              <a:pPr/>
              <a:t>11/23/2015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4483ACC-62F7-B24D-928D-4EFFFC0C94DA}" type="slidenum">
              <a:rPr lang="en-US" smtClean="0"/>
              <a:pPr/>
              <a:t>‹#›</a:t>
            </a:fld>
            <a:endParaRPr lang="en-US"/>
          </a:p>
        </p:txBody>
      </p:sp>
    </p:spTree>
    <p:extLst>
      <p:ext uri="{BB962C8B-B14F-4D97-AF65-F5344CB8AC3E}">
        <p14:creationId xmlns:p14="http://schemas.microsoft.com/office/powerpoint/2010/main" val="37775185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65140B-A5EA-9A46-B92C-B042998540E5}" type="datetimeFigureOut">
              <a:rPr lang="en-US" smtClean="0"/>
              <a:pPr/>
              <a:t>11/23/2015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F2FEA8C-240E-FB4B-A32F-48FC6508A8AB}" type="slidenum">
              <a:rPr lang="en-US" smtClean="0"/>
              <a:pPr/>
              <a:t>‹#›</a:t>
            </a:fld>
            <a:endParaRPr lang="en-US"/>
          </a:p>
        </p:txBody>
      </p:sp>
    </p:spTree>
    <p:extLst>
      <p:ext uri="{BB962C8B-B14F-4D97-AF65-F5344CB8AC3E}">
        <p14:creationId xmlns:p14="http://schemas.microsoft.com/office/powerpoint/2010/main" val="17418379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F2FEA8C-240E-FB4B-A32F-48FC6508A8AB}" type="slidenum">
              <a:rPr lang="en-US" smtClean="0"/>
              <a:pPr/>
              <a:t>1</a:t>
            </a:fld>
            <a:endParaRPr lang="en-US"/>
          </a:p>
        </p:txBody>
      </p:sp>
    </p:spTree>
    <p:extLst>
      <p:ext uri="{BB962C8B-B14F-4D97-AF65-F5344CB8AC3E}">
        <p14:creationId xmlns:p14="http://schemas.microsoft.com/office/powerpoint/2010/main" val="30214426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addition to creating a unified ETCTN program, we also propose a collaboration with the NCI Cancer Centers program with the goal of opening</a:t>
            </a:r>
            <a:r>
              <a:rPr lang="en-US" baseline="0" dirty="0" smtClean="0"/>
              <a:t> up the ETCTN program to all scientists in the cancer centers program and of widening the net we cast for patients with rare tumors. This would allow the NCI to be able to do a phase 2 basket type trial for a rare molecular subtype.  Right now there are 27 cancer centers with an affiliation with the ETCTN and 29 other cancer centers that currently have little opportunity to participate in the program.</a:t>
            </a:r>
            <a:endParaRPr lang="en-US" dirty="0"/>
          </a:p>
        </p:txBody>
      </p:sp>
      <p:sp>
        <p:nvSpPr>
          <p:cNvPr id="4" name="Slide Number Placeholder 3"/>
          <p:cNvSpPr>
            <a:spLocks noGrp="1"/>
          </p:cNvSpPr>
          <p:nvPr>
            <p:ph type="sldNum" sz="quarter" idx="10"/>
          </p:nvPr>
        </p:nvSpPr>
        <p:spPr/>
        <p:txBody>
          <a:bodyPr/>
          <a:lstStyle/>
          <a:p>
            <a:fld id="{7F2FEA8C-240E-FB4B-A32F-48FC6508A8AB}" type="slidenum">
              <a:rPr lang="en-US" smtClean="0"/>
              <a:pPr/>
              <a:t>2</a:t>
            </a:fld>
            <a:endParaRPr lang="en-US"/>
          </a:p>
        </p:txBody>
      </p:sp>
    </p:spTree>
    <p:extLst>
      <p:ext uri="{BB962C8B-B14F-4D97-AF65-F5344CB8AC3E}">
        <p14:creationId xmlns:p14="http://schemas.microsoft.com/office/powerpoint/2010/main" val="22120883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7F2FEA8C-240E-FB4B-A32F-48FC6508A8AB}" type="slidenum">
              <a:rPr lang="en-US" smtClean="0"/>
              <a:pPr/>
              <a:t>3</a:t>
            </a:fld>
            <a:endParaRPr lang="en-US"/>
          </a:p>
        </p:txBody>
      </p:sp>
    </p:spTree>
    <p:extLst>
      <p:ext uri="{BB962C8B-B14F-4D97-AF65-F5344CB8AC3E}">
        <p14:creationId xmlns:p14="http://schemas.microsoft.com/office/powerpoint/2010/main" val="9486430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2FEA8C-240E-FB4B-A32F-48FC6508A8AB}" type="slidenum">
              <a:rPr lang="en-US" smtClean="0"/>
              <a:pPr/>
              <a:t>4</a:t>
            </a:fld>
            <a:endParaRPr lang="en-US"/>
          </a:p>
        </p:txBody>
      </p:sp>
    </p:spTree>
    <p:extLst>
      <p:ext uri="{BB962C8B-B14F-4D97-AF65-F5344CB8AC3E}">
        <p14:creationId xmlns:p14="http://schemas.microsoft.com/office/powerpoint/2010/main" val="5641939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2FEA8C-240E-FB4B-A32F-48FC6508A8AB}" type="slidenum">
              <a:rPr lang="en-US" smtClean="0"/>
              <a:pPr/>
              <a:t>6</a:t>
            </a:fld>
            <a:endParaRPr lang="en-US"/>
          </a:p>
        </p:txBody>
      </p:sp>
    </p:spTree>
    <p:extLst>
      <p:ext uri="{BB962C8B-B14F-4D97-AF65-F5344CB8AC3E}">
        <p14:creationId xmlns:p14="http://schemas.microsoft.com/office/powerpoint/2010/main" val="19676166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2FEA8C-240E-FB4B-A32F-48FC6508A8AB}" type="slidenum">
              <a:rPr lang="en-US" smtClean="0"/>
              <a:pPr/>
              <a:t>8</a:t>
            </a:fld>
            <a:endParaRPr lang="en-US"/>
          </a:p>
        </p:txBody>
      </p:sp>
    </p:spTree>
    <p:extLst>
      <p:ext uri="{BB962C8B-B14F-4D97-AF65-F5344CB8AC3E}">
        <p14:creationId xmlns:p14="http://schemas.microsoft.com/office/powerpoint/2010/main" val="19676166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2FEA8C-240E-FB4B-A32F-48FC6508A8AB}" type="slidenum">
              <a:rPr lang="en-US" smtClean="0"/>
              <a:pPr/>
              <a:t>9</a:t>
            </a:fld>
            <a:endParaRPr lang="en-US"/>
          </a:p>
        </p:txBody>
      </p:sp>
    </p:spTree>
    <p:extLst>
      <p:ext uri="{BB962C8B-B14F-4D97-AF65-F5344CB8AC3E}">
        <p14:creationId xmlns:p14="http://schemas.microsoft.com/office/powerpoint/2010/main" val="26484384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2FEA8C-240E-FB4B-A32F-48FC6508A8AB}" type="slidenum">
              <a:rPr lang="en-US" smtClean="0"/>
              <a:pPr/>
              <a:t>10</a:t>
            </a:fld>
            <a:endParaRPr lang="en-US"/>
          </a:p>
        </p:txBody>
      </p:sp>
    </p:spTree>
    <p:extLst>
      <p:ext uri="{BB962C8B-B14F-4D97-AF65-F5344CB8AC3E}">
        <p14:creationId xmlns:p14="http://schemas.microsoft.com/office/powerpoint/2010/main" val="17849239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2.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1"/>
          <p:cNvSpPr/>
          <p:nvPr userDrawn="1"/>
        </p:nvSpPr>
        <p:spPr bwMode="auto">
          <a:xfrm>
            <a:off x="0" y="0"/>
            <a:ext cx="9144000" cy="6858000"/>
          </a:xfrm>
          <a:prstGeom prst="rect">
            <a:avLst/>
          </a:prstGeom>
          <a:gradFill>
            <a:gsLst>
              <a:gs pos="0">
                <a:srgbClr val="DDDDDD"/>
              </a:gs>
              <a:gs pos="100000">
                <a:schemeClr val="tx1"/>
              </a:gs>
            </a:gsLst>
            <a:lin ang="14400000" scaled="0"/>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Garamond" pitchFamily="18" charset="0"/>
            </a:endParaRPr>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2400" y="-328440"/>
            <a:ext cx="8279380" cy="7491240"/>
          </a:xfrm>
          <a:prstGeom prst="rect">
            <a:avLst/>
          </a:prstGeom>
        </p:spPr>
      </p:pic>
      <p:sp>
        <p:nvSpPr>
          <p:cNvPr id="52235" name="Rectangle 11"/>
          <p:cNvSpPr>
            <a:spLocks noGrp="1" noChangeArrowheads="1"/>
          </p:cNvSpPr>
          <p:nvPr>
            <p:ph type="ctrTitle" sz="quarter"/>
          </p:nvPr>
        </p:nvSpPr>
        <p:spPr>
          <a:xfrm>
            <a:off x="558800" y="2819401"/>
            <a:ext cx="8229600" cy="1219200"/>
          </a:xfrm>
          <a:noFill/>
        </p:spPr>
        <p:txBody>
          <a:bodyPr lIns="91440"/>
          <a:lstStyle>
            <a:lvl1pPr algn="ctr">
              <a:defRPr sz="3600" b="1">
                <a:solidFill>
                  <a:srgbClr val="080808"/>
                </a:solidFill>
                <a:latin typeface="Tahoma" panose="020B0604030504040204" pitchFamily="34" charset="0"/>
                <a:ea typeface="Tahoma" panose="020B0604030504040204" pitchFamily="34" charset="0"/>
                <a:cs typeface="Tahoma" panose="020B0604030504040204" pitchFamily="34" charset="0"/>
              </a:defRPr>
            </a:lvl1pPr>
          </a:lstStyle>
          <a:p>
            <a:r>
              <a:rPr lang="en-US" smtClean="0"/>
              <a:t>Click to edit Master title style</a:t>
            </a:r>
            <a:endParaRPr lang="en-US" dirty="0"/>
          </a:p>
        </p:txBody>
      </p:sp>
      <p:sp>
        <p:nvSpPr>
          <p:cNvPr id="52236" name="Rectangle 12"/>
          <p:cNvSpPr>
            <a:spLocks noGrp="1" noChangeArrowheads="1"/>
          </p:cNvSpPr>
          <p:nvPr>
            <p:ph type="subTitle" sz="quarter" idx="1"/>
          </p:nvPr>
        </p:nvSpPr>
        <p:spPr>
          <a:xfrm>
            <a:off x="558802" y="4038600"/>
            <a:ext cx="8216900" cy="990600"/>
          </a:xfrm>
        </p:spPr>
        <p:txBody>
          <a:bodyPr/>
          <a:lstStyle>
            <a:lvl1pPr marL="0" indent="0" algn="ctr">
              <a:buFont typeface="Wingdings" pitchFamily="2" charset="2"/>
              <a:buNone/>
              <a:defRPr sz="3200">
                <a:solidFill>
                  <a:srgbClr val="C00000"/>
                </a:solidFill>
                <a:latin typeface="Tahoma" panose="020B0604030504040204" pitchFamily="34" charset="0"/>
                <a:ea typeface="Tahoma" panose="020B0604030504040204" pitchFamily="34" charset="0"/>
                <a:cs typeface="Tahoma" panose="020B0604030504040204" pitchFamily="34" charset="0"/>
              </a:defRPr>
            </a:lvl1pPr>
          </a:lstStyle>
          <a:p>
            <a:r>
              <a:rPr lang="en-US" smtClean="0"/>
              <a:t>Click to edit Master subtitle style</a:t>
            </a:r>
            <a:endParaRPr lang="en-US" dirty="0"/>
          </a:p>
        </p:txBody>
      </p:sp>
      <p:pic>
        <p:nvPicPr>
          <p:cNvPr id="9" name="Picture 8"/>
          <p:cNvPicPr>
            <a:picLocks noChangeAspect="1"/>
          </p:cNvPicPr>
          <p:nvPr userDrawn="1"/>
        </p:nvPicPr>
        <p:blipFill rotWithShape="1">
          <a:blip r:embed="rId4" cstate="print">
            <a:extLst>
              <a:ext uri="{28A0092B-C50C-407E-A947-70E740481C1C}">
                <a14:useLocalDpi xmlns:a14="http://schemas.microsoft.com/office/drawing/2010/main" val="0"/>
              </a:ext>
            </a:extLst>
          </a:blip>
          <a:srcRect b="12350"/>
          <a:stretch/>
        </p:blipFill>
        <p:spPr>
          <a:xfrm>
            <a:off x="1814056" y="533400"/>
            <a:ext cx="5515889" cy="2028825"/>
          </a:xfrm>
          <a:prstGeom prst="rect">
            <a:avLst/>
          </a:prstGeom>
        </p:spPr>
      </p:pic>
      <p:sp>
        <p:nvSpPr>
          <p:cNvPr id="12" name="Rectangle 16"/>
          <p:cNvSpPr>
            <a:spLocks noChangeArrowheads="1"/>
          </p:cNvSpPr>
          <p:nvPr userDrawn="1"/>
        </p:nvSpPr>
        <p:spPr bwMode="auto">
          <a:xfrm>
            <a:off x="0" y="0"/>
            <a:ext cx="9144000" cy="228600"/>
          </a:xfrm>
          <a:prstGeom prst="rect">
            <a:avLst/>
          </a:prstGeom>
          <a:solidFill>
            <a:srgbClr val="A50021"/>
          </a:solidFill>
          <a:ln w="9525">
            <a:noFill/>
            <a:miter lim="800000"/>
            <a:headEnd/>
            <a:tailEnd/>
          </a:ln>
          <a:effectLst/>
        </p:spPr>
        <p:txBody>
          <a:bodyPr wrap="none" anchor="ctr"/>
          <a:lstStyle/>
          <a:p>
            <a:pPr eaLnBrk="0" hangingPunct="0">
              <a:defRPr/>
            </a:pPr>
            <a:endParaRPr lang="en-US">
              <a:latin typeface="Arial" charset="0"/>
            </a:endParaRPr>
          </a:p>
        </p:txBody>
      </p:sp>
      <p:sp>
        <p:nvSpPr>
          <p:cNvPr id="13" name="Rectangle 16"/>
          <p:cNvSpPr>
            <a:spLocks noChangeArrowheads="1"/>
          </p:cNvSpPr>
          <p:nvPr userDrawn="1"/>
        </p:nvSpPr>
        <p:spPr bwMode="auto">
          <a:xfrm>
            <a:off x="0" y="6477000"/>
            <a:ext cx="9144000" cy="381000"/>
          </a:xfrm>
          <a:prstGeom prst="rect">
            <a:avLst/>
          </a:prstGeom>
          <a:solidFill>
            <a:srgbClr val="A50021"/>
          </a:solidFill>
          <a:ln w="9525">
            <a:noFill/>
            <a:miter lim="800000"/>
            <a:headEnd/>
            <a:tailEnd/>
          </a:ln>
          <a:effectLst/>
        </p:spPr>
        <p:txBody>
          <a:bodyPr wrap="none" anchor="ctr"/>
          <a:lstStyle/>
          <a:p>
            <a:pPr eaLnBrk="0" hangingPunct="0">
              <a:defRPr/>
            </a:pPr>
            <a:endParaRPr lang="en-US">
              <a:latin typeface="Arial" charset="0"/>
            </a:endParaRPr>
          </a:p>
        </p:txBody>
      </p:sp>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755106" y="5267325"/>
            <a:ext cx="3601181" cy="1051968"/>
          </a:xfrm>
          <a:prstGeom prst="rect">
            <a:avLst/>
          </a:prstGeom>
        </p:spPr>
      </p:pic>
    </p:spTree>
    <p:custDataLst>
      <p:tags r:id="rId1"/>
    </p:custDataLst>
    <p:extLst>
      <p:ext uri="{BB962C8B-B14F-4D97-AF65-F5344CB8AC3E}">
        <p14:creationId xmlns:p14="http://schemas.microsoft.com/office/powerpoint/2010/main" val="35081095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Title Slide">
    <p:spTree>
      <p:nvGrpSpPr>
        <p:cNvPr id="1" name=""/>
        <p:cNvGrpSpPr/>
        <p:nvPr/>
      </p:nvGrpSpPr>
      <p:grpSpPr>
        <a:xfrm>
          <a:off x="0" y="0"/>
          <a:ext cx="0" cy="0"/>
          <a:chOff x="0" y="0"/>
          <a:chExt cx="0" cy="0"/>
        </a:xfrm>
      </p:grpSpPr>
      <p:sp>
        <p:nvSpPr>
          <p:cNvPr id="2" name="Rectangle 1"/>
          <p:cNvSpPr/>
          <p:nvPr userDrawn="1"/>
        </p:nvSpPr>
        <p:spPr bwMode="auto">
          <a:xfrm>
            <a:off x="0" y="0"/>
            <a:ext cx="9144000" cy="6858000"/>
          </a:xfrm>
          <a:prstGeom prst="rect">
            <a:avLst/>
          </a:prstGeom>
          <a:gradFill>
            <a:gsLst>
              <a:gs pos="0">
                <a:srgbClr val="DDDDDD"/>
              </a:gs>
              <a:gs pos="100000">
                <a:schemeClr val="tx1"/>
              </a:gs>
            </a:gsLst>
            <a:lin ang="14400000" scaled="0"/>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Garamond" pitchFamily="18" charset="0"/>
            </a:endParaRPr>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2400" y="-328440"/>
            <a:ext cx="8279380" cy="7491240"/>
          </a:xfrm>
          <a:prstGeom prst="rect">
            <a:avLst/>
          </a:prstGeom>
        </p:spPr>
      </p:pic>
      <p:sp>
        <p:nvSpPr>
          <p:cNvPr id="52235" name="Rectangle 11"/>
          <p:cNvSpPr>
            <a:spLocks noGrp="1" noChangeArrowheads="1"/>
          </p:cNvSpPr>
          <p:nvPr>
            <p:ph type="ctrTitle" sz="quarter"/>
          </p:nvPr>
        </p:nvSpPr>
        <p:spPr>
          <a:xfrm>
            <a:off x="558800" y="2362200"/>
            <a:ext cx="8229600" cy="1219200"/>
          </a:xfrm>
          <a:noFill/>
        </p:spPr>
        <p:txBody>
          <a:bodyPr lIns="91440"/>
          <a:lstStyle>
            <a:lvl1pPr algn="ctr">
              <a:defRPr sz="3600" b="1">
                <a:solidFill>
                  <a:srgbClr val="C00000"/>
                </a:solidFill>
                <a:latin typeface="Tahoma" panose="020B0604030504040204" pitchFamily="34" charset="0"/>
                <a:ea typeface="Tahoma" panose="020B0604030504040204" pitchFamily="34" charset="0"/>
                <a:cs typeface="Tahoma" panose="020B0604030504040204" pitchFamily="34" charset="0"/>
              </a:defRPr>
            </a:lvl1pPr>
          </a:lstStyle>
          <a:p>
            <a:r>
              <a:rPr lang="en-US" smtClean="0"/>
              <a:t>Click to edit Master title style</a:t>
            </a:r>
            <a:endParaRPr lang="en-US" dirty="0"/>
          </a:p>
        </p:txBody>
      </p:sp>
    </p:spTree>
    <p:custDataLst>
      <p:tags r:id="rId1"/>
    </p:custDataLst>
    <p:extLst>
      <p:ext uri="{BB962C8B-B14F-4D97-AF65-F5344CB8AC3E}">
        <p14:creationId xmlns:p14="http://schemas.microsoft.com/office/powerpoint/2010/main" val="16971366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905681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46238"/>
            <a:ext cx="4038600" cy="4525962"/>
          </a:xfrm>
        </p:spPr>
        <p:txBody>
          <a:bodyPr/>
          <a:lstStyle>
            <a:lvl1pPr>
              <a:defRPr sz="20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46238"/>
            <a:ext cx="4038600" cy="4525962"/>
          </a:xfrm>
        </p:spPr>
        <p:txBody>
          <a:bodyPr/>
          <a:lstStyle>
            <a:lvl1pPr>
              <a:defRPr sz="20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6" name="Straight Connector 5"/>
          <p:cNvCxnSpPr/>
          <p:nvPr userDrawn="1"/>
        </p:nvCxnSpPr>
        <p:spPr bwMode="auto">
          <a:xfrm>
            <a:off x="4572000" y="1600200"/>
            <a:ext cx="0" cy="4648200"/>
          </a:xfrm>
          <a:prstGeom prst="line">
            <a:avLst/>
          </a:prstGeom>
          <a:solidFill>
            <a:schemeClr val="accent1"/>
          </a:solidFill>
          <a:ln w="9525" cap="flat" cmpd="sng" algn="ctr">
            <a:solidFill>
              <a:srgbClr val="C00000"/>
            </a:solidFill>
            <a:prstDash val="solid"/>
            <a:round/>
            <a:headEnd type="none" w="med" len="med"/>
            <a:tailEnd type="none" w="med" len="med"/>
          </a:ln>
          <a:effectLst/>
        </p:spPr>
      </p:cxnSp>
    </p:spTree>
    <p:extLst>
      <p:ext uri="{BB962C8B-B14F-4D97-AF65-F5344CB8AC3E}">
        <p14:creationId xmlns:p14="http://schemas.microsoft.com/office/powerpoint/2010/main" val="3868746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axContentArea">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152400" y="304800"/>
            <a:ext cx="8763000" cy="5943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033659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721225"/>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533400"/>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1792288" y="5287963"/>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813209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050" name="Rectangle 13"/>
          <p:cNvSpPr>
            <a:spLocks noGrp="1" noRot="1" noChangeArrowheads="1"/>
          </p:cNvSpPr>
          <p:nvPr>
            <p:ph type="title"/>
          </p:nvPr>
        </p:nvSpPr>
        <p:spPr bwMode="auto">
          <a:xfrm>
            <a:off x="0" y="228601"/>
            <a:ext cx="9144000" cy="1147763"/>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0" tIns="45720" rIns="91440" bIns="45720" numCol="1" anchor="ctr" anchorCtr="0" compatLnSpc="1">
            <a:prstTxWarp prst="textNoShape">
              <a:avLst/>
            </a:prstTxWarp>
          </a:bodyPr>
          <a:lstStyle/>
          <a:p>
            <a:pPr lvl="0"/>
            <a:r>
              <a:rPr lang="en-US" altLang="en-US" smtClean="0"/>
              <a:t>Click to edit Master title style</a:t>
            </a:r>
            <a:endParaRPr lang="en-US" altLang="en-US" dirty="0" smtClean="0"/>
          </a:p>
        </p:txBody>
      </p:sp>
      <p:sp>
        <p:nvSpPr>
          <p:cNvPr id="2051" name="Rectangle 15"/>
          <p:cNvSpPr>
            <a:spLocks noGrp="1" noChangeArrowheads="1"/>
          </p:cNvSpPr>
          <p:nvPr>
            <p:ph type="body" idx="1"/>
          </p:nvPr>
        </p:nvSpPr>
        <p:spPr bwMode="auto">
          <a:xfrm>
            <a:off x="457200" y="1600201"/>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US" altLang="en-US" dirty="0" smtClean="0"/>
          </a:p>
        </p:txBody>
      </p:sp>
      <p:sp>
        <p:nvSpPr>
          <p:cNvPr id="51216" name="Rectangle 16"/>
          <p:cNvSpPr>
            <a:spLocks noChangeArrowheads="1"/>
          </p:cNvSpPr>
          <p:nvPr/>
        </p:nvSpPr>
        <p:spPr bwMode="auto">
          <a:xfrm>
            <a:off x="0" y="0"/>
            <a:ext cx="9144000" cy="228600"/>
          </a:xfrm>
          <a:prstGeom prst="rect">
            <a:avLst/>
          </a:prstGeom>
          <a:solidFill>
            <a:srgbClr val="A50021"/>
          </a:solidFill>
          <a:ln w="9525">
            <a:noFill/>
            <a:miter lim="800000"/>
            <a:headEnd/>
            <a:tailEnd/>
          </a:ln>
          <a:effectLst/>
        </p:spPr>
        <p:txBody>
          <a:bodyPr wrap="none" anchor="ctr"/>
          <a:lstStyle/>
          <a:p>
            <a:pPr eaLnBrk="0" hangingPunct="0">
              <a:defRPr/>
            </a:pPr>
            <a:endParaRPr lang="en-US">
              <a:latin typeface="Arial" charset="0"/>
            </a:endParaRPr>
          </a:p>
        </p:txBody>
      </p:sp>
      <p:sp>
        <p:nvSpPr>
          <p:cNvPr id="51220" name="Line 20"/>
          <p:cNvSpPr>
            <a:spLocks noChangeShapeType="1"/>
          </p:cNvSpPr>
          <p:nvPr/>
        </p:nvSpPr>
        <p:spPr bwMode="auto">
          <a:xfrm>
            <a:off x="266701" y="6400800"/>
            <a:ext cx="8610600" cy="0"/>
          </a:xfrm>
          <a:prstGeom prst="line">
            <a:avLst/>
          </a:prstGeom>
          <a:noFill/>
          <a:ln w="12700">
            <a:solidFill>
              <a:srgbClr val="C80026"/>
            </a:solidFill>
            <a:round/>
            <a:headEnd/>
            <a:tailEnd/>
          </a:ln>
          <a:effectLst/>
        </p:spPr>
        <p:txBody>
          <a:bodyPr/>
          <a:lstStyle/>
          <a:p>
            <a:pPr eaLnBrk="0" hangingPunct="0">
              <a:defRPr/>
            </a:pPr>
            <a:endParaRPr lang="en-US">
              <a:latin typeface="Arial" charset="0"/>
            </a:endParaRPr>
          </a:p>
        </p:txBody>
      </p:sp>
      <p:sp>
        <p:nvSpPr>
          <p:cNvPr id="51221" name="Text Box 21"/>
          <p:cNvSpPr txBox="1">
            <a:spLocks noChangeArrowheads="1"/>
          </p:cNvSpPr>
          <p:nvPr/>
        </p:nvSpPr>
        <p:spPr bwMode="auto">
          <a:xfrm>
            <a:off x="7500056" y="6430963"/>
            <a:ext cx="1360311" cy="261610"/>
          </a:xfrm>
          <a:prstGeom prst="rect">
            <a:avLst/>
          </a:prstGeom>
          <a:noFill/>
          <a:ln w="9525">
            <a:noFill/>
            <a:miter lim="800000"/>
            <a:headEnd/>
            <a:tailEnd/>
          </a:ln>
          <a:effectLst/>
        </p:spPr>
        <p:txBody>
          <a:bodyPr rIns="0">
            <a:spAutoFit/>
          </a:bodyPr>
          <a:lstStyle/>
          <a:p>
            <a:pPr algn="r" eaLnBrk="0" hangingPunct="0">
              <a:spcBef>
                <a:spcPct val="50000"/>
              </a:spcBef>
              <a:defRPr/>
            </a:pPr>
            <a:fld id="{81FCAE4C-8C53-4635-950E-B73D9A5FFAB4}" type="slidenum">
              <a:rPr lang="en-US" sz="1100">
                <a:solidFill>
                  <a:srgbClr val="000000"/>
                </a:solidFill>
                <a:latin typeface="Tahoma" panose="020B0604030504040204" pitchFamily="34" charset="0"/>
                <a:ea typeface="Tahoma" panose="020B0604030504040204" pitchFamily="34" charset="0"/>
                <a:cs typeface="Tahoma" panose="020B0604030504040204" pitchFamily="34" charset="0"/>
              </a:rPr>
              <a:pPr algn="r" eaLnBrk="0" hangingPunct="0">
                <a:spcBef>
                  <a:spcPct val="50000"/>
                </a:spcBef>
                <a:defRPr/>
              </a:pPr>
              <a:t>‹#›</a:t>
            </a:fld>
            <a:endParaRPr lang="en-US" sz="1200"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pic>
        <p:nvPicPr>
          <p:cNvPr id="2" name="Picture 1"/>
          <p:cNvPicPr>
            <a:picLocks noChangeAspect="1"/>
          </p:cNvPicPr>
          <p:nvPr/>
        </p:nvPicPr>
        <p:blipFill rotWithShape="1">
          <a:blip r:embed="rId9" cstate="print">
            <a:extLst>
              <a:ext uri="{28A0092B-C50C-407E-A947-70E740481C1C}">
                <a14:useLocalDpi xmlns:a14="http://schemas.microsoft.com/office/drawing/2010/main" val="0"/>
              </a:ext>
            </a:extLst>
          </a:blip>
          <a:srcRect b="49086"/>
          <a:stretch/>
        </p:blipFill>
        <p:spPr>
          <a:xfrm>
            <a:off x="228600" y="6437924"/>
            <a:ext cx="1219200" cy="260714"/>
          </a:xfrm>
          <a:prstGeom prst="rect">
            <a:avLst/>
          </a:prstGeom>
        </p:spPr>
      </p:pic>
      <p:pic>
        <p:nvPicPr>
          <p:cNvPr id="13" name="Picture 12"/>
          <p:cNvPicPr>
            <a:picLocks noChangeAspect="1"/>
          </p:cNvPicPr>
          <p:nvPr/>
        </p:nvPicPr>
        <p:blipFill rotWithShape="1">
          <a:blip cstate="print">
            <a:extLst>
              <a:ext uri="{28A0092B-C50C-407E-A947-70E740481C1C}">
                <a14:useLocalDpi xmlns:a14="http://schemas.microsoft.com/office/drawing/2010/main" val="0"/>
              </a:ext>
            </a:extLst>
          </a:blip>
          <a:srcRect t="67177" b="16558"/>
          <a:stretch/>
        </p:blipFill>
        <p:spPr>
          <a:xfrm>
            <a:off x="6366635" y="6496844"/>
            <a:ext cx="2091565" cy="142875"/>
          </a:xfrm>
          <a:prstGeom prst="rect">
            <a:avLst/>
          </a:prstGeom>
        </p:spPr>
      </p:pic>
      <p:cxnSp>
        <p:nvCxnSpPr>
          <p:cNvPr id="6" name="Straight Connector 5"/>
          <p:cNvCxnSpPr/>
          <p:nvPr/>
        </p:nvCxnSpPr>
        <p:spPr bwMode="auto">
          <a:xfrm>
            <a:off x="8534400" y="6400800"/>
            <a:ext cx="0" cy="304800"/>
          </a:xfrm>
          <a:prstGeom prst="line">
            <a:avLst/>
          </a:prstGeom>
          <a:solidFill>
            <a:schemeClr val="accent1"/>
          </a:solidFill>
          <a:ln w="9525" cap="flat" cmpd="sng" algn="ctr">
            <a:solidFill>
              <a:srgbClr val="C00000"/>
            </a:solidFill>
            <a:prstDash val="solid"/>
            <a:round/>
            <a:headEnd type="none" w="med" len="med"/>
            <a:tailEnd type="none" w="med" len="med"/>
          </a:ln>
          <a:effectLst/>
        </p:spPr>
      </p:cxnSp>
    </p:spTree>
    <p:custDataLst>
      <p:tags r:id="rId8"/>
    </p:custDataLst>
    <p:extLst>
      <p:ext uri="{BB962C8B-B14F-4D97-AF65-F5344CB8AC3E}">
        <p14:creationId xmlns:p14="http://schemas.microsoft.com/office/powerpoint/2010/main" val="1594514337"/>
      </p:ext>
    </p:extLst>
  </p:cSld>
  <p:clrMap bg1="dk2" tx1="lt1" bg2="dk1" tx2="lt2" accent1="accent1" accent2="accent2" accent3="accent3" accent4="accent4" accent5="accent5" accent6="accent6" hlink="hlink" folHlink="folHlink"/>
  <p:sldLayoutIdLst>
    <p:sldLayoutId id="2147483661" r:id="rId1"/>
    <p:sldLayoutId id="2147483670" r:id="rId2"/>
    <p:sldLayoutId id="2147483662" r:id="rId3"/>
    <p:sldLayoutId id="2147483664" r:id="rId4"/>
    <p:sldLayoutId id="2147483667" r:id="rId5"/>
    <p:sldLayoutId id="2147483669" r:id="rId6"/>
  </p:sldLayoutIdLst>
  <p:timing>
    <p:tnLst>
      <p:par>
        <p:cTn id="1" dur="indefinite" restart="never" nodeType="tmRoot"/>
      </p:par>
    </p:tnLst>
  </p:timing>
  <p:txStyles>
    <p:titleStyle>
      <a:lvl1pPr algn="l" rtl="0" eaLnBrk="1" fontAlgn="base" hangingPunct="1">
        <a:spcBef>
          <a:spcPct val="0"/>
        </a:spcBef>
        <a:spcAft>
          <a:spcPct val="0"/>
        </a:spcAft>
        <a:defRPr sz="3200" b="1">
          <a:solidFill>
            <a:schemeClr val="bg2"/>
          </a:solidFill>
          <a:latin typeface="Tahoma" panose="020B0604030504040204" pitchFamily="34" charset="0"/>
          <a:ea typeface="Tahoma" panose="020B0604030504040204" pitchFamily="34" charset="0"/>
          <a:cs typeface="Tahoma" panose="020B0604030504040204" pitchFamily="34" charset="0"/>
        </a:defRPr>
      </a:lvl1pPr>
      <a:lvl2pPr algn="l" rtl="0" eaLnBrk="1" fontAlgn="base" hangingPunct="1">
        <a:spcBef>
          <a:spcPct val="0"/>
        </a:spcBef>
        <a:spcAft>
          <a:spcPct val="0"/>
        </a:spcAft>
        <a:defRPr sz="4000" b="1">
          <a:solidFill>
            <a:schemeClr val="bg2"/>
          </a:solidFill>
          <a:latin typeface="Trebuchet MS" pitchFamily="34" charset="0"/>
        </a:defRPr>
      </a:lvl2pPr>
      <a:lvl3pPr algn="l" rtl="0" eaLnBrk="1" fontAlgn="base" hangingPunct="1">
        <a:spcBef>
          <a:spcPct val="0"/>
        </a:spcBef>
        <a:spcAft>
          <a:spcPct val="0"/>
        </a:spcAft>
        <a:defRPr sz="4000" b="1">
          <a:solidFill>
            <a:schemeClr val="bg2"/>
          </a:solidFill>
          <a:latin typeface="Trebuchet MS" pitchFamily="34" charset="0"/>
        </a:defRPr>
      </a:lvl3pPr>
      <a:lvl4pPr algn="l" rtl="0" eaLnBrk="1" fontAlgn="base" hangingPunct="1">
        <a:spcBef>
          <a:spcPct val="0"/>
        </a:spcBef>
        <a:spcAft>
          <a:spcPct val="0"/>
        </a:spcAft>
        <a:defRPr sz="4000" b="1">
          <a:solidFill>
            <a:schemeClr val="bg2"/>
          </a:solidFill>
          <a:latin typeface="Trebuchet MS" pitchFamily="34" charset="0"/>
        </a:defRPr>
      </a:lvl4pPr>
      <a:lvl5pPr algn="l" rtl="0" eaLnBrk="1" fontAlgn="base" hangingPunct="1">
        <a:spcBef>
          <a:spcPct val="0"/>
        </a:spcBef>
        <a:spcAft>
          <a:spcPct val="0"/>
        </a:spcAft>
        <a:defRPr sz="4000" b="1">
          <a:solidFill>
            <a:schemeClr val="bg2"/>
          </a:solidFill>
          <a:latin typeface="Trebuchet MS" pitchFamily="34" charset="0"/>
        </a:defRPr>
      </a:lvl5pPr>
      <a:lvl6pPr marL="457200" algn="l" rtl="0" eaLnBrk="1" fontAlgn="base" hangingPunct="1">
        <a:spcBef>
          <a:spcPct val="0"/>
        </a:spcBef>
        <a:spcAft>
          <a:spcPct val="0"/>
        </a:spcAft>
        <a:defRPr sz="4400">
          <a:solidFill>
            <a:schemeClr val="bg2"/>
          </a:solidFill>
          <a:latin typeface="Trebuchet MS" pitchFamily="34" charset="0"/>
        </a:defRPr>
      </a:lvl6pPr>
      <a:lvl7pPr marL="914400" algn="l" rtl="0" eaLnBrk="1" fontAlgn="base" hangingPunct="1">
        <a:spcBef>
          <a:spcPct val="0"/>
        </a:spcBef>
        <a:spcAft>
          <a:spcPct val="0"/>
        </a:spcAft>
        <a:defRPr sz="4400">
          <a:solidFill>
            <a:schemeClr val="bg2"/>
          </a:solidFill>
          <a:latin typeface="Trebuchet MS" pitchFamily="34" charset="0"/>
        </a:defRPr>
      </a:lvl7pPr>
      <a:lvl8pPr marL="1371600" algn="l" rtl="0" eaLnBrk="1" fontAlgn="base" hangingPunct="1">
        <a:spcBef>
          <a:spcPct val="0"/>
        </a:spcBef>
        <a:spcAft>
          <a:spcPct val="0"/>
        </a:spcAft>
        <a:defRPr sz="4400">
          <a:solidFill>
            <a:schemeClr val="bg2"/>
          </a:solidFill>
          <a:latin typeface="Trebuchet MS" pitchFamily="34" charset="0"/>
        </a:defRPr>
      </a:lvl8pPr>
      <a:lvl9pPr marL="1828800" algn="l" rtl="0" eaLnBrk="1" fontAlgn="base" hangingPunct="1">
        <a:spcBef>
          <a:spcPct val="0"/>
        </a:spcBef>
        <a:spcAft>
          <a:spcPct val="0"/>
        </a:spcAft>
        <a:defRPr sz="4400">
          <a:solidFill>
            <a:schemeClr val="bg2"/>
          </a:solidFill>
          <a:latin typeface="Trebuchet MS" pitchFamily="34" charset="0"/>
        </a:defRPr>
      </a:lvl9pPr>
    </p:titleStyle>
    <p:bodyStyle>
      <a:lvl1pPr marL="342900" indent="-342900" algn="l" rtl="0" eaLnBrk="1" fontAlgn="base" hangingPunct="1">
        <a:spcBef>
          <a:spcPct val="20000"/>
        </a:spcBef>
        <a:spcAft>
          <a:spcPct val="30000"/>
        </a:spcAft>
        <a:buClr>
          <a:srgbClr val="C80026"/>
        </a:buClr>
        <a:buFont typeface="Wingdings" pitchFamily="2" charset="2"/>
        <a:buChar char="§"/>
        <a:defRPr sz="2400">
          <a:solidFill>
            <a:srgbClr val="080808"/>
          </a:solidFill>
          <a:latin typeface="Tahoma" panose="020B0604030504040204" pitchFamily="34" charset="0"/>
          <a:ea typeface="Tahoma" panose="020B0604030504040204" pitchFamily="34" charset="0"/>
          <a:cs typeface="Tahoma" panose="020B0604030504040204" pitchFamily="34" charset="0"/>
        </a:defRPr>
      </a:lvl1pPr>
      <a:lvl2pPr marL="742950" indent="-285750" algn="l" rtl="0" eaLnBrk="1" fontAlgn="base" hangingPunct="1">
        <a:spcBef>
          <a:spcPct val="20000"/>
        </a:spcBef>
        <a:spcAft>
          <a:spcPct val="30000"/>
        </a:spcAft>
        <a:buClr>
          <a:srgbClr val="C80026"/>
        </a:buClr>
        <a:buFont typeface="Wingdings" pitchFamily="2" charset="2"/>
        <a:buChar char="§"/>
        <a:defRPr sz="2000">
          <a:solidFill>
            <a:srgbClr val="333333"/>
          </a:solidFill>
          <a:latin typeface="Tahoma" panose="020B0604030504040204" pitchFamily="34" charset="0"/>
          <a:ea typeface="Tahoma" panose="020B0604030504040204" pitchFamily="34" charset="0"/>
          <a:cs typeface="Tahoma" panose="020B0604030504040204" pitchFamily="34" charset="0"/>
        </a:defRPr>
      </a:lvl2pPr>
      <a:lvl3pPr marL="1143000" indent="-228600" algn="l" rtl="0" eaLnBrk="1" fontAlgn="base" hangingPunct="1">
        <a:spcBef>
          <a:spcPct val="20000"/>
        </a:spcBef>
        <a:spcAft>
          <a:spcPct val="30000"/>
        </a:spcAft>
        <a:buClr>
          <a:srgbClr val="C80026"/>
        </a:buClr>
        <a:buFont typeface="Wingdings" pitchFamily="2" charset="2"/>
        <a:buChar char="§"/>
        <a:defRPr sz="2000">
          <a:solidFill>
            <a:srgbClr val="333333"/>
          </a:solidFill>
          <a:latin typeface="Tahoma" panose="020B0604030504040204" pitchFamily="34" charset="0"/>
          <a:ea typeface="Tahoma" panose="020B0604030504040204" pitchFamily="34" charset="0"/>
          <a:cs typeface="Tahoma" panose="020B0604030504040204" pitchFamily="34" charset="0"/>
        </a:defRPr>
      </a:lvl3pPr>
      <a:lvl4pPr marL="1600200" indent="-228600" algn="l" rtl="0" eaLnBrk="1" fontAlgn="base" hangingPunct="1">
        <a:spcBef>
          <a:spcPct val="20000"/>
        </a:spcBef>
        <a:spcAft>
          <a:spcPct val="30000"/>
        </a:spcAft>
        <a:buClr>
          <a:srgbClr val="C80026"/>
        </a:buClr>
        <a:buFont typeface="Wingdings" pitchFamily="2" charset="2"/>
        <a:buChar char="§"/>
        <a:defRPr sz="2000">
          <a:solidFill>
            <a:srgbClr val="333333"/>
          </a:solidFill>
          <a:latin typeface="Tahoma" panose="020B0604030504040204" pitchFamily="34" charset="0"/>
          <a:ea typeface="Tahoma" panose="020B0604030504040204" pitchFamily="34" charset="0"/>
          <a:cs typeface="Tahoma" panose="020B0604030504040204" pitchFamily="34" charset="0"/>
        </a:defRPr>
      </a:lvl4pPr>
      <a:lvl5pPr marL="2057400" indent="-228600" algn="l" rtl="0" eaLnBrk="1" fontAlgn="base" hangingPunct="1">
        <a:spcBef>
          <a:spcPct val="20000"/>
        </a:spcBef>
        <a:spcAft>
          <a:spcPct val="30000"/>
        </a:spcAft>
        <a:buClr>
          <a:srgbClr val="C80026"/>
        </a:buClr>
        <a:buFont typeface="Wingdings" pitchFamily="2" charset="2"/>
        <a:buChar char="§"/>
        <a:defRPr sz="2000">
          <a:solidFill>
            <a:srgbClr val="333333"/>
          </a:solidFill>
          <a:latin typeface="Tahoma" panose="020B0604030504040204" pitchFamily="34" charset="0"/>
          <a:ea typeface="Tahoma" panose="020B0604030504040204" pitchFamily="34" charset="0"/>
          <a:cs typeface="Tahoma" panose="020B0604030504040204" pitchFamily="34" charset="0"/>
        </a:defRPr>
      </a:lvl5pPr>
      <a:lvl6pPr marL="2514600" indent="-228600" algn="l" rtl="0" eaLnBrk="1" fontAlgn="base" hangingPunct="1">
        <a:spcBef>
          <a:spcPct val="20000"/>
        </a:spcBef>
        <a:spcAft>
          <a:spcPct val="30000"/>
        </a:spcAft>
        <a:buClr>
          <a:srgbClr val="C80026"/>
        </a:buClr>
        <a:buFont typeface="Wingdings" pitchFamily="2" charset="2"/>
        <a:buChar char="§"/>
        <a:defRPr sz="2000">
          <a:solidFill>
            <a:srgbClr val="292929"/>
          </a:solidFill>
          <a:latin typeface="+mn-lt"/>
        </a:defRPr>
      </a:lvl6pPr>
      <a:lvl7pPr marL="2971800" indent="-228600" algn="l" rtl="0" eaLnBrk="1" fontAlgn="base" hangingPunct="1">
        <a:spcBef>
          <a:spcPct val="20000"/>
        </a:spcBef>
        <a:spcAft>
          <a:spcPct val="30000"/>
        </a:spcAft>
        <a:buClr>
          <a:srgbClr val="C80026"/>
        </a:buClr>
        <a:buFont typeface="Wingdings" pitchFamily="2" charset="2"/>
        <a:buChar char="§"/>
        <a:defRPr sz="2000">
          <a:solidFill>
            <a:srgbClr val="292929"/>
          </a:solidFill>
          <a:latin typeface="+mn-lt"/>
        </a:defRPr>
      </a:lvl7pPr>
      <a:lvl8pPr marL="3429000" indent="-228600" algn="l" rtl="0" eaLnBrk="1" fontAlgn="base" hangingPunct="1">
        <a:spcBef>
          <a:spcPct val="20000"/>
        </a:spcBef>
        <a:spcAft>
          <a:spcPct val="30000"/>
        </a:spcAft>
        <a:buClr>
          <a:srgbClr val="C80026"/>
        </a:buClr>
        <a:buFont typeface="Wingdings" pitchFamily="2" charset="2"/>
        <a:buChar char="§"/>
        <a:defRPr sz="2000">
          <a:solidFill>
            <a:srgbClr val="292929"/>
          </a:solidFill>
          <a:latin typeface="+mn-lt"/>
        </a:defRPr>
      </a:lvl8pPr>
      <a:lvl9pPr marL="3886200" indent="-228600" algn="l" rtl="0" eaLnBrk="1" fontAlgn="base" hangingPunct="1">
        <a:spcBef>
          <a:spcPct val="20000"/>
        </a:spcBef>
        <a:spcAft>
          <a:spcPct val="30000"/>
        </a:spcAft>
        <a:buClr>
          <a:srgbClr val="C80026"/>
        </a:buClr>
        <a:buFont typeface="Wingdings" pitchFamily="2" charset="2"/>
        <a:buChar char="§"/>
        <a:defRPr sz="2000">
          <a:solidFill>
            <a:srgbClr val="29292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533400" y="2667000"/>
            <a:ext cx="8229600" cy="1295400"/>
          </a:xfrm>
        </p:spPr>
        <p:txBody>
          <a:bodyPr/>
          <a:lstStyle/>
          <a:p>
            <a:r>
              <a:rPr lang="en-US" sz="2800" dirty="0" smtClean="0"/>
              <a:t>Pilot Collaboration Between </a:t>
            </a:r>
            <a:br>
              <a:rPr lang="en-US" sz="2800" dirty="0" smtClean="0"/>
            </a:br>
            <a:r>
              <a:rPr lang="en-US" sz="2800" dirty="0" smtClean="0"/>
              <a:t>ETCTN UM1 and NCI-CC P30 programs </a:t>
            </a:r>
            <a:endParaRPr lang="en-US" sz="2800" dirty="0"/>
          </a:p>
        </p:txBody>
      </p:sp>
      <p:sp>
        <p:nvSpPr>
          <p:cNvPr id="6" name="Subtitle 5"/>
          <p:cNvSpPr>
            <a:spLocks noGrp="1"/>
          </p:cNvSpPr>
          <p:nvPr>
            <p:ph type="subTitle" idx="1"/>
          </p:nvPr>
        </p:nvSpPr>
        <p:spPr>
          <a:xfrm>
            <a:off x="533400" y="3962400"/>
            <a:ext cx="8216900" cy="914400"/>
          </a:xfrm>
        </p:spPr>
        <p:txBody>
          <a:bodyPr/>
          <a:lstStyle/>
          <a:p>
            <a:pPr>
              <a:spcBef>
                <a:spcPts val="168"/>
              </a:spcBef>
              <a:spcAft>
                <a:spcPts val="0"/>
              </a:spcAft>
            </a:pPr>
            <a:r>
              <a:rPr lang="en-US" sz="2400" dirty="0" smtClean="0"/>
              <a:t>Jeff Moscow</a:t>
            </a:r>
          </a:p>
          <a:p>
            <a:pPr>
              <a:spcBef>
                <a:spcPts val="168"/>
              </a:spcBef>
              <a:spcAft>
                <a:spcPts val="0"/>
              </a:spcAft>
            </a:pPr>
            <a:r>
              <a:rPr lang="en-US" sz="2400" dirty="0" smtClean="0"/>
              <a:t>November 23, 2015</a:t>
            </a:r>
          </a:p>
        </p:txBody>
      </p:sp>
    </p:spTree>
    <p:extLst>
      <p:ext uri="{BB962C8B-B14F-4D97-AF65-F5344CB8AC3E}">
        <p14:creationId xmlns:p14="http://schemas.microsoft.com/office/powerpoint/2010/main" val="32260641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sz="quarter"/>
          </p:nvPr>
        </p:nvSpPr>
        <p:spPr/>
        <p:txBody>
          <a:bodyPr/>
          <a:lstStyle/>
          <a:p>
            <a:r>
              <a:rPr lang="en-US" dirty="0"/>
              <a:t>Open for discussion</a:t>
            </a:r>
          </a:p>
        </p:txBody>
      </p:sp>
    </p:spTree>
    <p:extLst>
      <p:ext uri="{BB962C8B-B14F-4D97-AF65-F5344CB8AC3E}">
        <p14:creationId xmlns:p14="http://schemas.microsoft.com/office/powerpoint/2010/main" val="3744492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ETCTN Pilot Collaboration with NCI CC Program</a:t>
            </a:r>
            <a:endParaRPr lang="en-US" sz="2800" dirty="0"/>
          </a:p>
        </p:txBody>
      </p:sp>
      <p:sp>
        <p:nvSpPr>
          <p:cNvPr id="4" name="Rectangle 3"/>
          <p:cNvSpPr/>
          <p:nvPr/>
        </p:nvSpPr>
        <p:spPr bwMode="auto">
          <a:xfrm rot="5400000">
            <a:off x="1638300" y="266700"/>
            <a:ext cx="1066800" cy="3429000"/>
          </a:xfrm>
          <a:prstGeom prst="rect">
            <a:avLst/>
          </a:prstGeom>
          <a:solidFill>
            <a:srgbClr val="3366FF"/>
          </a:solidFill>
          <a:ln w="9525" cap="flat" cmpd="sng" algn="ctr">
            <a:solidFill>
              <a:schemeClr val="tx1"/>
            </a:solidFill>
            <a:prstDash val="solid"/>
            <a:round/>
            <a:headEnd type="none" w="med" len="med"/>
            <a:tailEnd type="none" w="med" len="med"/>
          </a:ln>
          <a:effectLst/>
        </p:spPr>
        <p:txBody>
          <a:bodyPr vert="vert270"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Calibri"/>
                <a:cs typeface="Calibri"/>
              </a:rPr>
              <a:t>Phase 1</a:t>
            </a:r>
            <a:r>
              <a:rPr kumimoji="0" lang="en-US" b="1" i="0" u="none" strike="noStrike" cap="none" normalizeH="0" dirty="0" smtClean="0">
                <a:ln>
                  <a:noFill/>
                </a:ln>
                <a:solidFill>
                  <a:schemeClr val="tx1"/>
                </a:solidFill>
                <a:effectLst/>
                <a:latin typeface="Calibri"/>
                <a:cs typeface="Calibri"/>
              </a:rPr>
              <a:t> </a:t>
            </a:r>
          </a:p>
          <a:p>
            <a:pPr marL="0" marR="0" indent="0" algn="ctr" defTabSz="914400" rtl="0" eaLnBrk="0" fontAlgn="base" latinLnBrk="0" hangingPunct="0">
              <a:lnSpc>
                <a:spcPct val="100000"/>
              </a:lnSpc>
              <a:spcBef>
                <a:spcPct val="0"/>
              </a:spcBef>
              <a:spcAft>
                <a:spcPct val="0"/>
              </a:spcAft>
              <a:buClrTx/>
              <a:buSzTx/>
              <a:buFontTx/>
              <a:buNone/>
              <a:tabLst/>
            </a:pPr>
            <a:r>
              <a:rPr lang="en-US" b="1" dirty="0" smtClean="0">
                <a:latin typeface="Calibri"/>
                <a:cs typeface="Calibri"/>
              </a:rPr>
              <a:t>(n=12 plus 10 NCI CC affiliates)</a:t>
            </a:r>
          </a:p>
        </p:txBody>
      </p:sp>
      <p:sp>
        <p:nvSpPr>
          <p:cNvPr id="5" name="Rectangle 4"/>
          <p:cNvSpPr/>
          <p:nvPr/>
        </p:nvSpPr>
        <p:spPr bwMode="auto">
          <a:xfrm rot="5400000">
            <a:off x="1600200" y="1447800"/>
            <a:ext cx="1143000" cy="3429000"/>
          </a:xfrm>
          <a:prstGeom prst="rect">
            <a:avLst/>
          </a:prstGeom>
          <a:solidFill>
            <a:srgbClr val="008000"/>
          </a:solidFill>
          <a:ln w="9525" cap="flat" cmpd="sng" algn="ctr">
            <a:solidFill>
              <a:schemeClr val="tx1"/>
            </a:solidFill>
            <a:prstDash val="solid"/>
            <a:round/>
            <a:headEnd type="none" w="med" len="med"/>
            <a:tailEnd type="none" w="med" len="med"/>
          </a:ln>
          <a:effectLst/>
        </p:spPr>
        <p:txBody>
          <a:bodyPr vert="vert270"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Calibri"/>
                <a:cs typeface="Calibri"/>
              </a:rPr>
              <a:t>Phase 2</a:t>
            </a:r>
            <a:r>
              <a:rPr lang="en-US" b="1" dirty="0" smtClean="0">
                <a:latin typeface="Calibri"/>
                <a:cs typeface="Calibri"/>
              </a:rPr>
              <a:t> </a:t>
            </a:r>
          </a:p>
          <a:p>
            <a:pPr marL="0" marR="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Calibri"/>
                <a:cs typeface="Calibri"/>
              </a:rPr>
              <a:t>(n=7 plus 16 NCI CC affiliates)</a:t>
            </a:r>
          </a:p>
        </p:txBody>
      </p:sp>
      <p:sp>
        <p:nvSpPr>
          <p:cNvPr id="6" name="Rectangle 5"/>
          <p:cNvSpPr/>
          <p:nvPr/>
        </p:nvSpPr>
        <p:spPr bwMode="auto">
          <a:xfrm rot="16200000">
            <a:off x="5600700" y="533400"/>
            <a:ext cx="2286000" cy="4114800"/>
          </a:xfrm>
          <a:prstGeom prst="rect">
            <a:avLst/>
          </a:prstGeom>
          <a:pattFill prst="wdDnDiag">
            <a:fgClr>
              <a:srgbClr val="008000"/>
            </a:fgClr>
            <a:bgClr>
              <a:srgbClr val="3366FF"/>
            </a:bgClr>
          </a:pattFill>
          <a:ln w="9525" cap="flat" cmpd="sng" algn="ctr">
            <a:solidFill>
              <a:schemeClr val="tx1"/>
            </a:solidFill>
            <a:prstDash val="solid"/>
            <a:round/>
            <a:headEnd type="none" w="med" len="med"/>
            <a:tailEnd type="none" w="med" len="med"/>
          </a:ln>
          <a:effectLst/>
        </p:spPr>
        <p:txBody>
          <a:bodyPr vert="vert"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Calibri"/>
                <a:cs typeface="Calibri"/>
              </a:rPr>
              <a:t>ETCTN Core Grant Program</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a:cs typeface="Calibri"/>
              </a:rPr>
              <a:t>(UM1 +/- phase 2</a:t>
            </a:r>
            <a:r>
              <a:rPr kumimoji="0" lang="en-US" sz="2000" b="0" i="0" u="none" strike="noStrike" cap="none" normalizeH="0" dirty="0" smtClean="0">
                <a:ln>
                  <a:noFill/>
                </a:ln>
                <a:solidFill>
                  <a:schemeClr val="tx1"/>
                </a:solidFill>
                <a:effectLst/>
                <a:latin typeface="Calibri"/>
                <a:cs typeface="Calibri"/>
              </a:rPr>
              <a:t> supplement</a:t>
            </a:r>
            <a:r>
              <a:rPr kumimoji="0" lang="en-US" sz="2000" b="0" i="0" u="none" strike="noStrike" cap="none" normalizeH="0" baseline="0" dirty="0" smtClean="0">
                <a:ln>
                  <a:noFill/>
                </a:ln>
                <a:solidFill>
                  <a:schemeClr val="tx1"/>
                </a:solidFill>
                <a:effectLst/>
                <a:latin typeface="Calibri"/>
                <a:cs typeface="Calibri"/>
              </a:rPr>
              <a:t>) </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a:cs typeface="Calibri"/>
              </a:rPr>
              <a:t>(n= up to 10 with supplement)</a:t>
            </a:r>
          </a:p>
        </p:txBody>
      </p:sp>
      <p:cxnSp>
        <p:nvCxnSpPr>
          <p:cNvPr id="10" name="Straight Arrow Connector 9"/>
          <p:cNvCxnSpPr/>
          <p:nvPr/>
        </p:nvCxnSpPr>
        <p:spPr bwMode="auto">
          <a:xfrm>
            <a:off x="3962400" y="2667000"/>
            <a:ext cx="609600" cy="0"/>
          </a:xfrm>
          <a:prstGeom prst="straightConnector1">
            <a:avLst/>
          </a:prstGeom>
          <a:ln>
            <a:solidFill>
              <a:schemeClr val="bg2"/>
            </a:solidFill>
            <a:headEnd type="none" w="med" len="med"/>
            <a:tailEnd type="arrow"/>
          </a:ln>
        </p:spPr>
        <p:style>
          <a:lnRef idx="3">
            <a:schemeClr val="accent5"/>
          </a:lnRef>
          <a:fillRef idx="0">
            <a:schemeClr val="accent5"/>
          </a:fillRef>
          <a:effectRef idx="2">
            <a:schemeClr val="accent5"/>
          </a:effectRef>
          <a:fontRef idx="minor">
            <a:schemeClr val="tx1"/>
          </a:fontRef>
        </p:style>
      </p:cxnSp>
      <p:sp>
        <p:nvSpPr>
          <p:cNvPr id="19" name="TextBox 18"/>
          <p:cNvSpPr txBox="1"/>
          <p:nvPr/>
        </p:nvSpPr>
        <p:spPr>
          <a:xfrm>
            <a:off x="1600200" y="5867400"/>
            <a:ext cx="1447800" cy="461665"/>
          </a:xfrm>
          <a:prstGeom prst="rect">
            <a:avLst/>
          </a:prstGeom>
          <a:noFill/>
        </p:spPr>
        <p:txBody>
          <a:bodyPr wrap="square" rtlCol="0">
            <a:spAutoFit/>
          </a:bodyPr>
          <a:lstStyle/>
          <a:p>
            <a:pPr algn="ctr"/>
            <a:r>
              <a:rPr lang="en-US" sz="2400" dirty="0" smtClean="0">
                <a:solidFill>
                  <a:schemeClr val="bg2"/>
                </a:solidFill>
              </a:rPr>
              <a:t>Current</a:t>
            </a:r>
            <a:endParaRPr lang="en-US" sz="2400" dirty="0">
              <a:solidFill>
                <a:schemeClr val="bg2"/>
              </a:solidFill>
            </a:endParaRPr>
          </a:p>
        </p:txBody>
      </p:sp>
      <p:sp>
        <p:nvSpPr>
          <p:cNvPr id="20" name="TextBox 19"/>
          <p:cNvSpPr txBox="1"/>
          <p:nvPr/>
        </p:nvSpPr>
        <p:spPr>
          <a:xfrm>
            <a:off x="6096000" y="5867400"/>
            <a:ext cx="1447800" cy="461665"/>
          </a:xfrm>
          <a:prstGeom prst="rect">
            <a:avLst/>
          </a:prstGeom>
          <a:noFill/>
        </p:spPr>
        <p:txBody>
          <a:bodyPr wrap="square" rtlCol="0">
            <a:spAutoFit/>
          </a:bodyPr>
          <a:lstStyle/>
          <a:p>
            <a:pPr algn="ctr"/>
            <a:r>
              <a:rPr lang="en-US" sz="2400" dirty="0" smtClean="0">
                <a:solidFill>
                  <a:schemeClr val="bg2"/>
                </a:solidFill>
              </a:rPr>
              <a:t>Proposed</a:t>
            </a:r>
            <a:endParaRPr lang="en-US" sz="2400" dirty="0">
              <a:solidFill>
                <a:schemeClr val="bg2"/>
              </a:solidFill>
            </a:endParaRPr>
          </a:p>
        </p:txBody>
      </p:sp>
      <p:sp>
        <p:nvSpPr>
          <p:cNvPr id="11" name="Rectangle 10"/>
          <p:cNvSpPr/>
          <p:nvPr/>
        </p:nvSpPr>
        <p:spPr>
          <a:xfrm flipH="1">
            <a:off x="6629400" y="3810000"/>
            <a:ext cx="304800" cy="369332"/>
          </a:xfrm>
          <a:prstGeom prst="rect">
            <a:avLst/>
          </a:prstGeom>
          <a:solidFill>
            <a:schemeClr val="bg2">
              <a:lumMod val="90000"/>
              <a:lumOff val="10000"/>
            </a:schemeClr>
          </a:solidFill>
          <a:ln>
            <a:solidFill>
              <a:srgbClr val="080808"/>
            </a:solidFill>
          </a:ln>
        </p:spPr>
        <p:txBody>
          <a:bodyPr wrap="square">
            <a:spAutoFit/>
          </a:bodyPr>
          <a:lstStyle/>
          <a:p>
            <a:r>
              <a:rPr lang="en-US" dirty="0">
                <a:latin typeface="ＭＳ ゴシック"/>
                <a:ea typeface="ＭＳ ゴシック"/>
                <a:cs typeface="ＭＳ ゴシック"/>
              </a:rPr>
              <a:t>+</a:t>
            </a:r>
            <a:endParaRPr lang="en-US" dirty="0"/>
          </a:p>
        </p:txBody>
      </p:sp>
      <p:sp>
        <p:nvSpPr>
          <p:cNvPr id="13" name="Rectangle 12"/>
          <p:cNvSpPr/>
          <p:nvPr/>
        </p:nvSpPr>
        <p:spPr bwMode="auto">
          <a:xfrm rot="16200000">
            <a:off x="6057900" y="2781300"/>
            <a:ext cx="1524000" cy="4495800"/>
          </a:xfrm>
          <a:prstGeom prst="rect">
            <a:avLst/>
          </a:prstGeom>
          <a:solidFill>
            <a:schemeClr val="bg1">
              <a:lumMod val="90000"/>
              <a:lumOff val="10000"/>
            </a:schemeClr>
          </a:solidFill>
          <a:ln w="9525" cap="flat" cmpd="sng" algn="ctr">
            <a:solidFill>
              <a:schemeClr val="tx1"/>
            </a:solidFill>
            <a:prstDash val="solid"/>
            <a:round/>
            <a:headEnd type="none" w="med" len="med"/>
            <a:tailEnd type="none" w="med" len="med"/>
          </a:ln>
          <a:effectLst/>
        </p:spPr>
        <p:txBody>
          <a:bodyPr vert="vert"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kern="1200" cap="none" normalizeH="0" baseline="0" dirty="0" smtClean="0">
                <a:ln>
                  <a:noFill/>
                </a:ln>
                <a:solidFill>
                  <a:schemeClr val="tx1"/>
                </a:solidFill>
                <a:effectLst/>
                <a:latin typeface="Calibri"/>
                <a:cs typeface="Calibri"/>
              </a:rPr>
              <a:t>NCI Early</a:t>
            </a:r>
            <a:r>
              <a:rPr kumimoji="0" lang="en-US" sz="2400" b="1" i="0" u="none" strike="noStrike" kern="1200" cap="none" normalizeH="0" dirty="0" smtClean="0">
                <a:ln>
                  <a:noFill/>
                </a:ln>
                <a:solidFill>
                  <a:schemeClr val="tx1"/>
                </a:solidFill>
                <a:effectLst/>
                <a:latin typeface="Calibri"/>
                <a:cs typeface="Calibri"/>
              </a:rPr>
              <a:t> Therapeutics Opportunity Program </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kern="1200" cap="none" normalizeH="0" baseline="0" dirty="0" smtClean="0">
                <a:ln>
                  <a:noFill/>
                </a:ln>
                <a:solidFill>
                  <a:schemeClr val="tx1"/>
                </a:solidFill>
                <a:effectLst/>
                <a:latin typeface="Calibri"/>
                <a:cs typeface="Calibri"/>
              </a:rPr>
              <a:t>(</a:t>
            </a:r>
            <a:r>
              <a:rPr lang="en-US" sz="2000" kern="1200" dirty="0" smtClean="0">
                <a:latin typeface="Calibri"/>
                <a:cs typeface="Calibri"/>
              </a:rPr>
              <a:t>P30 s</a:t>
            </a:r>
            <a:r>
              <a:rPr kumimoji="0" lang="en-US" sz="2000" b="0" i="0" u="none" strike="noStrike" kern="1200" cap="none" normalizeH="0" dirty="0" smtClean="0">
                <a:ln>
                  <a:noFill/>
                </a:ln>
                <a:solidFill>
                  <a:schemeClr val="tx1"/>
                </a:solidFill>
                <a:effectLst/>
                <a:latin typeface="Calibri"/>
                <a:cs typeface="Calibri"/>
              </a:rPr>
              <a:t>upplement</a:t>
            </a:r>
            <a:r>
              <a:rPr kumimoji="0" lang="en-US" sz="2000" b="0" i="0" u="none" strike="noStrike" kern="1200" cap="none" normalizeH="0" baseline="0" dirty="0" smtClean="0">
                <a:ln>
                  <a:noFill/>
                </a:ln>
                <a:solidFill>
                  <a:schemeClr val="tx1"/>
                </a:solidFill>
                <a:effectLst/>
                <a:latin typeface="Calibri"/>
                <a:cs typeface="Calibri"/>
              </a:rPr>
              <a:t>)</a:t>
            </a:r>
          </a:p>
        </p:txBody>
      </p:sp>
    </p:spTree>
    <p:extLst>
      <p:ext uri="{BB962C8B-B14F-4D97-AF65-F5344CB8AC3E}">
        <p14:creationId xmlns:p14="http://schemas.microsoft.com/office/powerpoint/2010/main" val="28142872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NCI Early Therapeutics Opportunity Program – </a:t>
            </a:r>
            <a:br>
              <a:rPr lang="en-US" sz="2400" dirty="0" smtClean="0"/>
            </a:br>
            <a:r>
              <a:rPr lang="en-US" sz="2400" dirty="0" smtClean="0"/>
              <a:t>Pilot collaboration with NCI cancer centers program</a:t>
            </a:r>
            <a:endParaRPr lang="en-US" sz="2400" dirty="0"/>
          </a:p>
        </p:txBody>
      </p:sp>
      <p:sp>
        <p:nvSpPr>
          <p:cNvPr id="3" name="Content Placeholder 2"/>
          <p:cNvSpPr>
            <a:spLocks noGrp="1"/>
          </p:cNvSpPr>
          <p:nvPr>
            <p:ph idx="1"/>
          </p:nvPr>
        </p:nvSpPr>
        <p:spPr>
          <a:xfrm>
            <a:off x="533400" y="1676400"/>
            <a:ext cx="7924800" cy="4648200"/>
          </a:xfrm>
        </p:spPr>
        <p:txBody>
          <a:bodyPr/>
          <a:lstStyle/>
          <a:p>
            <a:pPr>
              <a:spcBef>
                <a:spcPts val="480"/>
              </a:spcBef>
              <a:spcAft>
                <a:spcPts val="720"/>
              </a:spcAft>
            </a:pPr>
            <a:r>
              <a:rPr lang="en-US" dirty="0" smtClean="0"/>
              <a:t>Approximately 30+ NCI-CCs will be participating in the newly reorganized ETCTN UM1 program and approximately 20+ NCI-CCs will not be affiliated with the ETCTN program</a:t>
            </a:r>
          </a:p>
          <a:p>
            <a:pPr>
              <a:spcBef>
                <a:spcPts val="480"/>
              </a:spcBef>
              <a:spcAft>
                <a:spcPts val="720"/>
              </a:spcAft>
            </a:pPr>
            <a:r>
              <a:rPr lang="en-US" dirty="0" smtClean="0"/>
              <a:t>The Early Therapeutics Opportunity Program is designed to significantly expand participation in early drug development studies for both physician-scientists and patients in the 20+ NCI-CCs that will not be affiliated with a ETCTN UM1 site.</a:t>
            </a:r>
          </a:p>
          <a:p>
            <a:pPr lvl="1">
              <a:spcBef>
                <a:spcPts val="480"/>
              </a:spcBef>
              <a:spcAft>
                <a:spcPts val="720"/>
              </a:spcAft>
            </a:pPr>
            <a:r>
              <a:rPr lang="en-US" sz="2400" dirty="0" smtClean="0"/>
              <a:t>Study leadership proposal</a:t>
            </a:r>
          </a:p>
          <a:p>
            <a:pPr lvl="1">
              <a:spcBef>
                <a:spcPts val="480"/>
              </a:spcBef>
              <a:spcAft>
                <a:spcPts val="720"/>
              </a:spcAft>
            </a:pPr>
            <a:r>
              <a:rPr lang="en-US" sz="2400" dirty="0" smtClean="0"/>
              <a:t>Phase 2 study participation proposal</a:t>
            </a:r>
            <a:endParaRPr lang="en-US" dirty="0" smtClean="0"/>
          </a:p>
          <a:p>
            <a:pPr marL="457200" lvl="1" indent="0">
              <a:spcBef>
                <a:spcPts val="480"/>
              </a:spcBef>
              <a:spcAft>
                <a:spcPts val="720"/>
              </a:spcAft>
              <a:buNone/>
            </a:pPr>
            <a:endParaRPr lang="en-US" dirty="0" smtClean="0"/>
          </a:p>
          <a:p>
            <a:pPr lvl="1"/>
            <a:endParaRPr lang="en-US" dirty="0"/>
          </a:p>
        </p:txBody>
      </p:sp>
    </p:spTree>
    <p:extLst>
      <p:ext uri="{BB962C8B-B14F-4D97-AF65-F5344CB8AC3E}">
        <p14:creationId xmlns:p14="http://schemas.microsoft.com/office/powerpoint/2010/main" val="31329622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1. NCI Cancer Centers and ETCTN Phase 2 study leadership</a:t>
            </a:r>
            <a:endParaRPr lang="en-US" sz="2800" dirty="0"/>
          </a:p>
        </p:txBody>
      </p:sp>
      <p:sp>
        <p:nvSpPr>
          <p:cNvPr id="3" name="Content Placeholder 2"/>
          <p:cNvSpPr>
            <a:spLocks noGrp="1"/>
          </p:cNvSpPr>
          <p:nvPr>
            <p:ph idx="1"/>
          </p:nvPr>
        </p:nvSpPr>
        <p:spPr>
          <a:xfrm>
            <a:off x="381000" y="1524000"/>
            <a:ext cx="8534400" cy="4724400"/>
          </a:xfrm>
        </p:spPr>
        <p:txBody>
          <a:bodyPr/>
          <a:lstStyle/>
          <a:p>
            <a:r>
              <a:rPr lang="en-US" sz="2200" dirty="0" smtClean="0"/>
              <a:t>In the NCI Early Therapeutics Opportunity Program, an investigator from any clinical NCI-designated cancer center could submit an Letter of Intent (LOI) to CTEP and, if approved by the Protocol Review Committee (PRC), the PI could receive</a:t>
            </a:r>
            <a:r>
              <a:rPr lang="en-US" sz="2000" dirty="0" smtClean="0"/>
              <a:t>: </a:t>
            </a:r>
          </a:p>
          <a:p>
            <a:pPr lvl="1"/>
            <a:r>
              <a:rPr lang="en-US" dirty="0"/>
              <a:t>Full ETCTN clinical trial support for the </a:t>
            </a:r>
            <a:r>
              <a:rPr lang="en-US" dirty="0" smtClean="0"/>
              <a:t>study </a:t>
            </a:r>
            <a:r>
              <a:rPr lang="en-US" dirty="0"/>
              <a:t>– including CIRB, </a:t>
            </a:r>
            <a:r>
              <a:rPr lang="en-US" dirty="0" smtClean="0"/>
              <a:t>registration and data management support, and accrual </a:t>
            </a:r>
            <a:r>
              <a:rPr lang="en-US" dirty="0"/>
              <a:t>from </a:t>
            </a:r>
            <a:r>
              <a:rPr lang="en-US" dirty="0" smtClean="0"/>
              <a:t>ETCTN sites</a:t>
            </a:r>
          </a:p>
          <a:p>
            <a:pPr lvl="1"/>
            <a:r>
              <a:rPr lang="en-US" dirty="0" smtClean="0"/>
              <a:t>Funds for salary reimbursement (% effort)</a:t>
            </a:r>
          </a:p>
          <a:p>
            <a:pPr lvl="1"/>
            <a:r>
              <a:rPr lang="en-US" dirty="0" smtClean="0"/>
              <a:t>Funds for accrual to the study at the PI’s home institution</a:t>
            </a:r>
          </a:p>
          <a:p>
            <a:r>
              <a:rPr lang="en-US" sz="2200" dirty="0" smtClean="0"/>
              <a:t>LOIs must be approved and submitted by cancer center</a:t>
            </a:r>
          </a:p>
          <a:p>
            <a:r>
              <a:rPr lang="en-US" sz="2200" dirty="0" smtClean="0"/>
              <a:t>Administered as a P30 administrative supplement after LOI approved by PRC</a:t>
            </a:r>
          </a:p>
          <a:p>
            <a:pPr marL="0" indent="0">
              <a:buNone/>
            </a:pPr>
            <a:endParaRPr lang="en-US" dirty="0" smtClean="0"/>
          </a:p>
          <a:p>
            <a:pPr lvl="1"/>
            <a:endParaRPr lang="en-US" dirty="0"/>
          </a:p>
          <a:p>
            <a:pPr marL="0" indent="0">
              <a:buNone/>
            </a:pPr>
            <a:endParaRPr lang="en-US" dirty="0"/>
          </a:p>
          <a:p>
            <a:endParaRPr lang="en-US" dirty="0"/>
          </a:p>
        </p:txBody>
      </p:sp>
    </p:spTree>
    <p:extLst>
      <p:ext uri="{BB962C8B-B14F-4D97-AF65-F5344CB8AC3E}">
        <p14:creationId xmlns:p14="http://schemas.microsoft.com/office/powerpoint/2010/main" val="22591268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LOI evaluations by CTEP</a:t>
            </a:r>
            <a:endParaRPr lang="en-US" dirty="0"/>
          </a:p>
        </p:txBody>
      </p:sp>
      <p:sp>
        <p:nvSpPr>
          <p:cNvPr id="3" name="Content Placeholder 2"/>
          <p:cNvSpPr>
            <a:spLocks noGrp="1"/>
          </p:cNvSpPr>
          <p:nvPr>
            <p:ph idx="1"/>
          </p:nvPr>
        </p:nvSpPr>
        <p:spPr/>
        <p:txBody>
          <a:bodyPr/>
          <a:lstStyle/>
          <a:p>
            <a:r>
              <a:rPr lang="en-US" sz="2200" dirty="0" smtClean="0"/>
              <a:t>LOI’s must be original and justified by preclinical data</a:t>
            </a:r>
          </a:p>
          <a:p>
            <a:r>
              <a:rPr lang="en-US" sz="2200" dirty="0" smtClean="0"/>
              <a:t>Must use NCI IND agents</a:t>
            </a:r>
          </a:p>
          <a:p>
            <a:r>
              <a:rPr lang="en-US" sz="2200" dirty="0" smtClean="0"/>
              <a:t>Frequent reasons for disapproval:</a:t>
            </a:r>
          </a:p>
          <a:p>
            <a:pPr lvl="1"/>
            <a:r>
              <a:rPr lang="en-US" dirty="0" smtClean="0"/>
              <a:t>Duplicative- Please check </a:t>
            </a:r>
            <a:r>
              <a:rPr lang="en-US" dirty="0" err="1" smtClean="0"/>
              <a:t>cancer.gov</a:t>
            </a:r>
            <a:r>
              <a:rPr lang="en-US" dirty="0" smtClean="0"/>
              <a:t> and </a:t>
            </a:r>
            <a:r>
              <a:rPr lang="en-US" dirty="0" err="1" smtClean="0"/>
              <a:t>clinicaltrials.gov</a:t>
            </a:r>
            <a:endParaRPr lang="en-US" dirty="0" smtClean="0"/>
          </a:p>
          <a:p>
            <a:pPr lvl="1"/>
            <a:r>
              <a:rPr lang="en-US" dirty="0" smtClean="0"/>
              <a:t>Weak rationale- Original data needed to justify proposal</a:t>
            </a:r>
          </a:p>
          <a:p>
            <a:r>
              <a:rPr lang="en-US" sz="2200" dirty="0" smtClean="0"/>
              <a:t>Sound clinical trial design</a:t>
            </a:r>
          </a:p>
          <a:p>
            <a:pPr lvl="1"/>
            <a:r>
              <a:rPr lang="en-US" dirty="0" smtClean="0"/>
              <a:t>Avoid historical control groups</a:t>
            </a:r>
          </a:p>
          <a:p>
            <a:r>
              <a:rPr lang="en-US" sz="2200" dirty="0" smtClean="0"/>
              <a:t>Relevant biomarkers that demonstrate target engagement</a:t>
            </a:r>
          </a:p>
          <a:p>
            <a:r>
              <a:rPr lang="en-US" sz="2200" dirty="0" smtClean="0"/>
              <a:t>Unsolicited LOI approval rate approximately 20%</a:t>
            </a:r>
            <a:endParaRPr lang="en-US" sz="2200" dirty="0"/>
          </a:p>
        </p:txBody>
      </p:sp>
    </p:spTree>
    <p:extLst>
      <p:ext uri="{BB962C8B-B14F-4D97-AF65-F5344CB8AC3E}">
        <p14:creationId xmlns:p14="http://schemas.microsoft.com/office/powerpoint/2010/main" val="40540373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2. NCI </a:t>
            </a:r>
            <a:r>
              <a:rPr lang="en-US" sz="2800" dirty="0"/>
              <a:t>Cancer Centers and ETCTN Phase 2 study </a:t>
            </a:r>
            <a:r>
              <a:rPr lang="en-US" sz="2800" dirty="0" smtClean="0"/>
              <a:t>accrual</a:t>
            </a:r>
            <a:endParaRPr lang="en-US" sz="2800" dirty="0"/>
          </a:p>
        </p:txBody>
      </p:sp>
      <p:sp>
        <p:nvSpPr>
          <p:cNvPr id="3" name="Content Placeholder 2"/>
          <p:cNvSpPr>
            <a:spLocks noGrp="1"/>
          </p:cNvSpPr>
          <p:nvPr>
            <p:ph idx="1"/>
          </p:nvPr>
        </p:nvSpPr>
        <p:spPr>
          <a:xfrm>
            <a:off x="457200" y="1600201"/>
            <a:ext cx="8305800" cy="4648199"/>
          </a:xfrm>
        </p:spPr>
        <p:txBody>
          <a:bodyPr/>
          <a:lstStyle/>
          <a:p>
            <a:pPr>
              <a:spcBef>
                <a:spcPts val="480"/>
              </a:spcBef>
              <a:spcAft>
                <a:spcPts val="720"/>
              </a:spcAft>
            </a:pPr>
            <a:r>
              <a:rPr lang="en-US" dirty="0" smtClean="0"/>
              <a:t>NCI Cancer Centers would be able to open selected ETCTN phase 2 studies that require screening for rare tumor subsets.</a:t>
            </a:r>
          </a:p>
          <a:p>
            <a:pPr>
              <a:spcBef>
                <a:spcPts val="480"/>
              </a:spcBef>
              <a:spcAft>
                <a:spcPts val="720"/>
              </a:spcAft>
            </a:pPr>
            <a:r>
              <a:rPr lang="en-US" dirty="0" smtClean="0"/>
              <a:t>Reimbursement via P30 supplement with some restricted funding.</a:t>
            </a:r>
          </a:p>
          <a:p>
            <a:pPr>
              <a:spcBef>
                <a:spcPts val="480"/>
              </a:spcBef>
              <a:spcAft>
                <a:spcPts val="720"/>
              </a:spcAft>
            </a:pPr>
            <a:r>
              <a:rPr lang="en-US" dirty="0" smtClean="0"/>
              <a:t>Approximately 30 of the non-ETCTN NCI CC’s after the revised UM1 grants are awarded can compete for approximately 15 phase 2 accrual supplements</a:t>
            </a:r>
          </a:p>
          <a:p>
            <a:pPr>
              <a:spcBef>
                <a:spcPts val="480"/>
              </a:spcBef>
              <a:spcAft>
                <a:spcPts val="720"/>
              </a:spcAft>
            </a:pPr>
            <a:r>
              <a:rPr lang="en-US" dirty="0" smtClean="0"/>
              <a:t>Supplements intended to offset per-patient research study costs, not screening costs.</a:t>
            </a:r>
          </a:p>
          <a:p>
            <a:pPr marL="0" indent="0">
              <a:buNone/>
            </a:pPr>
            <a:endParaRPr lang="en-US" dirty="0"/>
          </a:p>
        </p:txBody>
      </p:sp>
    </p:spTree>
    <p:extLst>
      <p:ext uri="{BB962C8B-B14F-4D97-AF65-F5344CB8AC3E}">
        <p14:creationId xmlns:p14="http://schemas.microsoft.com/office/powerpoint/2010/main" val="38341360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NCI Cancer Centers and ETCTN Phase 2 study accrual</a:t>
            </a:r>
          </a:p>
        </p:txBody>
      </p:sp>
      <p:sp>
        <p:nvSpPr>
          <p:cNvPr id="3" name="Content Placeholder 2"/>
          <p:cNvSpPr>
            <a:spLocks noGrp="1"/>
          </p:cNvSpPr>
          <p:nvPr>
            <p:ph idx="1"/>
          </p:nvPr>
        </p:nvSpPr>
        <p:spPr/>
        <p:txBody>
          <a:bodyPr/>
          <a:lstStyle/>
          <a:p>
            <a:r>
              <a:rPr lang="en-US" dirty="0"/>
              <a:t>Review criteria will include: Relevant patient accrual history, molecular screening practices, investigator qualifications, access to special populations</a:t>
            </a:r>
          </a:p>
          <a:p>
            <a:r>
              <a:rPr lang="en-US" dirty="0" smtClean="0"/>
              <a:t>Annual renewal of supplements will depend on demonstration of minimum accrual during previous year.</a:t>
            </a:r>
          </a:p>
          <a:p>
            <a:r>
              <a:rPr lang="en-US" dirty="0" smtClean="0"/>
              <a:t>New supplements may be awarded to additional cancer centers after the first year using funds not spent on renewals.</a:t>
            </a:r>
            <a:endParaRPr lang="en-US" dirty="0"/>
          </a:p>
        </p:txBody>
      </p:sp>
    </p:spTree>
    <p:extLst>
      <p:ext uri="{BB962C8B-B14F-4D97-AF65-F5344CB8AC3E}">
        <p14:creationId xmlns:p14="http://schemas.microsoft.com/office/powerpoint/2010/main" val="4031156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ETCTN – NCI CC Pilot Programs Timelines</a:t>
            </a:r>
            <a:endParaRPr lang="en-US" sz="2800" dirty="0"/>
          </a:p>
        </p:txBody>
      </p:sp>
      <p:sp>
        <p:nvSpPr>
          <p:cNvPr id="3" name="Content Placeholder 2"/>
          <p:cNvSpPr>
            <a:spLocks noGrp="1"/>
          </p:cNvSpPr>
          <p:nvPr>
            <p:ph idx="1"/>
          </p:nvPr>
        </p:nvSpPr>
        <p:spPr>
          <a:xfrm>
            <a:off x="457200" y="1600201"/>
            <a:ext cx="8305800" cy="4800599"/>
          </a:xfrm>
        </p:spPr>
        <p:txBody>
          <a:bodyPr/>
          <a:lstStyle/>
          <a:p>
            <a:pPr>
              <a:spcBef>
                <a:spcPts val="480"/>
              </a:spcBef>
              <a:spcAft>
                <a:spcPts val="720"/>
              </a:spcAft>
            </a:pPr>
            <a:r>
              <a:rPr lang="en-US" dirty="0" smtClean="0"/>
              <a:t>Study Leadership: Announcement soon after UM1 supplement awards approved (Feb, 2016)</a:t>
            </a:r>
          </a:p>
          <a:p>
            <a:pPr lvl="1">
              <a:spcBef>
                <a:spcPts val="480"/>
              </a:spcBef>
              <a:spcAft>
                <a:spcPts val="720"/>
              </a:spcAft>
            </a:pPr>
            <a:r>
              <a:rPr lang="en-US" sz="2200" dirty="0" smtClean="0"/>
              <a:t>Will accept LOI’s anytime after that date</a:t>
            </a:r>
          </a:p>
          <a:p>
            <a:pPr>
              <a:spcBef>
                <a:spcPts val="480"/>
              </a:spcBef>
              <a:spcAft>
                <a:spcPts val="720"/>
              </a:spcAft>
            </a:pPr>
            <a:r>
              <a:rPr lang="en-US" dirty="0" smtClean="0"/>
              <a:t>Phase 2 accrual: </a:t>
            </a:r>
            <a:r>
              <a:rPr lang="en-US" dirty="0"/>
              <a:t>Announcement soon after UM1 supplement awards approved (Feb, 2016)</a:t>
            </a:r>
          </a:p>
          <a:p>
            <a:pPr lvl="1">
              <a:spcBef>
                <a:spcPts val="480"/>
              </a:spcBef>
              <a:spcAft>
                <a:spcPts val="720"/>
              </a:spcAft>
            </a:pPr>
            <a:r>
              <a:rPr lang="en-US" sz="2200" dirty="0" smtClean="0"/>
              <a:t>Dates for acceptance of supplement applications TBD</a:t>
            </a:r>
          </a:p>
          <a:p>
            <a:pPr>
              <a:spcBef>
                <a:spcPts val="480"/>
              </a:spcBef>
              <a:spcAft>
                <a:spcPts val="720"/>
              </a:spcAft>
            </a:pPr>
            <a:r>
              <a:rPr lang="en-US" dirty="0" smtClean="0"/>
              <a:t>Overall additional accrual to ETCTN trials with both proposals is up to 91 patients per year</a:t>
            </a:r>
          </a:p>
          <a:p>
            <a:pPr lvl="1">
              <a:spcBef>
                <a:spcPts val="480"/>
              </a:spcBef>
              <a:spcAft>
                <a:spcPts val="720"/>
              </a:spcAft>
            </a:pPr>
            <a:r>
              <a:rPr lang="en-US" sz="2200" dirty="0" smtClean="0"/>
              <a:t>Study leadership n=16</a:t>
            </a:r>
          </a:p>
          <a:p>
            <a:pPr lvl="1">
              <a:spcBef>
                <a:spcPts val="480"/>
              </a:spcBef>
              <a:spcAft>
                <a:spcPts val="720"/>
              </a:spcAft>
            </a:pPr>
            <a:r>
              <a:rPr lang="en-US" sz="2200" dirty="0" smtClean="0"/>
              <a:t>Rare population accrual n=75</a:t>
            </a:r>
          </a:p>
          <a:p>
            <a:pPr marL="0" indent="0">
              <a:buNone/>
            </a:pPr>
            <a:endParaRPr lang="en-US" dirty="0"/>
          </a:p>
        </p:txBody>
      </p:sp>
    </p:spTree>
    <p:extLst>
      <p:ext uri="{BB962C8B-B14F-4D97-AF65-F5344CB8AC3E}">
        <p14:creationId xmlns:p14="http://schemas.microsoft.com/office/powerpoint/2010/main" val="13753884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7763"/>
          </a:xfrm>
        </p:spPr>
        <p:txBody>
          <a:bodyPr/>
          <a:lstStyle/>
          <a:p>
            <a:r>
              <a:rPr lang="en-US" sz="2800" dirty="0" smtClean="0"/>
              <a:t>Budget request for Pilot NCI CC collaboration</a:t>
            </a:r>
            <a:endParaRPr lang="en-US" sz="2800" dirty="0"/>
          </a:p>
        </p:txBody>
      </p:sp>
      <p:graphicFrame>
        <p:nvGraphicFramePr>
          <p:cNvPr id="5" name="Table 4"/>
          <p:cNvGraphicFramePr>
            <a:graphicFrameLocks noGrp="1"/>
          </p:cNvGraphicFramePr>
          <p:nvPr>
            <p:extLst>
              <p:ext uri="{D42A27DB-BD31-4B8C-83A1-F6EECF244321}">
                <p14:modId xmlns:p14="http://schemas.microsoft.com/office/powerpoint/2010/main" val="2689463332"/>
              </p:ext>
            </p:extLst>
          </p:nvPr>
        </p:nvGraphicFramePr>
        <p:xfrm>
          <a:off x="457200" y="1676400"/>
          <a:ext cx="8305800" cy="952500"/>
        </p:xfrm>
        <a:graphic>
          <a:graphicData uri="http://schemas.openxmlformats.org/drawingml/2006/table">
            <a:tbl>
              <a:tblPr/>
              <a:tblGrid>
                <a:gridCol w="6477000"/>
                <a:gridCol w="1600200"/>
                <a:gridCol w="228600"/>
              </a:tblGrid>
              <a:tr h="299357">
                <a:tc>
                  <a:txBody>
                    <a:bodyPr/>
                    <a:lstStyle/>
                    <a:p>
                      <a:pPr algn="l" fontAlgn="b"/>
                      <a:r>
                        <a:rPr lang="en-US" sz="2000" b="1" i="0" u="none" strike="noStrike" dirty="0">
                          <a:solidFill>
                            <a:srgbClr val="000000"/>
                          </a:solidFill>
                          <a:effectLst/>
                          <a:latin typeface="Calibri"/>
                        </a:rPr>
                        <a:t>NCI Cancer Centers </a:t>
                      </a:r>
                      <a:r>
                        <a:rPr lang="en-US" sz="2000" b="1" i="0" u="none" strike="noStrike" dirty="0" smtClean="0">
                          <a:solidFill>
                            <a:srgbClr val="000000"/>
                          </a:solidFill>
                          <a:effectLst/>
                          <a:latin typeface="Calibri"/>
                        </a:rPr>
                        <a:t>Pilot Collaboration with ETCTN</a:t>
                      </a:r>
                      <a:endParaRPr lang="en-US" sz="2000" b="1"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r" fontAlgn="b"/>
                      <a:r>
                        <a:rPr lang="en-US" sz="2000" b="1" i="0" u="none" strike="noStrike" dirty="0" smtClean="0">
                          <a:solidFill>
                            <a:srgbClr val="000000"/>
                          </a:solidFill>
                          <a:effectLst/>
                          <a:latin typeface="Calibri"/>
                        </a:rPr>
                        <a:t>$1,000,000</a:t>
                      </a:r>
                      <a:endParaRPr lang="en-US" sz="2000" b="1"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2000" b="0" i="0" u="none" strike="noStrike">
                        <a:solidFill>
                          <a:srgbClr val="000000"/>
                        </a:solidFill>
                        <a:effectLst/>
                        <a:latin typeface="Calibri"/>
                      </a:endParaRPr>
                    </a:p>
                  </a:txBody>
                  <a:tcPr marL="12700" marR="12700" marT="12700" marB="0" anchor="b">
                    <a:lnL>
                      <a:noFill/>
                    </a:lnL>
                    <a:lnR>
                      <a:noFill/>
                    </a:lnR>
                    <a:lnT>
                      <a:noFill/>
                    </a:lnT>
                    <a:lnB>
                      <a:noFill/>
                    </a:lnB>
                  </a:tcPr>
                </a:tc>
              </a:tr>
              <a:tr h="299357">
                <a:tc>
                  <a:txBody>
                    <a:bodyPr/>
                    <a:lstStyle/>
                    <a:p>
                      <a:pPr algn="l" fontAlgn="b"/>
                      <a:r>
                        <a:rPr lang="en-US" sz="2000" b="0" i="0" u="none" strike="noStrike" dirty="0">
                          <a:solidFill>
                            <a:srgbClr val="000000"/>
                          </a:solidFill>
                          <a:effectLst/>
                          <a:latin typeface="Calibri"/>
                        </a:rPr>
                        <a:t>Study leadership supplements (n</a:t>
                      </a:r>
                      <a:r>
                        <a:rPr lang="en-US" sz="2000" b="0" i="0" u="none" strike="noStrike" dirty="0" smtClean="0">
                          <a:solidFill>
                            <a:srgbClr val="000000"/>
                          </a:solidFill>
                          <a:effectLst/>
                          <a:latin typeface="Calibri"/>
                        </a:rPr>
                        <a:t>=4 </a:t>
                      </a:r>
                      <a:r>
                        <a:rPr lang="en-US" sz="2000" b="0" i="0" u="none" strike="noStrike" dirty="0">
                          <a:solidFill>
                            <a:srgbClr val="000000"/>
                          </a:solidFill>
                          <a:effectLst/>
                          <a:latin typeface="Calibri"/>
                        </a:rPr>
                        <a:t>@ </a:t>
                      </a:r>
                      <a:r>
                        <a:rPr lang="en-US" sz="2000" b="0" i="0" u="none" strike="noStrike" dirty="0" smtClean="0">
                          <a:solidFill>
                            <a:srgbClr val="000000"/>
                          </a:solidFill>
                          <a:effectLst/>
                          <a:latin typeface="Calibri"/>
                        </a:rPr>
                        <a:t>$62,500</a:t>
                      </a:r>
                      <a:r>
                        <a:rPr lang="en-US" sz="2000" b="0" i="0" u="none" strike="noStrike" dirty="0">
                          <a:solidFill>
                            <a:srgbClr val="000000"/>
                          </a:solidFill>
                          <a:effectLst/>
                          <a:latin typeface="Calibri"/>
                        </a:rPr>
                        <a:t>/supplement)</a:t>
                      </a:r>
                    </a:p>
                  </a:txBody>
                  <a:tcPr marL="12700" marR="12700" marT="12700" marB="0" anchor="b">
                    <a:lnL>
                      <a:noFill/>
                    </a:lnL>
                    <a:lnR>
                      <a:noFill/>
                    </a:lnR>
                    <a:lnT>
                      <a:noFill/>
                    </a:lnT>
                    <a:lnB>
                      <a:noFill/>
                    </a:lnB>
                  </a:tcPr>
                </a:tc>
                <a:tc>
                  <a:txBody>
                    <a:bodyPr/>
                    <a:lstStyle/>
                    <a:p>
                      <a:pPr algn="r" fontAlgn="b"/>
                      <a:r>
                        <a:rPr lang="en-US" sz="2000" b="0" i="0" u="none" strike="noStrike" dirty="0" smtClean="0">
                          <a:solidFill>
                            <a:srgbClr val="000000"/>
                          </a:solidFill>
                          <a:effectLst/>
                          <a:latin typeface="Calibri"/>
                        </a:rPr>
                        <a:t>$250,000</a:t>
                      </a:r>
                      <a:endParaRPr lang="en-US" sz="20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2000" b="0" i="0" u="none" strike="noStrike">
                        <a:solidFill>
                          <a:srgbClr val="000000"/>
                        </a:solidFill>
                        <a:effectLst/>
                        <a:latin typeface="Calibri"/>
                      </a:endParaRPr>
                    </a:p>
                  </a:txBody>
                  <a:tcPr marL="12700" marR="12700" marT="12700" marB="0" anchor="b">
                    <a:lnL>
                      <a:noFill/>
                    </a:lnL>
                    <a:lnR>
                      <a:noFill/>
                    </a:lnR>
                    <a:lnT>
                      <a:noFill/>
                    </a:lnT>
                    <a:lnB>
                      <a:noFill/>
                    </a:lnB>
                  </a:tcPr>
                </a:tc>
              </a:tr>
              <a:tr h="299357">
                <a:tc>
                  <a:txBody>
                    <a:bodyPr/>
                    <a:lstStyle/>
                    <a:p>
                      <a:pPr algn="l" fontAlgn="b"/>
                      <a:r>
                        <a:rPr lang="en-US" sz="2000" b="0" i="0" u="none" strike="noStrike" dirty="0">
                          <a:solidFill>
                            <a:srgbClr val="000000"/>
                          </a:solidFill>
                          <a:effectLst/>
                          <a:latin typeface="Calibri"/>
                        </a:rPr>
                        <a:t>Supplements for study accrual (n</a:t>
                      </a:r>
                      <a:r>
                        <a:rPr lang="en-US" sz="2000" b="0" i="0" u="none" strike="noStrike" dirty="0" smtClean="0">
                          <a:solidFill>
                            <a:srgbClr val="000000"/>
                          </a:solidFill>
                          <a:effectLst/>
                          <a:latin typeface="Calibri"/>
                        </a:rPr>
                        <a:t>=15 </a:t>
                      </a:r>
                      <a:r>
                        <a:rPr lang="en-US" sz="2000" b="0" i="0" u="none" strike="noStrike" dirty="0">
                          <a:solidFill>
                            <a:srgbClr val="000000"/>
                          </a:solidFill>
                          <a:effectLst/>
                          <a:latin typeface="Calibri"/>
                        </a:rPr>
                        <a:t>@ </a:t>
                      </a:r>
                      <a:r>
                        <a:rPr lang="en-US" sz="2000" b="0" i="0" u="none" strike="noStrike" dirty="0" smtClean="0">
                          <a:solidFill>
                            <a:srgbClr val="000000"/>
                          </a:solidFill>
                          <a:effectLst/>
                          <a:latin typeface="Calibri"/>
                        </a:rPr>
                        <a:t>$50,000</a:t>
                      </a:r>
                      <a:r>
                        <a:rPr lang="en-US" sz="2000" b="0" i="0" u="none" strike="noStrike" dirty="0">
                          <a:solidFill>
                            <a:srgbClr val="000000"/>
                          </a:solidFill>
                          <a:effectLst/>
                          <a:latin typeface="Calibri"/>
                        </a:rPr>
                        <a:t>/supplement)</a:t>
                      </a:r>
                    </a:p>
                  </a:txBody>
                  <a:tcPr marL="12700" marR="12700" marT="12700" marB="0" anchor="b">
                    <a:lnL>
                      <a:noFill/>
                    </a:lnL>
                    <a:lnR>
                      <a:noFill/>
                    </a:lnR>
                    <a:lnT>
                      <a:noFill/>
                    </a:lnT>
                    <a:lnB>
                      <a:noFill/>
                    </a:lnB>
                  </a:tcPr>
                </a:tc>
                <a:tc>
                  <a:txBody>
                    <a:bodyPr/>
                    <a:lstStyle/>
                    <a:p>
                      <a:pPr algn="r" fontAlgn="b"/>
                      <a:r>
                        <a:rPr lang="en-US" sz="2000" b="0" i="0" u="none" strike="noStrike" dirty="0" smtClean="0">
                          <a:solidFill>
                            <a:srgbClr val="000000"/>
                          </a:solidFill>
                          <a:effectLst/>
                          <a:latin typeface="Calibri"/>
                        </a:rPr>
                        <a:t>$750,000</a:t>
                      </a:r>
                      <a:endParaRPr lang="en-US" sz="20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2000" b="0" i="0" u="none" strike="noStrike" dirty="0">
                        <a:solidFill>
                          <a:srgbClr val="000000"/>
                        </a:solidFill>
                        <a:effectLst/>
                        <a:latin typeface="Calibri"/>
                      </a:endParaRPr>
                    </a:p>
                  </a:txBody>
                  <a:tcPr marL="12700" marR="12700" marT="12700" marB="0" anchor="b">
                    <a:lnL>
                      <a:noFill/>
                    </a:lnL>
                    <a:lnR>
                      <a:noFill/>
                    </a:lnR>
                    <a:lnT>
                      <a:noFill/>
                    </a:lnT>
                    <a:lnB>
                      <a:noFill/>
                    </a:lnB>
                  </a:tcPr>
                </a:tc>
              </a:tr>
            </a:tbl>
          </a:graphicData>
        </a:graphic>
      </p:graphicFrame>
      <p:sp>
        <p:nvSpPr>
          <p:cNvPr id="3" name="TextBox 2"/>
          <p:cNvSpPr txBox="1"/>
          <p:nvPr/>
        </p:nvSpPr>
        <p:spPr>
          <a:xfrm>
            <a:off x="457200" y="2971800"/>
            <a:ext cx="8001000" cy="2585323"/>
          </a:xfrm>
          <a:prstGeom prst="rect">
            <a:avLst/>
          </a:prstGeom>
          <a:noFill/>
        </p:spPr>
        <p:txBody>
          <a:bodyPr wrap="square" rtlCol="0">
            <a:spAutoFit/>
          </a:bodyPr>
          <a:lstStyle/>
          <a:p>
            <a:r>
              <a:rPr lang="en-US" u="sng" dirty="0" smtClean="0">
                <a:solidFill>
                  <a:srgbClr val="080808"/>
                </a:solidFill>
              </a:rPr>
              <a:t>Metrics for 3-year pilot period (FY16-18)</a:t>
            </a:r>
          </a:p>
          <a:p>
            <a:pPr marL="742950" lvl="1" indent="-285750">
              <a:buFont typeface="Arial"/>
              <a:buChar char="•"/>
            </a:pPr>
            <a:r>
              <a:rPr lang="en-US" dirty="0" smtClean="0">
                <a:solidFill>
                  <a:srgbClr val="080808"/>
                </a:solidFill>
              </a:rPr>
              <a:t>Number of accepted LOI’s</a:t>
            </a:r>
          </a:p>
          <a:p>
            <a:pPr marL="742950" lvl="1" indent="-285750">
              <a:buFont typeface="Arial"/>
              <a:buChar char="•"/>
            </a:pPr>
            <a:r>
              <a:rPr lang="en-US" dirty="0" smtClean="0">
                <a:solidFill>
                  <a:srgbClr val="080808"/>
                </a:solidFill>
              </a:rPr>
              <a:t>Accrual to studies opened through leadership supplement</a:t>
            </a:r>
          </a:p>
          <a:p>
            <a:pPr marL="742950" lvl="1" indent="-285750">
              <a:buFont typeface="Arial"/>
              <a:buChar char="•"/>
            </a:pPr>
            <a:r>
              <a:rPr lang="en-US" dirty="0" smtClean="0">
                <a:solidFill>
                  <a:srgbClr val="080808"/>
                </a:solidFill>
              </a:rPr>
              <a:t>Number of NCI CC’s participating in both programs</a:t>
            </a:r>
          </a:p>
          <a:p>
            <a:pPr marL="742950" lvl="1" indent="-285750">
              <a:buFont typeface="Arial"/>
              <a:buChar char="•"/>
            </a:pPr>
            <a:r>
              <a:rPr lang="en-US" dirty="0" smtClean="0">
                <a:solidFill>
                  <a:srgbClr val="080808"/>
                </a:solidFill>
              </a:rPr>
              <a:t>Accrual to studies for rare tumors</a:t>
            </a:r>
          </a:p>
          <a:p>
            <a:endParaRPr lang="en-US" dirty="0">
              <a:solidFill>
                <a:srgbClr val="080808"/>
              </a:solidFill>
            </a:endParaRPr>
          </a:p>
          <a:p>
            <a:r>
              <a:rPr lang="en-US" dirty="0" smtClean="0">
                <a:solidFill>
                  <a:srgbClr val="080808"/>
                </a:solidFill>
              </a:rPr>
              <a:t>Renewal would depend on performance of pilot program</a:t>
            </a:r>
          </a:p>
          <a:p>
            <a:endParaRPr lang="en-US" dirty="0" smtClean="0">
              <a:solidFill>
                <a:srgbClr val="080808"/>
              </a:solidFill>
            </a:endParaRPr>
          </a:p>
          <a:p>
            <a:endParaRPr lang="en-US" dirty="0">
              <a:solidFill>
                <a:srgbClr val="080808"/>
              </a:solidFill>
            </a:endParaRPr>
          </a:p>
        </p:txBody>
      </p:sp>
    </p:spTree>
    <p:extLst>
      <p:ext uri="{BB962C8B-B14F-4D97-AF65-F5344CB8AC3E}">
        <p14:creationId xmlns:p14="http://schemas.microsoft.com/office/powerpoint/2010/main" val="200421745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Phase2programFor IDSC_062514">
  <a:themeElements>
    <a:clrScheme name="Custom 3">
      <a:dk1>
        <a:srgbClr val="000514"/>
      </a:dk1>
      <a:lt1>
        <a:srgbClr val="FFFFFF"/>
      </a:lt1>
      <a:dk2>
        <a:srgbClr val="600000"/>
      </a:dk2>
      <a:lt2>
        <a:srgbClr val="D8D8D8"/>
      </a:lt2>
      <a:accent1>
        <a:srgbClr val="FFC000"/>
      </a:accent1>
      <a:accent2>
        <a:srgbClr val="FF6600"/>
      </a:accent2>
      <a:accent3>
        <a:srgbClr val="FF0000"/>
      </a:accent3>
      <a:accent4>
        <a:srgbClr val="4C248E"/>
      </a:accent4>
      <a:accent5>
        <a:srgbClr val="0000F2"/>
      </a:accent5>
      <a:accent6>
        <a:srgbClr val="9879CB"/>
      </a:accent6>
      <a:hlink>
        <a:srgbClr val="0947FF"/>
      </a:hlink>
      <a:folHlink>
        <a:srgbClr val="0947FF"/>
      </a:folHlink>
    </a:clrScheme>
    <a:fontScheme name="Stream">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Garamond" pitchFamily="18"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
      <a:clrScheme name="Stream 10">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080808"/>
        </a:folHlink>
      </a:clrScheme>
      <a:clrMap bg1="dk2" tx1="lt1" bg2="dk1" tx2="lt2" accent1="accent1" accent2="accent2" accent3="accent3" accent4="accent4" accent5="accent5" accent6="accent6" hlink="hlink" folHlink="folHlink"/>
    </a:extraClrScheme>
    <a:extraClrScheme>
      <a:clrScheme name="Stream 1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000000"/>
        </a:hlink>
        <a:folHlink>
          <a:srgbClr val="080808"/>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Phase2programFor IDSC_062514.potx</Template>
  <TotalTime>9490</TotalTime>
  <Words>729</Words>
  <Application>Microsoft Office PowerPoint</Application>
  <PresentationFormat>On-screen Show (4:3)</PresentationFormat>
  <Paragraphs>86</Paragraphs>
  <Slides>10</Slides>
  <Notes>8</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Phase2programFor IDSC_062514</vt:lpstr>
      <vt:lpstr>Pilot Collaboration Between  ETCTN UM1 and NCI-CC P30 programs </vt:lpstr>
      <vt:lpstr>ETCTN Pilot Collaboration with NCI CC Program</vt:lpstr>
      <vt:lpstr>NCI Early Therapeutics Opportunity Program –  Pilot collaboration with NCI cancer centers program</vt:lpstr>
      <vt:lpstr>1. NCI Cancer Centers and ETCTN Phase 2 study leadership</vt:lpstr>
      <vt:lpstr>LOI evaluations by CTEP</vt:lpstr>
      <vt:lpstr>2. NCI Cancer Centers and ETCTN Phase 2 study accrual</vt:lpstr>
      <vt:lpstr>NCI Cancer Centers and ETCTN Phase 2 study accrual</vt:lpstr>
      <vt:lpstr>ETCTN – NCI CC Pilot Programs Timelines</vt:lpstr>
      <vt:lpstr>Budget request for Pilot NCI CC collaboration</vt:lpstr>
      <vt:lpstr>Open for discussion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Risch, Christopher</dc:creator>
  <cp:lastModifiedBy>Tim Schulz</cp:lastModifiedBy>
  <cp:revision>329</cp:revision>
  <cp:lastPrinted>2014-11-03T17:40:18Z</cp:lastPrinted>
  <dcterms:created xsi:type="dcterms:W3CDTF">2014-03-14T17:37:38Z</dcterms:created>
  <dcterms:modified xsi:type="dcterms:W3CDTF">2015-11-23T18:35:46Z</dcterms:modified>
</cp:coreProperties>
</file>