
<file path=[Content_Types].xml><?xml version="1.0" encoding="utf-8"?>
<Types xmlns="http://schemas.openxmlformats.org/package/2006/content-types">
  <Default Extension="png" ContentType="image/png"/>
  <Default Extension="xlsm" ContentType="application/vnd.ms-excel.sheet.macroEnabled.12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45"/>
  </p:notesMasterIdLst>
  <p:sldIdLst>
    <p:sldId id="265" r:id="rId2"/>
    <p:sldId id="266" r:id="rId3"/>
    <p:sldId id="268" r:id="rId4"/>
    <p:sldId id="271" r:id="rId5"/>
    <p:sldId id="302" r:id="rId6"/>
    <p:sldId id="273" r:id="rId7"/>
    <p:sldId id="267" r:id="rId8"/>
    <p:sldId id="270" r:id="rId9"/>
    <p:sldId id="274" r:id="rId10"/>
    <p:sldId id="272" r:id="rId11"/>
    <p:sldId id="297" r:id="rId12"/>
    <p:sldId id="275" r:id="rId13"/>
    <p:sldId id="277" r:id="rId14"/>
    <p:sldId id="278" r:id="rId15"/>
    <p:sldId id="279" r:id="rId16"/>
    <p:sldId id="282" r:id="rId17"/>
    <p:sldId id="299" r:id="rId18"/>
    <p:sldId id="283" r:id="rId19"/>
    <p:sldId id="298" r:id="rId20"/>
    <p:sldId id="284" r:id="rId21"/>
    <p:sldId id="280" r:id="rId22"/>
    <p:sldId id="281" r:id="rId23"/>
    <p:sldId id="256" r:id="rId24"/>
    <p:sldId id="257" r:id="rId25"/>
    <p:sldId id="258" r:id="rId26"/>
    <p:sldId id="259" r:id="rId27"/>
    <p:sldId id="261" r:id="rId28"/>
    <p:sldId id="263" r:id="rId29"/>
    <p:sldId id="262" r:id="rId30"/>
    <p:sldId id="26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303" r:id="rId39"/>
    <p:sldId id="304" r:id="rId40"/>
    <p:sldId id="293" r:id="rId41"/>
    <p:sldId id="294" r:id="rId42"/>
    <p:sldId id="305" r:id="rId43"/>
    <p:sldId id="295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04" autoAdjust="0"/>
    <p:restoredTop sz="94306" autoAdjust="0"/>
  </p:normalViewPr>
  <p:slideViewPr>
    <p:cSldViewPr snapToGrid="0" snapToObjects="1">
      <p:cViewPr>
        <p:scale>
          <a:sx n="90" d="100"/>
          <a:sy n="90" d="100"/>
        </p:scale>
        <p:origin x="-152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573770491803296E-2"/>
          <c:y val="4.47761194029851E-2"/>
          <c:w val="0.87295081967213095"/>
          <c:h val="0.786069651741292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Outcome</c:v>
                </c:pt>
              </c:strCache>
            </c:strRef>
          </c:tx>
          <c:spPr>
            <a:solidFill>
              <a:schemeClr val="accent1"/>
            </a:solidFill>
            <a:ln w="1216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800"/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</c:dLbl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Delivery gap</c:v>
                </c:pt>
              </c:strCache>
            </c:strRef>
          </c:tx>
          <c:spPr>
            <a:solidFill>
              <a:schemeClr val="accent2"/>
            </a:solidFill>
            <a:ln w="12161">
              <a:solidFill>
                <a:srgbClr val="000000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Knowledge gap</c:v>
                </c:pt>
              </c:strCache>
            </c:strRef>
          </c:tx>
          <c:spPr>
            <a:solidFill>
              <a:schemeClr val="accent4"/>
            </a:solidFill>
            <a:ln w="12161">
              <a:solidFill>
                <a:srgbClr val="000000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9684992"/>
        <c:axId val="109694976"/>
      </c:barChart>
      <c:catAx>
        <c:axId val="109684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04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694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694976"/>
        <c:scaling>
          <c:orientation val="minMax"/>
        </c:scaling>
        <c:delete val="0"/>
        <c:axPos val="b"/>
        <c:majorGridlines>
          <c:spPr>
            <a:ln w="12161">
              <a:solidFill>
                <a:srgbClr val="339966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304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684992"/>
        <c:crosses val="autoZero"/>
        <c:crossBetween val="between"/>
      </c:valAx>
      <c:spPr>
        <a:noFill/>
        <a:ln w="12161">
          <a:solidFill>
            <a:srgbClr val="339966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98BED-937B-9141-9510-BA27A5A1B6E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06B65-B6DF-1048-90FC-F9552C8161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7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40730-E791-8F41-A279-3E62713F3367}" type="slidenum">
              <a:rPr lang="en-US"/>
              <a:pPr/>
              <a:t>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06B65-B6DF-1048-90FC-F9552C8161F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85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CB4C5-CAA4-F44A-8280-426C3AD94D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366876-7337-7042-A666-F2C37568D53C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B83231-B1FE-9C40-B97E-9C4D33A4B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medcentral.com/1471-2296/12/10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022" y="1043869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AYAO WORKING GROUP 4: HEALTH SERVICES DELIVERY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111" y="2709334"/>
            <a:ext cx="8650111" cy="2836334"/>
          </a:xfrm>
        </p:spPr>
        <p:txBody>
          <a:bodyPr numCol="2">
            <a:normAutofit lnSpcReduction="10000"/>
          </a:bodyPr>
          <a:lstStyle/>
          <a:p>
            <a:r>
              <a:rPr lang="en-US" dirty="0"/>
              <a:t>Karen Albritton, Chair</a:t>
            </a:r>
          </a:p>
          <a:p>
            <a:r>
              <a:rPr lang="en-US" dirty="0" smtClean="0"/>
              <a:t>Rebecca Block</a:t>
            </a:r>
            <a:endParaRPr lang="en-US" dirty="0"/>
          </a:p>
          <a:p>
            <a:r>
              <a:rPr lang="en-US" dirty="0"/>
              <a:t>Jacqueline </a:t>
            </a:r>
            <a:r>
              <a:rPr lang="en-US" dirty="0" err="1" smtClean="0"/>
              <a:t>Casillas</a:t>
            </a:r>
            <a:endParaRPr lang="en-US" dirty="0" smtClean="0"/>
          </a:p>
          <a:p>
            <a:r>
              <a:rPr lang="en-US" dirty="0" smtClean="0"/>
              <a:t>Peter </a:t>
            </a:r>
            <a:r>
              <a:rPr lang="en-US" dirty="0" err="1" smtClean="0"/>
              <a:t>Coccia</a:t>
            </a:r>
            <a:endParaRPr lang="en-US" dirty="0"/>
          </a:p>
          <a:p>
            <a:r>
              <a:rPr lang="en-US" dirty="0"/>
              <a:t>Rebecca </a:t>
            </a:r>
            <a:r>
              <a:rPr lang="en-US" dirty="0" smtClean="0"/>
              <a:t>Johnson</a:t>
            </a:r>
          </a:p>
          <a:p>
            <a:r>
              <a:rPr lang="en-US" dirty="0"/>
              <a:t>Erin </a:t>
            </a:r>
            <a:r>
              <a:rPr lang="en-US" dirty="0" smtClean="0"/>
              <a:t>Kent</a:t>
            </a:r>
            <a:endParaRPr lang="en-US" dirty="0"/>
          </a:p>
          <a:p>
            <a:r>
              <a:rPr lang="en-US" dirty="0" smtClean="0"/>
              <a:t>Brandon </a:t>
            </a:r>
            <a:r>
              <a:rPr lang="en-US" dirty="0"/>
              <a:t>Hayes-</a:t>
            </a:r>
            <a:r>
              <a:rPr lang="en-US" dirty="0" err="1"/>
              <a:t>Lattin</a:t>
            </a:r>
            <a:r>
              <a:rPr lang="en-US" dirty="0"/>
              <a:t>, Co-Chair</a:t>
            </a:r>
          </a:p>
          <a:p>
            <a:r>
              <a:rPr lang="en-US" dirty="0" smtClean="0"/>
              <a:t>Larissa </a:t>
            </a:r>
            <a:r>
              <a:rPr lang="en-US" dirty="0" err="1"/>
              <a:t>Nekhlyudov</a:t>
            </a:r>
            <a:endParaRPr lang="en-US" dirty="0"/>
          </a:p>
          <a:p>
            <a:r>
              <a:rPr lang="en-US" dirty="0"/>
              <a:t>Arnold </a:t>
            </a:r>
            <a:r>
              <a:rPr lang="en-US" dirty="0" err="1"/>
              <a:t>Potosky</a:t>
            </a:r>
            <a:endParaRPr lang="en-US" dirty="0"/>
          </a:p>
          <a:p>
            <a:r>
              <a:rPr lang="en-US" dirty="0"/>
              <a:t>Stuart Siegel</a:t>
            </a:r>
          </a:p>
          <a:p>
            <a:r>
              <a:rPr lang="en-US" dirty="0"/>
              <a:t>Ashley Wilder </a:t>
            </a:r>
            <a:r>
              <a:rPr lang="en-US" dirty="0" smtClean="0"/>
              <a:t>Smith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68" y="228600"/>
            <a:ext cx="8678332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 </a:t>
            </a:r>
            <a:r>
              <a:rPr lang="en-US" dirty="0"/>
              <a:t>priorities </a:t>
            </a:r>
            <a:r>
              <a:rPr lang="en-US" dirty="0" smtClean="0"/>
              <a:t>in QOC Outcome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800" dirty="0" smtClean="0">
                <a:solidFill>
                  <a:srgbClr val="DD8047"/>
                </a:solidFill>
              </a:rPr>
              <a:t>Find intermediate clinical outcomes 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dirty="0" smtClean="0">
                <a:solidFill>
                  <a:srgbClr val="DD8047"/>
                </a:solidFill>
              </a:rPr>
              <a:t>Completion </a:t>
            </a:r>
            <a:r>
              <a:rPr lang="en-US" dirty="0">
                <a:solidFill>
                  <a:srgbClr val="DD8047"/>
                </a:solidFill>
              </a:rPr>
              <a:t>of </a:t>
            </a:r>
            <a:r>
              <a:rPr lang="en-US" dirty="0" smtClean="0">
                <a:solidFill>
                  <a:srgbClr val="DD8047"/>
                </a:solidFill>
              </a:rPr>
              <a:t>therapy</a:t>
            </a:r>
            <a:endParaRPr lang="en-US" sz="2800" dirty="0" smtClean="0">
              <a:solidFill>
                <a:srgbClr val="DD8047"/>
              </a:solidFill>
            </a:endParaRPr>
          </a:p>
          <a:p>
            <a:r>
              <a:rPr lang="en-US" sz="2800" dirty="0" smtClean="0">
                <a:solidFill>
                  <a:srgbClr val="DD8047"/>
                </a:solidFill>
              </a:rPr>
              <a:t>Identify/develop and validate HRQOL measures in AYAs</a:t>
            </a:r>
          </a:p>
          <a:p>
            <a:r>
              <a:rPr lang="en-US" sz="2800" dirty="0" smtClean="0">
                <a:solidFill>
                  <a:srgbClr val="DD8047"/>
                </a:solidFill>
              </a:rPr>
              <a:t>Systematic </a:t>
            </a:r>
            <a:r>
              <a:rPr lang="en-US" sz="2800" dirty="0">
                <a:solidFill>
                  <a:srgbClr val="DD8047"/>
                </a:solidFill>
              </a:rPr>
              <a:t>data collection to measure outcomes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889" y="228600"/>
            <a:ext cx="8526159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Future priorities in QOC Outcome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D8047"/>
                </a:solidFill>
              </a:rPr>
              <a:t>Measure cost: Novel linkages of hospital and ambulatory care discharge data, multiple payer, bankruptcy claims, Cancer Research Network, MEPS supplements</a:t>
            </a:r>
          </a:p>
          <a:p>
            <a:r>
              <a:rPr lang="en-US" dirty="0" smtClean="0">
                <a:solidFill>
                  <a:srgbClr val="DD8047"/>
                </a:solidFill>
              </a:rPr>
              <a:t>Measure cost effectiveness: define utility value and QALY for AYAs</a:t>
            </a:r>
            <a:endParaRPr lang="en-US" dirty="0">
              <a:solidFill>
                <a:srgbClr val="DD80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QOC PROCESS METRICS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valid process measure has evidence-based predictive relationship to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9685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Available AYA measures are survey and consensus based not evidence-based</a:t>
            </a:r>
          </a:p>
          <a:p>
            <a:pPr lvl="1"/>
            <a:r>
              <a:rPr lang="en-US" dirty="0" smtClean="0"/>
              <a:t> Patient survey identified the elements that AYA patients felt were most critical to their care (</a:t>
            </a:r>
            <a:r>
              <a:rPr lang="en-US" dirty="0" err="1" smtClean="0"/>
              <a:t>Zebrack</a:t>
            </a:r>
            <a:r>
              <a:rPr lang="en-US" dirty="0" smtClean="0"/>
              <a:t>, 2006). </a:t>
            </a:r>
          </a:p>
          <a:p>
            <a:pPr lvl="1"/>
            <a:r>
              <a:rPr lang="en-US" dirty="0" err="1" smtClean="0"/>
              <a:t>Live</a:t>
            </a:r>
            <a:r>
              <a:rPr lang="en-US" b="1" dirty="0" err="1" smtClean="0"/>
              <a:t>STRONG</a:t>
            </a:r>
            <a:r>
              <a:rPr lang="en-US" dirty="0" smtClean="0"/>
              <a:t> Young Adult Alliance Standards of Care Task Force consensus-based critical elements of care (</a:t>
            </a:r>
            <a:r>
              <a:rPr lang="en-US" dirty="0" err="1" smtClean="0"/>
              <a:t>Zebrack</a:t>
            </a:r>
            <a:r>
              <a:rPr lang="en-US" dirty="0" smtClean="0"/>
              <a:t> 2010): </a:t>
            </a:r>
          </a:p>
          <a:p>
            <a:pPr lvl="2"/>
            <a:r>
              <a:rPr lang="en-US" dirty="0" smtClean="0"/>
              <a:t>timely detection; </a:t>
            </a:r>
          </a:p>
          <a:p>
            <a:pPr lvl="2"/>
            <a:r>
              <a:rPr lang="en-US" dirty="0" smtClean="0"/>
              <a:t>efficient processes for diagnosis, initiation of treatment, and promotion of adherence; </a:t>
            </a:r>
          </a:p>
          <a:p>
            <a:pPr lvl="2"/>
            <a:r>
              <a:rPr lang="en-US" dirty="0" smtClean="0"/>
              <a:t>access to health care professionals with AYA specific knowledge; </a:t>
            </a:r>
          </a:p>
          <a:p>
            <a:pPr lvl="2"/>
            <a:r>
              <a:rPr lang="en-US" dirty="0" smtClean="0"/>
              <a:t>research that will derive objective oncology care guidelines </a:t>
            </a:r>
          </a:p>
          <a:p>
            <a:pPr lvl="1"/>
            <a:r>
              <a:rPr lang="en-US" dirty="0" smtClean="0"/>
              <a:t>National Comprehensive Cancer Network (NCCN) supportive care guidelines- “Category 2A,” physician consensus (</a:t>
            </a:r>
            <a:r>
              <a:rPr lang="en-US" dirty="0" err="1" smtClean="0"/>
              <a:t>Coccia</a:t>
            </a:r>
            <a:r>
              <a:rPr lang="en-US" dirty="0" smtClean="0"/>
              <a:t>, 2012)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US not 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UK (Teenage Cancer Trust/ NICE): ‘A blueprint of care for teenagers and young adults with cancer’ </a:t>
            </a:r>
          </a:p>
          <a:p>
            <a:r>
              <a:rPr lang="en-US" dirty="0" smtClean="0"/>
              <a:t>Australia (</a:t>
            </a:r>
            <a:r>
              <a:rPr lang="en-US" dirty="0" err="1" smtClean="0"/>
              <a:t>CanTeen</a:t>
            </a:r>
            <a:r>
              <a:rPr lang="en-US" dirty="0" smtClean="0"/>
              <a:t> </a:t>
            </a:r>
            <a:r>
              <a:rPr lang="en-US" dirty="0"/>
              <a:t>and Cancer </a:t>
            </a:r>
            <a:r>
              <a:rPr lang="en-US" dirty="0" smtClean="0"/>
              <a:t>Australia): </a:t>
            </a:r>
            <a:r>
              <a:rPr lang="en-US" dirty="0"/>
              <a:t>‘</a:t>
            </a:r>
            <a:r>
              <a:rPr lang="en-US" dirty="0" smtClean="0"/>
              <a:t>The National Service Delivery Framework for Adolescents and Young Adults with Cancer’ </a:t>
            </a:r>
          </a:p>
          <a:p>
            <a:r>
              <a:rPr lang="en-US" dirty="0" smtClean="0"/>
              <a:t>Canada (Canadian Task Force on Adolescents and Young Adults): ‘Framework of care’ (Fernandez, 2011)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22"/>
            <a:ext cx="8229600" cy="6611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Elements of quality AYA care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5779763"/>
              </p:ext>
            </p:extLst>
          </p:nvPr>
        </p:nvGraphicFramePr>
        <p:xfrm>
          <a:off x="457200" y="945168"/>
          <a:ext cx="8229627" cy="618887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229627"/>
              </a:tblGrid>
              <a:tr h="447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0" dirty="0"/>
                        <a:t>Delivery of cancer-directed therapies with evidence of superior outcome in AYAs* </a:t>
                      </a:r>
                      <a:endParaRPr lang="en-US" sz="20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852" marR="64852" marT="0" marB="0"/>
                </a:tc>
              </a:tr>
              <a:tr h="447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/>
                        <a:t>Availability of and accrual to clinical trials* 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852" marR="64852" marT="0" marB="0"/>
                </a:tc>
              </a:tr>
              <a:tr h="447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/>
                        <a:t>Availability, discussion and use of Fertility preservation 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852" marR="64852" marT="0" marB="0"/>
                </a:tc>
              </a:tr>
              <a:tr h="447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Availability and use of Mental health services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852" marR="64852" marT="0" marB="0"/>
                </a:tc>
              </a:tr>
              <a:tr h="447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/>
                        <a:t>Availability and use of Palliative care services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852" marR="64852" marT="0" marB="0"/>
                </a:tc>
              </a:tr>
              <a:tr h="447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/>
                        <a:t>Availability and use of Survivorship services (with appropriate transition)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852" marR="64852" marT="0" marB="0"/>
                </a:tc>
              </a:tr>
              <a:tr h="447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/>
                        <a:t>Availability and use of Genetic and familial risk- assessment and counseling 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852" marR="64852" marT="0" marB="0"/>
                </a:tc>
              </a:tr>
              <a:tr h="447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/>
                        <a:t>Psychosocial needs assessment and interventions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852" marR="64852" marT="0" marB="0"/>
                </a:tc>
              </a:tr>
              <a:tr h="447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/>
                        <a:t>Socioeconomic issues (insurance, finances, work) assessment and intervention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852" marR="64852" marT="0" marB="0"/>
                </a:tc>
              </a:tr>
              <a:tr h="447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/>
                        <a:t>Health Behavior assessment and intervention (including risk-taking behavior like non-adherence, substance abuse and unsafe sex)</a:t>
                      </a: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852" marR="64852" marT="0" marB="0"/>
                </a:tc>
              </a:tr>
              <a:tr h="4472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/>
                        <a:t>Age-appropriate health communication, education, and information resources </a:t>
                      </a: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4852" marR="6485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has solid data showing difference in outcome by treatment </a:t>
            </a:r>
          </a:p>
          <a:p>
            <a:r>
              <a:rPr lang="en-US" dirty="0" smtClean="0"/>
              <a:t>For other diseases, less clarity, given confounders of disease stage/ biology and other delivery variables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therapy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AYA HOPE study</a:t>
            </a:r>
          </a:p>
          <a:p>
            <a:r>
              <a:rPr lang="en-US" dirty="0" smtClean="0"/>
              <a:t>75% received “appropriate” therapy as determined by expert clinical consensus</a:t>
            </a:r>
          </a:p>
          <a:p>
            <a:pPr lvl="1"/>
            <a:r>
              <a:rPr lang="en-US" dirty="0" smtClean="0"/>
              <a:t>44% of ALL, 79% of sarcoma</a:t>
            </a:r>
          </a:p>
          <a:p>
            <a:pPr lvl="1"/>
            <a:r>
              <a:rPr lang="en-US" dirty="0" smtClean="0"/>
              <a:t>Varied by cancer type and clinical trial participation, not </a:t>
            </a:r>
            <a:r>
              <a:rPr lang="en-US" dirty="0"/>
              <a:t>age at diagnosis, stage, race-ethnicity, SES, type of treating institution, or (among those under age 25) the specialty of the physician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9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9091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Few </a:t>
            </a:r>
            <a:r>
              <a:rPr lang="en-US" dirty="0" err="1" smtClean="0"/>
              <a:t>AYAs</a:t>
            </a:r>
            <a:r>
              <a:rPr lang="en-US" dirty="0" smtClean="0"/>
              <a:t> enrolled</a:t>
            </a:r>
          </a:p>
          <a:p>
            <a:r>
              <a:rPr lang="en-US" dirty="0" smtClean="0"/>
              <a:t>Inability to randomize and enrollment bias makes impossible to prove independent role in survival</a:t>
            </a:r>
          </a:p>
          <a:p>
            <a:r>
              <a:rPr lang="en-US" dirty="0" smtClean="0"/>
              <a:t>May relate to receipt of optimal care</a:t>
            </a:r>
          </a:p>
          <a:p>
            <a:pPr lvl="1"/>
            <a:r>
              <a:rPr lang="en-US" dirty="0" smtClean="0"/>
              <a:t>AYA HOPE study, patients enrolled in clinical trials were more likely to receive appropriate therapy relative to those not in trials (78% vs. 66%, adjusted OR = 3.4, 95% CI 1.3 - 8.7) (</a:t>
            </a:r>
            <a:r>
              <a:rPr lang="en-US" dirty="0" err="1" smtClean="0"/>
              <a:t>Potosky</a:t>
            </a:r>
            <a:r>
              <a:rPr lang="en-US" dirty="0" smtClean="0"/>
              <a:t>, in preparation). </a:t>
            </a:r>
          </a:p>
          <a:p>
            <a:r>
              <a:rPr lang="en-US" dirty="0" smtClean="0"/>
              <a:t>May move the knowledge gap as much as delivery gap</a:t>
            </a:r>
          </a:p>
          <a:p>
            <a:r>
              <a:rPr lang="en-US" dirty="0" smtClean="0"/>
              <a:t>Do we take clinical trial to patient or take patient to clinical trial?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QOC Process Metrics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422"/>
            <a:ext cx="8229600" cy="5060244"/>
          </a:xfrm>
        </p:spPr>
        <p:txBody>
          <a:bodyPr>
            <a:normAutofit fontScale="92500"/>
          </a:bodyPr>
          <a:lstStyle/>
          <a:p>
            <a:r>
              <a:rPr lang="en-US" sz="3400" dirty="0" smtClean="0">
                <a:solidFill>
                  <a:srgbClr val="DD8047"/>
                </a:solidFill>
              </a:rPr>
              <a:t>Define optimal cancer-directed care for common AYA cancers</a:t>
            </a:r>
          </a:p>
          <a:p>
            <a:pPr lvl="1"/>
            <a:r>
              <a:rPr lang="en-US" dirty="0" smtClean="0">
                <a:solidFill>
                  <a:srgbClr val="DD8047"/>
                </a:solidFill>
              </a:rPr>
              <a:t>Determine rate </a:t>
            </a:r>
            <a:r>
              <a:rPr lang="en-US" dirty="0">
                <a:solidFill>
                  <a:srgbClr val="DD8047"/>
                </a:solidFill>
              </a:rPr>
              <a:t>of receipt of optimal care for AYA </a:t>
            </a:r>
            <a:r>
              <a:rPr lang="en-US" dirty="0" smtClean="0">
                <a:solidFill>
                  <a:srgbClr val="DD8047"/>
                </a:solidFill>
              </a:rPr>
              <a:t>cancers</a:t>
            </a:r>
          </a:p>
          <a:p>
            <a:r>
              <a:rPr lang="en-US" sz="3400" dirty="0" smtClean="0">
                <a:solidFill>
                  <a:srgbClr val="DD8047"/>
                </a:solidFill>
              </a:rPr>
              <a:t>Study patient adherence </a:t>
            </a:r>
          </a:p>
          <a:p>
            <a:pPr lvl="1"/>
            <a:r>
              <a:rPr lang="en-US" sz="3100" dirty="0" smtClean="0">
                <a:solidFill>
                  <a:srgbClr val="DD8047"/>
                </a:solidFill>
              </a:rPr>
              <a:t>Validate </a:t>
            </a:r>
            <a:r>
              <a:rPr lang="en-US" sz="3100" dirty="0">
                <a:solidFill>
                  <a:srgbClr val="DD8047"/>
                </a:solidFill>
              </a:rPr>
              <a:t>impact on outcomes</a:t>
            </a:r>
            <a:endParaRPr lang="en-US" sz="3100" dirty="0" smtClean="0">
              <a:solidFill>
                <a:srgbClr val="DD8047"/>
              </a:solidFill>
            </a:endParaRPr>
          </a:p>
          <a:p>
            <a:pPr lvl="1"/>
            <a:r>
              <a:rPr lang="en-US" sz="3100" dirty="0" smtClean="0">
                <a:solidFill>
                  <a:srgbClr val="DD8047"/>
                </a:solidFill>
              </a:rPr>
              <a:t>Interventional studies</a:t>
            </a:r>
          </a:p>
          <a:p>
            <a:r>
              <a:rPr lang="en-US" sz="3400" dirty="0" smtClean="0">
                <a:solidFill>
                  <a:srgbClr val="DD8047"/>
                </a:solidFill>
              </a:rPr>
              <a:t>Standardize definition and validate relationship with outcome </a:t>
            </a:r>
            <a:r>
              <a:rPr lang="en-US" sz="3400" dirty="0">
                <a:solidFill>
                  <a:srgbClr val="DD8047"/>
                </a:solidFill>
              </a:rPr>
              <a:t>of elements of AYA-specific  </a:t>
            </a:r>
            <a:r>
              <a:rPr lang="en-US" sz="3400" dirty="0" smtClean="0">
                <a:solidFill>
                  <a:srgbClr val="DD8047"/>
                </a:solidFill>
              </a:rPr>
              <a:t>supportive care (NCCN guidelines)</a:t>
            </a:r>
          </a:p>
          <a:p>
            <a:pPr lvl="1"/>
            <a:r>
              <a:rPr lang="en-US" dirty="0" smtClean="0">
                <a:solidFill>
                  <a:srgbClr val="DD8047"/>
                </a:solidFill>
              </a:rPr>
              <a:t>Determine rate of receipt </a:t>
            </a:r>
            <a:r>
              <a:rPr lang="en-US" dirty="0">
                <a:solidFill>
                  <a:srgbClr val="DD8047"/>
                </a:solidFill>
              </a:rPr>
              <a:t>of optimal supportive care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7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Health Services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is best outcome? (gold standard)</a:t>
            </a:r>
          </a:p>
          <a:p>
            <a:r>
              <a:rPr lang="en-US" dirty="0"/>
              <a:t>What elements of health care produce that outcome? (quality of care)</a:t>
            </a:r>
          </a:p>
          <a:p>
            <a:r>
              <a:rPr lang="en-US" dirty="0"/>
              <a:t>Who/Where is delivering those elements? (centers of excellence)</a:t>
            </a:r>
          </a:p>
          <a:p>
            <a:r>
              <a:rPr lang="en-US" dirty="0"/>
              <a:t>Why isn't everyone?(QOC delivery barriers)</a:t>
            </a:r>
          </a:p>
          <a:p>
            <a:r>
              <a:rPr lang="en-US" dirty="0"/>
              <a:t>Are patients getting to those providers/places that deliver QOC? (access)</a:t>
            </a:r>
          </a:p>
          <a:p>
            <a:r>
              <a:rPr lang="en-US" dirty="0"/>
              <a:t>What characteristics of patients determine if they get QOC? (disparities)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QOC STRUCTURAL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Provider Expertise or Specialty </a:t>
            </a:r>
          </a:p>
          <a:p>
            <a:r>
              <a:rPr lang="en-US" dirty="0" smtClean="0"/>
              <a:t>Sites of care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Hypothetical benefit on outcome, but no </a:t>
            </a:r>
            <a:r>
              <a:rPr lang="en-US" dirty="0"/>
              <a:t>identified </a:t>
            </a:r>
            <a:r>
              <a:rPr lang="en-US" dirty="0" smtClean="0"/>
              <a:t>studies </a:t>
            </a:r>
            <a:r>
              <a:rPr lang="en-US" dirty="0"/>
              <a:t>(other than “specialty” structural outcome analysis)</a:t>
            </a:r>
          </a:p>
          <a:p>
            <a:endParaRPr lang="en-US" dirty="0" smtClean="0">
              <a:solidFill>
                <a:srgbClr val="DD8047"/>
              </a:solidFill>
            </a:endParaRPr>
          </a:p>
          <a:p>
            <a:r>
              <a:rPr lang="en-US" dirty="0" smtClean="0">
                <a:solidFill>
                  <a:srgbClr val="DD8047"/>
                </a:solidFill>
              </a:rPr>
              <a:t>Need clarification of “expertise”</a:t>
            </a:r>
          </a:p>
          <a:p>
            <a:pPr lvl="1"/>
            <a:r>
              <a:rPr lang="en-US" dirty="0" smtClean="0">
                <a:solidFill>
                  <a:srgbClr val="DD8047"/>
                </a:solidFill>
              </a:rPr>
              <a:t>Volume</a:t>
            </a:r>
          </a:p>
          <a:p>
            <a:pPr lvl="1"/>
            <a:r>
              <a:rPr lang="en-US" dirty="0" smtClean="0">
                <a:solidFill>
                  <a:srgbClr val="DD8047"/>
                </a:solidFill>
              </a:rPr>
              <a:t>Tumor specific or age specific</a:t>
            </a:r>
          </a:p>
          <a:p>
            <a:pPr lvl="1"/>
            <a:r>
              <a:rPr lang="en-US" dirty="0" smtClean="0">
                <a:solidFill>
                  <a:srgbClr val="DD8047"/>
                </a:solidFill>
              </a:rPr>
              <a:t>Specific training ( </a:t>
            </a:r>
            <a:r>
              <a:rPr lang="en-US" dirty="0" err="1" smtClean="0">
                <a:solidFill>
                  <a:srgbClr val="DD8047"/>
                </a:solidFill>
              </a:rPr>
              <a:t>peds</a:t>
            </a:r>
            <a:r>
              <a:rPr lang="en-US" dirty="0" smtClean="0">
                <a:solidFill>
                  <a:srgbClr val="DD8047"/>
                </a:solidFill>
              </a:rPr>
              <a:t> </a:t>
            </a:r>
            <a:r>
              <a:rPr lang="en-US" dirty="0" err="1" smtClean="0">
                <a:solidFill>
                  <a:srgbClr val="DD8047"/>
                </a:solidFill>
              </a:rPr>
              <a:t>onc</a:t>
            </a:r>
            <a:r>
              <a:rPr lang="en-US" dirty="0" smtClean="0">
                <a:solidFill>
                  <a:srgbClr val="DD8047"/>
                </a:solidFill>
              </a:rPr>
              <a:t>/med </a:t>
            </a:r>
            <a:r>
              <a:rPr lang="en-US" dirty="0" err="1" smtClean="0">
                <a:solidFill>
                  <a:srgbClr val="DD8047"/>
                </a:solidFill>
              </a:rPr>
              <a:t>onc</a:t>
            </a:r>
            <a:r>
              <a:rPr lang="en-US" dirty="0" smtClean="0">
                <a:solidFill>
                  <a:srgbClr val="DD8047"/>
                </a:solidFill>
              </a:rPr>
              <a:t> </a:t>
            </a:r>
            <a:r>
              <a:rPr lang="en-US" dirty="0" err="1" smtClean="0">
                <a:solidFill>
                  <a:srgbClr val="DD8047"/>
                </a:solidFill>
              </a:rPr>
              <a:t>vs</a:t>
            </a:r>
            <a:r>
              <a:rPr lang="en-US" dirty="0" smtClean="0">
                <a:solidFill>
                  <a:srgbClr val="DD8047"/>
                </a:solidFill>
              </a:rPr>
              <a:t> AYA </a:t>
            </a:r>
            <a:r>
              <a:rPr lang="en-US" dirty="0" err="1" smtClean="0">
                <a:solidFill>
                  <a:srgbClr val="DD8047"/>
                </a:solidFill>
              </a:rPr>
              <a:t>onc</a:t>
            </a:r>
            <a:r>
              <a:rPr lang="en-US" dirty="0" smtClean="0">
                <a:solidFill>
                  <a:srgbClr val="DD8047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expertise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Several training programs in development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Evaluation of training should include:</a:t>
            </a:r>
          </a:p>
          <a:p>
            <a:pPr marL="971550" lvl="1" indent="-514350">
              <a:buAutoNum type="arabicParenR"/>
            </a:pPr>
            <a:r>
              <a:rPr lang="en-US" dirty="0" smtClean="0">
                <a:solidFill>
                  <a:schemeClr val="accent2"/>
                </a:solidFill>
              </a:rPr>
              <a:t>process evaluation (quality of educational material and activities) </a:t>
            </a:r>
          </a:p>
          <a:p>
            <a:pPr marL="971550" lvl="1" indent="-514350">
              <a:buAutoNum type="arabicParenR"/>
            </a:pPr>
            <a:r>
              <a:rPr lang="en-US" dirty="0" smtClean="0">
                <a:solidFill>
                  <a:schemeClr val="accent2"/>
                </a:solidFill>
              </a:rPr>
              <a:t>outcome evaluation (provider theoretical knowledge, practical skill, attitude, and behavior)</a:t>
            </a:r>
            <a:endParaRPr lang="en-US" dirty="0">
              <a:solidFill>
                <a:schemeClr val="accent2"/>
              </a:solidFill>
            </a:endParaRPr>
          </a:p>
          <a:p>
            <a:pPr marL="971550" lvl="1" indent="-514350">
              <a:buAutoNum type="arabicParenR"/>
            </a:pPr>
            <a:r>
              <a:rPr lang="en-US" dirty="0" smtClean="0">
                <a:solidFill>
                  <a:schemeClr val="accent2"/>
                </a:solidFill>
              </a:rPr>
              <a:t>impact evaluation (change in quality of medical care) 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Sites of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89779" y="1600200"/>
            <a:ext cx="872977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2 studies of differences in survival based on site</a:t>
            </a:r>
          </a:p>
          <a:p>
            <a:pPr lvl="1"/>
            <a:r>
              <a:rPr lang="en-US" dirty="0" smtClean="0"/>
              <a:t>15-19 year olds with pediatric</a:t>
            </a:r>
            <a:r>
              <a:rPr lang="en-US" dirty="0"/>
              <a:t>-specific </a:t>
            </a:r>
            <a:r>
              <a:rPr lang="en-US" dirty="0" smtClean="0"/>
              <a:t>cancers treated at a non-COG institutions have lower 5-year actuarial survival rates (</a:t>
            </a:r>
            <a:r>
              <a:rPr lang="en-US" dirty="0"/>
              <a:t>Howell, 2007)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15</a:t>
            </a:r>
            <a:r>
              <a:rPr lang="en-US" dirty="0"/>
              <a:t>-19 year olds with </a:t>
            </a:r>
            <a:r>
              <a:rPr lang="en-US" dirty="0" smtClean="0"/>
              <a:t>adult-type tumors may have better survival rates at </a:t>
            </a:r>
            <a:r>
              <a:rPr lang="en-US" dirty="0"/>
              <a:t>non-pediatric institutions (Bleyer, 2010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7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AYA Program Review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23 Self-identified “AYA Programs” were found. </a:t>
            </a:r>
          </a:p>
          <a:p>
            <a:pPr marL="0" indent="0">
              <a:buNone/>
            </a:pPr>
            <a:r>
              <a:rPr lang="en-US" dirty="0" smtClean="0"/>
              <a:t>20 Programs reachable and invited to participate in a 2-part information gathering.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800" dirty="0" smtClean="0"/>
              <a:t>Part 1: Phone interview on NCCN AYA Care 	Guidelines (n=20)</a:t>
            </a:r>
          </a:p>
          <a:p>
            <a:pPr marL="0" indent="0">
              <a:buNone/>
            </a:pPr>
            <a:r>
              <a:rPr lang="en-US" sz="2800" dirty="0" smtClean="0"/>
              <a:t>	Part 2: Survey on </a:t>
            </a:r>
            <a:r>
              <a:rPr lang="en-US" sz="2800" dirty="0" err="1" smtClean="0"/>
              <a:t>LiveStrong</a:t>
            </a:r>
            <a:r>
              <a:rPr lang="en-US" sz="2800" dirty="0" smtClean="0"/>
              <a:t> YAA Critical Elements 		(n=17)</a:t>
            </a:r>
          </a:p>
        </p:txBody>
      </p:sp>
    </p:spTree>
    <p:extLst>
      <p:ext uri="{BB962C8B-B14F-4D97-AF65-F5344CB8AC3E}">
        <p14:creationId xmlns:p14="http://schemas.microsoft.com/office/powerpoint/2010/main" val="8110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 Program Components emerged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Psychosocial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Approach to treatment</a:t>
            </a:r>
          </a:p>
          <a:p>
            <a:pPr marL="0" indent="0">
              <a:buNone/>
            </a:pPr>
            <a:r>
              <a:rPr lang="en-US" dirty="0" smtClean="0"/>
              <a:t>Financial </a:t>
            </a:r>
            <a:r>
              <a:rPr lang="en-US" dirty="0"/>
              <a:t>and Concrete Resources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Fertility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Education and Communication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Palliative </a:t>
            </a:r>
            <a:r>
              <a:rPr lang="en-US" dirty="0"/>
              <a:t>Care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Survivorship </a:t>
            </a:r>
            <a:r>
              <a:rPr lang="en-US" dirty="0"/>
              <a:t>care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 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     </a:t>
            </a:r>
          </a:p>
          <a:p>
            <a:pPr marL="0" indent="0">
              <a:buNone/>
            </a:pPr>
            <a:r>
              <a:rPr lang="en-US" dirty="0" smtClean="0"/>
              <a:t>Research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06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focus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 did not have an adult/pediatric partner</a:t>
            </a:r>
          </a:p>
          <a:p>
            <a:r>
              <a:rPr lang="en-US" dirty="0" smtClean="0"/>
              <a:t>10 are serving the entire AYA age group</a:t>
            </a:r>
          </a:p>
          <a:p>
            <a:r>
              <a:rPr lang="en-US" dirty="0" smtClean="0"/>
              <a:t>19 report having an AYA champion </a:t>
            </a:r>
          </a:p>
          <a:p>
            <a:r>
              <a:rPr lang="en-US" dirty="0" smtClean="0"/>
              <a:t>14 report having program staff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Differing structural focus</a:t>
            </a:r>
          </a:p>
          <a:p>
            <a:r>
              <a:rPr lang="en-US" dirty="0"/>
              <a:t>P</a:t>
            </a:r>
            <a:r>
              <a:rPr lang="en-US" dirty="0" smtClean="0"/>
              <a:t>sychosocial care</a:t>
            </a:r>
          </a:p>
          <a:p>
            <a:r>
              <a:rPr lang="en-US" dirty="0" smtClean="0"/>
              <a:t>Fertility preservation</a:t>
            </a:r>
          </a:p>
          <a:p>
            <a:r>
              <a:rPr lang="en-US" dirty="0" smtClean="0"/>
              <a:t>Disease-based</a:t>
            </a:r>
          </a:p>
          <a:p>
            <a:r>
              <a:rPr lang="en-US" dirty="0" smtClean="0"/>
              <a:t>Consult service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03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</a:t>
            </a:r>
            <a:r>
              <a:rPr lang="en-US" dirty="0" smtClean="0"/>
              <a:t>ost common activities within most common components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41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Fertility</a:t>
            </a:r>
          </a:p>
          <a:p>
            <a:r>
              <a:rPr lang="en-US" sz="2400" dirty="0" smtClean="0"/>
              <a:t>General discussion of risks and options</a:t>
            </a:r>
          </a:p>
          <a:p>
            <a:r>
              <a:rPr lang="en-US" sz="2400" dirty="0" smtClean="0"/>
              <a:t>Referral within 24 hours</a:t>
            </a:r>
          </a:p>
          <a:p>
            <a:r>
              <a:rPr lang="en-US" sz="2400" dirty="0" smtClean="0"/>
              <a:t>Considering fertility as essential in managing AYAs</a:t>
            </a:r>
          </a:p>
          <a:p>
            <a:pPr marL="0" indent="0">
              <a:buNone/>
            </a:pPr>
            <a:r>
              <a:rPr lang="en-US" dirty="0" smtClean="0"/>
              <a:t>Education and communication</a:t>
            </a:r>
          </a:p>
          <a:p>
            <a:r>
              <a:rPr lang="en-US" sz="2200" dirty="0" smtClean="0"/>
              <a:t>Age-appropriate information</a:t>
            </a:r>
          </a:p>
          <a:p>
            <a:r>
              <a:rPr lang="en-US" sz="2200" dirty="0" smtClean="0"/>
              <a:t>Online resources</a:t>
            </a:r>
          </a:p>
          <a:p>
            <a:r>
              <a:rPr lang="en-US" sz="2200" dirty="0" smtClean="0"/>
              <a:t>Patient-Provider communication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673600" y="1600200"/>
            <a:ext cx="40132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Psychosocial intervention</a:t>
            </a:r>
          </a:p>
          <a:p>
            <a:r>
              <a:rPr lang="en-US" sz="2200" dirty="0" smtClean="0"/>
              <a:t>Social</a:t>
            </a:r>
            <a:r>
              <a:rPr lang="en-US" sz="2200" dirty="0"/>
              <a:t>-recreational programming</a:t>
            </a:r>
          </a:p>
          <a:p>
            <a:r>
              <a:rPr lang="en-US" sz="2200" dirty="0" smtClean="0"/>
              <a:t>Face</a:t>
            </a:r>
            <a:r>
              <a:rPr lang="en-US" sz="2200" dirty="0"/>
              <a:t>-to-face peer support</a:t>
            </a:r>
          </a:p>
          <a:p>
            <a:r>
              <a:rPr lang="en-US" sz="2200" dirty="0"/>
              <a:t>Camps and retreats </a:t>
            </a:r>
          </a:p>
          <a:p>
            <a:r>
              <a:rPr lang="en-US" sz="2200" dirty="0"/>
              <a:t>Online peer support </a:t>
            </a:r>
          </a:p>
          <a:p>
            <a:r>
              <a:rPr lang="en-US" sz="2200" dirty="0"/>
              <a:t>Support for communication </a:t>
            </a:r>
          </a:p>
          <a:p>
            <a:r>
              <a:rPr lang="en-US" sz="2200" dirty="0"/>
              <a:t>AYA support groups 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62294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AYA specific research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82222" y="1760842"/>
            <a:ext cx="4614334" cy="48713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Collaboration with</a:t>
            </a:r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or more established AYA programs </a:t>
            </a:r>
          </a:p>
          <a:p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departments – adult, </a:t>
            </a:r>
            <a:r>
              <a:rPr lang="en-US" dirty="0" err="1"/>
              <a:t>peds</a:t>
            </a:r>
            <a:r>
              <a:rPr lang="en-US" dirty="0"/>
              <a:t>, adolescent medicine, specialty</a:t>
            </a:r>
          </a:p>
          <a:p>
            <a:pPr marL="0" indent="0">
              <a:buNone/>
            </a:pPr>
            <a:r>
              <a:rPr lang="en-US" dirty="0" smtClean="0"/>
              <a:t>Personnel</a:t>
            </a:r>
            <a:endParaRPr lang="en-US" dirty="0"/>
          </a:p>
          <a:p>
            <a:r>
              <a:rPr lang="en-US" dirty="0"/>
              <a:t>Interns working on AYA research</a:t>
            </a:r>
          </a:p>
          <a:p>
            <a:r>
              <a:rPr lang="en-US" dirty="0"/>
              <a:t>Interdisciplinary team</a:t>
            </a:r>
          </a:p>
          <a:p>
            <a:r>
              <a:rPr lang="en-US" dirty="0"/>
              <a:t>Faculty with protected time dedicated </a:t>
            </a:r>
          </a:p>
          <a:p>
            <a:pPr marL="0" indent="0">
              <a:buNone/>
            </a:pPr>
            <a:r>
              <a:rPr lang="en-US" dirty="0"/>
              <a:t>Funding and support</a:t>
            </a:r>
          </a:p>
          <a:p>
            <a:r>
              <a:rPr lang="en-US" dirty="0"/>
              <a:t>Pursue federal and local funding for AYA research</a:t>
            </a:r>
          </a:p>
          <a:p>
            <a:r>
              <a:rPr lang="en-US" dirty="0"/>
              <a:t>Support research with philanthropic funds and fundraising events</a:t>
            </a:r>
          </a:p>
          <a:p>
            <a:r>
              <a:rPr lang="en-US" dirty="0"/>
              <a:t>Support to faculty for preparation of grants for AYA research</a:t>
            </a:r>
          </a:p>
          <a:p>
            <a:pPr marL="0" indent="0">
              <a:buNone/>
            </a:pPr>
            <a:r>
              <a:rPr lang="en-US" dirty="0"/>
              <a:t>Open COG trials and other AYA specific or AYA relevant trials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9444" y="1943971"/>
            <a:ext cx="3949828" cy="3065473"/>
          </a:xfrm>
        </p:spPr>
        <p:txBody>
          <a:bodyPr>
            <a:normAutofit/>
          </a:bodyPr>
          <a:lstStyle/>
          <a:p>
            <a:r>
              <a:rPr lang="en-US" sz="1900" dirty="0"/>
              <a:t>Communication about AYA studies including meetings and emails</a:t>
            </a:r>
          </a:p>
          <a:p>
            <a:r>
              <a:rPr lang="en-US" sz="1900" dirty="0"/>
              <a:t>Education about need for AYA research to faculty, staff, foundation</a:t>
            </a:r>
          </a:p>
          <a:p>
            <a:r>
              <a:rPr lang="en-US" sz="1900" dirty="0"/>
              <a:t>Disseminating AYA research</a:t>
            </a:r>
          </a:p>
          <a:p>
            <a:r>
              <a:rPr lang="en-US" sz="1900" dirty="0"/>
              <a:t>Assessing clinical trial enrollment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>
          <a:xfrm>
            <a:off x="457200" y="1290099"/>
            <a:ext cx="3855468" cy="4143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>
            <a:normAutofit lnSpcReduction="10000"/>
          </a:bodyPr>
          <a:lstStyle/>
          <a:p>
            <a:r>
              <a:rPr lang="en-US" sz="2200" dirty="0"/>
              <a:t>Engaging in </a:t>
            </a:r>
            <a:r>
              <a:rPr lang="en-US" sz="2200" dirty="0" smtClean="0"/>
              <a:t>research (8)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6022" y="1291494"/>
            <a:ext cx="4041775" cy="412904"/>
          </a:xfrm>
        </p:spPr>
        <p:txBody>
          <a:bodyPr>
            <a:noAutofit/>
          </a:bodyPr>
          <a:lstStyle/>
          <a:p>
            <a:r>
              <a:rPr lang="en-US" sz="2200" dirty="0" smtClean="0"/>
              <a:t>Promoting research (14)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79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Prominent Gaps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Comprehensive psychosocial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Outcome evaluation of intervention and service delivery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Engagement </a:t>
            </a:r>
            <a:r>
              <a:rPr lang="en-US" dirty="0"/>
              <a:t>in AYA-specific </a:t>
            </a:r>
            <a:r>
              <a:rPr lang="en-US" dirty="0" smtClean="0"/>
              <a:t>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5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40863" y="0"/>
            <a:ext cx="11302175" cy="70638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Priority Research in Structural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2671"/>
          </a:xfrm>
        </p:spPr>
        <p:txBody>
          <a:bodyPr>
            <a:normAutofit/>
          </a:bodyPr>
          <a:lstStyle/>
          <a:p>
            <a:pPr lvl="1"/>
            <a:r>
              <a:rPr lang="en-US" dirty="0">
                <a:solidFill>
                  <a:srgbClr val="DD8047"/>
                </a:solidFill>
              </a:rPr>
              <a:t>Determine where AYAs seen currently</a:t>
            </a:r>
          </a:p>
          <a:p>
            <a:pPr lvl="1"/>
            <a:r>
              <a:rPr lang="en-US" dirty="0">
                <a:solidFill>
                  <a:srgbClr val="DD8047"/>
                </a:solidFill>
              </a:rPr>
              <a:t>Validate that “structure” of AYA program = “process” of AYA care</a:t>
            </a:r>
          </a:p>
          <a:p>
            <a:pPr lvl="1"/>
            <a:r>
              <a:rPr lang="en-US" dirty="0">
                <a:solidFill>
                  <a:srgbClr val="DD8047"/>
                </a:solidFill>
              </a:rPr>
              <a:t>Examine clinician volume/expertise and outcome relationship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Issues in AYA Oncology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Timely and accurate diagnosis </a:t>
            </a:r>
          </a:p>
          <a:p>
            <a:r>
              <a:rPr lang="en-US" dirty="0" smtClean="0"/>
              <a:t>Timely and appropriate oncology care </a:t>
            </a:r>
          </a:p>
          <a:p>
            <a:r>
              <a:rPr lang="en-US" dirty="0" smtClean="0"/>
              <a:t>Quality oncology care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7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Delays in Diagnosis</a:t>
            </a:r>
            <a:endParaRPr lang="en-US" dirty="0"/>
          </a:p>
        </p:txBody>
      </p:sp>
      <p:pic>
        <p:nvPicPr>
          <p:cNvPr id="3" name="Picture 2" descr="1471-2296-12-100-1-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443" y="1676654"/>
            <a:ext cx="8659157" cy="44955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6324600"/>
            <a:ext cx="8229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/>
              <a:t>Hansen et </a:t>
            </a:r>
            <a:r>
              <a:rPr lang="en-US" sz="1600" dirty="0" smtClean="0"/>
              <a:t>al.  </a:t>
            </a:r>
            <a:r>
              <a:rPr lang="en-US" sz="1600" dirty="0"/>
              <a:t>BMC FP  2011; 12: 100 </a:t>
            </a:r>
            <a:r>
              <a:rPr lang="en-US" sz="1600" u="sng" dirty="0">
                <a:hlinkClick r:id="rId3"/>
              </a:rPr>
              <a:t>http://www.biomedcentral.com/1471-2296/12/100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2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Timely and Accurate 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Patient factors </a:t>
            </a:r>
          </a:p>
          <a:p>
            <a:pPr lvl="1"/>
            <a:r>
              <a:rPr lang="en-US" dirty="0" smtClean="0">
                <a:cs typeface="Arial" charset="0"/>
              </a:rPr>
              <a:t>lack </a:t>
            </a:r>
            <a:r>
              <a:rPr lang="en-US" dirty="0">
                <a:cs typeface="Arial" charset="0"/>
              </a:rPr>
              <a:t>of awareness of health care </a:t>
            </a:r>
            <a:r>
              <a:rPr lang="en-US" dirty="0" smtClean="0">
                <a:cs typeface="Arial" charset="0"/>
              </a:rPr>
              <a:t>system</a:t>
            </a:r>
          </a:p>
          <a:p>
            <a:pPr lvl="1"/>
            <a:r>
              <a:rPr lang="en-US" dirty="0" smtClean="0">
                <a:cs typeface="Arial" charset="0"/>
              </a:rPr>
              <a:t>lack </a:t>
            </a:r>
            <a:r>
              <a:rPr lang="en-US" dirty="0">
                <a:cs typeface="Arial" charset="0"/>
              </a:rPr>
              <a:t>of awareness of </a:t>
            </a:r>
            <a:r>
              <a:rPr lang="en-US" dirty="0" smtClean="0">
                <a:cs typeface="Arial" charset="0"/>
              </a:rPr>
              <a:t>worrisome </a:t>
            </a:r>
            <a:r>
              <a:rPr lang="en-US" dirty="0">
                <a:cs typeface="Arial" charset="0"/>
              </a:rPr>
              <a:t>symptoms </a:t>
            </a:r>
            <a:endParaRPr lang="en-US" dirty="0" smtClean="0">
              <a:cs typeface="Arial" charset="0"/>
            </a:endParaRPr>
          </a:p>
          <a:p>
            <a:pPr lvl="1"/>
            <a:r>
              <a:rPr lang="en-US" dirty="0" smtClean="0">
                <a:cs typeface="Arial" charset="0"/>
              </a:rPr>
              <a:t>family </a:t>
            </a:r>
            <a:r>
              <a:rPr lang="en-US" dirty="0">
                <a:cs typeface="Arial" charset="0"/>
              </a:rPr>
              <a:t>and/or social </a:t>
            </a:r>
            <a:r>
              <a:rPr lang="en-US" dirty="0" smtClean="0">
                <a:cs typeface="Arial" charset="0"/>
              </a:rPr>
              <a:t>dynamics/psychosocial</a:t>
            </a:r>
          </a:p>
          <a:p>
            <a:pPr lvl="1"/>
            <a:r>
              <a:rPr lang="en-US" dirty="0">
                <a:cs typeface="Arial" charset="0"/>
              </a:rPr>
              <a:t>l</a:t>
            </a:r>
            <a:r>
              <a:rPr lang="en-US" dirty="0" smtClean="0">
                <a:cs typeface="Arial" charset="0"/>
              </a:rPr>
              <a:t>ack of insurance </a:t>
            </a:r>
          </a:p>
        </p:txBody>
      </p:sp>
    </p:spTree>
    <p:extLst>
      <p:ext uri="{BB962C8B-B14F-4D97-AF65-F5344CB8AC3E}">
        <p14:creationId xmlns:p14="http://schemas.microsoft.com/office/powerpoint/2010/main" val="389181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Timely and Accurate 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Arial" charset="0"/>
              </a:rPr>
              <a:t>System factors </a:t>
            </a:r>
          </a:p>
          <a:p>
            <a:pPr lvl="1"/>
            <a:r>
              <a:rPr lang="en-US" dirty="0" smtClean="0">
                <a:cs typeface="Arial" charset="0"/>
              </a:rPr>
              <a:t>lack of insurance </a:t>
            </a:r>
          </a:p>
          <a:p>
            <a:pPr lvl="1"/>
            <a:r>
              <a:rPr lang="en-US" dirty="0" smtClean="0">
                <a:cs typeface="Arial" charset="0"/>
              </a:rPr>
              <a:t>poor access to care (unable to get an appointment)</a:t>
            </a:r>
          </a:p>
          <a:p>
            <a:pPr lvl="1"/>
            <a:r>
              <a:rPr lang="en-US" dirty="0" smtClean="0">
                <a:cs typeface="Arial" charset="0"/>
              </a:rPr>
              <a:t>lack of care continuity </a:t>
            </a:r>
          </a:p>
          <a:p>
            <a:r>
              <a:rPr lang="en-US" dirty="0" smtClean="0">
                <a:cs typeface="Arial" charset="0"/>
              </a:rPr>
              <a:t>Provider factors </a:t>
            </a:r>
          </a:p>
          <a:p>
            <a:pPr lvl="1"/>
            <a:r>
              <a:rPr lang="en-US" dirty="0" smtClean="0">
                <a:cs typeface="Arial" charset="0"/>
              </a:rPr>
              <a:t>lack </a:t>
            </a:r>
            <a:r>
              <a:rPr lang="en-US" dirty="0">
                <a:cs typeface="Arial" charset="0"/>
              </a:rPr>
              <a:t>of awareness of possible </a:t>
            </a:r>
            <a:r>
              <a:rPr lang="en-US" dirty="0" smtClean="0">
                <a:cs typeface="Arial" charset="0"/>
              </a:rPr>
              <a:t>diagnosis</a:t>
            </a:r>
          </a:p>
          <a:p>
            <a:pPr lvl="1"/>
            <a:r>
              <a:rPr lang="en-US" dirty="0" smtClean="0">
                <a:cs typeface="Arial" charset="0"/>
              </a:rPr>
              <a:t>lack of experience diagnosing cancer in AYA</a:t>
            </a:r>
          </a:p>
          <a:p>
            <a:pPr lvl="1"/>
            <a:r>
              <a:rPr lang="en-US" dirty="0">
                <a:cs typeface="Arial" charset="0"/>
              </a:rPr>
              <a:t>l</a:t>
            </a:r>
            <a:r>
              <a:rPr lang="en-US" dirty="0" smtClean="0">
                <a:cs typeface="Arial" charset="0"/>
              </a:rPr>
              <a:t>ack of </a:t>
            </a:r>
            <a:r>
              <a:rPr lang="en-US" dirty="0">
                <a:cs typeface="Arial" charset="0"/>
              </a:rPr>
              <a:t>time and resources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9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Timely and Accurate 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Limited data for factors in delay in AYA  </a:t>
            </a:r>
          </a:p>
          <a:p>
            <a:pPr lvl="1"/>
            <a:r>
              <a:rPr lang="en-US" dirty="0" smtClean="0"/>
              <a:t>Delay from symptoms to presentation may be most important </a:t>
            </a:r>
          </a:p>
          <a:p>
            <a:r>
              <a:rPr lang="en-US" dirty="0" smtClean="0"/>
              <a:t>“Meaningful” delay definition and effect on outcomes not clear</a:t>
            </a:r>
            <a:endParaRPr lang="en-US" dirty="0"/>
          </a:p>
          <a:p>
            <a:r>
              <a:rPr lang="en-US" dirty="0" smtClean="0"/>
              <a:t>Limited data comparing AYA versus pediatrics</a:t>
            </a:r>
          </a:p>
          <a:p>
            <a:pPr lvl="1"/>
            <a:r>
              <a:rPr lang="en-US" dirty="0" smtClean="0"/>
              <a:t>Suggesting delays in AYA</a:t>
            </a:r>
          </a:p>
          <a:p>
            <a:r>
              <a:rPr lang="en-US" dirty="0" smtClean="0"/>
              <a:t>Limited data comparing AYA versus older adult</a:t>
            </a:r>
          </a:p>
          <a:p>
            <a:pPr lvl="1"/>
            <a:r>
              <a:rPr lang="en-US" dirty="0" smtClean="0"/>
              <a:t>Variable findings, some differences by cancer type </a:t>
            </a:r>
          </a:p>
          <a:p>
            <a:r>
              <a:rPr lang="en-US" dirty="0" smtClean="0"/>
              <a:t>Most research from Europe (UK, Denmark)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Timely and Appropriate Oncology Care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 isn’t everyone getting to sites/providers that deliver best quality of care? </a:t>
            </a:r>
          </a:p>
          <a:p>
            <a:r>
              <a:rPr lang="en-US" dirty="0" smtClean="0"/>
              <a:t>Similar factors as in timely diagnosis </a:t>
            </a:r>
          </a:p>
          <a:p>
            <a:r>
              <a:rPr lang="en-US" dirty="0" smtClean="0"/>
              <a:t>BUT also in SYSTEM </a:t>
            </a:r>
          </a:p>
          <a:p>
            <a:pPr lvl="1"/>
            <a:r>
              <a:rPr lang="en-US" dirty="0" smtClean="0"/>
              <a:t>Little data on where AYAs are getting care</a:t>
            </a:r>
          </a:p>
          <a:p>
            <a:pPr lvl="1"/>
            <a:r>
              <a:rPr lang="en-US" dirty="0" smtClean="0"/>
              <a:t>Little data  on how decisions for care made </a:t>
            </a:r>
          </a:p>
          <a:p>
            <a:pPr lvl="2"/>
            <a:r>
              <a:rPr lang="en-US" dirty="0" smtClean="0"/>
              <a:t>Sites of care vary by cancer type </a:t>
            </a:r>
          </a:p>
          <a:p>
            <a:pPr lvl="2"/>
            <a:r>
              <a:rPr lang="en-US" dirty="0" smtClean="0"/>
              <a:t>Variable effect of distance to site </a:t>
            </a:r>
          </a:p>
          <a:p>
            <a:pPr lvl="2"/>
            <a:r>
              <a:rPr lang="en-US" dirty="0" smtClean="0"/>
              <a:t>Insurance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44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to Quality Care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Beyond structural issues determining </a:t>
            </a:r>
            <a:r>
              <a:rPr lang="en-US" dirty="0"/>
              <a:t>timely diagnosis and referral</a:t>
            </a:r>
            <a:r>
              <a:rPr lang="en-US" dirty="0" smtClean="0"/>
              <a:t>, what factors determine </a:t>
            </a:r>
            <a:r>
              <a:rPr lang="en-US" dirty="0"/>
              <a:t>if </a:t>
            </a:r>
            <a:r>
              <a:rPr lang="en-US" dirty="0" smtClean="0"/>
              <a:t>patients get </a:t>
            </a:r>
            <a:r>
              <a:rPr lang="en-US" dirty="0"/>
              <a:t>QOC?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ccess to/receipt of supportive </a:t>
            </a:r>
            <a:r>
              <a:rPr lang="en-US" dirty="0"/>
              <a:t>care services</a:t>
            </a:r>
            <a:endParaRPr lang="en-US" dirty="0" smtClean="0"/>
          </a:p>
          <a:p>
            <a:pPr lvl="1"/>
            <a:r>
              <a:rPr lang="en-US" dirty="0" smtClean="0"/>
              <a:t>Social work, mental health</a:t>
            </a:r>
          </a:p>
          <a:p>
            <a:pPr lvl="1"/>
            <a:r>
              <a:rPr lang="en-US" dirty="0" smtClean="0"/>
              <a:t>Fertility preservation </a:t>
            </a:r>
          </a:p>
          <a:p>
            <a:pPr lvl="1"/>
            <a:r>
              <a:rPr lang="en-US" dirty="0" smtClean="0"/>
              <a:t>Palliative care </a:t>
            </a:r>
          </a:p>
          <a:p>
            <a:r>
              <a:rPr lang="en-US" dirty="0" smtClean="0"/>
              <a:t>Patient cultural, developmental issues</a:t>
            </a:r>
          </a:p>
        </p:txBody>
      </p:sp>
    </p:spTree>
    <p:extLst>
      <p:ext uri="{BB962C8B-B14F-4D97-AF65-F5344CB8AC3E}">
        <p14:creationId xmlns:p14="http://schemas.microsoft.com/office/powerpoint/2010/main" val="406361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therapy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82143"/>
          </a:xfrm>
        </p:spPr>
        <p:txBody>
          <a:bodyPr>
            <a:normAutofit/>
          </a:bodyPr>
          <a:lstStyle/>
          <a:p>
            <a:r>
              <a:rPr lang="en-US" dirty="0" smtClean="0"/>
              <a:t>Can prescribe same protocol, but delivery not the same</a:t>
            </a:r>
          </a:p>
          <a:p>
            <a:pPr lvl="1"/>
            <a:r>
              <a:rPr lang="en-US" dirty="0" smtClean="0"/>
              <a:t>Ewing experience showed that AYA patients  prescribed same therapy at pediatric/ more experienced hospitals did better than at adult/less experienced hospitals</a:t>
            </a:r>
          </a:p>
          <a:p>
            <a:pPr lvl="1"/>
            <a:r>
              <a:rPr lang="en-US" dirty="0" smtClean="0"/>
              <a:t>Will learn from C10403 ALL study</a:t>
            </a:r>
          </a:p>
          <a:p>
            <a:r>
              <a:rPr lang="en-US" dirty="0" smtClean="0"/>
              <a:t> Delays </a:t>
            </a:r>
            <a:r>
              <a:rPr lang="en-US" dirty="0"/>
              <a:t>in </a:t>
            </a:r>
            <a:r>
              <a:rPr lang="en-US" dirty="0" smtClean="0"/>
              <a:t>therapy may be more likely in adult settings</a:t>
            </a:r>
          </a:p>
          <a:p>
            <a:pPr lvl="1"/>
            <a:r>
              <a:rPr lang="en-US" dirty="0" smtClean="0"/>
              <a:t>ALL in France</a:t>
            </a:r>
          </a:p>
          <a:p>
            <a:pPr lvl="1"/>
            <a:r>
              <a:rPr lang="en-US" dirty="0" smtClean="0"/>
              <a:t>EWS in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2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therapy DELIVERY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Patient adherence critical </a:t>
            </a:r>
          </a:p>
          <a:p>
            <a:pPr lvl="1"/>
            <a:r>
              <a:rPr lang="en-US" dirty="0" smtClean="0"/>
              <a:t>Studies in ALL oral medication show decrease adherence, but no study showing impact on survival</a:t>
            </a:r>
          </a:p>
          <a:p>
            <a:pPr lvl="1"/>
            <a:r>
              <a:rPr lang="en-US" dirty="0" smtClean="0"/>
              <a:t>One interventional study targeting adherence in AYAs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1290921058"/>
              </p:ext>
            </p:extLst>
          </p:nvPr>
        </p:nvGraphicFramePr>
        <p:xfrm>
          <a:off x="292100" y="1447800"/>
          <a:ext cx="8642350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3" name="Line 6"/>
          <p:cNvSpPr>
            <a:spLocks noChangeShapeType="1"/>
          </p:cNvSpPr>
          <p:nvPr/>
        </p:nvSpPr>
        <p:spPr bwMode="auto">
          <a:xfrm flipV="1">
            <a:off x="4648200" y="1303051"/>
            <a:ext cx="0" cy="1081789"/>
          </a:xfrm>
          <a:prstGeom prst="line">
            <a:avLst/>
          </a:prstGeom>
          <a:noFill/>
          <a:ln w="92075">
            <a:solidFill>
              <a:schemeClr val="tx1"/>
            </a:solidFill>
            <a:round/>
            <a:headEnd type="triangle" w="lg" len="lg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3473451" y="102722"/>
            <a:ext cx="1670050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Verdana" charset="0"/>
              </a:rPr>
              <a:t>ACTUAL OUTCOME FOR A POPULATION </a:t>
            </a:r>
          </a:p>
        </p:txBody>
      </p:sp>
      <p:sp>
        <p:nvSpPr>
          <p:cNvPr id="5" name="Rectangle 4"/>
          <p:cNvSpPr/>
          <p:nvPr/>
        </p:nvSpPr>
        <p:spPr>
          <a:xfrm>
            <a:off x="5281084" y="102722"/>
            <a:ext cx="1746249" cy="120032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Verdana" charset="0"/>
              </a:rPr>
              <a:t>GOLD STANDARD CARE FOR A POPULATION</a:t>
            </a:r>
            <a:endParaRPr lang="en-US" dirty="0">
              <a:latin typeface="Verdana" charset="0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6170083" y="1303051"/>
            <a:ext cx="0" cy="1081789"/>
          </a:xfrm>
          <a:prstGeom prst="line">
            <a:avLst/>
          </a:prstGeom>
          <a:noFill/>
          <a:ln w="92075">
            <a:solidFill>
              <a:schemeClr val="tx1"/>
            </a:solidFill>
            <a:round/>
            <a:headEnd type="triangle" w="lg" len="lg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61510" y="102722"/>
            <a:ext cx="1982490" cy="1200329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Verdana"/>
                <a:cs typeface="Verdana"/>
              </a:rPr>
              <a:t>HYPOTHETICAL PERFECT OUTCOME (SURVIVAL)</a:t>
            </a:r>
            <a:endParaRPr lang="en-US" dirty="0">
              <a:latin typeface="Verdana"/>
              <a:cs typeface="Verdana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8403167" y="1303051"/>
            <a:ext cx="0" cy="1081789"/>
          </a:xfrm>
          <a:prstGeom prst="line">
            <a:avLst/>
          </a:prstGeom>
          <a:noFill/>
          <a:ln w="92075">
            <a:solidFill>
              <a:schemeClr val="tx1"/>
            </a:solidFill>
            <a:round/>
            <a:headEnd type="triangle" w="lg" len="lg"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7776" y="5487264"/>
            <a:ext cx="7645392" cy="923330"/>
          </a:xfrm>
          <a:prstGeom prst="rect">
            <a:avLst/>
          </a:prstGeom>
          <a:ln w="28575" cmpd="sng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QUALITY OF CARE: “The degree to which health services for individuals and populations increase the likelihood of desired health outcomes and are consistent with current professional knowledge.”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Questions in Access to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14311"/>
            <a:ext cx="83820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Access to Timely and accurate diagnosis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What is a delay?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Are there delays? Do they influence outcomes (stage at diagnosis, survival)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Factors in delays</a:t>
            </a:r>
            <a:r>
              <a:rPr lang="en-US" dirty="0">
                <a:solidFill>
                  <a:schemeClr val="accent2"/>
                </a:solidFill>
              </a:rPr>
              <a:t>? 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dirty="0">
                <a:solidFill>
                  <a:schemeClr val="accent2"/>
                </a:solidFill>
              </a:rPr>
              <a:t>patient) provider, practice, insurance </a:t>
            </a:r>
            <a:r>
              <a:rPr lang="en-US" dirty="0" smtClean="0">
                <a:solidFill>
                  <a:schemeClr val="accent2"/>
                </a:solidFill>
              </a:rPr>
              <a:t>issues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How to intervene? </a:t>
            </a:r>
            <a:r>
              <a:rPr lang="en-US" dirty="0">
                <a:solidFill>
                  <a:schemeClr val="accent2"/>
                </a:solidFill>
              </a:rPr>
              <a:t>I</a:t>
            </a:r>
            <a:r>
              <a:rPr lang="en-US" dirty="0" smtClean="0">
                <a:solidFill>
                  <a:schemeClr val="accent2"/>
                </a:solidFill>
              </a:rPr>
              <a:t>dentify </a:t>
            </a:r>
            <a:r>
              <a:rPr lang="en-US" dirty="0">
                <a:solidFill>
                  <a:schemeClr val="accent2"/>
                </a:solidFill>
              </a:rPr>
              <a:t>target </a:t>
            </a:r>
            <a:r>
              <a:rPr lang="en-US" dirty="0" smtClean="0">
                <a:solidFill>
                  <a:schemeClr val="accent2"/>
                </a:solidFill>
              </a:rPr>
              <a:t>symptoms?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Access to Timely and appropriate oncology care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Factors influencing referral to “AYA” designated care vs. adult/pediatrics?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Access to/delivery of Quality oncology care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Factors influencing delivery of elements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Adherence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Recommended Priority Gaps in Health Services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7911"/>
          </a:xfrm>
        </p:spPr>
        <p:txBody>
          <a:bodyPr>
            <a:normAutofit/>
          </a:bodyPr>
          <a:lstStyle/>
          <a:p>
            <a:r>
              <a:rPr lang="en-US" dirty="0" smtClean="0"/>
              <a:t>Outcome Measures: </a:t>
            </a:r>
          </a:p>
          <a:p>
            <a:pPr lvl="1"/>
            <a:r>
              <a:rPr lang="en-US" dirty="0" smtClean="0"/>
              <a:t>Define intermediate outcomes</a:t>
            </a:r>
          </a:p>
          <a:p>
            <a:pPr lvl="1"/>
            <a:r>
              <a:rPr lang="en-US" dirty="0" smtClean="0"/>
              <a:t>Validate HRQOL measures in AYAs</a:t>
            </a:r>
          </a:p>
          <a:p>
            <a:pPr lvl="1"/>
            <a:r>
              <a:rPr lang="en-US" dirty="0" smtClean="0"/>
              <a:t>Measure cost </a:t>
            </a:r>
          </a:p>
          <a:p>
            <a:pPr lvl="1"/>
            <a:r>
              <a:rPr lang="en-US" dirty="0" smtClean="0"/>
              <a:t>Measure cost effectiveness- define utility value and QALY</a:t>
            </a:r>
          </a:p>
          <a:p>
            <a:pPr lvl="1"/>
            <a:r>
              <a:rPr lang="en-US" dirty="0" smtClean="0"/>
              <a:t>Measure and determine </a:t>
            </a:r>
            <a:r>
              <a:rPr lang="en-US" dirty="0"/>
              <a:t>if delay in dx linked to stage at dx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Recommended Priority Gaps in Health Services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7911"/>
          </a:xfrm>
        </p:spPr>
        <p:txBody>
          <a:bodyPr>
            <a:normAutofit/>
          </a:bodyPr>
          <a:lstStyle/>
          <a:p>
            <a:r>
              <a:rPr lang="en-US" dirty="0" smtClean="0"/>
              <a:t>Process measures</a:t>
            </a:r>
          </a:p>
          <a:p>
            <a:pPr lvl="1"/>
            <a:r>
              <a:rPr lang="en-US" dirty="0" smtClean="0"/>
              <a:t>Determine optimal cancer-directed care of common AYA cancers</a:t>
            </a:r>
          </a:p>
          <a:p>
            <a:pPr lvl="1"/>
            <a:r>
              <a:rPr lang="en-US" dirty="0" smtClean="0"/>
              <a:t>Validate relationship between elements of quality care and outcomes (especially supportive care and HRQOL)</a:t>
            </a:r>
          </a:p>
          <a:p>
            <a:pPr lvl="1"/>
            <a:r>
              <a:rPr lang="en-US" dirty="0"/>
              <a:t>Investigate interventions to decrease delays: identify target symptoms recognition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Recommended Priority Gaps in Health Services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Structural measures</a:t>
            </a:r>
          </a:p>
          <a:p>
            <a:pPr lvl="1"/>
            <a:r>
              <a:rPr lang="en-US" dirty="0" smtClean="0"/>
              <a:t>Determine where AYAs seen currently</a:t>
            </a:r>
          </a:p>
          <a:p>
            <a:pPr lvl="1"/>
            <a:r>
              <a:rPr lang="en-US" dirty="0" smtClean="0"/>
              <a:t>Validate that “structure” of AYA program = “process” of AYA care</a:t>
            </a:r>
          </a:p>
          <a:p>
            <a:pPr lvl="1"/>
            <a:r>
              <a:rPr lang="en-US" dirty="0" smtClean="0"/>
              <a:t>Examine clinician volume/expertise and outcome relationship</a:t>
            </a:r>
          </a:p>
          <a:p>
            <a:pPr lvl="1"/>
            <a:r>
              <a:rPr lang="en-US" dirty="0"/>
              <a:t>Determine (patient) provider, practice, insurance issues impacting delays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16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999" y="261270"/>
            <a:ext cx="865011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QUALITY OF CARE OUTCOME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369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1F497D"/>
                </a:solidFill>
              </a:rPr>
              <a:t>TUMOR</a:t>
            </a:r>
          </a:p>
          <a:p>
            <a:r>
              <a:rPr lang="en-US" dirty="0" smtClean="0"/>
              <a:t>Disease-free survival</a:t>
            </a:r>
          </a:p>
          <a:p>
            <a:r>
              <a:rPr lang="en-US" dirty="0" smtClean="0"/>
              <a:t>Overall survival </a:t>
            </a:r>
          </a:p>
          <a:p>
            <a:pPr lvl="1"/>
            <a:r>
              <a:rPr lang="en-US" dirty="0" smtClean="0"/>
              <a:t>Cancer as cause of death</a:t>
            </a:r>
          </a:p>
          <a:p>
            <a:pPr lvl="1"/>
            <a:r>
              <a:rPr lang="en-US" dirty="0" smtClean="0"/>
              <a:t>Treatment related morbidity as cause of death</a:t>
            </a:r>
          </a:p>
          <a:p>
            <a:pPr>
              <a:buNone/>
            </a:pPr>
            <a:r>
              <a:rPr lang="en-US" sz="3176" dirty="0" smtClean="0">
                <a:solidFill>
                  <a:srgbClr val="1F497D"/>
                </a:solidFill>
              </a:rPr>
              <a:t>PATIENT</a:t>
            </a:r>
          </a:p>
          <a:p>
            <a:r>
              <a:rPr lang="en-US" dirty="0" smtClean="0"/>
              <a:t>HRQOL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Psychological/social/spiritual/existential</a:t>
            </a:r>
          </a:p>
          <a:p>
            <a:r>
              <a:rPr lang="en-US" dirty="0"/>
              <a:t>Satisfaction with care</a:t>
            </a:r>
          </a:p>
          <a:p>
            <a:r>
              <a:rPr lang="en-US" dirty="0" smtClean="0"/>
              <a:t>Financial impact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SOCIETAL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QALY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9778" y="1600200"/>
            <a:ext cx="3640667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²"/>
            </a:pPr>
            <a:r>
              <a:rPr lang="en-US" dirty="0">
                <a:solidFill>
                  <a:srgbClr val="DD8047"/>
                </a:solidFill>
              </a:rPr>
              <a:t>What is comparison group? What is bar?</a:t>
            </a:r>
          </a:p>
          <a:p>
            <a:pPr marL="457200" indent="-457200">
              <a:buFont typeface="Wingdings" charset="2"/>
              <a:buChar char="²"/>
            </a:pPr>
            <a:r>
              <a:rPr lang="en-US" dirty="0">
                <a:solidFill>
                  <a:srgbClr val="DD8047"/>
                </a:solidFill>
              </a:rPr>
              <a:t>Influenced by many social and clinical factors besides care</a:t>
            </a:r>
          </a:p>
          <a:p>
            <a:pPr marL="457200" indent="-457200">
              <a:buFont typeface="Wingdings" charset="2"/>
              <a:buChar char="²"/>
            </a:pPr>
            <a:r>
              <a:rPr lang="en-US" dirty="0">
                <a:solidFill>
                  <a:srgbClr val="DD8047"/>
                </a:solidFill>
              </a:rPr>
              <a:t>Rarity of comparable cases </a:t>
            </a:r>
          </a:p>
          <a:p>
            <a:pPr marL="457200" indent="-457200">
              <a:buFont typeface="Wingdings" charset="2"/>
              <a:buChar char="²"/>
            </a:pPr>
            <a:r>
              <a:rPr lang="en-US" dirty="0">
                <a:solidFill>
                  <a:srgbClr val="DD8047"/>
                </a:solidFill>
              </a:rPr>
              <a:t>Length of time to obtain</a:t>
            </a:r>
          </a:p>
          <a:p>
            <a:pPr marL="457200" indent="-457200">
              <a:buFont typeface="Wingdings" charset="2"/>
              <a:buChar char="²"/>
            </a:pPr>
            <a:r>
              <a:rPr lang="en-US" dirty="0">
                <a:solidFill>
                  <a:srgbClr val="DD8047"/>
                </a:solidFill>
              </a:rPr>
              <a:t>Need intermediate outcomes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03887" y="3808780"/>
            <a:ext cx="4049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en-US" dirty="0">
                <a:solidFill>
                  <a:srgbClr val="DD8047"/>
                </a:solidFill>
              </a:rPr>
              <a:t>Lack of validation of measures in AYAs</a:t>
            </a:r>
          </a:p>
        </p:txBody>
      </p:sp>
    </p:spTree>
    <p:extLst>
      <p:ext uri="{BB962C8B-B14F-4D97-AF65-F5344CB8AC3E}">
        <p14:creationId xmlns:p14="http://schemas.microsoft.com/office/powerpoint/2010/main" val="422387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satisfaction with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Satisfaction ≠ quality of care</a:t>
            </a:r>
          </a:p>
          <a:p>
            <a:r>
              <a:rPr lang="en-US" dirty="0" smtClean="0"/>
              <a:t>But is measure of whether needs felt to be met, whether they were part of decision making</a:t>
            </a:r>
          </a:p>
          <a:p>
            <a:r>
              <a:rPr lang="en-US" dirty="0" err="1" smtClean="0"/>
              <a:t>Zebrack</a:t>
            </a:r>
            <a:r>
              <a:rPr lang="en-US" dirty="0" smtClean="0"/>
              <a:t> needs study (unmet need/met need/ no need)</a:t>
            </a:r>
          </a:p>
          <a:p>
            <a:r>
              <a:rPr lang="en-US" dirty="0" smtClean="0"/>
              <a:t>No studies evaluating relationship of unmet need and process or system variables</a:t>
            </a:r>
          </a:p>
          <a:p>
            <a:pPr lvl="1"/>
            <a:r>
              <a:rPr lang="en-US" dirty="0" smtClean="0"/>
              <a:t>British found that unmet patient needs were higher among </a:t>
            </a:r>
            <a:r>
              <a:rPr lang="en-US" dirty="0" err="1" smtClean="0"/>
              <a:t>AYAs</a:t>
            </a:r>
            <a:r>
              <a:rPr lang="en-US" dirty="0" smtClean="0"/>
              <a:t> receiving care in non-specialized units than those in specialized units with services like peer support, age-appropriate information, and age-appropriate recreational facilities (</a:t>
            </a:r>
            <a:r>
              <a:rPr lang="en-US" dirty="0" err="1" smtClean="0"/>
              <a:t>Marris</a:t>
            </a:r>
            <a:r>
              <a:rPr lang="en-US" dirty="0" smtClean="0"/>
              <a:t>, 2011)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1270"/>
            <a:ext cx="8390467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QUALITY OF CARE OUTCOME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369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1F497D"/>
                </a:solidFill>
              </a:rPr>
              <a:t>TUMOR</a:t>
            </a:r>
          </a:p>
          <a:p>
            <a:r>
              <a:rPr lang="en-US" dirty="0" smtClean="0"/>
              <a:t>Disease-free survival</a:t>
            </a:r>
          </a:p>
          <a:p>
            <a:r>
              <a:rPr lang="en-US" dirty="0" smtClean="0"/>
              <a:t>Overall survival </a:t>
            </a:r>
          </a:p>
          <a:p>
            <a:pPr lvl="1"/>
            <a:r>
              <a:rPr lang="en-US" dirty="0" smtClean="0"/>
              <a:t>Cancer as cause of death</a:t>
            </a:r>
          </a:p>
          <a:p>
            <a:pPr lvl="1"/>
            <a:r>
              <a:rPr lang="en-US" dirty="0" smtClean="0"/>
              <a:t>Treatment related morbidity as cause of death</a:t>
            </a:r>
          </a:p>
          <a:p>
            <a:pPr>
              <a:buNone/>
            </a:pPr>
            <a:r>
              <a:rPr lang="en-US" sz="3176" dirty="0" smtClean="0">
                <a:solidFill>
                  <a:srgbClr val="1F497D"/>
                </a:solidFill>
              </a:rPr>
              <a:t>PATIENT</a:t>
            </a:r>
          </a:p>
          <a:p>
            <a:r>
              <a:rPr lang="en-US" dirty="0" smtClean="0"/>
              <a:t>HRQOL</a:t>
            </a:r>
          </a:p>
          <a:p>
            <a:pPr lvl="1"/>
            <a:r>
              <a:rPr lang="en-US" dirty="0" smtClean="0"/>
              <a:t>Physical</a:t>
            </a:r>
          </a:p>
          <a:p>
            <a:pPr lvl="1"/>
            <a:r>
              <a:rPr lang="en-US" dirty="0" smtClean="0"/>
              <a:t>Psychological/social/spiritual/existential</a:t>
            </a:r>
          </a:p>
          <a:p>
            <a:r>
              <a:rPr lang="en-US" dirty="0"/>
              <a:t>Satisfaction with care</a:t>
            </a:r>
          </a:p>
          <a:p>
            <a:r>
              <a:rPr lang="en-US" dirty="0" smtClean="0"/>
              <a:t>Financial impact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SOCIETAL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QALY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36958"/>
          </a:xfrm>
        </p:spPr>
        <p:txBody>
          <a:bodyPr>
            <a:normAutofit/>
          </a:bodyPr>
          <a:lstStyle/>
          <a:p>
            <a:r>
              <a:rPr lang="en-US" dirty="0" smtClean="0"/>
              <a:t>HOPE study: 625 reported negative impact</a:t>
            </a:r>
          </a:p>
          <a:p>
            <a:r>
              <a:rPr lang="en-US" dirty="0" smtClean="0"/>
              <a:t>MEPS: compared with peers, AYA survivors have:</a:t>
            </a:r>
          </a:p>
          <a:p>
            <a:pPr lvl="1"/>
            <a:r>
              <a:rPr lang="en-US" dirty="0" smtClean="0"/>
              <a:t> nearly 2x mean annual health care expenditures</a:t>
            </a:r>
          </a:p>
          <a:p>
            <a:pPr lvl="1"/>
            <a:r>
              <a:rPr lang="en-US" dirty="0" smtClean="0"/>
              <a:t>Increased likelihood to be unable to work due to illness, have missed work days and have higher numbers of lost productivity days </a:t>
            </a:r>
          </a:p>
          <a:p>
            <a:pPr lvl="1"/>
            <a:r>
              <a:rPr lang="en-US" dirty="0" smtClean="0"/>
              <a:t>2x mean annual lost productivity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Societal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No studies have examined cost to deliver recommended cancer-directed therapies (</a:t>
            </a:r>
            <a:r>
              <a:rPr lang="en-US" dirty="0" err="1" smtClean="0"/>
              <a:t>eg</a:t>
            </a:r>
            <a:r>
              <a:rPr lang="en-US" dirty="0" smtClean="0"/>
              <a:t> pediatric </a:t>
            </a:r>
            <a:r>
              <a:rPr lang="en-US" dirty="0" err="1" smtClean="0"/>
              <a:t>vs</a:t>
            </a:r>
            <a:r>
              <a:rPr lang="en-US" dirty="0" smtClean="0"/>
              <a:t> adult based ALL therapy) or recommended supportive care</a:t>
            </a:r>
          </a:p>
          <a:p>
            <a:pPr lvl="1"/>
            <a:r>
              <a:rPr lang="en-US" dirty="0" smtClean="0"/>
              <a:t>No reports on cost to develop an “AYA program”</a:t>
            </a:r>
          </a:p>
          <a:p>
            <a:r>
              <a:rPr lang="en-US" dirty="0" smtClean="0"/>
              <a:t>QALY and cost-effectiveness</a:t>
            </a:r>
          </a:p>
          <a:p>
            <a:pPr lvl="1"/>
            <a:r>
              <a:rPr lang="en-US" dirty="0"/>
              <a:t>No studies calculating </a:t>
            </a:r>
            <a:r>
              <a:rPr lang="en-US" dirty="0" smtClean="0"/>
              <a:t>utility </a:t>
            </a:r>
            <a:r>
              <a:rPr lang="en-US" dirty="0"/>
              <a:t>values </a:t>
            </a:r>
            <a:r>
              <a:rPr lang="en-US" dirty="0" smtClean="0"/>
              <a:t>or </a:t>
            </a:r>
            <a:r>
              <a:rPr lang="en-US" dirty="0"/>
              <a:t>QALYs </a:t>
            </a:r>
            <a:r>
              <a:rPr lang="en-US" dirty="0" smtClean="0"/>
              <a:t>in </a:t>
            </a:r>
            <a:r>
              <a:rPr lang="en-US" dirty="0"/>
              <a:t>AYAs 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2724</TotalTime>
  <Words>2096</Words>
  <Application>Microsoft Office PowerPoint</Application>
  <PresentationFormat>On-screen Show (4:3)</PresentationFormat>
  <Paragraphs>311</Paragraphs>
  <Slides>43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Median</vt:lpstr>
      <vt:lpstr>AYAO WORKING GROUP 4: HEALTH SERVICES DELIVERY </vt:lpstr>
      <vt:lpstr>Health Services Delivery</vt:lpstr>
      <vt:lpstr>PowerPoint Presentation</vt:lpstr>
      <vt:lpstr>PowerPoint Presentation</vt:lpstr>
      <vt:lpstr>QUALITY OF CARE OUTCOME METRICS</vt:lpstr>
      <vt:lpstr>Patient satisfaction with care</vt:lpstr>
      <vt:lpstr>QUALITY OF CARE OUTCOME METRICS</vt:lpstr>
      <vt:lpstr>Financial impact</vt:lpstr>
      <vt:lpstr>Societal outcomes</vt:lpstr>
      <vt:lpstr>Future priorities in QOC Outcome Metrics</vt:lpstr>
      <vt:lpstr>Future priorities in QOC Outcome Metrics</vt:lpstr>
      <vt:lpstr>QOC PROCESS METRICS </vt:lpstr>
      <vt:lpstr>PROCESS METRICS</vt:lpstr>
      <vt:lpstr>Outside of US not much better</vt:lpstr>
      <vt:lpstr>Elements of quality AYA care</vt:lpstr>
      <vt:lpstr>Optimal therapy</vt:lpstr>
      <vt:lpstr>Optimal therapy delivery</vt:lpstr>
      <vt:lpstr>Clinical trial enrollment</vt:lpstr>
      <vt:lpstr>QOC Process Metrics Priorities</vt:lpstr>
      <vt:lpstr>QOC STRUCTURAL METRICS</vt:lpstr>
      <vt:lpstr>Clinical expertise</vt:lpstr>
      <vt:lpstr>Clinical expertise training</vt:lpstr>
      <vt:lpstr>Sites of Care</vt:lpstr>
      <vt:lpstr>AYA Program Review</vt:lpstr>
      <vt:lpstr>8 Program Components emerged</vt:lpstr>
      <vt:lpstr>Structure and focus differences</vt:lpstr>
      <vt:lpstr>Most common activities within most common components</vt:lpstr>
      <vt:lpstr>AYA specific research</vt:lpstr>
      <vt:lpstr>3 Prominent Gaps</vt:lpstr>
      <vt:lpstr>Priority Research in Structural Measures</vt:lpstr>
      <vt:lpstr>Access Issues in AYA Oncology</vt:lpstr>
      <vt:lpstr>Delays in Diagnosis</vt:lpstr>
      <vt:lpstr>Timely and Accurate Diagnosis </vt:lpstr>
      <vt:lpstr>Timely and Accurate Diagnosis </vt:lpstr>
      <vt:lpstr>Timely and Accurate Diagnosis </vt:lpstr>
      <vt:lpstr>Timely and Appropriate Oncology Care  </vt:lpstr>
      <vt:lpstr>Access to Quality Care </vt:lpstr>
      <vt:lpstr>Optimal therapy DELIVERY</vt:lpstr>
      <vt:lpstr>Optimal therapy DELIVERY </vt:lpstr>
      <vt:lpstr>Priority Questions in Access to Care</vt:lpstr>
      <vt:lpstr>Summary of Recommended Priority Gaps in Health Services Research</vt:lpstr>
      <vt:lpstr>Summary of Recommended Priority Gaps in Health Services Research</vt:lpstr>
      <vt:lpstr>Summary of Recommended Priority Gaps in Health Services Research</vt:lpstr>
    </vt:vector>
  </TitlesOfParts>
  <Company>OHSU Knight Cancer Institute AYA Oncology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Sites of Care</dc:title>
  <dc:creator>Rebecca Block</dc:creator>
  <cp:lastModifiedBy>temp</cp:lastModifiedBy>
  <cp:revision>52</cp:revision>
  <dcterms:created xsi:type="dcterms:W3CDTF">2013-09-15T06:31:56Z</dcterms:created>
  <dcterms:modified xsi:type="dcterms:W3CDTF">2014-01-29T22:50:10Z</dcterms:modified>
</cp:coreProperties>
</file>