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2" r:id="rId6"/>
    <p:sldId id="263" r:id="rId7"/>
    <p:sldId id="264" r:id="rId8"/>
    <p:sldId id="265" r:id="rId9"/>
    <p:sldId id="268" r:id="rId10"/>
    <p:sldId id="269" r:id="rId11"/>
    <p:sldId id="273" r:id="rId12"/>
    <p:sldId id="274" r:id="rId13"/>
    <p:sldId id="275" r:id="rId14"/>
    <p:sldId id="271" r:id="rId15"/>
    <p:sldId id="272" r:id="rId16"/>
    <p:sldId id="276" r:id="rId17"/>
    <p:sldId id="277" r:id="rId18"/>
    <p:sldId id="278" r:id="rId19"/>
    <p:sldId id="280" r:id="rId20"/>
    <p:sldId id="283" r:id="rId21"/>
    <p:sldId id="279" r:id="rId22"/>
    <p:sldId id="266" r:id="rId23"/>
    <p:sldId id="267" r:id="rId24"/>
    <p:sldId id="282" r:id="rId25"/>
    <p:sldId id="281" r:id="rId26"/>
    <p:sldId id="261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F5D4-29CD-4D10-8564-2886C40EB99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296-FBD0-49A0-AF22-EB127B83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4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F5D4-29CD-4D10-8564-2886C40EB99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296-FBD0-49A0-AF22-EB127B83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2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F5D4-29CD-4D10-8564-2886C40EB99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296-FBD0-49A0-AF22-EB127B83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6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F5D4-29CD-4D10-8564-2886C40EB99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296-FBD0-49A0-AF22-EB127B83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2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F5D4-29CD-4D10-8564-2886C40EB99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296-FBD0-49A0-AF22-EB127B83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F5D4-29CD-4D10-8564-2886C40EB99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296-FBD0-49A0-AF22-EB127B83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0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F5D4-29CD-4D10-8564-2886C40EB99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296-FBD0-49A0-AF22-EB127B83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6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F5D4-29CD-4D10-8564-2886C40EB99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296-FBD0-49A0-AF22-EB127B83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F5D4-29CD-4D10-8564-2886C40EB99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296-FBD0-49A0-AF22-EB127B83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4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F5D4-29CD-4D10-8564-2886C40EB99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296-FBD0-49A0-AF22-EB127B83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4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F5D4-29CD-4D10-8564-2886C40EB99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296-FBD0-49A0-AF22-EB127B83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3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EF5D4-29CD-4D10-8564-2886C40EB99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BB296-FBD0-49A0-AF22-EB127B83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9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Health-Related Quality of Life (HRQOL)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5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HRQOL Content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368237"/>
              </p:ext>
            </p:extLst>
          </p:nvPr>
        </p:nvGraphicFramePr>
        <p:xfrm>
          <a:off x="457200" y="1600200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362200"/>
                <a:gridCol w="1752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Spiritual/Existential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Function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Physical activity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Symptom burden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Fatigue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Pain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Comorbidities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Health behaviors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Psychiatric symptoms</a:t>
                      </a:r>
                    </a:p>
                    <a:p>
                      <a:r>
                        <a:rPr lang="en-US" dirty="0" smtClean="0"/>
                        <a:t>Benefit-finding,</a:t>
                      </a:r>
                      <a:r>
                        <a:rPr lang="en-US" baseline="0" dirty="0" smtClean="0"/>
                        <a:t> growth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Coping</a:t>
                      </a:r>
                    </a:p>
                    <a:p>
                      <a:r>
                        <a:rPr lang="en-US" dirty="0" smtClean="0"/>
                        <a:t>Developmental tasks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Identity development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Sexuality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Peer relations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 symptoms (e.g., sleep,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neuropathy, ADLs)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 effects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Risk factors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45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AYAs report higher prevalence of psychiatric symptoms (compared to normative data, non-cancer controls, older cancer patients)</a:t>
            </a:r>
          </a:p>
          <a:p>
            <a:pPr lvl="1"/>
            <a:r>
              <a:rPr lang="en-US" dirty="0" smtClean="0"/>
              <a:t>6%-41% distress</a:t>
            </a:r>
          </a:p>
          <a:p>
            <a:pPr lvl="1"/>
            <a:r>
              <a:rPr lang="en-US" dirty="0" smtClean="0"/>
              <a:t>Study findings mixed with regard to identifiable risk factors</a:t>
            </a:r>
          </a:p>
          <a:p>
            <a:pPr lvl="2"/>
            <a:r>
              <a:rPr lang="en-US" dirty="0" smtClean="0"/>
              <a:t>age, time since diagnosis, education, employment status, relationship status, cancer type/severity, treatment type, symptom burden, needs of daily living, fertility concerns, information needs, insurance status, health system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Coping strategies employed</a:t>
            </a:r>
          </a:p>
          <a:p>
            <a:pPr lvl="1"/>
            <a:r>
              <a:rPr lang="en-US" dirty="0"/>
              <a:t>Acceptance, problem-solving</a:t>
            </a:r>
          </a:p>
          <a:p>
            <a:pPr lvl="1"/>
            <a:r>
              <a:rPr lang="en-US" dirty="0"/>
              <a:t>Support seeking</a:t>
            </a:r>
          </a:p>
          <a:p>
            <a:pPr lvl="1"/>
            <a:r>
              <a:rPr lang="en-US" dirty="0"/>
              <a:t>Emotional expression (through writing, blogs)</a:t>
            </a:r>
          </a:p>
          <a:p>
            <a:pPr lvl="1"/>
            <a:r>
              <a:rPr lang="en-US" dirty="0"/>
              <a:t>Seeking normalcy</a:t>
            </a:r>
          </a:p>
          <a:p>
            <a:pPr lvl="1"/>
            <a:r>
              <a:rPr lang="en-US" dirty="0"/>
              <a:t>Physical activity</a:t>
            </a:r>
          </a:p>
          <a:p>
            <a:endParaRPr lang="en-US" dirty="0"/>
          </a:p>
          <a:p>
            <a:r>
              <a:rPr lang="en-US" dirty="0" smtClean="0"/>
              <a:t>Benefit finding, meaning-making associated with positive outcomes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Evidence of low levels of receipt/use of psychosocial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4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interventions</a:t>
            </a:r>
            <a:r>
              <a:rPr lang="en-US" dirty="0"/>
              <a:t>: promote achievement of developmental tasks</a:t>
            </a:r>
          </a:p>
          <a:p>
            <a:pPr lvl="1"/>
            <a:r>
              <a:rPr lang="en-US" dirty="0"/>
              <a:t>Identity development, sexuality, peer relationships</a:t>
            </a:r>
          </a:p>
          <a:p>
            <a:endParaRPr lang="en-US" dirty="0" smtClean="0"/>
          </a:p>
          <a:p>
            <a:r>
              <a:rPr lang="en-US" dirty="0" smtClean="0"/>
              <a:t>Intervention modalities reported</a:t>
            </a:r>
          </a:p>
          <a:p>
            <a:pPr lvl="1"/>
            <a:r>
              <a:rPr lang="en-US" dirty="0" smtClean="0"/>
              <a:t>Expressive therapy through arts, music, video-making, writing, physical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HRQOL Gaps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166428"/>
              </p:ext>
            </p:extLst>
          </p:nvPr>
        </p:nvGraphicFramePr>
        <p:xfrm>
          <a:off x="457200" y="1600200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362200"/>
                <a:gridCol w="1752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Spiritual/Existential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Function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Physical activity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Symptom burden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Fatigue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Pain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Comorbidities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Health behaviors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Psychiatric symptoms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Benefit-finding,</a:t>
                      </a:r>
                      <a:r>
                        <a:rPr lang="en-US" baseline="0" dirty="0" smtClean="0"/>
                        <a:t> growth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Coping</a:t>
                      </a:r>
                    </a:p>
                    <a:p>
                      <a:r>
                        <a:rPr lang="en-US" dirty="0" smtClean="0"/>
                        <a:t>Developmental tasks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Identity development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Sexuality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Peer relations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 symptoms (e.g., sleep,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neuropathy, ADLs)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 effects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Risk factors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GAPS</a:t>
                      </a:r>
                    </a:p>
                    <a:p>
                      <a:r>
                        <a:rPr lang="en-US" dirty="0" smtClean="0"/>
                        <a:t>Risk/resilience</a:t>
                      </a:r>
                      <a:r>
                        <a:rPr lang="en-US" baseline="0" dirty="0" smtClean="0"/>
                        <a:t> 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53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HRQOL Content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92416"/>
              </p:ext>
            </p:extLst>
          </p:nvPr>
        </p:nvGraphicFramePr>
        <p:xfrm>
          <a:off x="457200" y="1600200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752600"/>
                <a:gridCol w="23622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Spiritual/Existential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Function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Physical activity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Symptom burden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Fatigue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Pain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Comorbidities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Health behaviors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Psychiatric symptoms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Benefit-finding,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growth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Coping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Developmental tasks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Identity development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Sexuality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Peer relations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Normalcy</a:t>
                      </a:r>
                    </a:p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networks</a:t>
                      </a:r>
                    </a:p>
                    <a:p>
                      <a:r>
                        <a:rPr lang="en-US" baseline="0" dirty="0" smtClean="0"/>
                        <a:t>Stigma</a:t>
                      </a:r>
                    </a:p>
                    <a:p>
                      <a:r>
                        <a:rPr lang="en-US" baseline="0" dirty="0" smtClean="0"/>
                        <a:t>Work/school and socioeconomic status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Relationships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 symptoms (e.g., sleep,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neuropathy, ADLs)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 effects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Risk factors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Risk/resilience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factors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7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AYAs compare selves to peers</a:t>
            </a:r>
          </a:p>
          <a:p>
            <a:pPr lvl="1"/>
            <a:r>
              <a:rPr lang="en-US" dirty="0"/>
              <a:t>Fertility concerns compromise sense of normalcy</a:t>
            </a:r>
          </a:p>
          <a:p>
            <a:endParaRPr lang="en-US" dirty="0" smtClean="0"/>
          </a:p>
          <a:p>
            <a:r>
              <a:rPr lang="en-US" dirty="0" smtClean="0"/>
              <a:t>Social networks</a:t>
            </a:r>
          </a:p>
          <a:p>
            <a:pPr lvl="1"/>
            <a:r>
              <a:rPr lang="en-US" dirty="0" smtClean="0"/>
              <a:t>Friends help</a:t>
            </a:r>
          </a:p>
          <a:p>
            <a:pPr lvl="1"/>
            <a:r>
              <a:rPr lang="en-US" dirty="0" smtClean="0"/>
              <a:t>…but offer few opportunities to ask questions, receive information, process feelings, develop coping strategies</a:t>
            </a:r>
          </a:p>
        </p:txBody>
      </p:sp>
    </p:spTree>
    <p:extLst>
      <p:ext uri="{BB962C8B-B14F-4D97-AF65-F5344CB8AC3E}">
        <p14:creationId xmlns:p14="http://schemas.microsoft.com/office/powerpoint/2010/main" val="411542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Stigma and unfair treatment</a:t>
            </a:r>
          </a:p>
          <a:p>
            <a:pPr lvl="1"/>
            <a:r>
              <a:rPr lang="en-US" dirty="0" smtClean="0"/>
              <a:t>From peers, employers, government agencies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Challenges in returning to work/school</a:t>
            </a:r>
          </a:p>
          <a:p>
            <a:endParaRPr lang="en-US" dirty="0"/>
          </a:p>
          <a:p>
            <a:r>
              <a:rPr lang="en-US" dirty="0" smtClean="0"/>
              <a:t>Low SES contributes to poor HRQOL</a:t>
            </a:r>
          </a:p>
          <a:p>
            <a:endParaRPr lang="en-US" dirty="0"/>
          </a:p>
          <a:p>
            <a:r>
              <a:rPr lang="en-US" dirty="0" smtClean="0"/>
              <a:t>AYAs less likely to be married/partnered; more likely to divorce.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HRQOL Gaps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613317"/>
              </p:ext>
            </p:extLst>
          </p:nvPr>
        </p:nvGraphicFramePr>
        <p:xfrm>
          <a:off x="457200" y="1295400"/>
          <a:ext cx="82296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52600"/>
                <a:gridCol w="2514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Spiritual/Existential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Function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Physical activity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Symptom burden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Fatigue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Pain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Comorbidities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Health behaviors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Psychiatric symptoms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Benefit-finding,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growth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Coping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Developmental tasks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Identity development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Sexuality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Peer relations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Normalcy</a:t>
                      </a:r>
                    </a:p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networks</a:t>
                      </a:r>
                    </a:p>
                    <a:p>
                      <a:r>
                        <a:rPr lang="en-US" baseline="0" dirty="0" smtClean="0"/>
                        <a:t>Stigma</a:t>
                      </a:r>
                    </a:p>
                    <a:p>
                      <a:r>
                        <a:rPr lang="en-US" baseline="0" dirty="0" smtClean="0"/>
                        <a:t>Work/school and socioeconomic status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Relationships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 symptoms (e.g., sleep,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neuropathy, ADLs)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 effects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Risk factors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Risk/resilience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factors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GAPS</a:t>
                      </a:r>
                    </a:p>
                    <a:p>
                      <a:r>
                        <a:rPr lang="en-US" dirty="0" smtClean="0"/>
                        <a:t>Risk/resilience factors</a:t>
                      </a:r>
                    </a:p>
                    <a:p>
                      <a:r>
                        <a:rPr lang="en-US" dirty="0" smtClean="0"/>
                        <a:t>Family distress/impact</a:t>
                      </a:r>
                    </a:p>
                    <a:p>
                      <a:r>
                        <a:rPr lang="en-US" dirty="0" smtClean="0"/>
                        <a:t>Sexual function</a:t>
                      </a:r>
                    </a:p>
                    <a:p>
                      <a:r>
                        <a:rPr lang="en-US" dirty="0" smtClean="0"/>
                        <a:t>Body</a:t>
                      </a:r>
                      <a:r>
                        <a:rPr lang="en-US" baseline="0" dirty="0" smtClean="0"/>
                        <a:t> image/appearance</a:t>
                      </a:r>
                    </a:p>
                    <a:p>
                      <a:r>
                        <a:rPr lang="en-US" baseline="0" dirty="0" smtClean="0"/>
                        <a:t>Financial well-being</a:t>
                      </a:r>
                    </a:p>
                    <a:p>
                      <a:r>
                        <a:rPr lang="en-US" baseline="0" dirty="0" smtClean="0"/>
                        <a:t>Education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40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HRQOL Content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093616"/>
              </p:ext>
            </p:extLst>
          </p:nvPr>
        </p:nvGraphicFramePr>
        <p:xfrm>
          <a:off x="457200" y="1447800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52600"/>
                <a:gridCol w="2514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Spiritual/Existential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Function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Physical activity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Symptom burden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Fatigue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Pain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Comorbidities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Health behaviors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Psychiatric symptoms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Benefit-finding,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growth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Developmental tasks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Identity development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Sexuality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Peer relations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Normalcy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Social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networks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Stigma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Work/school and socioeconomic status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Relationships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Uncertainty</a:t>
                      </a:r>
                    </a:p>
                    <a:p>
                      <a:r>
                        <a:rPr lang="en-US" dirty="0" smtClean="0"/>
                        <a:t>Hope and</a:t>
                      </a:r>
                      <a:r>
                        <a:rPr lang="en-US" baseline="0" dirty="0" smtClean="0"/>
                        <a:t> gratitude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 symptoms (e.g., sleep,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neuropathy, ADLs)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 effects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Risk factors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Risk/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resilience factors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Risk/resilience factors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Family distress/impact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Sexual function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Body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image/appearance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Financial well-being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Education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2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Brad </a:t>
            </a:r>
            <a:r>
              <a:rPr lang="en-US" dirty="0" err="1" smtClean="0"/>
              <a:t>Zebrack</a:t>
            </a:r>
            <a:r>
              <a:rPr lang="en-US" dirty="0" smtClean="0"/>
              <a:t>, PhD, MSW, MPH, Co-Chair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University of Michigan School of Social Work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Barbara Jones, PhD, MSW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University of Texas School of Social Work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Anne Kirchhoff, PhD, MPH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Huntsman Cancer Institute, University of Utah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Erin Kent, PhD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NCI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Kelly Trevino, PhD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Rowan University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Lynne Wagner, PhD, Co-Chair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mtClean="0"/>
              <a:t>Northwestern University, Robert </a:t>
            </a:r>
            <a:r>
              <a:rPr lang="en-US" dirty="0"/>
              <a:t>H. Lurie Comprehensive Cancer </a:t>
            </a:r>
            <a:r>
              <a:rPr lang="en-US" dirty="0" smtClean="0"/>
              <a:t>Center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Sheila </a:t>
            </a:r>
            <a:r>
              <a:rPr lang="en-US" dirty="0" err="1" smtClean="0"/>
              <a:t>Santacroce</a:t>
            </a:r>
            <a:r>
              <a:rPr lang="en-US" dirty="0" smtClean="0"/>
              <a:t>, PhD, RN, APRN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UNC School of Nursing and </a:t>
            </a:r>
            <a:r>
              <a:rPr lang="en-US" dirty="0" err="1"/>
              <a:t>Lineberger</a:t>
            </a:r>
            <a:r>
              <a:rPr lang="en-US" dirty="0"/>
              <a:t> Comprehensive Cancer Center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Nina </a:t>
            </a:r>
            <a:r>
              <a:rPr lang="en-US" dirty="0" err="1" smtClean="0"/>
              <a:t>Kadan-Lottick</a:t>
            </a:r>
            <a:r>
              <a:rPr lang="en-US" dirty="0" smtClean="0"/>
              <a:t>, MD, MSPH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Yale University School of Medicine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Ashley Wilder Smith, PhD, MPH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NCI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Sarah R. </a:t>
            </a:r>
            <a:r>
              <a:rPr lang="en-US" dirty="0" err="1" smtClean="0"/>
              <a:t>Arvey</a:t>
            </a:r>
            <a:r>
              <a:rPr lang="en-US" dirty="0" smtClean="0"/>
              <a:t>, PhD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LIVESTRONG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Spiritual/Existential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Coping with Uncertainty</a:t>
            </a:r>
          </a:p>
          <a:p>
            <a:endParaRPr lang="en-US" dirty="0"/>
          </a:p>
          <a:p>
            <a:r>
              <a:rPr lang="en-US" dirty="0" smtClean="0"/>
              <a:t>Expressions of Hope and Gratitude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HRQOL Gaps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752632"/>
              </p:ext>
            </p:extLst>
          </p:nvPr>
        </p:nvGraphicFramePr>
        <p:xfrm>
          <a:off x="457200" y="1219200"/>
          <a:ext cx="82296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52600"/>
                <a:gridCol w="2514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Spiritual/Existential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Function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Physical activity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Symptom burden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Fatigue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Pain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Comorbidities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Health behaviors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 effects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Psychiatric symptoms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Benefit-finding,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growth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Coping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Developmental tasks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Identity development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Sexuality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Peer relations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Normalcy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Social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networks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Stigma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Work/school and socioeconomic status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Relationships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Uncertainty</a:t>
                      </a:r>
                    </a:p>
                    <a:p>
                      <a:r>
                        <a:rPr lang="en-US" dirty="0" smtClean="0"/>
                        <a:t>Hope and gratitude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 symptoms (e.g., sleep,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neuropathy, ADLs)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 effects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Risk factors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Risk/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resilience factors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Risk/resilience factors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Family distress/impact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Sexual function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Body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image/appearance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Financial well-being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Education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GAPS</a:t>
                      </a:r>
                    </a:p>
                    <a:p>
                      <a:r>
                        <a:rPr lang="en-US" dirty="0" smtClean="0"/>
                        <a:t>Spirituality</a:t>
                      </a:r>
                    </a:p>
                    <a:p>
                      <a:r>
                        <a:rPr lang="en-US" dirty="0" smtClean="0"/>
                        <a:t>Religiosity:</a:t>
                      </a:r>
                      <a:r>
                        <a:rPr lang="en-US" baseline="0" dirty="0" smtClean="0"/>
                        <a:t> Development of faith, practice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59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Lower rates of AYA study participation and retention as compared to older survivors</a:t>
            </a:r>
          </a:p>
          <a:p>
            <a:endParaRPr lang="en-US" dirty="0" smtClean="0"/>
          </a:p>
          <a:p>
            <a:r>
              <a:rPr lang="en-US" dirty="0" smtClean="0"/>
              <a:t>Recruitment </a:t>
            </a:r>
            <a:r>
              <a:rPr lang="en-US" dirty="0"/>
              <a:t>strategies vary in effectiveness (as per response rate)</a:t>
            </a:r>
          </a:p>
          <a:p>
            <a:pPr lvl="1"/>
            <a:r>
              <a:rPr lang="en-US" dirty="0"/>
              <a:t>Clinic-based recruitment, mailings, social media, population-based (SEER)</a:t>
            </a:r>
          </a:p>
          <a:p>
            <a:pPr lvl="1"/>
            <a:r>
              <a:rPr lang="en-US" dirty="0"/>
              <a:t>Online approaches and registries for study recruitment have mixed results re study accrual</a:t>
            </a:r>
          </a:p>
          <a:p>
            <a:endParaRPr lang="en-US" dirty="0" smtClean="0"/>
          </a:p>
          <a:p>
            <a:r>
              <a:rPr lang="en-US" dirty="0" smtClean="0"/>
              <a:t>Study </a:t>
            </a:r>
            <a:r>
              <a:rPr lang="en-US" dirty="0"/>
              <a:t>retention increased with use of peer participants, collateral contacts, and parental awareness of participation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960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 outreach (peer-to-peer recruitment) increased retention in health care</a:t>
            </a:r>
          </a:p>
          <a:p>
            <a:endParaRPr lang="en-US" dirty="0" smtClean="0"/>
          </a:p>
          <a:p>
            <a:r>
              <a:rPr lang="en-US" dirty="0" smtClean="0"/>
              <a:t>Online technology effective for intervention delivery</a:t>
            </a:r>
          </a:p>
          <a:p>
            <a:pPr lvl="1"/>
            <a:r>
              <a:rPr lang="en-US" dirty="0" smtClean="0"/>
              <a:t>Use of social media outlets (e.g., Facebook) for collecting PROs</a:t>
            </a:r>
          </a:p>
          <a:p>
            <a:endParaRPr lang="en-US" dirty="0" smtClean="0"/>
          </a:p>
          <a:p>
            <a:r>
              <a:rPr lang="en-US" dirty="0" smtClean="0"/>
              <a:t>Evidence of higher response bias in reporting inflated levels of socio-emotional functioning</a:t>
            </a:r>
          </a:p>
        </p:txBody>
      </p:sp>
    </p:spTree>
    <p:extLst>
      <p:ext uri="{BB962C8B-B14F-4D97-AF65-F5344CB8AC3E}">
        <p14:creationId xmlns:p14="http://schemas.microsoft.com/office/powerpoint/2010/main" val="375177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Few HRQOL-specific measures with reported psychometric data</a:t>
            </a:r>
          </a:p>
          <a:p>
            <a:pPr lvl="1"/>
            <a:r>
              <a:rPr lang="en-US" dirty="0" smtClean="0"/>
              <a:t>Minneapolis-Manchester QOL</a:t>
            </a:r>
          </a:p>
          <a:p>
            <a:pPr lvl="1"/>
            <a:r>
              <a:rPr lang="en-US" dirty="0" err="1" smtClean="0"/>
              <a:t>PedsQOL</a:t>
            </a:r>
            <a:endParaRPr lang="en-US" dirty="0" smtClean="0"/>
          </a:p>
          <a:p>
            <a:pPr lvl="1"/>
            <a:r>
              <a:rPr lang="en-US" dirty="0" smtClean="0"/>
              <a:t>Cancer Needs Questionnaire</a:t>
            </a:r>
          </a:p>
          <a:p>
            <a:endParaRPr lang="en-US" dirty="0"/>
          </a:p>
          <a:p>
            <a:r>
              <a:rPr lang="en-US" dirty="0" smtClean="0"/>
              <a:t>Few specific content areas covered by use of standardized measures</a:t>
            </a:r>
          </a:p>
          <a:p>
            <a:pPr lvl="1"/>
            <a:r>
              <a:rPr lang="en-US" dirty="0" smtClean="0"/>
              <a:t>Fatigue, Pain, Sleep</a:t>
            </a:r>
          </a:p>
          <a:p>
            <a:pPr lvl="1"/>
            <a:r>
              <a:rPr lang="en-US" dirty="0" smtClean="0"/>
              <a:t>Depression, Distress, Neurocognitive function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4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HRQOL Content &amp; Gaps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982261"/>
              </p:ext>
            </p:extLst>
          </p:nvPr>
        </p:nvGraphicFramePr>
        <p:xfrm>
          <a:off x="457200" y="91440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362200"/>
                <a:gridCol w="22860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Spiritual/</a:t>
                      </a:r>
                    </a:p>
                    <a:p>
                      <a:pPr algn="ctr"/>
                      <a:r>
                        <a:rPr lang="en-US" dirty="0" smtClean="0"/>
                        <a:t>Existential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Physical activity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Symptom burden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Fatigue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Pain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Comorbidities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Health behaviors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Late effects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Psychiatric symptoms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Benefit-finding,</a:t>
                      </a:r>
                      <a:r>
                        <a:rPr lang="en-US" baseline="0" dirty="0" smtClean="0"/>
                        <a:t> growth</a:t>
                      </a:r>
                      <a:endParaRPr lang="en-US" dirty="0" smtClean="0"/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Coping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Developmental tasks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Identity development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Sexuality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Peer relations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Normalcy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Social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networks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Stigma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Work/school and socioeconomic status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Relationships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Uncertainty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Hope and gratitude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Other symptoms (e.g., sleep,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neuropathy, ADLs)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Late effects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Risk factors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Risk/resilience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factors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/>
                        <a:t>Risk/resilience factors</a:t>
                      </a:r>
                    </a:p>
                    <a:p>
                      <a:r>
                        <a:rPr lang="en-US" dirty="0" smtClean="0"/>
                        <a:t>Family distress/impact</a:t>
                      </a:r>
                    </a:p>
                    <a:p>
                      <a:r>
                        <a:rPr lang="en-US" dirty="0" smtClean="0"/>
                        <a:t>Sexual function</a:t>
                      </a:r>
                    </a:p>
                    <a:p>
                      <a:r>
                        <a:rPr lang="en-US" dirty="0" smtClean="0"/>
                        <a:t>Body</a:t>
                      </a:r>
                      <a:r>
                        <a:rPr lang="en-US" baseline="0" dirty="0" smtClean="0"/>
                        <a:t> image/appearance</a:t>
                      </a:r>
                    </a:p>
                    <a:p>
                      <a:r>
                        <a:rPr lang="en-US" baseline="0" dirty="0" smtClean="0"/>
                        <a:t>Financial well-being</a:t>
                      </a:r>
                    </a:p>
                    <a:p>
                      <a:r>
                        <a:rPr lang="en-US" baseline="0" dirty="0" smtClean="0"/>
                        <a:t>Education</a:t>
                      </a:r>
                      <a:r>
                        <a:rPr lang="en-US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Spirituality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Religiosity: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Development of faith, practice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0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Rigorous designs</a:t>
            </a:r>
          </a:p>
          <a:p>
            <a:pPr lvl="1"/>
            <a:r>
              <a:rPr lang="en-US" dirty="0" smtClean="0"/>
              <a:t>Comparison groups, disease- and treatment-specific sub-groups</a:t>
            </a:r>
          </a:p>
          <a:p>
            <a:pPr lvl="1"/>
            <a:r>
              <a:rPr lang="en-US" dirty="0" smtClean="0"/>
              <a:t>Longitudinal studies w/repeated measures -- Important given relatively rapid psychosocial &amp; cognitive development</a:t>
            </a:r>
          </a:p>
          <a:p>
            <a:pPr lvl="1"/>
            <a:r>
              <a:rPr lang="en-US" dirty="0" smtClean="0"/>
              <a:t>Comparative effectiveness evaluations of non-traditional interventions (e.g., videogames, movies, creative arts, social networking) compared to conventional interventions (e.g., psychotherapy, support groups)</a:t>
            </a:r>
          </a:p>
          <a:p>
            <a:endParaRPr lang="en-US" dirty="0" smtClean="0"/>
          </a:p>
          <a:p>
            <a:r>
              <a:rPr lang="en-US" dirty="0" smtClean="0"/>
              <a:t>Instrumentation</a:t>
            </a:r>
          </a:p>
          <a:p>
            <a:pPr lvl="1"/>
            <a:r>
              <a:rPr lang="en-US" dirty="0" smtClean="0"/>
              <a:t>Deeper evaluation of function, performance, coverage of content, validity, reliability</a:t>
            </a:r>
          </a:p>
          <a:p>
            <a:pPr lvl="1"/>
            <a:r>
              <a:rPr lang="en-US" dirty="0" smtClean="0"/>
              <a:t>Use of standardized measures and </a:t>
            </a:r>
          </a:p>
          <a:p>
            <a:pPr lvl="1"/>
            <a:r>
              <a:rPr lang="en-US" dirty="0" smtClean="0"/>
              <a:t>Biomarkers with established AYA reference ranges or community norms</a:t>
            </a:r>
          </a:p>
          <a:p>
            <a:endParaRPr lang="en-US" dirty="0" smtClean="0"/>
          </a:p>
          <a:p>
            <a:r>
              <a:rPr lang="en-US" dirty="0" smtClean="0"/>
              <a:t>Health disparities</a:t>
            </a:r>
          </a:p>
          <a:p>
            <a:pPr lvl="1"/>
            <a:r>
              <a:rPr lang="en-US" dirty="0" smtClean="0"/>
              <a:t>Identify disparities in symptom burden (physical and psychosocial), and access to supportive care services</a:t>
            </a:r>
          </a:p>
          <a:p>
            <a:pPr lvl="2"/>
            <a:r>
              <a:rPr lang="en-US" sz="2600" dirty="0" smtClean="0"/>
              <a:t>By AYA characteristics: race/ethnicity, age sub-group, SES, language</a:t>
            </a:r>
          </a:p>
        </p:txBody>
      </p:sp>
    </p:spTree>
    <p:extLst>
      <p:ext uri="{BB962C8B-B14F-4D97-AF65-F5344CB8AC3E}">
        <p14:creationId xmlns:p14="http://schemas.microsoft.com/office/powerpoint/2010/main" val="429053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Intervention studies </a:t>
            </a:r>
          </a:p>
          <a:p>
            <a:pPr lvl="1"/>
            <a:r>
              <a:rPr lang="en-US" dirty="0" smtClean="0"/>
              <a:t>Reduce symptom burden</a:t>
            </a:r>
          </a:p>
          <a:p>
            <a:pPr lvl="1"/>
            <a:r>
              <a:rPr lang="en-US" dirty="0" smtClean="0"/>
              <a:t>Promote positive adaptation and coping</a:t>
            </a:r>
          </a:p>
          <a:p>
            <a:pPr lvl="1"/>
            <a:r>
              <a:rPr lang="en-US" dirty="0" smtClean="0"/>
              <a:t>Target self-efficacy/self-management (symptoms, surveillance of late effects &amp; 2</a:t>
            </a:r>
            <a:r>
              <a:rPr lang="en-US" baseline="30000" dirty="0" smtClean="0"/>
              <a:t>nd</a:t>
            </a:r>
            <a:r>
              <a:rPr lang="en-US" dirty="0" smtClean="0"/>
              <a:t> malignancies)</a:t>
            </a:r>
          </a:p>
          <a:p>
            <a:pPr lvl="1"/>
            <a:r>
              <a:rPr lang="en-US" dirty="0" smtClean="0"/>
              <a:t>Involve friends, family, peers</a:t>
            </a:r>
          </a:p>
          <a:p>
            <a:pPr lvl="1"/>
            <a:r>
              <a:rPr lang="en-US" dirty="0" smtClean="0"/>
              <a:t>Better understanding of role and potential of social networking/social 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7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Strategy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To identify gaps and recommendations via a systematic review of HRQOL literature (</a:t>
            </a:r>
            <a:r>
              <a:rPr lang="en-US" sz="3400" dirty="0"/>
              <a:t>since 2000)</a:t>
            </a:r>
          </a:p>
          <a:p>
            <a:endParaRPr lang="en-US" dirty="0" smtClean="0"/>
          </a:p>
          <a:p>
            <a:r>
              <a:rPr lang="en-US" sz="3400" dirty="0" smtClean="0"/>
              <a:t>Define search terms ‘</a:t>
            </a:r>
            <a:r>
              <a:rPr lang="en-US" sz="3400" i="1" dirty="0" smtClean="0"/>
              <a:t>Adolescent</a:t>
            </a:r>
            <a:r>
              <a:rPr lang="en-US" sz="3400" dirty="0" smtClean="0"/>
              <a:t>,’ ‘</a:t>
            </a:r>
            <a:r>
              <a:rPr lang="en-US" sz="3400" i="1" dirty="0" smtClean="0"/>
              <a:t>Young adult</a:t>
            </a:r>
            <a:r>
              <a:rPr lang="en-US" sz="3400" dirty="0" smtClean="0"/>
              <a:t>,’ + (PHYSICAL, PSYCHOLOGICAL, SOCIAL, SPIRITUAL/EXISTENTIAL, MEASUREMENT, METHODOLOGICAL)</a:t>
            </a:r>
          </a:p>
          <a:p>
            <a:pPr lvl="1"/>
            <a:r>
              <a:rPr lang="en-US" sz="3100" dirty="0" smtClean="0"/>
              <a:t>Google Scholar, </a:t>
            </a:r>
            <a:r>
              <a:rPr lang="en-US" sz="3100" dirty="0" err="1" smtClean="0"/>
              <a:t>PsychInfo</a:t>
            </a:r>
            <a:r>
              <a:rPr lang="en-US" sz="3100" dirty="0" smtClean="0"/>
              <a:t>, CINHAL</a:t>
            </a:r>
          </a:p>
          <a:p>
            <a:endParaRPr lang="en-US" dirty="0"/>
          </a:p>
          <a:p>
            <a:r>
              <a:rPr lang="en-US" sz="3400" dirty="0" smtClean="0"/>
              <a:t>Define parameters for inclusion</a:t>
            </a:r>
          </a:p>
          <a:p>
            <a:pPr lvl="1"/>
            <a:r>
              <a:rPr lang="en-US" sz="3100" dirty="0" smtClean="0"/>
              <a:t>Inclusion (Liberal): aged 15-39 years; younger and older also included; patients, survivors, survivors of childhood cancer</a:t>
            </a:r>
          </a:p>
          <a:p>
            <a:pPr lvl="1"/>
            <a:r>
              <a:rPr lang="en-US" sz="3100" dirty="0" smtClean="0"/>
              <a:t>Inclusion (Conservative): diagnosis at age 15-39 years</a:t>
            </a:r>
          </a:p>
          <a:p>
            <a:pPr lvl="1"/>
            <a:r>
              <a:rPr lang="en-US" sz="3100" dirty="0" smtClean="0"/>
              <a:t>Exclusion: sample includes subjects aged &lt;12/13 years or &gt;40 years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8177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of Literature Review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51021" y="1524000"/>
            <a:ext cx="2819400" cy="646331"/>
          </a:xfrm>
          <a:prstGeom prst="rect">
            <a:avLst/>
          </a:prstGeom>
          <a:solidFill>
            <a:schemeClr val="accent1">
              <a:tint val="40000"/>
              <a:hueOff val="0"/>
              <a:satOff val="0"/>
              <a:lumOff val="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Records identified through database search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57647" y="2706467"/>
            <a:ext cx="2819400" cy="646331"/>
          </a:xfrm>
          <a:prstGeom prst="rect">
            <a:avLst/>
          </a:prstGeom>
          <a:solidFill>
            <a:schemeClr val="accent1">
              <a:tint val="40000"/>
              <a:hueOff val="0"/>
              <a:satOff val="0"/>
              <a:lumOff val="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Records/Titles screened (Liberal inclusion)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2706467"/>
            <a:ext cx="2819400" cy="646331"/>
          </a:xfrm>
          <a:prstGeom prst="rect">
            <a:avLst/>
          </a:prstGeom>
          <a:solidFill>
            <a:schemeClr val="accent1">
              <a:tint val="40000"/>
              <a:hueOff val="0"/>
              <a:satOff val="0"/>
              <a:lumOff val="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Records excluded: </a:t>
            </a:r>
          </a:p>
          <a:p>
            <a:pPr algn="ctr"/>
            <a:r>
              <a:rPr lang="en-US" dirty="0" smtClean="0"/>
              <a:t>Not HRQOL, not 15-39 years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51021" y="3810000"/>
            <a:ext cx="2819400" cy="646331"/>
          </a:xfrm>
          <a:prstGeom prst="rect">
            <a:avLst/>
          </a:prstGeom>
          <a:solidFill>
            <a:schemeClr val="accent1">
              <a:tint val="40000"/>
              <a:hueOff val="0"/>
              <a:satOff val="0"/>
              <a:lumOff val="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Records/Titles screened</a:t>
            </a:r>
          </a:p>
          <a:p>
            <a:pPr algn="ctr"/>
            <a:r>
              <a:rPr lang="en-US" dirty="0" smtClean="0"/>
              <a:t>(Conservative inclusion)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0" y="3809999"/>
            <a:ext cx="2819400" cy="646331"/>
          </a:xfrm>
          <a:prstGeom prst="rect">
            <a:avLst/>
          </a:prstGeom>
          <a:solidFill>
            <a:schemeClr val="accent1">
              <a:tint val="40000"/>
              <a:hueOff val="0"/>
              <a:satOff val="0"/>
              <a:lumOff val="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Records excluded: </a:t>
            </a:r>
          </a:p>
          <a:p>
            <a:pPr algn="ctr"/>
            <a:r>
              <a:rPr lang="en-US" dirty="0" smtClean="0"/>
              <a:t>Not AYA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906295"/>
              </p:ext>
            </p:extLst>
          </p:nvPr>
        </p:nvGraphicFramePr>
        <p:xfrm>
          <a:off x="533400" y="5029200"/>
          <a:ext cx="81533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066800"/>
                <a:gridCol w="2286000"/>
                <a:gridCol w="1676400"/>
                <a:gridCol w="6857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Physical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Psych, Social, Spiritual/Existential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Measurement</a:t>
                      </a:r>
                      <a:r>
                        <a:rPr lang="en-US" baseline="0" dirty="0" smtClean="0"/>
                        <a:t> &amp; 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Liberal</a:t>
                      </a:r>
                      <a:r>
                        <a:rPr lang="en-US" baseline="0" dirty="0" smtClean="0"/>
                        <a:t> inclusion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Conservative inclusion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2" name="Straight Arrow Connector 21"/>
          <p:cNvCxnSpPr>
            <a:stCxn id="12" idx="2"/>
            <a:endCxn id="14" idx="0"/>
          </p:cNvCxnSpPr>
          <p:nvPr/>
        </p:nvCxnSpPr>
        <p:spPr>
          <a:xfrm>
            <a:off x="2560721" y="2170331"/>
            <a:ext cx="6626" cy="5361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2"/>
            <a:endCxn id="16" idx="0"/>
          </p:cNvCxnSpPr>
          <p:nvPr/>
        </p:nvCxnSpPr>
        <p:spPr>
          <a:xfrm flipH="1">
            <a:off x="2560721" y="3352798"/>
            <a:ext cx="6626" cy="4572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  <a:endCxn id="15" idx="1"/>
          </p:cNvCxnSpPr>
          <p:nvPr/>
        </p:nvCxnSpPr>
        <p:spPr>
          <a:xfrm>
            <a:off x="3977047" y="3029633"/>
            <a:ext cx="74735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3"/>
            <a:endCxn id="17" idx="1"/>
          </p:cNvCxnSpPr>
          <p:nvPr/>
        </p:nvCxnSpPr>
        <p:spPr>
          <a:xfrm flipV="1">
            <a:off x="3970421" y="4133165"/>
            <a:ext cx="753979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51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HRQOL Content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769131"/>
              </p:ext>
            </p:extLst>
          </p:nvPr>
        </p:nvGraphicFramePr>
        <p:xfrm>
          <a:off x="457200" y="1600200"/>
          <a:ext cx="8229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Spiritual/Existential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</a:p>
                    <a:p>
                      <a:r>
                        <a:rPr lang="en-US" dirty="0" smtClean="0"/>
                        <a:t>Physical activity</a:t>
                      </a:r>
                    </a:p>
                    <a:p>
                      <a:r>
                        <a:rPr lang="en-US" dirty="0" smtClean="0"/>
                        <a:t>Symptom burden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  Fatigue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  Pain</a:t>
                      </a:r>
                    </a:p>
                    <a:p>
                      <a:r>
                        <a:rPr lang="en-US" dirty="0" smtClean="0"/>
                        <a:t>Comorbidities</a:t>
                      </a:r>
                    </a:p>
                    <a:p>
                      <a:r>
                        <a:rPr lang="en-US" dirty="0" smtClean="0"/>
                        <a:t>Health behaviors</a:t>
                      </a:r>
                    </a:p>
                    <a:p>
                      <a:r>
                        <a:rPr lang="en-US" dirty="0" smtClean="0"/>
                        <a:t>Late effects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1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AYAs report:</a:t>
            </a:r>
          </a:p>
          <a:p>
            <a:pPr lvl="1"/>
            <a:r>
              <a:rPr lang="en-US" dirty="0" smtClean="0"/>
              <a:t>Poorer physical functioning than healthy peers or siblings (CCSS)</a:t>
            </a:r>
          </a:p>
          <a:p>
            <a:pPr lvl="1"/>
            <a:r>
              <a:rPr lang="en-US" dirty="0" smtClean="0"/>
              <a:t>Better physical functioning compared to older survivors</a:t>
            </a:r>
          </a:p>
          <a:p>
            <a:endParaRPr lang="en-US" dirty="0" smtClean="0"/>
          </a:p>
          <a:p>
            <a:r>
              <a:rPr lang="en-US" dirty="0" smtClean="0"/>
              <a:t>YAs reported greater symptom burden compared to older adults with the same cancer type</a:t>
            </a:r>
          </a:p>
          <a:p>
            <a:pPr lvl="1"/>
            <a:r>
              <a:rPr lang="en-US" dirty="0" smtClean="0"/>
              <a:t>Breast: Moderate/severe drowsiness, hair loss, </a:t>
            </a:r>
            <a:r>
              <a:rPr lang="en-US" dirty="0" err="1" smtClean="0"/>
              <a:t>sx</a:t>
            </a:r>
            <a:r>
              <a:rPr lang="en-US" dirty="0" smtClean="0"/>
              <a:t> interference in relationships</a:t>
            </a:r>
          </a:p>
          <a:p>
            <a:pPr lvl="1"/>
            <a:r>
              <a:rPr lang="en-US" dirty="0" smtClean="0"/>
              <a:t>Colorectal:  Moderate/severe </a:t>
            </a:r>
            <a:r>
              <a:rPr lang="en-US" dirty="0"/>
              <a:t>pain, fatigue, nausea, distress, drowsiness, shortness of </a:t>
            </a:r>
            <a:r>
              <a:rPr lang="en-US" dirty="0" smtClean="0"/>
              <a:t>breath, rash, and greater interference </a:t>
            </a:r>
            <a:r>
              <a:rPr lang="en-US" dirty="0"/>
              <a:t>in general activity, mood, work, relationships and life enjoyment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Diagnosis, type of treatment, age at treatment completion and time since treatment completion not correlated with HRQL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AYAs on treatment have greater symptom burden than those post-treatment, though fatigue persists for years</a:t>
            </a:r>
          </a:p>
          <a:p>
            <a:endParaRPr lang="en-US" dirty="0" smtClean="0"/>
          </a:p>
          <a:p>
            <a:r>
              <a:rPr lang="en-US" dirty="0" smtClean="0"/>
              <a:t>Fatigue and pain negatively affect HRQL</a:t>
            </a:r>
          </a:p>
          <a:p>
            <a:endParaRPr lang="en-US" dirty="0" smtClean="0"/>
          </a:p>
          <a:p>
            <a:r>
              <a:rPr lang="en-US" dirty="0" smtClean="0"/>
              <a:t>AYAs report higher rate of comorbidities (24%) than non-cancer controls (14%), including cardiovascular disease, hypertension, asthma, and disability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Well-Being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5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AYAs report levels of physical activity comparable to controls, below recommended guidelines</a:t>
            </a:r>
          </a:p>
          <a:p>
            <a:endParaRPr lang="en-US" dirty="0" smtClean="0"/>
          </a:p>
          <a:p>
            <a:r>
              <a:rPr lang="en-US" dirty="0" smtClean="0"/>
              <a:t>High proportion of AYAs report being overweight (20%) or obese (15%) with higher rate of obesity among AYAs (31%) than controls (27%)</a:t>
            </a:r>
          </a:p>
          <a:p>
            <a:endParaRPr lang="en-US" dirty="0" smtClean="0"/>
          </a:p>
          <a:p>
            <a:r>
              <a:rPr lang="en-US" dirty="0" smtClean="0"/>
              <a:t>Rates of cigarette use among AYAs estimated at 16% and 26%</a:t>
            </a:r>
          </a:p>
          <a:p>
            <a:pPr lvl="1"/>
            <a:r>
              <a:rPr lang="en-US" dirty="0" smtClean="0"/>
              <a:t>One study estimated use higher than non-cancer controls (18%)</a:t>
            </a:r>
          </a:p>
          <a:p>
            <a:pPr lvl="1"/>
            <a:r>
              <a:rPr lang="en-US" dirty="0" smtClean="0"/>
              <a:t>One study found higher rate among age-related peers (25%) and lower rate among older cancer survivors (4%)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Well-Being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HRQOL Gaps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501982"/>
              </p:ext>
            </p:extLst>
          </p:nvPr>
        </p:nvGraphicFramePr>
        <p:xfrm>
          <a:off x="457200" y="16002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981200"/>
                <a:gridCol w="12954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Spiritual/Existential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</a:p>
                    <a:p>
                      <a:r>
                        <a:rPr lang="en-US" dirty="0" smtClean="0"/>
                        <a:t>Physical activity</a:t>
                      </a:r>
                    </a:p>
                    <a:p>
                      <a:r>
                        <a:rPr lang="en-US" dirty="0" smtClean="0"/>
                        <a:t>Symptom burden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  Fatigue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  Pain</a:t>
                      </a:r>
                    </a:p>
                    <a:p>
                      <a:r>
                        <a:rPr lang="en-US" dirty="0" smtClean="0"/>
                        <a:t>Comorbidities</a:t>
                      </a:r>
                    </a:p>
                    <a:p>
                      <a:r>
                        <a:rPr lang="en-US" dirty="0" smtClean="0"/>
                        <a:t>Health behaviors</a:t>
                      </a:r>
                    </a:p>
                    <a:p>
                      <a:r>
                        <a:rPr lang="en-US" dirty="0" smtClean="0"/>
                        <a:t>Late effects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GAPS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Other symptoms (e.g., sleep,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neuropathy, ADLs)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Late effects</a:t>
                      </a:r>
                    </a:p>
                    <a:p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Biopsychosocial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risk factors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72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1596</Words>
  <Application>Microsoft Office PowerPoint</Application>
  <PresentationFormat>On-screen Show (4:3)</PresentationFormat>
  <Paragraphs>451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Health-Related Quality of Life (HRQOL)</vt:lpstr>
      <vt:lpstr>Working Group</vt:lpstr>
      <vt:lpstr>Objectives and Strategy</vt:lpstr>
      <vt:lpstr>Results of Literature Review</vt:lpstr>
      <vt:lpstr>HRQOL Content</vt:lpstr>
      <vt:lpstr>Physical Well-Being</vt:lpstr>
      <vt:lpstr>Physical Well-Being</vt:lpstr>
      <vt:lpstr>Physical Well-Being</vt:lpstr>
      <vt:lpstr>HRQOL Gaps</vt:lpstr>
      <vt:lpstr>HRQOL Content</vt:lpstr>
      <vt:lpstr>Psychological Well-Being</vt:lpstr>
      <vt:lpstr>Psychological Well-Being</vt:lpstr>
      <vt:lpstr>Psychological Well-Being</vt:lpstr>
      <vt:lpstr>HRQOL Gaps</vt:lpstr>
      <vt:lpstr>HRQOL Content</vt:lpstr>
      <vt:lpstr>Social Well-Being</vt:lpstr>
      <vt:lpstr>Social Well-Being</vt:lpstr>
      <vt:lpstr>HRQOL Gaps</vt:lpstr>
      <vt:lpstr>HRQOL Content</vt:lpstr>
      <vt:lpstr>Spiritual/Existential Well-Being</vt:lpstr>
      <vt:lpstr>HRQOL Gaps</vt:lpstr>
      <vt:lpstr>Methodology and Measurement</vt:lpstr>
      <vt:lpstr>Methodology and Measurement</vt:lpstr>
      <vt:lpstr>Methodology and Measurement</vt:lpstr>
      <vt:lpstr>Summary HRQOL Content &amp; Gaps</vt:lpstr>
      <vt:lpstr>Recommendations</vt:lpstr>
      <vt:lpstr>Recommendations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Zebrack, Bradley</dc:creator>
  <cp:lastModifiedBy>temp</cp:lastModifiedBy>
  <cp:revision>35</cp:revision>
  <dcterms:created xsi:type="dcterms:W3CDTF">2013-09-04T18:48:29Z</dcterms:created>
  <dcterms:modified xsi:type="dcterms:W3CDTF">2013-11-22T16:39:50Z</dcterms:modified>
</cp:coreProperties>
</file>