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0" r:id="rId2"/>
    <p:sldId id="269" r:id="rId3"/>
    <p:sldId id="265" r:id="rId4"/>
    <p:sldId id="257" r:id="rId5"/>
    <p:sldId id="261" r:id="rId6"/>
    <p:sldId id="262" r:id="rId7"/>
    <p:sldId id="263" r:id="rId8"/>
    <p:sldId id="264" r:id="rId9"/>
    <p:sldId id="266" r:id="rId10"/>
    <p:sldId id="267" r:id="rId11"/>
    <p:sldId id="268" r:id="rId12"/>
    <p:sldId id="25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DDDDD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p:scale>
          <a:sx n="80" d="100"/>
          <a:sy n="80" d="100"/>
        </p:scale>
        <p:origin x="-2436" y="-696"/>
      </p:cViewPr>
      <p:guideLst>
        <p:guide orient="horz" pos="2160"/>
        <p:guide pos="2880"/>
      </p:guideLst>
    </p:cSldViewPr>
  </p:slideViewPr>
  <p:outlineViewPr>
    <p:cViewPr>
      <p:scale>
        <a:sx n="33" d="100"/>
        <a:sy n="33" d="100"/>
      </p:scale>
      <p:origin x="48" y="7470"/>
    </p:cViewPr>
  </p:outlineViewPr>
  <p:notesTextViewPr>
    <p:cViewPr>
      <p:scale>
        <a:sx n="1" d="1"/>
        <a:sy n="1" d="1"/>
      </p:scale>
      <p:origin x="0" y="0"/>
    </p:cViewPr>
  </p:notesTextViewPr>
  <p:sorterViewPr>
    <p:cViewPr>
      <p:scale>
        <a:sx n="100" d="100"/>
        <a:sy n="100" d="100"/>
      </p:scale>
      <p:origin x="0" y="17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19DEAB-A669-4BD1-9947-126E5D971A63}" type="datetimeFigureOut">
              <a:rPr lang="en-US" smtClean="0"/>
              <a:t>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50000A-2D07-465B-97FA-4D6C1702162C}" type="slidenum">
              <a:rPr lang="en-US" smtClean="0"/>
              <a:t>‹#›</a:t>
            </a:fld>
            <a:endParaRPr lang="en-US"/>
          </a:p>
        </p:txBody>
      </p:sp>
    </p:spTree>
    <p:extLst>
      <p:ext uri="{BB962C8B-B14F-4D97-AF65-F5344CB8AC3E}">
        <p14:creationId xmlns:p14="http://schemas.microsoft.com/office/powerpoint/2010/main" val="358847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2BBA3-487B-4706-966C-E3D7382C3727}" type="slidenum">
              <a:rPr lang="en-US" smtClean="0"/>
              <a:pPr/>
              <a:t>3</a:t>
            </a:fld>
            <a:endParaRPr lang="en-US"/>
          </a:p>
        </p:txBody>
      </p:sp>
    </p:spTree>
    <p:extLst>
      <p:ext uri="{BB962C8B-B14F-4D97-AF65-F5344CB8AC3E}">
        <p14:creationId xmlns:p14="http://schemas.microsoft.com/office/powerpoint/2010/main" val="1873791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gradFill>
            <a:gsLst>
              <a:gs pos="0">
                <a:srgbClr val="DDDDDD"/>
              </a:gs>
              <a:gs pos="100000">
                <a:schemeClr val="tx1"/>
              </a:gs>
            </a:gsLst>
            <a:lin ang="14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aramond" pitchFamily="18"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328440"/>
            <a:ext cx="8279380" cy="7491240"/>
          </a:xfrm>
          <a:prstGeom prst="rect">
            <a:avLst/>
          </a:prstGeom>
        </p:spPr>
      </p:pic>
      <p:sp>
        <p:nvSpPr>
          <p:cNvPr id="52235" name="Rectangle 11"/>
          <p:cNvSpPr>
            <a:spLocks noGrp="1" noChangeArrowheads="1"/>
          </p:cNvSpPr>
          <p:nvPr>
            <p:ph type="ctrTitle" sz="quarter"/>
          </p:nvPr>
        </p:nvSpPr>
        <p:spPr>
          <a:xfrm>
            <a:off x="558800" y="2819401"/>
            <a:ext cx="8229600" cy="1219200"/>
          </a:xfrm>
          <a:noFill/>
        </p:spPr>
        <p:txBody>
          <a:bodyPr lIns="91440"/>
          <a:lstStyle>
            <a:lvl1pPr algn="ctr">
              <a:defRPr sz="3600" b="1">
                <a:solidFill>
                  <a:srgbClr val="080808"/>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2236" name="Rectangle 12"/>
          <p:cNvSpPr>
            <a:spLocks noGrp="1" noChangeArrowheads="1"/>
          </p:cNvSpPr>
          <p:nvPr>
            <p:ph type="subTitle" sz="quarter" idx="1"/>
          </p:nvPr>
        </p:nvSpPr>
        <p:spPr>
          <a:xfrm>
            <a:off x="558802" y="4038600"/>
            <a:ext cx="8216900" cy="990600"/>
          </a:xfrm>
        </p:spPr>
        <p:txBody>
          <a:bodyPr/>
          <a:lstStyle>
            <a:lvl1pPr marL="0" indent="0" algn="ctr">
              <a:buFont typeface="Wingdings" pitchFamily="2" charset="2"/>
              <a:buNone/>
              <a:defRPr sz="3200">
                <a:solidFill>
                  <a:srgbClr val="C00000"/>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subtitle style</a:t>
            </a:r>
            <a:endParaRPr lang="en-US" dirty="0"/>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b="12350"/>
          <a:stretch/>
        </p:blipFill>
        <p:spPr>
          <a:xfrm>
            <a:off x="1814056" y="533400"/>
            <a:ext cx="5515889" cy="2028825"/>
          </a:xfrm>
          <a:prstGeom prst="rect">
            <a:avLst/>
          </a:prstGeom>
        </p:spPr>
      </p:pic>
      <p:sp>
        <p:nvSpPr>
          <p:cNvPr id="12" name="Rectangle 16"/>
          <p:cNvSpPr>
            <a:spLocks noChangeArrowheads="1"/>
          </p:cNvSpPr>
          <p:nvPr userDrawn="1"/>
        </p:nvSpPr>
        <p:spPr bwMode="auto">
          <a:xfrm>
            <a:off x="0" y="0"/>
            <a:ext cx="9144000" cy="228600"/>
          </a:xfrm>
          <a:prstGeom prst="rect">
            <a:avLst/>
          </a:prstGeom>
          <a:solidFill>
            <a:srgbClr val="A50021"/>
          </a:solidFill>
          <a:ln w="9525">
            <a:noFill/>
            <a:miter lim="800000"/>
            <a:headEnd/>
            <a:tailEnd/>
          </a:ln>
          <a:effectLst/>
        </p:spPr>
        <p:txBody>
          <a:bodyPr wrap="none" anchor="ctr"/>
          <a:lstStyle/>
          <a:p>
            <a:pPr eaLnBrk="0" hangingPunct="0">
              <a:defRPr/>
            </a:pPr>
            <a:endParaRPr lang="en-US">
              <a:latin typeface="Arial" charset="0"/>
            </a:endParaRPr>
          </a:p>
        </p:txBody>
      </p:sp>
      <p:sp>
        <p:nvSpPr>
          <p:cNvPr id="13" name="Rectangle 16"/>
          <p:cNvSpPr>
            <a:spLocks noChangeArrowheads="1"/>
          </p:cNvSpPr>
          <p:nvPr userDrawn="1"/>
        </p:nvSpPr>
        <p:spPr bwMode="auto">
          <a:xfrm>
            <a:off x="0" y="6477000"/>
            <a:ext cx="9144000" cy="381000"/>
          </a:xfrm>
          <a:prstGeom prst="rect">
            <a:avLst/>
          </a:prstGeom>
          <a:solidFill>
            <a:srgbClr val="A50021"/>
          </a:solidFill>
          <a:ln w="9525">
            <a:noFill/>
            <a:miter lim="800000"/>
            <a:headEnd/>
            <a:tailEnd/>
          </a:ln>
          <a:effectLst/>
        </p:spPr>
        <p:txBody>
          <a:bodyPr wrap="none" anchor="ctr"/>
          <a:lstStyle/>
          <a:p>
            <a:pPr eaLnBrk="0" hangingPunct="0">
              <a:defRPr/>
            </a:pPr>
            <a:endParaRPr lang="en-US">
              <a:latin typeface="Arial" charset="0"/>
            </a:endParaRP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55106" y="5267325"/>
            <a:ext cx="3601181" cy="1051968"/>
          </a:xfrm>
          <a:prstGeom prst="rect">
            <a:avLst/>
          </a:prstGeom>
        </p:spPr>
      </p:pic>
    </p:spTree>
    <p:custDataLst>
      <p:tags r:id="rId1"/>
    </p:custDataLst>
    <p:extLst>
      <p:ext uri="{BB962C8B-B14F-4D97-AF65-F5344CB8AC3E}">
        <p14:creationId xmlns:p14="http://schemas.microsoft.com/office/powerpoint/2010/main" val="3508109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Title Slide">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gradFill>
            <a:gsLst>
              <a:gs pos="0">
                <a:srgbClr val="DDDDDD"/>
              </a:gs>
              <a:gs pos="100000">
                <a:schemeClr val="tx1"/>
              </a:gs>
            </a:gsLst>
            <a:lin ang="14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aramond" pitchFamily="18"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328440"/>
            <a:ext cx="8279380" cy="7491240"/>
          </a:xfrm>
          <a:prstGeom prst="rect">
            <a:avLst/>
          </a:prstGeom>
        </p:spPr>
      </p:pic>
      <p:sp>
        <p:nvSpPr>
          <p:cNvPr id="52235" name="Rectangle 11"/>
          <p:cNvSpPr>
            <a:spLocks noGrp="1" noChangeArrowheads="1"/>
          </p:cNvSpPr>
          <p:nvPr>
            <p:ph type="ctrTitle" sz="quarter"/>
          </p:nvPr>
        </p:nvSpPr>
        <p:spPr>
          <a:xfrm>
            <a:off x="558800" y="2362200"/>
            <a:ext cx="8229600" cy="1219200"/>
          </a:xfrm>
          <a:noFill/>
        </p:spPr>
        <p:txBody>
          <a:bodyPr lIns="91440"/>
          <a:lstStyle>
            <a:lvl1pPr algn="ctr">
              <a:defRPr sz="3600" b="1">
                <a:solidFill>
                  <a:srgbClr val="C00000"/>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Tree>
    <p:custDataLst>
      <p:tags r:id="rId1"/>
    </p:custDataLst>
    <p:extLst>
      <p:ext uri="{BB962C8B-B14F-4D97-AF65-F5344CB8AC3E}">
        <p14:creationId xmlns:p14="http://schemas.microsoft.com/office/powerpoint/2010/main" val="169713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056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46238"/>
            <a:ext cx="4038600" cy="4525962"/>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46238"/>
            <a:ext cx="4038600" cy="4525962"/>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userDrawn="1"/>
        </p:nvCxnSpPr>
        <p:spPr bwMode="auto">
          <a:xfrm>
            <a:off x="4572000" y="1600200"/>
            <a:ext cx="0" cy="464820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386874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xContentArea">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52400" y="304800"/>
            <a:ext cx="87630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336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12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33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2879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132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050" name="Rectangle 13"/>
          <p:cNvSpPr>
            <a:spLocks noGrp="1" noRot="1" noChangeArrowheads="1"/>
          </p:cNvSpPr>
          <p:nvPr>
            <p:ph type="title"/>
          </p:nvPr>
        </p:nvSpPr>
        <p:spPr bwMode="auto">
          <a:xfrm>
            <a:off x="0" y="228601"/>
            <a:ext cx="9144000" cy="11477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1" name="Rectangle 15"/>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51216" name="Rectangle 16"/>
          <p:cNvSpPr>
            <a:spLocks noChangeArrowheads="1"/>
          </p:cNvSpPr>
          <p:nvPr/>
        </p:nvSpPr>
        <p:spPr bwMode="auto">
          <a:xfrm>
            <a:off x="0" y="0"/>
            <a:ext cx="9144000" cy="228600"/>
          </a:xfrm>
          <a:prstGeom prst="rect">
            <a:avLst/>
          </a:prstGeom>
          <a:solidFill>
            <a:srgbClr val="A50021"/>
          </a:solidFill>
          <a:ln w="9525">
            <a:noFill/>
            <a:miter lim="800000"/>
            <a:headEnd/>
            <a:tailEnd/>
          </a:ln>
          <a:effectLst/>
        </p:spPr>
        <p:txBody>
          <a:bodyPr wrap="none" anchor="ctr"/>
          <a:lstStyle/>
          <a:p>
            <a:pPr eaLnBrk="0" hangingPunct="0">
              <a:defRPr/>
            </a:pPr>
            <a:endParaRPr lang="en-US">
              <a:latin typeface="Arial" charset="0"/>
            </a:endParaRPr>
          </a:p>
        </p:txBody>
      </p:sp>
      <p:sp>
        <p:nvSpPr>
          <p:cNvPr id="51220" name="Line 20"/>
          <p:cNvSpPr>
            <a:spLocks noChangeShapeType="1"/>
          </p:cNvSpPr>
          <p:nvPr/>
        </p:nvSpPr>
        <p:spPr bwMode="auto">
          <a:xfrm>
            <a:off x="266701" y="6400800"/>
            <a:ext cx="8610600" cy="0"/>
          </a:xfrm>
          <a:prstGeom prst="line">
            <a:avLst/>
          </a:prstGeom>
          <a:noFill/>
          <a:ln w="12700">
            <a:solidFill>
              <a:srgbClr val="C80026"/>
            </a:solidFill>
            <a:round/>
            <a:headEnd/>
            <a:tailEnd/>
          </a:ln>
          <a:effectLst/>
        </p:spPr>
        <p:txBody>
          <a:bodyPr/>
          <a:lstStyle/>
          <a:p>
            <a:pPr eaLnBrk="0" hangingPunct="0">
              <a:defRPr/>
            </a:pPr>
            <a:endParaRPr lang="en-US">
              <a:latin typeface="Arial" charset="0"/>
            </a:endParaRPr>
          </a:p>
        </p:txBody>
      </p:sp>
      <p:sp>
        <p:nvSpPr>
          <p:cNvPr id="51221" name="Text Box 21"/>
          <p:cNvSpPr txBox="1">
            <a:spLocks noChangeArrowheads="1"/>
          </p:cNvSpPr>
          <p:nvPr/>
        </p:nvSpPr>
        <p:spPr bwMode="auto">
          <a:xfrm>
            <a:off x="7500056" y="6430963"/>
            <a:ext cx="1360311" cy="261610"/>
          </a:xfrm>
          <a:prstGeom prst="rect">
            <a:avLst/>
          </a:prstGeom>
          <a:noFill/>
          <a:ln w="9525">
            <a:noFill/>
            <a:miter lim="800000"/>
            <a:headEnd/>
            <a:tailEnd/>
          </a:ln>
          <a:effectLst/>
        </p:spPr>
        <p:txBody>
          <a:bodyPr rIns="0">
            <a:spAutoFit/>
          </a:bodyPr>
          <a:lstStyle/>
          <a:p>
            <a:pPr algn="r" eaLnBrk="0" hangingPunct="0">
              <a:spcBef>
                <a:spcPct val="50000"/>
              </a:spcBef>
              <a:defRPr/>
            </a:pPr>
            <a:fld id="{81FCAE4C-8C53-4635-950E-B73D9A5FFAB4}" type="slidenum">
              <a:rPr lang="en-US" sz="1100">
                <a:solidFill>
                  <a:srgbClr val="000000"/>
                </a:solidFill>
                <a:latin typeface="Tahoma" panose="020B0604030504040204" pitchFamily="34" charset="0"/>
                <a:ea typeface="Tahoma" panose="020B0604030504040204" pitchFamily="34" charset="0"/>
                <a:cs typeface="Tahoma" panose="020B0604030504040204" pitchFamily="34" charset="0"/>
              </a:rPr>
              <a:pPr algn="r" eaLnBrk="0" hangingPunct="0">
                <a:spcBef>
                  <a:spcPct val="50000"/>
                </a:spcBef>
                <a:defRPr/>
              </a:pPr>
              <a:t>‹#›</a:t>
            </a:fld>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b="49086"/>
          <a:stretch/>
        </p:blipFill>
        <p:spPr>
          <a:xfrm>
            <a:off x="228600" y="6437924"/>
            <a:ext cx="1219200" cy="260714"/>
          </a:xfrm>
          <a:prstGeom prst="rect">
            <a:avLst/>
          </a:prstGeom>
        </p:spPr>
      </p:pic>
      <p:pic>
        <p:nvPicPr>
          <p:cNvPr id="13" name="Picture 12"/>
          <p:cNvPicPr>
            <a:picLocks noChangeAspect="1"/>
          </p:cNvPicPr>
          <p:nvPr/>
        </p:nvPicPr>
        <p:blipFill rotWithShape="1">
          <a:blip r:embed="rId10">
            <a:extLst>
              <a:ext uri="{28A0092B-C50C-407E-A947-70E740481C1C}">
                <a14:useLocalDpi xmlns:a14="http://schemas.microsoft.com/office/drawing/2010/main" val="0"/>
              </a:ext>
            </a:extLst>
          </a:blip>
          <a:srcRect t="67177" b="16558"/>
          <a:stretch/>
        </p:blipFill>
        <p:spPr>
          <a:xfrm>
            <a:off x="6366635" y="6496844"/>
            <a:ext cx="2091565" cy="142875"/>
          </a:xfrm>
          <a:prstGeom prst="rect">
            <a:avLst/>
          </a:prstGeom>
        </p:spPr>
      </p:pic>
      <p:cxnSp>
        <p:nvCxnSpPr>
          <p:cNvPr id="6" name="Straight Connector 5"/>
          <p:cNvCxnSpPr/>
          <p:nvPr/>
        </p:nvCxnSpPr>
        <p:spPr bwMode="auto">
          <a:xfrm>
            <a:off x="8534400" y="6400800"/>
            <a:ext cx="0" cy="30480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Tree>
    <p:custDataLst>
      <p:tags r:id="rId8"/>
    </p:custDataLst>
    <p:extLst>
      <p:ext uri="{BB962C8B-B14F-4D97-AF65-F5344CB8AC3E}">
        <p14:creationId xmlns:p14="http://schemas.microsoft.com/office/powerpoint/2010/main" val="1594514337"/>
      </p:ext>
    </p:extLst>
  </p:cSld>
  <p:clrMap bg1="dk2" tx1="lt1" bg2="dk1" tx2="lt2" accent1="accent1" accent2="accent2" accent3="accent3" accent4="accent4" accent5="accent5" accent6="accent6" hlink="hlink" folHlink="folHlink"/>
  <p:sldLayoutIdLst>
    <p:sldLayoutId id="2147483661" r:id="rId1"/>
    <p:sldLayoutId id="2147483670" r:id="rId2"/>
    <p:sldLayoutId id="2147483662" r:id="rId3"/>
    <p:sldLayoutId id="2147483664" r:id="rId4"/>
    <p:sldLayoutId id="2147483667" r:id="rId5"/>
    <p:sldLayoutId id="2147483669" r:id="rId6"/>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bg2"/>
          </a:solidFill>
          <a:latin typeface="Tahoma" panose="020B0604030504040204" pitchFamily="34" charset="0"/>
          <a:ea typeface="Tahoma" panose="020B0604030504040204" pitchFamily="34" charset="0"/>
          <a:cs typeface="Tahoma" panose="020B0604030504040204" pitchFamily="34" charset="0"/>
        </a:defRPr>
      </a:lvl1pPr>
      <a:lvl2pPr algn="l" rtl="0" eaLnBrk="1" fontAlgn="base" hangingPunct="1">
        <a:spcBef>
          <a:spcPct val="0"/>
        </a:spcBef>
        <a:spcAft>
          <a:spcPct val="0"/>
        </a:spcAft>
        <a:defRPr sz="4000" b="1">
          <a:solidFill>
            <a:schemeClr val="bg2"/>
          </a:solidFill>
          <a:latin typeface="Trebuchet MS" pitchFamily="34" charset="0"/>
        </a:defRPr>
      </a:lvl2pPr>
      <a:lvl3pPr algn="l" rtl="0" eaLnBrk="1" fontAlgn="base" hangingPunct="1">
        <a:spcBef>
          <a:spcPct val="0"/>
        </a:spcBef>
        <a:spcAft>
          <a:spcPct val="0"/>
        </a:spcAft>
        <a:defRPr sz="4000" b="1">
          <a:solidFill>
            <a:schemeClr val="bg2"/>
          </a:solidFill>
          <a:latin typeface="Trebuchet MS" pitchFamily="34" charset="0"/>
        </a:defRPr>
      </a:lvl3pPr>
      <a:lvl4pPr algn="l" rtl="0" eaLnBrk="1" fontAlgn="base" hangingPunct="1">
        <a:spcBef>
          <a:spcPct val="0"/>
        </a:spcBef>
        <a:spcAft>
          <a:spcPct val="0"/>
        </a:spcAft>
        <a:defRPr sz="4000" b="1">
          <a:solidFill>
            <a:schemeClr val="bg2"/>
          </a:solidFill>
          <a:latin typeface="Trebuchet MS" pitchFamily="34" charset="0"/>
        </a:defRPr>
      </a:lvl4pPr>
      <a:lvl5pPr algn="l" rtl="0" eaLnBrk="1" fontAlgn="base" hangingPunct="1">
        <a:spcBef>
          <a:spcPct val="0"/>
        </a:spcBef>
        <a:spcAft>
          <a:spcPct val="0"/>
        </a:spcAft>
        <a:defRPr sz="4000" b="1">
          <a:solidFill>
            <a:schemeClr val="bg2"/>
          </a:solidFill>
          <a:latin typeface="Trebuchet MS" pitchFamily="34" charset="0"/>
        </a:defRPr>
      </a:lvl5pPr>
      <a:lvl6pPr marL="457200" algn="l" rtl="0" eaLnBrk="1" fontAlgn="base" hangingPunct="1">
        <a:spcBef>
          <a:spcPct val="0"/>
        </a:spcBef>
        <a:spcAft>
          <a:spcPct val="0"/>
        </a:spcAft>
        <a:defRPr sz="4400">
          <a:solidFill>
            <a:schemeClr val="bg2"/>
          </a:solidFill>
          <a:latin typeface="Trebuchet MS" pitchFamily="34" charset="0"/>
        </a:defRPr>
      </a:lvl6pPr>
      <a:lvl7pPr marL="914400" algn="l" rtl="0" eaLnBrk="1" fontAlgn="base" hangingPunct="1">
        <a:spcBef>
          <a:spcPct val="0"/>
        </a:spcBef>
        <a:spcAft>
          <a:spcPct val="0"/>
        </a:spcAft>
        <a:defRPr sz="4400">
          <a:solidFill>
            <a:schemeClr val="bg2"/>
          </a:solidFill>
          <a:latin typeface="Trebuchet MS" pitchFamily="34" charset="0"/>
        </a:defRPr>
      </a:lvl7pPr>
      <a:lvl8pPr marL="1371600" algn="l" rtl="0" eaLnBrk="1" fontAlgn="base" hangingPunct="1">
        <a:spcBef>
          <a:spcPct val="0"/>
        </a:spcBef>
        <a:spcAft>
          <a:spcPct val="0"/>
        </a:spcAft>
        <a:defRPr sz="4400">
          <a:solidFill>
            <a:schemeClr val="bg2"/>
          </a:solidFill>
          <a:latin typeface="Trebuchet MS" pitchFamily="34" charset="0"/>
        </a:defRPr>
      </a:lvl8pPr>
      <a:lvl9pPr marL="1828800" algn="l" rtl="0" eaLnBrk="1" fontAlgn="base" hangingPunct="1">
        <a:spcBef>
          <a:spcPct val="0"/>
        </a:spcBef>
        <a:spcAft>
          <a:spcPct val="0"/>
        </a:spcAft>
        <a:defRPr sz="4400">
          <a:solidFill>
            <a:schemeClr val="bg2"/>
          </a:solidFill>
          <a:latin typeface="Trebuchet MS" pitchFamily="34" charset="0"/>
        </a:defRPr>
      </a:lvl9pPr>
    </p:titleStyle>
    <p:bodyStyle>
      <a:lvl1pPr marL="342900" indent="-342900" algn="l" rtl="0" eaLnBrk="1" fontAlgn="base" hangingPunct="1">
        <a:spcBef>
          <a:spcPct val="20000"/>
        </a:spcBef>
        <a:spcAft>
          <a:spcPct val="30000"/>
        </a:spcAft>
        <a:buClr>
          <a:srgbClr val="C80026"/>
        </a:buClr>
        <a:buFont typeface="Wingdings" pitchFamily="2" charset="2"/>
        <a:buChar char="§"/>
        <a:defRPr sz="2400">
          <a:solidFill>
            <a:srgbClr val="080808"/>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30000"/>
        </a:spcAft>
        <a:buClr>
          <a:srgbClr val="C80026"/>
        </a:buClr>
        <a:buFont typeface="Wingdings" pitchFamily="2" charset="2"/>
        <a:buChar char="§"/>
        <a:defRPr sz="2000">
          <a:solidFill>
            <a:srgbClr val="333333"/>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30000"/>
        </a:spcAft>
        <a:buClr>
          <a:srgbClr val="C80026"/>
        </a:buClr>
        <a:buFont typeface="Wingdings" pitchFamily="2" charset="2"/>
        <a:buChar char="§"/>
        <a:defRPr sz="2000">
          <a:solidFill>
            <a:srgbClr val="333333"/>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30000"/>
        </a:spcAft>
        <a:buClr>
          <a:srgbClr val="C80026"/>
        </a:buClr>
        <a:buFont typeface="Wingdings" pitchFamily="2" charset="2"/>
        <a:buChar char="§"/>
        <a:defRPr sz="2000">
          <a:solidFill>
            <a:srgbClr val="333333"/>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30000"/>
        </a:spcAft>
        <a:buClr>
          <a:srgbClr val="C80026"/>
        </a:buClr>
        <a:buFont typeface="Wingdings" pitchFamily="2" charset="2"/>
        <a:buChar char="§"/>
        <a:defRPr sz="2000">
          <a:solidFill>
            <a:srgbClr val="333333"/>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eaLnBrk="1" fontAlgn="base" hangingPunct="1">
        <a:spcBef>
          <a:spcPct val="20000"/>
        </a:spcBef>
        <a:spcAft>
          <a:spcPct val="30000"/>
        </a:spcAft>
        <a:buClr>
          <a:srgbClr val="C80026"/>
        </a:buClr>
        <a:buFont typeface="Wingdings" pitchFamily="2" charset="2"/>
        <a:buChar char="§"/>
        <a:defRPr sz="2000">
          <a:solidFill>
            <a:srgbClr val="292929"/>
          </a:solidFill>
          <a:latin typeface="+mn-lt"/>
        </a:defRPr>
      </a:lvl6pPr>
      <a:lvl7pPr marL="2971800" indent="-228600" algn="l" rtl="0" eaLnBrk="1" fontAlgn="base" hangingPunct="1">
        <a:spcBef>
          <a:spcPct val="20000"/>
        </a:spcBef>
        <a:spcAft>
          <a:spcPct val="30000"/>
        </a:spcAft>
        <a:buClr>
          <a:srgbClr val="C80026"/>
        </a:buClr>
        <a:buFont typeface="Wingdings" pitchFamily="2" charset="2"/>
        <a:buChar char="§"/>
        <a:defRPr sz="2000">
          <a:solidFill>
            <a:srgbClr val="292929"/>
          </a:solidFill>
          <a:latin typeface="+mn-lt"/>
        </a:defRPr>
      </a:lvl7pPr>
      <a:lvl8pPr marL="3429000" indent="-228600" algn="l" rtl="0" eaLnBrk="1" fontAlgn="base" hangingPunct="1">
        <a:spcBef>
          <a:spcPct val="20000"/>
        </a:spcBef>
        <a:spcAft>
          <a:spcPct val="30000"/>
        </a:spcAft>
        <a:buClr>
          <a:srgbClr val="C80026"/>
        </a:buClr>
        <a:buFont typeface="Wingdings" pitchFamily="2" charset="2"/>
        <a:buChar char="§"/>
        <a:defRPr sz="2000">
          <a:solidFill>
            <a:srgbClr val="292929"/>
          </a:solidFill>
          <a:latin typeface="+mn-lt"/>
        </a:defRPr>
      </a:lvl8pPr>
      <a:lvl9pPr marL="3886200" indent="-228600" algn="l" rtl="0" eaLnBrk="1" fontAlgn="base" hangingPunct="1">
        <a:spcBef>
          <a:spcPct val="20000"/>
        </a:spcBef>
        <a:spcAft>
          <a:spcPct val="30000"/>
        </a:spcAft>
        <a:buClr>
          <a:srgbClr val="C80026"/>
        </a:buClr>
        <a:buFont typeface="Wingdings" pitchFamily="2" charset="2"/>
        <a:buChar char="§"/>
        <a:defRPr sz="20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CTSUContact@westat.com" TargetMode="External"/><Relationship Id="rId2" Type="http://schemas.openxmlformats.org/officeDocument/2006/relationships/hyperlink" Target="https://www.ctsu.org/" TargetMode="External"/><Relationship Id="rId1" Type="http://schemas.openxmlformats.org/officeDocument/2006/relationships/slideLayout" Target="../slideLayouts/slideLayout3.xml"/><Relationship Id="rId5" Type="http://schemas.openxmlformats.org/officeDocument/2006/relationships/hyperlink" Target="mailto:CTMSSupport@theradex.com" TargetMode="External"/><Relationship Id="rId4" Type="http://schemas.openxmlformats.org/officeDocument/2006/relationships/hyperlink" Target="mailto:ncicirbcontact@emme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ctep.cancer.gov/investigatorResources/investigator_registration.htm" TargetMode="External"/><Relationship Id="rId2" Type="http://schemas.openxmlformats.org/officeDocument/2006/relationships/hyperlink" Target="https://www.ctsu.org/" TargetMode="External"/><Relationship Id="rId1" Type="http://schemas.openxmlformats.org/officeDocument/2006/relationships/slideLayout" Target="../slideLayouts/slideLayout3.xml"/><Relationship Id="rId4" Type="http://schemas.openxmlformats.org/officeDocument/2006/relationships/hyperlink" Target="http://ctep.cancer.gov/branches/pmb/associate_registration.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Opening An ETCTN Study </a:t>
            </a:r>
            <a:br>
              <a:rPr lang="en-US" dirty="0"/>
            </a:br>
            <a:r>
              <a:rPr lang="en-US" dirty="0"/>
              <a:t>at Your Site</a:t>
            </a:r>
          </a:p>
        </p:txBody>
      </p:sp>
      <p:sp>
        <p:nvSpPr>
          <p:cNvPr id="3" name="Subtitle 2"/>
          <p:cNvSpPr>
            <a:spLocks noGrp="1"/>
          </p:cNvSpPr>
          <p:nvPr>
            <p:ph type="subTitle" sz="quarter" idx="1"/>
          </p:nvPr>
        </p:nvSpPr>
        <p:spPr/>
        <p:txBody>
          <a:bodyPr/>
          <a:lstStyle/>
          <a:p>
            <a:r>
              <a:rPr lang="en-US" dirty="0" smtClean="0"/>
              <a:t>August 2015</a:t>
            </a:r>
            <a:endParaRPr lang="en-US" dirty="0"/>
          </a:p>
        </p:txBody>
      </p:sp>
    </p:spTree>
    <p:extLst>
      <p:ext uri="{BB962C8B-B14F-4D97-AF65-F5344CB8AC3E}">
        <p14:creationId xmlns:p14="http://schemas.microsoft.com/office/powerpoint/2010/main" val="3873151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80808"/>
                </a:solidFill>
              </a:rPr>
              <a:t>Enter and Manage Data</a:t>
            </a:r>
            <a:endParaRPr lang="en-US" dirty="0">
              <a:solidFill>
                <a:srgbClr val="080808"/>
              </a:solidFill>
            </a:endParaRPr>
          </a:p>
        </p:txBody>
      </p:sp>
      <p:sp>
        <p:nvSpPr>
          <p:cNvPr id="3" name="Content Placeholder 2"/>
          <p:cNvSpPr>
            <a:spLocks noGrp="1"/>
          </p:cNvSpPr>
          <p:nvPr>
            <p:ph idx="1"/>
          </p:nvPr>
        </p:nvSpPr>
        <p:spPr>
          <a:xfrm>
            <a:off x="228600" y="1371600"/>
            <a:ext cx="8610600" cy="5029199"/>
          </a:xfrm>
        </p:spPr>
        <p:txBody>
          <a:bodyPr/>
          <a:lstStyle/>
          <a:p>
            <a:r>
              <a:rPr lang="en-US" sz="1800" dirty="0" smtClean="0"/>
              <a:t>Ensure staff members have the appropriate Rave roles and active CTEP-IAM accounts</a:t>
            </a:r>
          </a:p>
          <a:p>
            <a:pPr lvl="1"/>
            <a:r>
              <a:rPr lang="en-US" sz="1600" dirty="0" smtClean="0">
                <a:solidFill>
                  <a:srgbClr val="080808"/>
                </a:solidFill>
              </a:rPr>
              <a:t>Staff </a:t>
            </a:r>
            <a:r>
              <a:rPr lang="en-US" sz="1600" dirty="0">
                <a:solidFill>
                  <a:srgbClr val="080808"/>
                </a:solidFill>
              </a:rPr>
              <a:t>members who will be using Medidata Rave to enter and manage data </a:t>
            </a:r>
            <a:r>
              <a:rPr lang="en-US" sz="1600" dirty="0" smtClean="0">
                <a:solidFill>
                  <a:srgbClr val="080808"/>
                </a:solidFill>
              </a:rPr>
              <a:t>should have </a:t>
            </a:r>
            <a:r>
              <a:rPr lang="en-US" sz="1600" dirty="0">
                <a:solidFill>
                  <a:srgbClr val="080808"/>
                </a:solidFill>
              </a:rPr>
              <a:t>the role of “Rave CRA” </a:t>
            </a:r>
            <a:endParaRPr lang="en-US" sz="1600" dirty="0" smtClean="0">
              <a:solidFill>
                <a:srgbClr val="080808"/>
              </a:solidFill>
            </a:endParaRPr>
          </a:p>
          <a:p>
            <a:pPr lvl="1"/>
            <a:r>
              <a:rPr lang="en-US" sz="1600" dirty="0" smtClean="0">
                <a:solidFill>
                  <a:srgbClr val="080808"/>
                </a:solidFill>
              </a:rPr>
              <a:t>Investigators </a:t>
            </a:r>
            <a:r>
              <a:rPr lang="en-US" sz="1600" dirty="0">
                <a:solidFill>
                  <a:srgbClr val="080808"/>
                </a:solidFill>
              </a:rPr>
              <a:t>who will be using Medidata Rave to enter and manage data and/or to sign electronic CRFs </a:t>
            </a:r>
            <a:r>
              <a:rPr lang="en-US" sz="1600" dirty="0" smtClean="0">
                <a:solidFill>
                  <a:srgbClr val="080808"/>
                </a:solidFill>
              </a:rPr>
              <a:t>should have </a:t>
            </a:r>
            <a:r>
              <a:rPr lang="en-US" sz="1600" dirty="0">
                <a:solidFill>
                  <a:srgbClr val="080808"/>
                </a:solidFill>
              </a:rPr>
              <a:t>the role of </a:t>
            </a:r>
            <a:r>
              <a:rPr lang="en-US" sz="1600" dirty="0" smtClean="0">
                <a:solidFill>
                  <a:srgbClr val="080808"/>
                </a:solidFill>
              </a:rPr>
              <a:t>“Site </a:t>
            </a:r>
            <a:r>
              <a:rPr lang="en-US" sz="1600" dirty="0">
                <a:solidFill>
                  <a:srgbClr val="080808"/>
                </a:solidFill>
              </a:rPr>
              <a:t>Investigator</a:t>
            </a:r>
            <a:r>
              <a:rPr lang="en-US" sz="1600" dirty="0" smtClean="0">
                <a:solidFill>
                  <a:srgbClr val="080808"/>
                </a:solidFill>
              </a:rPr>
              <a:t>”</a:t>
            </a:r>
            <a:endParaRPr lang="en-US" sz="1600" dirty="0">
              <a:solidFill>
                <a:srgbClr val="080808"/>
              </a:solidFill>
            </a:endParaRPr>
          </a:p>
          <a:p>
            <a:pPr lvl="1"/>
            <a:r>
              <a:rPr lang="en-US" sz="1600" dirty="0" smtClean="0">
                <a:solidFill>
                  <a:srgbClr val="080808"/>
                </a:solidFill>
              </a:rPr>
              <a:t>Other staff </a:t>
            </a:r>
            <a:r>
              <a:rPr lang="en-US" sz="1600" dirty="0">
                <a:solidFill>
                  <a:srgbClr val="080808"/>
                </a:solidFill>
              </a:rPr>
              <a:t>members who need to view patient data in Medidata Rave, but will not be entering or managing data, </a:t>
            </a:r>
            <a:r>
              <a:rPr lang="en-US" sz="1600" dirty="0" smtClean="0">
                <a:solidFill>
                  <a:srgbClr val="080808"/>
                </a:solidFill>
              </a:rPr>
              <a:t>should have </a:t>
            </a:r>
            <a:r>
              <a:rPr lang="en-US" sz="1600" dirty="0">
                <a:solidFill>
                  <a:srgbClr val="080808"/>
                </a:solidFill>
              </a:rPr>
              <a:t>the role of “Read Only</a:t>
            </a:r>
            <a:r>
              <a:rPr lang="en-US" sz="1600" dirty="0" smtClean="0">
                <a:solidFill>
                  <a:srgbClr val="080808"/>
                </a:solidFill>
              </a:rPr>
              <a:t>”</a:t>
            </a:r>
            <a:endParaRPr lang="en-US" sz="1600" dirty="0">
              <a:solidFill>
                <a:srgbClr val="080808"/>
              </a:solidFill>
            </a:endParaRPr>
          </a:p>
          <a:p>
            <a:r>
              <a:rPr lang="en-US" sz="1800" dirty="0" smtClean="0"/>
              <a:t>Note:  Study-specific Medidata Rave invitations do not go out until a site has a regulatory status of “Approved” for the study</a:t>
            </a:r>
          </a:p>
          <a:p>
            <a:r>
              <a:rPr lang="en-US" sz="1800" dirty="0" smtClean="0"/>
              <a:t>Ensure </a:t>
            </a:r>
            <a:r>
              <a:rPr lang="en-US" sz="1800" dirty="0"/>
              <a:t>that staff members who will be using Medidata Rave </a:t>
            </a:r>
            <a:r>
              <a:rPr lang="en-US" sz="1800" dirty="0" smtClean="0"/>
              <a:t>have </a:t>
            </a:r>
            <a:r>
              <a:rPr lang="en-US" sz="1800" dirty="0"/>
              <a:t>completed the in-application training (eLearning) appropriate for their role.  </a:t>
            </a:r>
            <a:r>
              <a:rPr lang="en-US" sz="1800" dirty="0" smtClean="0"/>
              <a:t>Generally, </a:t>
            </a:r>
            <a:r>
              <a:rPr lang="en-US" sz="1800" dirty="0"/>
              <a:t>eLearnings need only be completed once prior to the use of Rave for all NCI trials.</a:t>
            </a:r>
          </a:p>
          <a:p>
            <a:r>
              <a:rPr lang="en-US" sz="1800" dirty="0" smtClean="0"/>
              <a:t>For </a:t>
            </a:r>
            <a:r>
              <a:rPr lang="en-US" sz="1800" dirty="0"/>
              <a:t>more information, please see the </a:t>
            </a:r>
            <a:r>
              <a:rPr lang="en-US" sz="1800" dirty="0" smtClean="0"/>
              <a:t>“ETCTN </a:t>
            </a:r>
            <a:r>
              <a:rPr lang="en-US" sz="1800" dirty="0"/>
              <a:t>Data Management Information </a:t>
            </a:r>
            <a:r>
              <a:rPr lang="en-US" sz="1800" dirty="0" smtClean="0"/>
              <a:t>Sheet” </a:t>
            </a:r>
            <a:endParaRPr lang="en-US" sz="1800" dirty="0"/>
          </a:p>
          <a:p>
            <a:endParaRPr lang="en-US" sz="1800" dirty="0"/>
          </a:p>
        </p:txBody>
      </p:sp>
    </p:spTree>
    <p:extLst>
      <p:ext uri="{BB962C8B-B14F-4D97-AF65-F5344CB8AC3E}">
        <p14:creationId xmlns:p14="http://schemas.microsoft.com/office/powerpoint/2010/main" val="2808230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an Ongoing Basis</a:t>
            </a:r>
            <a:endParaRPr lang="en-US" dirty="0"/>
          </a:p>
        </p:txBody>
      </p:sp>
      <p:sp>
        <p:nvSpPr>
          <p:cNvPr id="3" name="Content Placeholder 2"/>
          <p:cNvSpPr>
            <a:spLocks noGrp="1"/>
          </p:cNvSpPr>
          <p:nvPr>
            <p:ph idx="1"/>
          </p:nvPr>
        </p:nvSpPr>
        <p:spPr>
          <a:xfrm>
            <a:off x="457200" y="1523999"/>
            <a:ext cx="8229600" cy="4602165"/>
          </a:xfrm>
        </p:spPr>
        <p:txBody>
          <a:bodyPr/>
          <a:lstStyle/>
          <a:p>
            <a:pPr lvl="0"/>
            <a:r>
              <a:rPr lang="en-US" sz="2000" dirty="0"/>
              <a:t>Make a habit of checking the CTSU members’ website and the CTSU Bi-Monthly Broadcast emails for protocol updates.</a:t>
            </a:r>
          </a:p>
          <a:p>
            <a:pPr lvl="0"/>
            <a:r>
              <a:rPr lang="en-US" sz="2000" dirty="0"/>
              <a:t>If you are participating in the CIRB initiative, ensure that the PI of record submits their Annual PI Worksheet about Local Context to the CIRB and reports any local potential unanticipated problems or serious/continuing noncompliance per CIRB policy.</a:t>
            </a:r>
          </a:p>
          <a:p>
            <a:pPr lvl="0"/>
            <a:r>
              <a:rPr lang="en-US" sz="2000" dirty="0"/>
              <a:t>If you are not participating in the CIRB initiative, </a:t>
            </a:r>
            <a:r>
              <a:rPr lang="en-US" sz="2000" dirty="0" smtClean="0"/>
              <a:t>or the study is not CIRB-approved, ensure </a:t>
            </a:r>
            <a:r>
              <a:rPr lang="en-US" sz="2000" dirty="0"/>
              <a:t>that you obtain and submit </a:t>
            </a:r>
            <a:r>
              <a:rPr lang="en-US" sz="2000" dirty="0" smtClean="0"/>
              <a:t>local IRB </a:t>
            </a:r>
            <a:r>
              <a:rPr lang="en-US" sz="2000" dirty="0"/>
              <a:t>approvals for your studies annually as well as for all amendments to the CTSU Regulatory Office.</a:t>
            </a:r>
          </a:p>
          <a:p>
            <a:pPr lvl="0"/>
            <a:r>
              <a:rPr lang="en-US" sz="2000" dirty="0"/>
              <a:t>Ensure that all roster members, i.e., physicians and associates, maintain their CTEP registration on an annual basis, and reset their CTEP-IAM passwords every 120 days.</a:t>
            </a:r>
          </a:p>
          <a:p>
            <a:endParaRPr lang="en-US" sz="2000" dirty="0"/>
          </a:p>
        </p:txBody>
      </p:sp>
    </p:spTree>
    <p:extLst>
      <p:ext uri="{BB962C8B-B14F-4D97-AF65-F5344CB8AC3E}">
        <p14:creationId xmlns:p14="http://schemas.microsoft.com/office/powerpoint/2010/main" val="4063069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Resources	</a:t>
            </a:r>
            <a:endParaRPr lang="en-US" dirty="0"/>
          </a:p>
        </p:txBody>
      </p:sp>
      <p:sp>
        <p:nvSpPr>
          <p:cNvPr id="3" name="Content Placeholder 2"/>
          <p:cNvSpPr>
            <a:spLocks noGrp="1"/>
          </p:cNvSpPr>
          <p:nvPr>
            <p:ph idx="1"/>
          </p:nvPr>
        </p:nvSpPr>
        <p:spPr>
          <a:xfrm>
            <a:off x="457200" y="1524000"/>
            <a:ext cx="8229600" cy="4876799"/>
          </a:xfrm>
        </p:spPr>
        <p:txBody>
          <a:bodyPr/>
          <a:lstStyle/>
          <a:p>
            <a:r>
              <a:rPr lang="en-US" sz="1600" dirty="0" smtClean="0"/>
              <a:t>The CTSU Website</a:t>
            </a:r>
          </a:p>
          <a:p>
            <a:pPr lvl="1"/>
            <a:r>
              <a:rPr lang="en-US" sz="1400" dirty="0" smtClean="0">
                <a:hlinkClick r:id="rId2"/>
              </a:rPr>
              <a:t>https://www.ctsu.org</a:t>
            </a:r>
            <a:endParaRPr lang="en-US" sz="1400" dirty="0" smtClean="0"/>
          </a:p>
          <a:p>
            <a:pPr lvl="1"/>
            <a:r>
              <a:rPr lang="en-US" sz="1400" dirty="0" smtClean="0">
                <a:solidFill>
                  <a:srgbClr val="080808"/>
                </a:solidFill>
              </a:rPr>
              <a:t>ETCTN page (Education &amp; Resources tab </a:t>
            </a:r>
            <a:r>
              <a:rPr lang="en-US" sz="1400" dirty="0" smtClean="0">
                <a:solidFill>
                  <a:srgbClr val="080808"/>
                </a:solidFill>
                <a:sym typeface="Wingdings" panose="05000000000000000000" pitchFamily="2" charset="2"/>
              </a:rPr>
              <a:t> ETCTN folder)</a:t>
            </a:r>
            <a:endParaRPr lang="en-US" sz="1400" dirty="0">
              <a:solidFill>
                <a:srgbClr val="080808"/>
              </a:solidFill>
            </a:endParaRPr>
          </a:p>
          <a:p>
            <a:r>
              <a:rPr lang="en-US" sz="1600" dirty="0" smtClean="0"/>
              <a:t>The CTSU Help Desk</a:t>
            </a:r>
          </a:p>
          <a:p>
            <a:pPr lvl="1"/>
            <a:r>
              <a:rPr lang="en-US" sz="1400" dirty="0" smtClean="0">
                <a:hlinkClick r:id="rId3"/>
              </a:rPr>
              <a:t>CTSUContact@westat.com</a:t>
            </a:r>
            <a:endParaRPr lang="en-US" sz="1400" dirty="0" smtClean="0"/>
          </a:p>
          <a:p>
            <a:pPr lvl="1"/>
            <a:r>
              <a:rPr lang="en-US" sz="1400" dirty="0" smtClean="0">
                <a:solidFill>
                  <a:srgbClr val="080808"/>
                </a:solidFill>
              </a:rPr>
              <a:t>1-888-823-5923</a:t>
            </a:r>
          </a:p>
          <a:p>
            <a:r>
              <a:rPr lang="en-US" sz="1600" dirty="0" smtClean="0"/>
              <a:t>The CIRB Help Desk</a:t>
            </a:r>
          </a:p>
          <a:p>
            <a:pPr lvl="1"/>
            <a:r>
              <a:rPr lang="en-US" sz="1400" dirty="0" smtClean="0">
                <a:hlinkClick r:id="rId4"/>
              </a:rPr>
              <a:t>ncicirbcontact@emmes.com</a:t>
            </a:r>
            <a:r>
              <a:rPr lang="en-US" sz="1400" dirty="0" smtClean="0"/>
              <a:t> </a:t>
            </a:r>
            <a:endParaRPr lang="en-US" sz="1400" dirty="0"/>
          </a:p>
          <a:p>
            <a:pPr lvl="1"/>
            <a:r>
              <a:rPr lang="en-US" sz="1400" dirty="0" smtClean="0">
                <a:solidFill>
                  <a:srgbClr val="080808"/>
                </a:solidFill>
              </a:rPr>
              <a:t>1-888-675-3711</a:t>
            </a:r>
            <a:endParaRPr lang="en-US" sz="1400" dirty="0">
              <a:solidFill>
                <a:srgbClr val="080808"/>
              </a:solidFill>
            </a:endParaRPr>
          </a:p>
          <a:p>
            <a:r>
              <a:rPr lang="en-US" sz="1600" dirty="0" smtClean="0"/>
              <a:t>The Theradex/CTMS Help Desk</a:t>
            </a:r>
          </a:p>
          <a:p>
            <a:pPr lvl="1"/>
            <a:r>
              <a:rPr lang="en-US" sz="1200" u="sng" dirty="0">
                <a:hlinkClick r:id="rId5"/>
              </a:rPr>
              <a:t>CTMSSupport@theradex.com</a:t>
            </a:r>
            <a:endParaRPr lang="en-US" sz="1200" dirty="0"/>
          </a:p>
          <a:p>
            <a:pPr lvl="1"/>
            <a:r>
              <a:rPr lang="en-US" sz="1400" dirty="0">
                <a:solidFill>
                  <a:srgbClr val="080808"/>
                </a:solidFill>
              </a:rPr>
              <a:t>609-619-7802 </a:t>
            </a:r>
            <a:endParaRPr lang="en-US" sz="1400" dirty="0" smtClean="0">
              <a:solidFill>
                <a:srgbClr val="080808"/>
              </a:solidFill>
            </a:endParaRPr>
          </a:p>
          <a:p>
            <a:r>
              <a:rPr lang="en-US" sz="1600" dirty="0"/>
              <a:t>Your Grant or P2C PI or Administrator</a:t>
            </a:r>
          </a:p>
          <a:p>
            <a:pPr lvl="1"/>
            <a:r>
              <a:rPr lang="en-US" sz="1400" dirty="0">
                <a:solidFill>
                  <a:srgbClr val="080808"/>
                </a:solidFill>
              </a:rPr>
              <a:t>On the ETCTN page, see the link to the ETCTN LAO and P2C Operational Contacts Table</a:t>
            </a:r>
          </a:p>
        </p:txBody>
      </p:sp>
    </p:spTree>
    <p:extLst>
      <p:ext uri="{BB962C8B-B14F-4D97-AF65-F5344CB8AC3E}">
        <p14:creationId xmlns:p14="http://schemas.microsoft.com/office/powerpoint/2010/main" val="1608073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this Presentation	</a:t>
            </a:r>
            <a:endParaRPr lang="en-US" dirty="0"/>
          </a:p>
        </p:txBody>
      </p:sp>
      <p:sp>
        <p:nvSpPr>
          <p:cNvPr id="3" name="Content Placeholder 2"/>
          <p:cNvSpPr>
            <a:spLocks noGrp="1"/>
          </p:cNvSpPr>
          <p:nvPr>
            <p:ph idx="1"/>
          </p:nvPr>
        </p:nvSpPr>
        <p:spPr>
          <a:xfrm>
            <a:off x="457200" y="1600201"/>
            <a:ext cx="8229600" cy="4724399"/>
          </a:xfrm>
        </p:spPr>
        <p:txBody>
          <a:bodyPr/>
          <a:lstStyle/>
          <a:p>
            <a:r>
              <a:rPr lang="en-US" dirty="0" smtClean="0"/>
              <a:t>This presentation applies to all sites which will be participating on ETCTN trials</a:t>
            </a:r>
            <a:r>
              <a:rPr lang="en-US" dirty="0"/>
              <a:t> (i.e., opening locally and enrolling patients</a:t>
            </a:r>
            <a:r>
              <a:rPr lang="en-US" dirty="0" smtClean="0"/>
              <a:t>)</a:t>
            </a:r>
          </a:p>
          <a:p>
            <a:r>
              <a:rPr lang="en-US" u="sng" dirty="0" smtClean="0"/>
              <a:t>This includes the Lead Site</a:t>
            </a:r>
            <a:r>
              <a:rPr lang="en-US" dirty="0" smtClean="0"/>
              <a:t>, i.e., the site where the Study PI resides</a:t>
            </a:r>
          </a:p>
          <a:p>
            <a:r>
              <a:rPr lang="en-US" dirty="0" smtClean="0"/>
              <a:t>Previous presentations already covered the steps that the Corresponding Organization (LAO or P2C) and the Lead Site must go through to activate an ETCTN study; they will not be repeated here</a:t>
            </a:r>
          </a:p>
          <a:p>
            <a:pPr lvl="1"/>
            <a:r>
              <a:rPr lang="en-US" sz="2200" dirty="0" smtClean="0">
                <a:solidFill>
                  <a:srgbClr val="080808"/>
                </a:solidFill>
              </a:rPr>
              <a:t>See webcast recordings from 1/5/15 and 1/26/15 (Link via ETCTN page on CTSU members’ website)</a:t>
            </a:r>
            <a:endParaRPr lang="en-US" sz="2200" dirty="0">
              <a:solidFill>
                <a:srgbClr val="080808"/>
              </a:solidFill>
            </a:endParaRPr>
          </a:p>
        </p:txBody>
      </p:sp>
    </p:spTree>
    <p:extLst>
      <p:ext uri="{BB962C8B-B14F-4D97-AF65-F5344CB8AC3E}">
        <p14:creationId xmlns:p14="http://schemas.microsoft.com/office/powerpoint/2010/main" val="1485455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9375"/>
          <a:stretch/>
        </p:blipFill>
        <p:spPr bwMode="auto">
          <a:xfrm>
            <a:off x="343962" y="1425039"/>
            <a:ext cx="8394717" cy="490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itle 1"/>
          <p:cNvSpPr>
            <a:spLocks noGrp="1"/>
          </p:cNvSpPr>
          <p:nvPr>
            <p:ph type="title"/>
          </p:nvPr>
        </p:nvSpPr>
        <p:spPr/>
        <p:txBody>
          <a:bodyPr/>
          <a:lstStyle/>
          <a:p>
            <a:pPr eaLnBrk="1" hangingPunct="1"/>
            <a:r>
              <a:rPr lang="en-US" altLang="en-US" dirty="0" smtClean="0"/>
              <a:t>NCI Infrastructure for ETCTN Trials</a:t>
            </a:r>
          </a:p>
        </p:txBody>
      </p:sp>
      <p:cxnSp>
        <p:nvCxnSpPr>
          <p:cNvPr id="3" name="Straight Arrow Connector 2"/>
          <p:cNvCxnSpPr/>
          <p:nvPr/>
        </p:nvCxnSpPr>
        <p:spPr bwMode="auto">
          <a:xfrm flipH="1" flipV="1">
            <a:off x="2286000" y="3403600"/>
            <a:ext cx="1168400" cy="355600"/>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w="med" len="med"/>
          </a:ln>
          <a:effectLst/>
        </p:spPr>
      </p:cxnSp>
      <p:cxnSp>
        <p:nvCxnSpPr>
          <p:cNvPr id="10" name="Straight Arrow Connector 9"/>
          <p:cNvCxnSpPr/>
          <p:nvPr/>
        </p:nvCxnSpPr>
        <p:spPr bwMode="auto">
          <a:xfrm flipV="1">
            <a:off x="2478314" y="4229100"/>
            <a:ext cx="976086" cy="374650"/>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w="med" len="med"/>
          </a:ln>
          <a:effectLst/>
        </p:spPr>
      </p:cxnSp>
      <p:cxnSp>
        <p:nvCxnSpPr>
          <p:cNvPr id="14" name="Straight Arrow Connector 13"/>
          <p:cNvCxnSpPr/>
          <p:nvPr/>
        </p:nvCxnSpPr>
        <p:spPr bwMode="auto">
          <a:xfrm>
            <a:off x="4570022" y="4457700"/>
            <a:ext cx="0" cy="774700"/>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w="med" len="med"/>
          </a:ln>
          <a:effectLst/>
        </p:spPr>
      </p:cxnSp>
      <p:cxnSp>
        <p:nvCxnSpPr>
          <p:cNvPr id="22" name="Straight Arrow Connector 21"/>
          <p:cNvCxnSpPr/>
          <p:nvPr/>
        </p:nvCxnSpPr>
        <p:spPr bwMode="auto">
          <a:xfrm>
            <a:off x="5664200" y="4229100"/>
            <a:ext cx="939800" cy="520700"/>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w="med" len="med"/>
          </a:ln>
          <a:effectLst/>
        </p:spPr>
      </p:cxnSp>
      <p:cxnSp>
        <p:nvCxnSpPr>
          <p:cNvPr id="24" name="Straight Arrow Connector 23"/>
          <p:cNvCxnSpPr/>
          <p:nvPr/>
        </p:nvCxnSpPr>
        <p:spPr bwMode="auto">
          <a:xfrm flipV="1">
            <a:off x="5664200" y="3403600"/>
            <a:ext cx="1282700" cy="479631"/>
          </a:xfrm>
          <a:prstGeom prst="straightConnector1">
            <a:avLst/>
          </a:prstGeom>
          <a:solidFill>
            <a:schemeClr val="accent1"/>
          </a:solidFill>
          <a:ln w="57150" cap="flat" cmpd="sng" algn="ctr">
            <a:solidFill>
              <a:schemeClr val="accent6">
                <a:lumMod val="75000"/>
              </a:schemeClr>
            </a:solidFill>
            <a:prstDash val="solid"/>
            <a:round/>
            <a:headEnd type="triangle" w="med" len="med"/>
            <a:tailEnd type="triangle" w="med" len="med"/>
          </a:ln>
          <a:effectLst/>
        </p:spPr>
      </p:cxnSp>
      <p:sp>
        <p:nvSpPr>
          <p:cNvPr id="2" name="TextBox 1"/>
          <p:cNvSpPr txBox="1"/>
          <p:nvPr/>
        </p:nvSpPr>
        <p:spPr>
          <a:xfrm>
            <a:off x="7315200" y="4415135"/>
            <a:ext cx="1066800" cy="461665"/>
          </a:xfrm>
          <a:prstGeom prst="rect">
            <a:avLst/>
          </a:prstGeom>
          <a:noFill/>
        </p:spPr>
        <p:txBody>
          <a:bodyPr wrap="square" rtlCol="0">
            <a:spAutoFit/>
          </a:bodyPr>
          <a:lstStyle/>
          <a:p>
            <a:r>
              <a:rPr lang="en-US" sz="2400" dirty="0" smtClean="0">
                <a:solidFill>
                  <a:srgbClr val="080808"/>
                </a:solidFill>
              </a:rPr>
              <a:t>CTMS</a:t>
            </a:r>
            <a:endParaRPr lang="en-US" sz="2400" dirty="0">
              <a:solidFill>
                <a:srgbClr val="080808"/>
              </a:solidFill>
            </a:endParaRPr>
          </a:p>
        </p:txBody>
      </p:sp>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6781800" y="4535874"/>
            <a:ext cx="421573" cy="224393"/>
          </a:xfrm>
          <a:prstGeom prst="rect">
            <a:avLst/>
          </a:prstGeom>
        </p:spPr>
      </p:pic>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3962400" y="5756371"/>
            <a:ext cx="329940" cy="175619"/>
          </a:xfrm>
          <a:prstGeom prst="rect">
            <a:avLst/>
          </a:prstGeom>
        </p:spPr>
      </p:pic>
    </p:spTree>
    <p:custDataLst>
      <p:tags r:id="rId1"/>
    </p:custDataLst>
    <p:extLst>
      <p:ext uri="{BB962C8B-B14F-4D97-AF65-F5344CB8AC3E}">
        <p14:creationId xmlns:p14="http://schemas.microsoft.com/office/powerpoint/2010/main" val="132440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 Get Started</a:t>
            </a:r>
            <a:endParaRPr lang="en-US" dirty="0"/>
          </a:p>
        </p:txBody>
      </p:sp>
      <p:sp>
        <p:nvSpPr>
          <p:cNvPr id="2" name="Content Placeholder 1"/>
          <p:cNvSpPr>
            <a:spLocks noGrp="1"/>
          </p:cNvSpPr>
          <p:nvPr>
            <p:ph idx="1"/>
          </p:nvPr>
        </p:nvSpPr>
        <p:spPr/>
        <p:txBody>
          <a:bodyPr/>
          <a:lstStyle/>
          <a:p>
            <a:pPr lvl="0"/>
            <a:r>
              <a:rPr lang="en-US" sz="2000" dirty="0"/>
              <a:t>Ensure that investigators and research staff at your site who will be involved in the conduct of </a:t>
            </a:r>
            <a:r>
              <a:rPr lang="en-US" sz="2000" dirty="0" smtClean="0"/>
              <a:t>ETCTN studies have </a:t>
            </a:r>
            <a:r>
              <a:rPr lang="en-US" sz="2000" dirty="0"/>
              <a:t>a CTEP ID and/or a CTEP-IAM account (username and password)</a:t>
            </a:r>
          </a:p>
          <a:p>
            <a:pPr lvl="1"/>
            <a:r>
              <a:rPr lang="en-US" sz="1800" dirty="0">
                <a:solidFill>
                  <a:srgbClr val="080808"/>
                </a:solidFill>
              </a:rPr>
              <a:t>Hint: If you can access the </a:t>
            </a:r>
            <a:r>
              <a:rPr lang="en-US" sz="1800" u="sng" dirty="0">
                <a:solidFill>
                  <a:srgbClr val="080808"/>
                </a:solidFill>
                <a:hlinkClick r:id="rId2"/>
              </a:rPr>
              <a:t>CTSU members’ website</a:t>
            </a:r>
            <a:r>
              <a:rPr lang="en-US" sz="1800" dirty="0">
                <a:solidFill>
                  <a:srgbClr val="080808"/>
                </a:solidFill>
              </a:rPr>
              <a:t>, you have an active CTEP-IAM account</a:t>
            </a:r>
          </a:p>
          <a:p>
            <a:pPr lvl="1"/>
            <a:r>
              <a:rPr lang="en-US" sz="1800" dirty="0">
                <a:solidFill>
                  <a:srgbClr val="080808"/>
                </a:solidFill>
              </a:rPr>
              <a:t>For more information, please see the “ETCTN Person Registration and CTEP-IAM Information Sheet” or go to the </a:t>
            </a:r>
            <a:r>
              <a:rPr lang="en-US" sz="1800" dirty="0">
                <a:solidFill>
                  <a:srgbClr val="080808"/>
                </a:solidFill>
                <a:hlinkClick r:id="rId3"/>
              </a:rPr>
              <a:t>Investigator Registration</a:t>
            </a:r>
            <a:r>
              <a:rPr lang="en-US" sz="1800" dirty="0">
                <a:solidFill>
                  <a:srgbClr val="080808"/>
                </a:solidFill>
              </a:rPr>
              <a:t> and/or </a:t>
            </a:r>
            <a:r>
              <a:rPr lang="en-US" sz="1800" dirty="0">
                <a:solidFill>
                  <a:srgbClr val="080808"/>
                </a:solidFill>
                <a:hlinkClick r:id="rId4"/>
              </a:rPr>
              <a:t>Associate Registration</a:t>
            </a:r>
            <a:r>
              <a:rPr lang="en-US" sz="1800" dirty="0">
                <a:solidFill>
                  <a:srgbClr val="080808"/>
                </a:solidFill>
              </a:rPr>
              <a:t> pages on the CTEP website</a:t>
            </a:r>
            <a:r>
              <a:rPr lang="en-US" sz="1800" dirty="0" smtClean="0">
                <a:solidFill>
                  <a:srgbClr val="080808"/>
                </a:solidFill>
              </a:rPr>
              <a:t>.</a:t>
            </a:r>
            <a:endParaRPr lang="en-US" sz="1800" dirty="0">
              <a:solidFill>
                <a:srgbClr val="080808"/>
              </a:solidFill>
            </a:endParaRPr>
          </a:p>
          <a:p>
            <a:pPr lvl="0"/>
            <a:r>
              <a:rPr lang="en-US" sz="2000" dirty="0"/>
              <a:t>Ensure that all investigators and research staff at your site who will be involved in the conduct of the study are on the appropriate ETCTN (LAO or P2C) roster with the appropriate roles.</a:t>
            </a:r>
          </a:p>
          <a:p>
            <a:pPr lvl="1"/>
            <a:r>
              <a:rPr lang="en-US" sz="1800" dirty="0">
                <a:solidFill>
                  <a:srgbClr val="080808"/>
                </a:solidFill>
              </a:rPr>
              <a:t>For more information, please see the “ETCTN Rosters and Roles Information Sheet.”</a:t>
            </a:r>
          </a:p>
          <a:p>
            <a:endParaRPr lang="en-US" sz="2000" dirty="0"/>
          </a:p>
        </p:txBody>
      </p:sp>
    </p:spTree>
    <p:extLst>
      <p:ext uri="{BB962C8B-B14F-4D97-AF65-F5344CB8AC3E}">
        <p14:creationId xmlns:p14="http://schemas.microsoft.com/office/powerpoint/2010/main" val="374449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Studies of Interest</a:t>
            </a:r>
            <a:endParaRPr lang="en-US" dirty="0"/>
          </a:p>
        </p:txBody>
      </p:sp>
      <p:sp>
        <p:nvSpPr>
          <p:cNvPr id="3" name="Content Placeholder 2"/>
          <p:cNvSpPr>
            <a:spLocks noGrp="1"/>
          </p:cNvSpPr>
          <p:nvPr>
            <p:ph idx="1"/>
          </p:nvPr>
        </p:nvSpPr>
        <p:spPr>
          <a:xfrm>
            <a:off x="152400" y="1524000"/>
            <a:ext cx="8763000" cy="4876799"/>
          </a:xfrm>
        </p:spPr>
        <p:txBody>
          <a:bodyPr/>
          <a:lstStyle/>
          <a:p>
            <a:r>
              <a:rPr lang="en-US" sz="2000" dirty="0" smtClean="0"/>
              <a:t>Keep an eye out for emails from the CTSU providing: </a:t>
            </a:r>
          </a:p>
          <a:p>
            <a:pPr lvl="1"/>
            <a:r>
              <a:rPr lang="en-US" sz="1800" dirty="0">
                <a:solidFill>
                  <a:srgbClr val="080808"/>
                </a:solidFill>
              </a:rPr>
              <a:t>A</a:t>
            </a:r>
            <a:r>
              <a:rPr lang="en-US" sz="1800" dirty="0" smtClean="0">
                <a:solidFill>
                  <a:srgbClr val="080808"/>
                </a:solidFill>
              </a:rPr>
              <a:t>dvance notice of upcoming trials</a:t>
            </a:r>
          </a:p>
          <a:p>
            <a:pPr lvl="2"/>
            <a:r>
              <a:rPr lang="en-US" sz="1800" dirty="0" smtClean="0">
                <a:solidFill>
                  <a:srgbClr val="080808"/>
                </a:solidFill>
              </a:rPr>
              <a:t>ETCTN Pipeline Report: Sent monthly to LAO and P2C PIs and Administrators (who should be forwarding to sites); also posted on the ETCTN page of the CTSU website.</a:t>
            </a:r>
          </a:p>
          <a:p>
            <a:pPr lvl="2"/>
            <a:r>
              <a:rPr lang="en-US" sz="1800" dirty="0" smtClean="0">
                <a:solidFill>
                  <a:srgbClr val="080808"/>
                </a:solidFill>
              </a:rPr>
              <a:t>Approval on Hold Notifications: Sent to participating LAO and P2C PIs and Administrators </a:t>
            </a:r>
            <a:r>
              <a:rPr lang="en-US" sz="1800" dirty="0">
                <a:solidFill>
                  <a:srgbClr val="080808"/>
                </a:solidFill>
              </a:rPr>
              <a:t>(who should be forwarding </a:t>
            </a:r>
            <a:r>
              <a:rPr lang="en-US" sz="1800" dirty="0" smtClean="0">
                <a:solidFill>
                  <a:srgbClr val="080808"/>
                </a:solidFill>
              </a:rPr>
              <a:t>to </a:t>
            </a:r>
            <a:r>
              <a:rPr lang="en-US" sz="1800" dirty="0">
                <a:solidFill>
                  <a:srgbClr val="080808"/>
                </a:solidFill>
              </a:rPr>
              <a:t>sites</a:t>
            </a:r>
            <a:r>
              <a:rPr lang="en-US" sz="1800" dirty="0" smtClean="0">
                <a:solidFill>
                  <a:srgbClr val="080808"/>
                </a:solidFill>
              </a:rPr>
              <a:t>); includes AOH draft of protocol document</a:t>
            </a:r>
          </a:p>
          <a:p>
            <a:pPr lvl="1"/>
            <a:r>
              <a:rPr lang="en-US" sz="1800" dirty="0" smtClean="0">
                <a:solidFill>
                  <a:srgbClr val="080808"/>
                </a:solidFill>
              </a:rPr>
              <a:t>Activation notices</a:t>
            </a:r>
            <a:r>
              <a:rPr lang="en-US" sz="1800" dirty="0">
                <a:solidFill>
                  <a:srgbClr val="080808"/>
                </a:solidFill>
              </a:rPr>
              <a:t>:  Sent to participating LAO and P2C PIs and Administrators (who should be forwarding </a:t>
            </a:r>
            <a:r>
              <a:rPr lang="en-US" sz="1800" dirty="0" smtClean="0">
                <a:solidFill>
                  <a:srgbClr val="080808"/>
                </a:solidFill>
              </a:rPr>
              <a:t>to </a:t>
            </a:r>
            <a:r>
              <a:rPr lang="en-US" sz="1800" dirty="0">
                <a:solidFill>
                  <a:srgbClr val="080808"/>
                </a:solidFill>
              </a:rPr>
              <a:t>sites</a:t>
            </a:r>
            <a:r>
              <a:rPr lang="en-US" sz="1800" dirty="0" smtClean="0">
                <a:solidFill>
                  <a:srgbClr val="080808"/>
                </a:solidFill>
              </a:rPr>
              <a:t>)</a:t>
            </a:r>
          </a:p>
          <a:p>
            <a:r>
              <a:rPr lang="en-US" sz="2000" dirty="0" smtClean="0"/>
              <a:t>Follow </a:t>
            </a:r>
            <a:r>
              <a:rPr lang="en-US" sz="2000" dirty="0"/>
              <a:t>the CTSU website and Bi-Monthly Broadcast for  </a:t>
            </a:r>
            <a:r>
              <a:rPr lang="en-US" sz="2000" dirty="0" smtClean="0"/>
              <a:t>all protocol notifications and updates</a:t>
            </a:r>
            <a:endParaRPr lang="en-US" sz="2000" dirty="0"/>
          </a:p>
        </p:txBody>
      </p:sp>
    </p:spTree>
    <p:extLst>
      <p:ext uri="{BB962C8B-B14F-4D97-AF65-F5344CB8AC3E}">
        <p14:creationId xmlns:p14="http://schemas.microsoft.com/office/powerpoint/2010/main" val="333954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80808"/>
                </a:solidFill>
              </a:rPr>
              <a:t>Obtain Protocol Documents</a:t>
            </a:r>
            <a:endParaRPr lang="en-US" dirty="0">
              <a:solidFill>
                <a:srgbClr val="080808"/>
              </a:solidFill>
            </a:endParaRPr>
          </a:p>
        </p:txBody>
      </p:sp>
      <p:sp>
        <p:nvSpPr>
          <p:cNvPr id="3" name="Content Placeholder 2"/>
          <p:cNvSpPr>
            <a:spLocks noGrp="1"/>
          </p:cNvSpPr>
          <p:nvPr>
            <p:ph idx="1"/>
          </p:nvPr>
        </p:nvSpPr>
        <p:spPr/>
        <p:txBody>
          <a:bodyPr/>
          <a:lstStyle/>
          <a:p>
            <a:pPr lvl="0"/>
            <a:r>
              <a:rPr lang="en-US" dirty="0"/>
              <a:t>Access protocol documents on the CTSU members’ website</a:t>
            </a:r>
          </a:p>
          <a:p>
            <a:pPr lvl="1"/>
            <a:r>
              <a:rPr lang="en-US" dirty="0">
                <a:solidFill>
                  <a:srgbClr val="080808"/>
                </a:solidFill>
              </a:rPr>
              <a:t>To view/access a given protocol, you must be on a roster at a site that is part of </a:t>
            </a:r>
            <a:r>
              <a:rPr lang="en-US" dirty="0" smtClean="0">
                <a:solidFill>
                  <a:srgbClr val="080808"/>
                </a:solidFill>
              </a:rPr>
              <a:t>a </a:t>
            </a:r>
            <a:r>
              <a:rPr lang="en-US" dirty="0">
                <a:solidFill>
                  <a:srgbClr val="080808"/>
                </a:solidFill>
              </a:rPr>
              <a:t>Phase 1 (LAO) or Phase 2 (P2C) organization officially participating in the trial</a:t>
            </a:r>
          </a:p>
          <a:p>
            <a:pPr lvl="1"/>
            <a:r>
              <a:rPr lang="en-US" dirty="0">
                <a:solidFill>
                  <a:srgbClr val="080808"/>
                </a:solidFill>
              </a:rPr>
              <a:t>Log in to the </a:t>
            </a:r>
            <a:r>
              <a:rPr lang="en-US" dirty="0" smtClean="0">
                <a:solidFill>
                  <a:srgbClr val="080808"/>
                </a:solidFill>
              </a:rPr>
              <a:t>CTSU members’ website using </a:t>
            </a:r>
            <a:r>
              <a:rPr lang="en-US" dirty="0">
                <a:solidFill>
                  <a:srgbClr val="080808"/>
                </a:solidFill>
              </a:rPr>
              <a:t>CTEP-IAM username and password</a:t>
            </a:r>
          </a:p>
          <a:p>
            <a:pPr lvl="1"/>
            <a:r>
              <a:rPr lang="en-US" dirty="0">
                <a:solidFill>
                  <a:srgbClr val="080808"/>
                </a:solidFill>
              </a:rPr>
              <a:t>Protocol tab </a:t>
            </a:r>
            <a:r>
              <a:rPr lang="en-US" dirty="0">
                <a:solidFill>
                  <a:srgbClr val="080808"/>
                </a:solidFill>
                <a:sym typeface="Wingdings"/>
              </a:rPr>
              <a:t></a:t>
            </a:r>
            <a:r>
              <a:rPr lang="en-US" dirty="0">
                <a:solidFill>
                  <a:srgbClr val="080808"/>
                </a:solidFill>
              </a:rPr>
              <a:t> </a:t>
            </a:r>
            <a:r>
              <a:rPr lang="en-US" dirty="0" smtClean="0">
                <a:solidFill>
                  <a:srgbClr val="080808"/>
                </a:solidFill>
              </a:rPr>
              <a:t>by Lead Organization </a:t>
            </a:r>
            <a:r>
              <a:rPr lang="en-US" dirty="0">
                <a:solidFill>
                  <a:srgbClr val="080808"/>
                </a:solidFill>
              </a:rPr>
              <a:t>folder </a:t>
            </a:r>
            <a:r>
              <a:rPr lang="en-US" dirty="0">
                <a:solidFill>
                  <a:srgbClr val="080808"/>
                </a:solidFill>
                <a:sym typeface="Wingdings"/>
              </a:rPr>
              <a:t></a:t>
            </a:r>
            <a:r>
              <a:rPr lang="en-US" dirty="0">
                <a:solidFill>
                  <a:srgbClr val="080808"/>
                </a:solidFill>
              </a:rPr>
              <a:t> </a:t>
            </a:r>
            <a:r>
              <a:rPr lang="en-US" dirty="0" smtClean="0">
                <a:solidFill>
                  <a:srgbClr val="080808"/>
                </a:solidFill>
              </a:rPr>
              <a:t>Lead Organization sub-folder </a:t>
            </a:r>
            <a:r>
              <a:rPr lang="en-US" dirty="0">
                <a:solidFill>
                  <a:srgbClr val="080808"/>
                </a:solidFill>
                <a:sym typeface="Wingdings"/>
              </a:rPr>
              <a:t></a:t>
            </a:r>
            <a:r>
              <a:rPr lang="en-US" dirty="0">
                <a:solidFill>
                  <a:srgbClr val="080808"/>
                </a:solidFill>
              </a:rPr>
              <a:t> NCI protocol number</a:t>
            </a:r>
          </a:p>
          <a:p>
            <a:pPr lvl="1"/>
            <a:r>
              <a:rPr lang="en-US" dirty="0">
                <a:solidFill>
                  <a:srgbClr val="080808"/>
                </a:solidFill>
              </a:rPr>
              <a:t>For more information, please see the </a:t>
            </a:r>
            <a:r>
              <a:rPr lang="en-US" dirty="0" smtClean="0">
                <a:solidFill>
                  <a:srgbClr val="080808"/>
                </a:solidFill>
              </a:rPr>
              <a:t>“ETCTN </a:t>
            </a:r>
            <a:r>
              <a:rPr lang="en-US" dirty="0">
                <a:solidFill>
                  <a:srgbClr val="080808"/>
                </a:solidFill>
              </a:rPr>
              <a:t>Protocol Access and Communication Information </a:t>
            </a:r>
            <a:r>
              <a:rPr lang="en-US" dirty="0" smtClean="0">
                <a:solidFill>
                  <a:srgbClr val="080808"/>
                </a:solidFill>
              </a:rPr>
              <a:t>Sheet”</a:t>
            </a:r>
            <a:endParaRPr lang="en-US" dirty="0">
              <a:solidFill>
                <a:srgbClr val="080808"/>
              </a:solidFill>
            </a:endParaRPr>
          </a:p>
          <a:p>
            <a:endParaRPr lang="en-US" dirty="0"/>
          </a:p>
        </p:txBody>
      </p:sp>
    </p:spTree>
    <p:extLst>
      <p:ext uri="{BB962C8B-B14F-4D97-AF65-F5344CB8AC3E}">
        <p14:creationId xmlns:p14="http://schemas.microsoft.com/office/powerpoint/2010/main" val="2559902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80808"/>
                </a:solidFill>
              </a:rPr>
              <a:t>Obtain Regulatory Approval</a:t>
            </a:r>
            <a:endParaRPr lang="en-US" dirty="0">
              <a:solidFill>
                <a:srgbClr val="080808"/>
              </a:solidFill>
            </a:endParaRPr>
          </a:p>
        </p:txBody>
      </p:sp>
      <p:sp>
        <p:nvSpPr>
          <p:cNvPr id="3" name="Content Placeholder 2"/>
          <p:cNvSpPr>
            <a:spLocks noGrp="1"/>
          </p:cNvSpPr>
          <p:nvPr>
            <p:ph idx="1"/>
          </p:nvPr>
        </p:nvSpPr>
        <p:spPr>
          <a:xfrm>
            <a:off x="152400" y="1600199"/>
            <a:ext cx="8763000" cy="4800601"/>
          </a:xfrm>
        </p:spPr>
        <p:txBody>
          <a:bodyPr/>
          <a:lstStyle/>
          <a:p>
            <a:r>
              <a:rPr lang="en-US" sz="1800" dirty="0" smtClean="0"/>
              <a:t>CIRB sites</a:t>
            </a:r>
          </a:p>
          <a:p>
            <a:pPr lvl="1"/>
            <a:r>
              <a:rPr lang="en-US" sz="1600" dirty="0" smtClean="0">
                <a:solidFill>
                  <a:srgbClr val="080808"/>
                </a:solidFill>
              </a:rPr>
              <a:t>Important Note:  Just because a study has CIRB approval at the study level does not mean that there is CIRB approval at the local site level!</a:t>
            </a:r>
          </a:p>
          <a:p>
            <a:pPr lvl="1"/>
            <a:r>
              <a:rPr lang="en-US" sz="1600" dirty="0" smtClean="0">
                <a:solidFill>
                  <a:srgbClr val="080808"/>
                </a:solidFill>
              </a:rPr>
              <a:t>Ensure </a:t>
            </a:r>
            <a:r>
              <a:rPr lang="en-US" sz="1600" dirty="0">
                <a:solidFill>
                  <a:srgbClr val="080808"/>
                </a:solidFill>
              </a:rPr>
              <a:t>that your Signatory Institution has an approved Annual Signatory Institution Worksheet about Local Context and the PI that plans to open the trial locally has an approved Annual Principal Investigator Worksheet about Local Context on file with the CIRB.</a:t>
            </a:r>
          </a:p>
          <a:p>
            <a:pPr lvl="1"/>
            <a:r>
              <a:rPr lang="en-US" sz="1600" dirty="0" smtClean="0">
                <a:solidFill>
                  <a:srgbClr val="080808"/>
                </a:solidFill>
              </a:rPr>
              <a:t>Submit </a:t>
            </a:r>
            <a:r>
              <a:rPr lang="en-US" sz="1600" dirty="0">
                <a:solidFill>
                  <a:srgbClr val="080808"/>
                </a:solidFill>
              </a:rPr>
              <a:t>a Study-Specific Worksheet about Local Context to the CIRB </a:t>
            </a:r>
            <a:r>
              <a:rPr lang="en-US" sz="1600" dirty="0" smtClean="0">
                <a:solidFill>
                  <a:srgbClr val="080808"/>
                </a:solidFill>
              </a:rPr>
              <a:t>(via </a:t>
            </a:r>
            <a:r>
              <a:rPr lang="en-US" sz="1600" dirty="0" err="1" smtClean="0">
                <a:solidFill>
                  <a:srgbClr val="080808"/>
                </a:solidFill>
              </a:rPr>
              <a:t>IRBManager</a:t>
            </a:r>
            <a:r>
              <a:rPr lang="en-US" sz="1600" dirty="0" smtClean="0">
                <a:solidFill>
                  <a:srgbClr val="080808"/>
                </a:solidFill>
              </a:rPr>
              <a:t>) and </a:t>
            </a:r>
            <a:r>
              <a:rPr lang="en-US" sz="1600" dirty="0">
                <a:solidFill>
                  <a:srgbClr val="080808"/>
                </a:solidFill>
              </a:rPr>
              <a:t>ensure its </a:t>
            </a:r>
            <a:r>
              <a:rPr lang="en-US" sz="1600" dirty="0" smtClean="0">
                <a:solidFill>
                  <a:srgbClr val="080808"/>
                </a:solidFill>
              </a:rPr>
              <a:t>approval </a:t>
            </a:r>
          </a:p>
          <a:p>
            <a:pPr lvl="1"/>
            <a:r>
              <a:rPr lang="en-US" sz="1600" dirty="0">
                <a:solidFill>
                  <a:srgbClr val="080808"/>
                </a:solidFill>
              </a:rPr>
              <a:t>Ensure that the site preferences set by your Signatory Institution include your site for the protocol in question</a:t>
            </a:r>
          </a:p>
          <a:p>
            <a:pPr lvl="1"/>
            <a:r>
              <a:rPr lang="en-US" sz="1600" dirty="0" smtClean="0">
                <a:solidFill>
                  <a:srgbClr val="080808"/>
                </a:solidFill>
              </a:rPr>
              <a:t>Comply </a:t>
            </a:r>
            <a:r>
              <a:rPr lang="en-US" sz="1600" dirty="0">
                <a:solidFill>
                  <a:srgbClr val="080808"/>
                </a:solidFill>
              </a:rPr>
              <a:t>with any additional protocol-specific requirements via the CTSU Regulatory Office </a:t>
            </a:r>
            <a:endParaRPr lang="en-US" sz="1600" dirty="0" smtClean="0">
              <a:solidFill>
                <a:srgbClr val="080808"/>
              </a:solidFill>
            </a:endParaRPr>
          </a:p>
          <a:p>
            <a:pPr lvl="1"/>
            <a:r>
              <a:rPr lang="en-US" sz="1600" dirty="0" smtClean="0">
                <a:solidFill>
                  <a:srgbClr val="080808"/>
                </a:solidFill>
              </a:rPr>
              <a:t>Confirm an </a:t>
            </a:r>
            <a:r>
              <a:rPr lang="en-US" sz="1600" dirty="0">
                <a:solidFill>
                  <a:srgbClr val="080808"/>
                </a:solidFill>
              </a:rPr>
              <a:t>“approved” regulatory status via the CTSU members’ website (Regulatory tab </a:t>
            </a:r>
            <a:r>
              <a:rPr lang="en-US" sz="1600" dirty="0">
                <a:solidFill>
                  <a:srgbClr val="080808"/>
                </a:solidFill>
                <a:sym typeface="Wingdings"/>
              </a:rPr>
              <a:t></a:t>
            </a:r>
            <a:r>
              <a:rPr lang="en-US" sz="1600" dirty="0">
                <a:solidFill>
                  <a:srgbClr val="080808"/>
                </a:solidFill>
              </a:rPr>
              <a:t> Site Registration sub-tab) prior to attempting to enroll </a:t>
            </a:r>
            <a:r>
              <a:rPr lang="en-US" sz="1600" dirty="0" smtClean="0">
                <a:solidFill>
                  <a:srgbClr val="080808"/>
                </a:solidFill>
              </a:rPr>
              <a:t>patients</a:t>
            </a:r>
          </a:p>
          <a:p>
            <a:pPr marL="457200" lvl="1" indent="0">
              <a:buNone/>
            </a:pPr>
            <a:endParaRPr lang="en-US" sz="1800" dirty="0">
              <a:solidFill>
                <a:srgbClr val="080808"/>
              </a:solidFill>
            </a:endParaRPr>
          </a:p>
        </p:txBody>
      </p:sp>
    </p:spTree>
    <p:extLst>
      <p:ext uri="{BB962C8B-B14F-4D97-AF65-F5344CB8AC3E}">
        <p14:creationId xmlns:p14="http://schemas.microsoft.com/office/powerpoint/2010/main" val="176776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 Regulatory Approval, cont.</a:t>
            </a:r>
            <a:endParaRPr lang="en-US" dirty="0"/>
          </a:p>
        </p:txBody>
      </p:sp>
      <p:sp>
        <p:nvSpPr>
          <p:cNvPr id="3" name="Content Placeholder 2"/>
          <p:cNvSpPr>
            <a:spLocks noGrp="1"/>
          </p:cNvSpPr>
          <p:nvPr>
            <p:ph idx="1"/>
          </p:nvPr>
        </p:nvSpPr>
        <p:spPr>
          <a:xfrm>
            <a:off x="228600" y="1600199"/>
            <a:ext cx="8686800" cy="4800601"/>
          </a:xfrm>
        </p:spPr>
        <p:txBody>
          <a:bodyPr/>
          <a:lstStyle/>
          <a:p>
            <a:r>
              <a:rPr lang="en-US" sz="2000" dirty="0">
                <a:solidFill>
                  <a:schemeClr val="bg2"/>
                </a:solidFill>
              </a:rPr>
              <a:t>Non-CIRB sites </a:t>
            </a:r>
            <a:r>
              <a:rPr lang="en-US" sz="2000" b="1" dirty="0">
                <a:solidFill>
                  <a:schemeClr val="bg2"/>
                </a:solidFill>
              </a:rPr>
              <a:t>or</a:t>
            </a:r>
            <a:r>
              <a:rPr lang="en-US" sz="2000" dirty="0">
                <a:solidFill>
                  <a:schemeClr val="bg2"/>
                </a:solidFill>
              </a:rPr>
              <a:t> all sites opening a study that did not receive CIRB review/approval </a:t>
            </a:r>
            <a:r>
              <a:rPr lang="en-US" sz="2000" dirty="0" smtClean="0">
                <a:solidFill>
                  <a:schemeClr val="bg2"/>
                </a:solidFill>
              </a:rPr>
              <a:t>(e.g., a </a:t>
            </a:r>
            <a:r>
              <a:rPr lang="en-US" sz="2000" dirty="0">
                <a:solidFill>
                  <a:schemeClr val="bg2"/>
                </a:solidFill>
              </a:rPr>
              <a:t>legacy study that transitioned into the </a:t>
            </a:r>
            <a:r>
              <a:rPr lang="en-US" sz="2000" dirty="0" smtClean="0">
                <a:solidFill>
                  <a:schemeClr val="bg2"/>
                </a:solidFill>
              </a:rPr>
              <a:t>ETCTN)</a:t>
            </a:r>
          </a:p>
          <a:p>
            <a:pPr lvl="1"/>
            <a:r>
              <a:rPr lang="en-US" sz="1800" dirty="0" smtClean="0">
                <a:solidFill>
                  <a:schemeClr val="bg2"/>
                </a:solidFill>
              </a:rPr>
              <a:t>Submit </a:t>
            </a:r>
            <a:r>
              <a:rPr lang="en-US" sz="1800" dirty="0">
                <a:solidFill>
                  <a:schemeClr val="bg2"/>
                </a:solidFill>
              </a:rPr>
              <a:t>initial, continuing, and designated amendment IRB approvals to the CTSU Regulatory Office</a:t>
            </a:r>
            <a:r>
              <a:rPr lang="en-US" sz="1800" dirty="0" smtClean="0">
                <a:solidFill>
                  <a:schemeClr val="bg2"/>
                </a:solidFill>
              </a:rPr>
              <a:t> </a:t>
            </a:r>
          </a:p>
          <a:p>
            <a:pPr lvl="1"/>
            <a:r>
              <a:rPr lang="en-US" sz="1800" dirty="0" smtClean="0">
                <a:solidFill>
                  <a:schemeClr val="bg2"/>
                </a:solidFill>
              </a:rPr>
              <a:t>Comply </a:t>
            </a:r>
            <a:r>
              <a:rPr lang="en-US" sz="1800" dirty="0">
                <a:solidFill>
                  <a:schemeClr val="bg2"/>
                </a:solidFill>
              </a:rPr>
              <a:t>with any additional protocol-specific requirements via the CTSU Regulatory Office </a:t>
            </a:r>
            <a:endParaRPr lang="en-US" sz="1800" dirty="0" smtClean="0">
              <a:solidFill>
                <a:schemeClr val="bg2"/>
              </a:solidFill>
            </a:endParaRPr>
          </a:p>
          <a:p>
            <a:pPr lvl="1"/>
            <a:r>
              <a:rPr lang="en-US" sz="1800" dirty="0" smtClean="0">
                <a:solidFill>
                  <a:schemeClr val="bg2"/>
                </a:solidFill>
              </a:rPr>
              <a:t>Confirm an </a:t>
            </a:r>
            <a:r>
              <a:rPr lang="en-US" sz="1800" dirty="0">
                <a:solidFill>
                  <a:schemeClr val="bg2"/>
                </a:solidFill>
              </a:rPr>
              <a:t>“approved” regulatory status via the CTSU members’ website (Regulatory tab </a:t>
            </a:r>
            <a:r>
              <a:rPr lang="en-US" sz="1800" dirty="0">
                <a:solidFill>
                  <a:schemeClr val="bg2"/>
                </a:solidFill>
                <a:sym typeface="Wingdings"/>
              </a:rPr>
              <a:t></a:t>
            </a:r>
            <a:r>
              <a:rPr lang="en-US" sz="1800" dirty="0">
                <a:solidFill>
                  <a:schemeClr val="bg2"/>
                </a:solidFill>
              </a:rPr>
              <a:t> Site Registration sub-tab) prior to attempting to enroll </a:t>
            </a:r>
            <a:r>
              <a:rPr lang="en-US" sz="1800" dirty="0" smtClean="0">
                <a:solidFill>
                  <a:schemeClr val="bg2"/>
                </a:solidFill>
              </a:rPr>
              <a:t>patients</a:t>
            </a:r>
          </a:p>
          <a:p>
            <a:pPr marL="342900" lvl="1" indent="-342900"/>
            <a:r>
              <a:rPr lang="en-US" dirty="0">
                <a:solidFill>
                  <a:schemeClr val="bg2"/>
                </a:solidFill>
              </a:rPr>
              <a:t>For more information, please see the </a:t>
            </a:r>
            <a:r>
              <a:rPr lang="en-US" dirty="0" smtClean="0">
                <a:solidFill>
                  <a:schemeClr val="bg2"/>
                </a:solidFill>
              </a:rPr>
              <a:t>“ETCTN </a:t>
            </a:r>
            <a:r>
              <a:rPr lang="en-US" dirty="0">
                <a:solidFill>
                  <a:schemeClr val="bg2"/>
                </a:solidFill>
              </a:rPr>
              <a:t>Regulatory Processing Information </a:t>
            </a:r>
            <a:r>
              <a:rPr lang="en-US" dirty="0" smtClean="0">
                <a:solidFill>
                  <a:schemeClr val="bg2"/>
                </a:solidFill>
              </a:rPr>
              <a:t>Sheet” </a:t>
            </a:r>
            <a:r>
              <a:rPr lang="en-US" dirty="0">
                <a:solidFill>
                  <a:schemeClr val="bg2"/>
                </a:solidFill>
              </a:rPr>
              <a:t>and the </a:t>
            </a:r>
            <a:r>
              <a:rPr lang="en-US" dirty="0" smtClean="0">
                <a:solidFill>
                  <a:schemeClr val="bg2"/>
                </a:solidFill>
              </a:rPr>
              <a:t>“ETCTN </a:t>
            </a:r>
            <a:r>
              <a:rPr lang="en-US" dirty="0">
                <a:solidFill>
                  <a:schemeClr val="bg2"/>
                </a:solidFill>
              </a:rPr>
              <a:t>NCI CIRB Initiative Information Sheet</a:t>
            </a:r>
            <a:r>
              <a:rPr lang="en-US" dirty="0" smtClean="0">
                <a:solidFill>
                  <a:schemeClr val="bg2"/>
                </a:solidFill>
              </a:rPr>
              <a:t>.”</a:t>
            </a:r>
            <a:endParaRPr lang="en-US" dirty="0">
              <a:solidFill>
                <a:schemeClr val="bg2"/>
              </a:solidFill>
            </a:endParaRPr>
          </a:p>
          <a:p>
            <a:pPr marL="0" indent="0">
              <a:buNone/>
            </a:pPr>
            <a:endParaRPr lang="en-US" sz="2200" dirty="0"/>
          </a:p>
          <a:p>
            <a:pPr lvl="1"/>
            <a:endParaRPr lang="en-US" sz="1800" dirty="0"/>
          </a:p>
        </p:txBody>
      </p:sp>
    </p:spTree>
    <p:extLst>
      <p:ext uri="{BB962C8B-B14F-4D97-AF65-F5344CB8AC3E}">
        <p14:creationId xmlns:p14="http://schemas.microsoft.com/office/powerpoint/2010/main" val="3754222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 Patients</a:t>
            </a:r>
            <a:endParaRPr lang="en-US" dirty="0"/>
          </a:p>
        </p:txBody>
      </p:sp>
      <p:sp>
        <p:nvSpPr>
          <p:cNvPr id="3" name="Content Placeholder 2"/>
          <p:cNvSpPr>
            <a:spLocks noGrp="1"/>
          </p:cNvSpPr>
          <p:nvPr>
            <p:ph idx="1"/>
          </p:nvPr>
        </p:nvSpPr>
        <p:spPr>
          <a:xfrm>
            <a:off x="457200" y="1752600"/>
            <a:ext cx="8229600" cy="4373564"/>
          </a:xfrm>
        </p:spPr>
        <p:txBody>
          <a:bodyPr/>
          <a:lstStyle/>
          <a:p>
            <a:r>
              <a:rPr lang="en-US" sz="2000" dirty="0" smtClean="0"/>
              <a:t>Ensure </a:t>
            </a:r>
            <a:r>
              <a:rPr lang="en-US" sz="2000" dirty="0"/>
              <a:t>that staff members who will be using the Oncology Patient Enrollment Network (OPEN) </a:t>
            </a:r>
            <a:r>
              <a:rPr lang="en-US" sz="2000" dirty="0" smtClean="0"/>
              <a:t>and </a:t>
            </a:r>
            <a:r>
              <a:rPr lang="en-US" sz="2000" dirty="0" smtClean="0">
                <a:solidFill>
                  <a:schemeClr val="bg2"/>
                </a:solidFill>
              </a:rPr>
              <a:t>Integrated</a:t>
            </a:r>
            <a:r>
              <a:rPr lang="en-US" sz="2000" dirty="0" smtClean="0"/>
              <a:t> Web Response System (IWRS) to </a:t>
            </a:r>
            <a:r>
              <a:rPr lang="en-US" sz="2000" dirty="0"/>
              <a:t>enroll patients have the role of “Registrar” on the </a:t>
            </a:r>
            <a:r>
              <a:rPr lang="en-US" sz="2000" dirty="0" smtClean="0"/>
              <a:t>site’s person </a:t>
            </a:r>
            <a:r>
              <a:rPr lang="en-US" sz="2000" dirty="0"/>
              <a:t>roster and active CTEP-IAM </a:t>
            </a:r>
            <a:r>
              <a:rPr lang="en-US" sz="2000" dirty="0" smtClean="0"/>
              <a:t>accounts</a:t>
            </a:r>
          </a:p>
          <a:p>
            <a:r>
              <a:rPr lang="en-US" sz="2000" dirty="0"/>
              <a:t>Confirm “Approved” regulatory status</a:t>
            </a:r>
          </a:p>
          <a:p>
            <a:pPr lvl="1"/>
            <a:r>
              <a:rPr lang="en-US" sz="1800" dirty="0">
                <a:solidFill>
                  <a:srgbClr val="080808"/>
                </a:solidFill>
              </a:rPr>
              <a:t>Note:  Even site staff with the appropriate Registrar role will not be able to see a study in OPEN/IWRS until your site has a regulatory status of “Approved” for that </a:t>
            </a:r>
            <a:r>
              <a:rPr lang="en-US" sz="1800" dirty="0" smtClean="0">
                <a:solidFill>
                  <a:srgbClr val="080808"/>
                </a:solidFill>
              </a:rPr>
              <a:t>study</a:t>
            </a:r>
            <a:endParaRPr lang="en-US" sz="1800" dirty="0">
              <a:solidFill>
                <a:srgbClr val="080808"/>
              </a:solidFill>
            </a:endParaRPr>
          </a:p>
          <a:p>
            <a:r>
              <a:rPr lang="en-US" sz="2000" dirty="0" smtClean="0"/>
              <a:t>For </a:t>
            </a:r>
            <a:r>
              <a:rPr lang="en-US" sz="2000" dirty="0"/>
              <a:t>more information, please see the </a:t>
            </a:r>
            <a:r>
              <a:rPr lang="en-US" sz="2000" dirty="0" smtClean="0"/>
              <a:t>“ETCTN </a:t>
            </a:r>
            <a:r>
              <a:rPr lang="en-US" sz="2000" dirty="0"/>
              <a:t>Patient Enrollment Information </a:t>
            </a:r>
            <a:r>
              <a:rPr lang="en-US" sz="2000" dirty="0" smtClean="0"/>
              <a:t>Sheet”</a:t>
            </a:r>
            <a:endParaRPr lang="en-US" sz="2000" dirty="0"/>
          </a:p>
        </p:txBody>
      </p:sp>
    </p:spTree>
    <p:extLst>
      <p:ext uri="{BB962C8B-B14F-4D97-AF65-F5344CB8AC3E}">
        <p14:creationId xmlns:p14="http://schemas.microsoft.com/office/powerpoint/2010/main" val="12489460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TCTN_PPT_Template">
  <a:themeElements>
    <a:clrScheme name="ETCTN">
      <a:dk1>
        <a:srgbClr val="000514"/>
      </a:dk1>
      <a:lt1>
        <a:srgbClr val="FFFFFF"/>
      </a:lt1>
      <a:dk2>
        <a:srgbClr val="600000"/>
      </a:dk2>
      <a:lt2>
        <a:srgbClr val="D8D8D8"/>
      </a:lt2>
      <a:accent1>
        <a:srgbClr val="FFC000"/>
      </a:accent1>
      <a:accent2>
        <a:srgbClr val="FF6600"/>
      </a:accent2>
      <a:accent3>
        <a:srgbClr val="FF0000"/>
      </a:accent3>
      <a:accent4>
        <a:srgbClr val="4C248E"/>
      </a:accent4>
      <a:accent5>
        <a:srgbClr val="0000F2"/>
      </a:accent5>
      <a:accent6>
        <a:srgbClr val="9879CB"/>
      </a:accent6>
      <a:hlink>
        <a:srgbClr val="0947FF"/>
      </a:hlink>
      <a:folHlink>
        <a:srgbClr val="0947FF"/>
      </a:folHlink>
    </a:clrScheme>
    <a:fontScheme name="Strea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Stream 10">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080808"/>
        </a:folHlink>
      </a:clrScheme>
      <a:clrMap bg1="dk2" tx1="lt1" bg2="dk1" tx2="lt2" accent1="accent1" accent2="accent2" accent3="accent3" accent4="accent4" accent5="accent5" accent6="accent6" hlink="hlink" folHlink="folHlink"/>
    </a:extraClrScheme>
    <a:extraClrScheme>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000000"/>
        </a:hlink>
        <a:folHlink>
          <a:srgbClr val="08080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ETCTN_PPT_Template</Template>
  <TotalTime>421</TotalTime>
  <Words>1175</Words>
  <Application>Microsoft Office PowerPoint</Application>
  <PresentationFormat>On-screen Show (4:3)</PresentationFormat>
  <Paragraphs>76</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ETCTN_PPT_Template</vt:lpstr>
      <vt:lpstr>Opening An ETCTN Study  at Your Site</vt:lpstr>
      <vt:lpstr>Scope of this Presentation </vt:lpstr>
      <vt:lpstr>NCI Infrastructure for ETCTN Trials</vt:lpstr>
      <vt:lpstr>To Get Started</vt:lpstr>
      <vt:lpstr>Find Studies of Interest</vt:lpstr>
      <vt:lpstr>Obtain Protocol Documents</vt:lpstr>
      <vt:lpstr>Obtain Regulatory Approval</vt:lpstr>
      <vt:lpstr>Obtain Regulatory Approval, cont.</vt:lpstr>
      <vt:lpstr>Enroll Patients</vt:lpstr>
      <vt:lpstr>Enter and Manage Data</vt:lpstr>
      <vt:lpstr>On an Ongoing Basis</vt:lpstr>
      <vt:lpstr>Primary Resources </vt:lpstr>
    </vt:vector>
  </TitlesOfParts>
  <Company>Westat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an ETCTN Study  at Your Site</dc:title>
  <dc:creator>Jenny Hopkins</dc:creator>
  <cp:lastModifiedBy>Tim Schulz</cp:lastModifiedBy>
  <cp:revision>32</cp:revision>
  <dcterms:created xsi:type="dcterms:W3CDTF">2015-03-24T13:08:41Z</dcterms:created>
  <dcterms:modified xsi:type="dcterms:W3CDTF">2016-02-02T14:34:40Z</dcterms:modified>
</cp:coreProperties>
</file>